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9" r:id="rId3"/>
    <p:sldId id="272" r:id="rId4"/>
    <p:sldId id="261" r:id="rId5"/>
    <p:sldId id="262" r:id="rId6"/>
    <p:sldId id="263" r:id="rId7"/>
    <p:sldId id="265" r:id="rId8"/>
    <p:sldId id="267" r:id="rId9"/>
    <p:sldId id="266" r:id="rId10"/>
    <p:sldId id="264" r:id="rId11"/>
    <p:sldId id="268" r:id="rId12"/>
    <p:sldId id="256" r:id="rId13"/>
    <p:sldId id="25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B2940-B2D9-5E4B-AABF-CBAACFB617F9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3A0C6-FA94-BC48-82C8-4C2AB753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5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046D9-573F-CC4F-841B-897A1279B6F3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65A1F-EF72-4B4F-9961-ECF49D4FE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MLE=maximum likelihood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7B01-E0AA-BE40-BA29-A436AD65EB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7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maximum likelihood estimate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7B01-E0AA-BE40-BA29-A436AD65EB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6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Their lengths represent the magnitude of corresponding variations.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7B01-E0AA-BE40-BA29-A436AD65EB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7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63AD-8805-D04C-B09C-E325702CF6DA}" type="datetime1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A885-484E-0F44-9CD8-5BCD88F00108}" type="datetime1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CFE4-76E9-1840-8AA5-EFB1F2E30594}" type="datetime1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B829-295B-1846-9482-052C11627077}" type="datetime1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1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57C7-9DA5-944B-B66C-6438D0BAD929}" type="datetime1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BE04-82C7-A243-8F8E-F49629A8F553}" type="datetime1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22DE-FB6D-9F47-804D-EEF7E22B520A}" type="datetime1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7BE-C7B7-CA43-B0DD-BFA0FFD25002}" type="datetime1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EE6-201F-2C47-8A2D-2B900F44410A}" type="datetime1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8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A9A8-FF54-A049-9F77-9AE1BB9AC2D0}" type="datetime1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E48C-90AA-2341-BF04-10B859614AA1}" type="datetime1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636D-1BF5-394E-B15A-D7746758EFE4}" type="datetime1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79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79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23EF-A79C-8147-82DB-3EFB78F85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hyperlink" Target="https://arxiv.org/pdf/1407.3017v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.washington.edu/PROGRAMS/16-2a/" TargetMode="External"/><Relationship Id="rId4" Type="http://schemas.openxmlformats.org/officeDocument/2006/relationships/hyperlink" Target="http://bayesint.github.io/references.html" TargetMode="External"/><Relationship Id="rId5" Type="http://schemas.openxmlformats.org/officeDocument/2006/relationships/hyperlink" Target="http://www.stat.washington.edu/raftery/Research/bma.html" TargetMode="External"/><Relationship Id="rId6" Type="http://schemas.openxmlformats.org/officeDocument/2006/relationships/hyperlink" Target="http://www.stat.washington.edu/www/research/online/hoeting1999.pdf" TargetMode="External"/><Relationship Id="rId7" Type="http://schemas.openxmlformats.org/officeDocument/2006/relationships/hyperlink" Target="https://pdfs.semanticscholar.org/207c/cd4e6514824bf489362799bc138e1ec8ac4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opscience.iop.org/journal/0954-3899/page/ISN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"/>
            <a:ext cx="9144000" cy="685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03201" y="76200"/>
            <a:ext cx="86741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Uncertainty Quantification and Bayesian Model Averaging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Witold 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Nazarewicz 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(FRIB/MSU)</a:t>
            </a:r>
            <a:endParaRPr lang="en-US" dirty="0">
              <a:solidFill>
                <a:schemeClr val="bg1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DOE topical </a:t>
            </a:r>
            <a:r>
              <a:rPr lang="en-US" dirty="0" smtClean="0">
                <a:solidFill>
                  <a:schemeClr val="bg1"/>
                </a:solidFill>
              </a:rPr>
              <a:t>collaboration “Nuclear </a:t>
            </a:r>
            <a:r>
              <a:rPr lang="en-US" dirty="0">
                <a:solidFill>
                  <a:schemeClr val="bg1"/>
                </a:solidFill>
              </a:rPr>
              <a:t>Theory for Double-Beta Decay and Fundamental Symmetries</a:t>
            </a:r>
            <a:r>
              <a:rPr lang="en-US" dirty="0" smtClean="0">
                <a:solidFill>
                  <a:schemeClr val="bg1"/>
                </a:solidFill>
              </a:rPr>
              <a:t>”,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February 3-4, 2017, ACFI, UMass Amherst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7631" y="4913681"/>
            <a:ext cx="33296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EFF7B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Perspective</a:t>
            </a:r>
          </a:p>
          <a:p>
            <a:pPr marL="236538" indent="-23653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EFF7B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UQ: statistical aspects</a:t>
            </a:r>
          </a:p>
          <a:p>
            <a:pPr marL="236538" indent="-23653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EFF7B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UQ: systematic aspects</a:t>
            </a:r>
          </a:p>
          <a:p>
            <a:pPr marL="236538" indent="-23653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EFF7B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Bayesian Model Selection and Averaging</a:t>
            </a:r>
          </a:p>
          <a:p>
            <a:pPr marL="236538" indent="-23653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FEFF7B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Conclusions and Homework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6" y="2230376"/>
            <a:ext cx="2949447" cy="321043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W. Nazarewicz, Amherst Feb. 3-4,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accuracy precision-W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48" y="4276772"/>
            <a:ext cx="2082251" cy="2388181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2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8601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taCo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6" y="1044222"/>
            <a:ext cx="5486655" cy="4834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833" y="0"/>
            <a:ext cx="879263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Uncertainty Quantification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for Nuclear Density Functional Theory and Information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Content of New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Measurements, J. McDonnell et al., Phys. Rev.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Lett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114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122501 (2015). </a:t>
            </a:r>
            <a:endParaRPr lang="en-US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78" y="726723"/>
            <a:ext cx="2819400" cy="317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808133" y="1015294"/>
            <a:ext cx="33358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Pilot Study Applied to UNEDF1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Massively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arallel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a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pproach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Uniform priors with bounds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130 data points (including deformed nuclei) </a:t>
            </a:r>
            <a:endParaRPr lang="en-US" sz="2000" dirty="0" smtClean="0">
              <a:solidFill>
                <a:prstClr val="black"/>
              </a:solidFill>
              <a:latin typeface="Calibri"/>
              <a:ea typeface="ＭＳ Ｐゴシック"/>
              <a:cs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Gaussian process response surface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200 t</a:t>
            </a:r>
            <a:r>
              <a:rPr lang="en-US" sz="200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est </a:t>
            </a:r>
            <a:r>
              <a:rPr lang="en-US" sz="200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p</a:t>
            </a:r>
            <a:r>
              <a:rPr lang="en-US" sz="200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arameter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s</a:t>
            </a:r>
            <a:r>
              <a:rPr lang="en-US" sz="200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ets </a:t>
            </a:r>
            <a:endParaRPr lang="en-US" sz="2000" dirty="0" smtClean="0">
              <a:solidFill>
                <a:prstClr val="black"/>
              </a:solidFill>
              <a:latin typeface="Calibri"/>
              <a:ea typeface="ＭＳ Ｐゴシック"/>
              <a:cs typeface="ＭＳ Ｐゴシック" charset="-128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/>
                <a:cs typeface="ＭＳ Ｐゴシック" charset="-128"/>
              </a:rPr>
              <a:t>Latin hyper-rectangle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452532" y="4605868"/>
            <a:ext cx="110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UNEDF1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799" y="58794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UNEDF1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CPT</a:t>
            </a:r>
            <a:endParaRPr lang="en-US" baseline="-25000" dirty="0">
              <a:solidFill>
                <a:srgbClr val="FF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1252" y="4555250"/>
            <a:ext cx="2810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No improvement on model’s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predictibility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except for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postdictions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on additional data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291" y="6241622"/>
            <a:ext cx="893566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See also: Higdon et al., A </a:t>
            </a:r>
            <a:r>
              <a:rPr lang="en-US" dirty="0"/>
              <a:t>Bayesian Approach for Parameter Estimation and Prediction Using a Computationally Intensive </a:t>
            </a:r>
            <a:r>
              <a:rPr lang="en-US" dirty="0" smtClean="0"/>
              <a:t>Model, </a:t>
            </a:r>
            <a:r>
              <a:rPr lang="pt-BR" dirty="0">
                <a:hlinkClick r:id="rId4"/>
              </a:rPr>
              <a:t>J. </a:t>
            </a:r>
            <a:r>
              <a:rPr lang="pt-BR" dirty="0" err="1">
                <a:hlinkClick r:id="rId4"/>
              </a:rPr>
              <a:t>Phys</a:t>
            </a:r>
            <a:r>
              <a:rPr lang="pt-BR" dirty="0">
                <a:hlinkClick r:id="rId4"/>
              </a:rPr>
              <a:t>. </a:t>
            </a:r>
            <a:r>
              <a:rPr lang="pt-BR" dirty="0" err="1" smtClean="0">
                <a:hlinkClick r:id="rId4"/>
              </a:rPr>
              <a:t>G</a:t>
            </a:r>
            <a:r>
              <a:rPr lang="pt-BR" dirty="0" smtClean="0">
                <a:hlinkClick r:id="rId4"/>
              </a:rPr>
              <a:t> </a:t>
            </a:r>
            <a:r>
              <a:rPr lang="pt-BR" dirty="0">
                <a:hlinkClick r:id="rId4"/>
              </a:rPr>
              <a:t>42, 034009 (2015)</a:t>
            </a:r>
            <a:r>
              <a:rPr lang="en-US" dirty="0" smtClean="0">
                <a:hlinkClick r:id="rId4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5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3"/>
          <p:cNvSpPr txBox="1">
            <a:spLocks noChangeArrowheads="1"/>
          </p:cNvSpPr>
          <p:nvPr/>
        </p:nvSpPr>
        <p:spPr bwMode="auto">
          <a:xfrm>
            <a:off x="163689" y="237053"/>
            <a:ext cx="85725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Naïve nuclear theorist’s approach to a systematic (model) error estimate:</a:t>
            </a:r>
            <a:endParaRPr lang="en-US" sz="2800" dirty="0" smtClean="0">
              <a:solidFill>
                <a:srgbClr val="000000"/>
              </a:solidFill>
            </a:endParaRPr>
          </a:p>
          <a:p>
            <a:pPr defTabSz="914400" eaLnBrk="0" hangingPunct="0"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 defTabSz="914400" eaLnBrk="0" hangingPunct="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Take a set of </a:t>
            </a:r>
            <a:r>
              <a:rPr lang="en-US" sz="2800" i="1" dirty="0" smtClean="0">
                <a:solidFill>
                  <a:srgbClr val="000000"/>
                </a:solidFill>
              </a:rPr>
              <a:t>reasonable</a:t>
            </a:r>
            <a:r>
              <a:rPr lang="en-US" sz="2800" dirty="0" smtClean="0">
                <a:solidFill>
                  <a:srgbClr val="000000"/>
                </a:solidFill>
              </a:rPr>
              <a:t> models </a:t>
            </a:r>
            <a:r>
              <a:rPr lang="en-US" sz="2800" i="1" dirty="0" err="1" smtClean="0">
                <a:solidFill>
                  <a:srgbClr val="000000"/>
                </a:solidFill>
              </a:rPr>
              <a:t>M</a:t>
            </a:r>
            <a:r>
              <a:rPr lang="en-US" sz="2800" i="1" baseline="-25000" dirty="0" err="1" smtClean="0">
                <a:solidFill>
                  <a:srgbClr val="000000"/>
                </a:solidFill>
              </a:rPr>
              <a:t>i</a:t>
            </a:r>
            <a:endParaRPr lang="en-US" sz="2800" i="1" baseline="-25000" dirty="0" smtClean="0">
              <a:solidFill>
                <a:srgbClr val="000000"/>
              </a:solidFill>
            </a:endParaRPr>
          </a:p>
          <a:p>
            <a:pPr marL="457200" indent="-457200" defTabSz="914400" eaLnBrk="0" hangingPunct="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Make a prediction </a:t>
            </a:r>
            <a:r>
              <a:rPr lang="en-US" sz="2800" i="1" dirty="0">
                <a:solidFill>
                  <a:srgbClr val="000000"/>
                </a:solidFill>
              </a:rPr>
              <a:t>E</a:t>
            </a:r>
            <a:r>
              <a:rPr lang="en-US" sz="2800" i="1" dirty="0" smtClean="0">
                <a:solidFill>
                  <a:srgbClr val="000000"/>
                </a:solidFill>
              </a:rPr>
              <a:t>(</a:t>
            </a:r>
            <a:r>
              <a:rPr lang="en-US" sz="2800" i="1" dirty="0" err="1" smtClean="0">
                <a:solidFill>
                  <a:srgbClr val="000000"/>
                </a:solidFill>
              </a:rPr>
              <a:t>y;M</a:t>
            </a:r>
            <a:r>
              <a:rPr lang="en-US" sz="28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800" i="1" dirty="0" smtClean="0">
                <a:solidFill>
                  <a:srgbClr val="000000"/>
                </a:solidFill>
              </a:rPr>
              <a:t>)=</a:t>
            </a:r>
            <a:r>
              <a:rPr lang="en-US" sz="2800" i="1" dirty="0" err="1" smtClean="0">
                <a:solidFill>
                  <a:srgbClr val="000000"/>
                </a:solidFill>
              </a:rPr>
              <a:t>y</a:t>
            </a:r>
            <a:r>
              <a:rPr lang="en-US" sz="2800" i="1" baseline="-25000" dirty="0" err="1" smtClean="0">
                <a:solidFill>
                  <a:srgbClr val="000000"/>
                </a:solidFill>
              </a:rPr>
              <a:t>i</a:t>
            </a:r>
            <a:endParaRPr lang="en-US" sz="2800" i="1" baseline="-25000" dirty="0" smtClean="0">
              <a:solidFill>
                <a:srgbClr val="000000"/>
              </a:solidFill>
            </a:endParaRPr>
          </a:p>
          <a:p>
            <a:pPr marL="457200" indent="-457200" defTabSz="914400" eaLnBrk="0" hangingPunct="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Compute average and variation within this set</a:t>
            </a:r>
          </a:p>
          <a:p>
            <a:pPr marL="457200" indent="-457200" defTabSz="914400" eaLnBrk="0" hangingPunct="0">
              <a:buFont typeface="Arial"/>
              <a:buChar char="•"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 defTabSz="914400" eaLnBrk="0" hangingPunct="0">
              <a:buFont typeface="Arial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Compute </a:t>
            </a:r>
            <a:r>
              <a:rPr lang="en-US" sz="2800" dirty="0" err="1" smtClean="0">
                <a:solidFill>
                  <a:srgbClr val="000000"/>
                </a:solidFill>
              </a:rPr>
              <a:t>rms</a:t>
            </a:r>
            <a:r>
              <a:rPr lang="en-US" sz="2800" dirty="0" smtClean="0">
                <a:solidFill>
                  <a:srgbClr val="000000"/>
                </a:solidFill>
              </a:rPr>
              <a:t> deviation from existing experimental data. If the number of fit-observables is large, statistical error is small and the error is predominantly systematic.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73801" y="5473258"/>
            <a:ext cx="4512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3600" dirty="0" smtClean="0">
                <a:solidFill>
                  <a:srgbClr val="000090"/>
                </a:solidFill>
              </a:rPr>
              <a:t>Can we do better? Yes!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6048" y="1948133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18398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634" y="25351"/>
            <a:ext cx="435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Bayesian Model Averaging (BMA)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1505301" y="2081475"/>
            <a:ext cx="1307398" cy="585249"/>
          </a:xfrm>
          <a:prstGeom prst="borderCallout2">
            <a:avLst>
              <a:gd name="adj1" fmla="val -2526"/>
              <a:gd name="adj2" fmla="val 70714"/>
              <a:gd name="adj3" fmla="val -47208"/>
              <a:gd name="adj4" fmla="val 90953"/>
              <a:gd name="adj5" fmla="val -104521"/>
              <a:gd name="adj6" fmla="val 9142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quantity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3014905" y="2126404"/>
            <a:ext cx="1617019" cy="800189"/>
          </a:xfrm>
          <a:prstGeom prst="borderCallout2">
            <a:avLst>
              <a:gd name="adj1" fmla="val -2526"/>
              <a:gd name="adj2" fmla="val 44533"/>
              <a:gd name="adj3" fmla="val -40983"/>
              <a:gd name="adj4" fmla="val 9331"/>
              <a:gd name="adj5" fmla="val -87404"/>
              <a:gd name="adj6" fmla="val -20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fit-observables</a:t>
            </a:r>
          </a:p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data)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197903" y="700033"/>
            <a:ext cx="1307398" cy="926819"/>
          </a:xfrm>
          <a:prstGeom prst="borderCallout2">
            <a:avLst>
              <a:gd name="adj1" fmla="val 76742"/>
              <a:gd name="adj2" fmla="val 100238"/>
              <a:gd name="adj3" fmla="val 71023"/>
              <a:gd name="adj4" fmla="val 129048"/>
              <a:gd name="adj5" fmla="val 63421"/>
              <a:gd name="adj6" fmla="val 14666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posterior distribution given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7165785" y="515617"/>
            <a:ext cx="1307398" cy="585249"/>
          </a:xfrm>
          <a:prstGeom prst="borderCallout2">
            <a:avLst>
              <a:gd name="adj1" fmla="val 21714"/>
              <a:gd name="adj2" fmla="val -242"/>
              <a:gd name="adj3" fmla="val 21852"/>
              <a:gd name="adj4" fmla="val -139176"/>
              <a:gd name="adj5" fmla="val 84800"/>
              <a:gd name="adj6" fmla="val -16988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models considered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881711" y="2181541"/>
            <a:ext cx="1307398" cy="926819"/>
          </a:xfrm>
          <a:prstGeom prst="borderCallout2">
            <a:avLst>
              <a:gd name="adj1" fmla="val -2526"/>
              <a:gd name="adj2" fmla="val 24048"/>
              <a:gd name="adj3" fmla="val -44521"/>
              <a:gd name="adj4" fmla="val 22381"/>
              <a:gd name="adj5" fmla="val -78993"/>
              <a:gd name="adj6" fmla="val -3619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posterior probability of a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515" y="3262531"/>
            <a:ext cx="2987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posterior probability for model </a:t>
            </a:r>
            <a:r>
              <a:rPr lang="en-US" sz="2000" i="1" dirty="0">
                <a:latin typeface="Times New Roman"/>
                <a:cs typeface="Times New Roman"/>
              </a:rPr>
              <a:t>M</a:t>
            </a:r>
            <a:r>
              <a:rPr lang="en-US" sz="2000" i="1" baseline="-25000" dirty="0"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4610" y="4376940"/>
            <a:ext cx="5848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prior probability that the model </a:t>
            </a:r>
            <a:r>
              <a:rPr lang="en-US" sz="2000" i="1" dirty="0" smtClean="0">
                <a:latin typeface="Times New Roman"/>
                <a:cs typeface="Times New Roman"/>
              </a:rPr>
              <a:t>M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k </a:t>
            </a:r>
            <a:r>
              <a:rPr lang="en-US" sz="2000" dirty="0" smtClean="0"/>
              <a:t>is true (!!!)</a:t>
            </a:r>
            <a:endParaRPr lang="en-US" sz="2000" i="1" baseline="-25000" dirty="0">
              <a:latin typeface="Times New Roman"/>
              <a:cs typeface="Times New Roman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100927" y="5784533"/>
            <a:ext cx="2426707" cy="977631"/>
          </a:xfrm>
          <a:prstGeom prst="borderCallout2">
            <a:avLst>
              <a:gd name="adj1" fmla="val -98"/>
              <a:gd name="adj2" fmla="val 23269"/>
              <a:gd name="adj3" fmla="val -41637"/>
              <a:gd name="adj4" fmla="val 38378"/>
              <a:gd name="adj5" fmla="val -47883"/>
              <a:gd name="adj6" fmla="val 8832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marginal density of the data; integrated likelihood of model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</a:p>
        </p:txBody>
      </p:sp>
      <p:sp>
        <p:nvSpPr>
          <p:cNvPr id="23" name="Line Callout 2 22"/>
          <p:cNvSpPr/>
          <p:nvPr/>
        </p:nvSpPr>
        <p:spPr>
          <a:xfrm>
            <a:off x="4263029" y="6064178"/>
            <a:ext cx="1165783" cy="564531"/>
          </a:xfrm>
          <a:prstGeom prst="borderCallout2">
            <a:avLst>
              <a:gd name="adj1" fmla="val -2526"/>
              <a:gd name="adj2" fmla="val 44533"/>
              <a:gd name="adj3" fmla="val -40983"/>
              <a:gd name="adj4" fmla="val 9331"/>
              <a:gd name="adj5" fmla="val -98433"/>
              <a:gd name="adj6" fmla="val 940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ikelihood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Line Callout 2 23"/>
          <p:cNvSpPr/>
          <p:nvPr/>
        </p:nvSpPr>
        <p:spPr>
          <a:xfrm>
            <a:off x="5978341" y="6043460"/>
            <a:ext cx="1841143" cy="564531"/>
          </a:xfrm>
          <a:prstGeom prst="borderCallout2">
            <a:avLst>
              <a:gd name="adj1" fmla="val -2526"/>
              <a:gd name="adj2" fmla="val 44533"/>
              <a:gd name="adj3" fmla="val -40983"/>
              <a:gd name="adj4" fmla="val 9331"/>
              <a:gd name="adj5" fmla="val -98433"/>
              <a:gd name="adj6" fmla="val 940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prior distribution of parameters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808242"/>
            <a:ext cx="4381500" cy="901700"/>
          </a:xfrm>
          <a:prstGeom prst="rect">
            <a:avLst/>
          </a:prstGeom>
        </p:spPr>
      </p:pic>
      <p:sp>
        <p:nvSpPr>
          <p:cNvPr id="25" name="Line Callout 2 24"/>
          <p:cNvSpPr/>
          <p:nvPr/>
        </p:nvSpPr>
        <p:spPr>
          <a:xfrm>
            <a:off x="4866513" y="1703472"/>
            <a:ext cx="1889887" cy="860487"/>
          </a:xfrm>
          <a:prstGeom prst="borderCallout2">
            <a:avLst>
              <a:gd name="adj1" fmla="val 21714"/>
              <a:gd name="adj2" fmla="val -242"/>
              <a:gd name="adj3" fmla="val 19824"/>
              <a:gd name="adj4" fmla="val -14821"/>
              <a:gd name="adj5" fmla="val -42978"/>
              <a:gd name="adj6" fmla="val -3108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Posterior distribution of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 under each model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303" y="4459550"/>
            <a:ext cx="825500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095" y="3321881"/>
            <a:ext cx="42672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095" y="4961589"/>
            <a:ext cx="5156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5984" y="105523"/>
            <a:ext cx="5746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Model selection and Bayes Factor (BF)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37" y="848815"/>
            <a:ext cx="2437390" cy="8590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130" y="1844925"/>
            <a:ext cx="8368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BF an be used to </a:t>
            </a:r>
            <a:r>
              <a:rPr lang="en-US" dirty="0"/>
              <a:t>decide which of two </a:t>
            </a:r>
            <a:r>
              <a:rPr lang="en-US" dirty="0" smtClean="0"/>
              <a:t>models </a:t>
            </a:r>
            <a:r>
              <a:rPr lang="en-US" dirty="0"/>
              <a:t>is more likely given </a:t>
            </a:r>
            <a:r>
              <a:rPr lang="en-US" dirty="0" smtClean="0"/>
              <a:t>a result </a:t>
            </a:r>
            <a:r>
              <a:rPr lang="en-US" i="1" dirty="0" smtClean="0">
                <a:latin typeface="Times New Roman"/>
                <a:cs typeface="Times New Roman"/>
              </a:rPr>
              <a:t>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6565" y="3303980"/>
            <a:ext cx="415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posterior mean and variance of </a:t>
            </a:r>
            <a:r>
              <a:rPr lang="en-US" i="1" dirty="0" smtClean="0">
                <a:latin typeface="Times New Roman"/>
                <a:cs typeface="Times New Roman"/>
              </a:rPr>
              <a:t>y </a:t>
            </a:r>
            <a:r>
              <a:rPr lang="en-US" dirty="0" smtClean="0"/>
              <a:t>are: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319" y="3745776"/>
            <a:ext cx="3079033" cy="1115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319" y="4920496"/>
            <a:ext cx="6503672" cy="1115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40314" y="2763133"/>
            <a:ext cx="211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The outcome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8413" y="93605"/>
            <a:ext cx="279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What is required?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521" y="754435"/>
            <a:ext cx="8284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Common dataset </a:t>
            </a:r>
            <a:r>
              <a:rPr lang="en-US" sz="2400" i="1" dirty="0" smtClean="0">
                <a:latin typeface="Times New Roman"/>
                <a:cs typeface="Times New Roman"/>
              </a:rPr>
              <a:t>Y</a:t>
            </a:r>
            <a:r>
              <a:rPr lang="en-US" sz="2400" dirty="0" smtClean="0"/>
              <a:t> (as large as possible) needs to be defined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Statistical analysis for individual models needs to be carried out. Priors, posteriors, likelihoods determined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Individual model predictions carried out, including statistical uncertainties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Decision should be made on the prior model probability </a:t>
            </a:r>
            <a:r>
              <a:rPr lang="en-US" sz="2400" i="1" dirty="0" smtClean="0">
                <a:latin typeface="Times New Roman"/>
                <a:cs typeface="Times New Roman"/>
              </a:rPr>
              <a:t>p(M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k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63" y="3558131"/>
            <a:ext cx="87953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ISNET website: </a:t>
            </a:r>
            <a:r>
              <a:rPr lang="en-US" dirty="0" smtClean="0">
                <a:hlinkClick r:id="rId2"/>
              </a:rPr>
              <a:t>http://iopscience.iop.org/journal/0954-3899/page/ISNET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INT Program </a:t>
            </a:r>
            <a:r>
              <a:rPr lang="en-US" sz="2000" dirty="0"/>
              <a:t>INT-16-2a: </a:t>
            </a:r>
            <a:r>
              <a:rPr lang="en-US" dirty="0">
                <a:hlinkClick r:id="rId3"/>
              </a:rPr>
              <a:t>http://www.int.washington.edu/PROGRAMS/16-2a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References: </a:t>
            </a:r>
            <a:r>
              <a:rPr lang="en-US" dirty="0">
                <a:hlinkClick r:id="rId4"/>
              </a:rPr>
              <a:t>http://bayesint.github.io/</a:t>
            </a:r>
            <a:r>
              <a:rPr lang="en-US" dirty="0" smtClean="0">
                <a:hlinkClick r:id="rId4"/>
              </a:rPr>
              <a:t>references.html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Bayesian </a:t>
            </a:r>
            <a:r>
              <a:rPr lang="en-US" sz="2000" dirty="0"/>
              <a:t>Model Averaging refs: </a:t>
            </a:r>
            <a:r>
              <a:rPr lang="en-US" dirty="0">
                <a:hlinkClick r:id="rId5"/>
              </a:rPr>
              <a:t>http://www.stat.washington.edu/raftery/Research/</a:t>
            </a:r>
            <a:r>
              <a:rPr lang="en-US" dirty="0" smtClean="0">
                <a:hlinkClick r:id="rId5"/>
              </a:rPr>
              <a:t>bma.html</a:t>
            </a:r>
            <a:r>
              <a:rPr lang="en-US" dirty="0" smtClean="0"/>
              <a:t> 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err="1" smtClean="0"/>
              <a:t>Hoeting</a:t>
            </a:r>
            <a:r>
              <a:rPr lang="en-US" dirty="0"/>
              <a:t> </a:t>
            </a:r>
            <a:r>
              <a:rPr lang="en-US" dirty="0" smtClean="0"/>
              <a:t>BMA review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http://www.stat.washington.edu/www/research/online/hoeting1999.</a:t>
            </a:r>
            <a:r>
              <a:rPr lang="en-US" dirty="0" smtClean="0">
                <a:hlinkClick r:id="rId6"/>
              </a:rPr>
              <a:t>pdf</a:t>
            </a:r>
            <a:r>
              <a:rPr lang="en-US" dirty="0" smtClean="0"/>
              <a:t> 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 smtClean="0"/>
              <a:t>Wasserman </a:t>
            </a:r>
            <a:r>
              <a:rPr lang="en-US" dirty="0"/>
              <a:t>BMA review: </a:t>
            </a:r>
            <a:r>
              <a:rPr lang="en-US" dirty="0">
                <a:hlinkClick r:id="rId7"/>
              </a:rPr>
              <a:t>https://pdfs.semanticscholar.org/207c/cd4e6514824bf489362799bc138e1ec8ac44.</a:t>
            </a:r>
            <a:r>
              <a:rPr lang="en-US" dirty="0" smtClean="0">
                <a:hlinkClick r:id="rId7"/>
              </a:rPr>
              <a:t>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3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3251" y="517710"/>
            <a:ext cx="8880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faced with several candidate models, the analyst can either choose one model or average over the models. Bayesian methods provide a set of tools for these problems. Bayesian methods also give us a numerical measure of the relative evidence in favor of competing theories. 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i="1" dirty="0"/>
              <a:t>Model selection </a:t>
            </a:r>
            <a:r>
              <a:rPr lang="en-US" sz="2000" dirty="0"/>
              <a:t>refers to the problem of using the data to select one model </a:t>
            </a:r>
            <a:r>
              <a:rPr lang="en-US" sz="2000" dirty="0" smtClean="0"/>
              <a:t>from the </a:t>
            </a:r>
            <a:r>
              <a:rPr lang="en-US" sz="2000" dirty="0"/>
              <a:t>list of candidate </a:t>
            </a:r>
            <a:r>
              <a:rPr lang="en-US" sz="2000" dirty="0" smtClean="0"/>
              <a:t>models. </a:t>
            </a:r>
            <a:r>
              <a:rPr lang="en-US" sz="2000" i="1" dirty="0"/>
              <a:t>Model averaging </a:t>
            </a:r>
            <a:r>
              <a:rPr lang="en-US" sz="2000" dirty="0"/>
              <a:t>refers to the process </a:t>
            </a:r>
            <a:r>
              <a:rPr lang="en-US" sz="2000" dirty="0" smtClean="0"/>
              <a:t>of estimating </a:t>
            </a:r>
            <a:r>
              <a:rPr lang="en-US" sz="2000" dirty="0"/>
              <a:t>some quantity under each </a:t>
            </a:r>
            <a:r>
              <a:rPr lang="en-US" sz="2000" dirty="0" smtClean="0"/>
              <a:t>model </a:t>
            </a:r>
            <a:r>
              <a:rPr lang="en-US" sz="2000" dirty="0"/>
              <a:t>and then averaging the </a:t>
            </a:r>
            <a:r>
              <a:rPr lang="en-US" sz="2000" dirty="0" smtClean="0"/>
              <a:t>estimates according </a:t>
            </a:r>
            <a:r>
              <a:rPr lang="en-US" sz="2000" dirty="0"/>
              <a:t>to how likely each model is.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Bayesian </a:t>
            </a:r>
            <a:r>
              <a:rPr lang="en-US" sz="2000" dirty="0"/>
              <a:t>model selection and model averaging is a conceptually simple, unified approach. </a:t>
            </a:r>
            <a:r>
              <a:rPr lang="en-US" sz="2000" dirty="0" smtClean="0"/>
              <a:t> An </a:t>
            </a:r>
            <a:r>
              <a:rPr lang="en-US" sz="2000" dirty="0"/>
              <a:t>intrinsic Bayes factor might </a:t>
            </a:r>
            <a:r>
              <a:rPr lang="en-US" sz="2000" dirty="0" smtClean="0"/>
              <a:t>also be </a:t>
            </a:r>
            <a:r>
              <a:rPr lang="en-US" sz="2000" dirty="0"/>
              <a:t>a useful approach. </a:t>
            </a:r>
          </a:p>
          <a:p>
            <a:pPr marL="285750" indent="-285750">
              <a:buFont typeface="Arial"/>
              <a:buChar char="•"/>
            </a:pPr>
            <a:r>
              <a:rPr lang="en-US" sz="2000" i="1" dirty="0" smtClean="0"/>
              <a:t>There </a:t>
            </a:r>
            <a:r>
              <a:rPr lang="en-US" sz="2000" i="1" dirty="0"/>
              <a:t>is no need to choose one model</a:t>
            </a:r>
            <a:r>
              <a:rPr lang="en-US" sz="2000" dirty="0"/>
              <a:t>. It is possible to average the </a:t>
            </a:r>
            <a:r>
              <a:rPr lang="en-US" sz="2000" dirty="0" smtClean="0"/>
              <a:t>predictions </a:t>
            </a:r>
            <a:r>
              <a:rPr lang="en-US" sz="2000" dirty="0"/>
              <a:t>from several models.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Simulation </a:t>
            </a:r>
            <a:r>
              <a:rPr lang="en-US" sz="2000" dirty="0"/>
              <a:t>methods make it feasible to compute posterior probabilities in many problems. 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should be </a:t>
            </a:r>
            <a:r>
              <a:rPr lang="en-US" sz="2000" dirty="0" smtClean="0"/>
              <a:t>emphasized </a:t>
            </a:r>
            <a:r>
              <a:rPr lang="en-US" sz="2000" dirty="0"/>
              <a:t>that BMA should not be used as an excuse for poor </a:t>
            </a:r>
            <a:r>
              <a:rPr lang="en-US" sz="2000" dirty="0" smtClean="0"/>
              <a:t>science... </a:t>
            </a:r>
            <a:r>
              <a:rPr lang="en-US" sz="2000" dirty="0"/>
              <a:t>BMA is useful after careful scientific analysis of the problem at hand. Indeed, BMA offers one more tool in the toolbox of applied statisticians for improved data analysis and interpretation.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690" y="16494"/>
            <a:ext cx="4066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From </a:t>
            </a:r>
            <a:r>
              <a:rPr lang="en-US" sz="2400" dirty="0" err="1" smtClean="0">
                <a:solidFill>
                  <a:srgbClr val="0000FF"/>
                </a:solidFill>
              </a:rPr>
              <a:t>Hoeting</a:t>
            </a:r>
            <a:r>
              <a:rPr lang="en-US" sz="2400" dirty="0" smtClean="0">
                <a:solidFill>
                  <a:srgbClr val="0000FF"/>
                </a:solidFill>
              </a:rPr>
              <a:t> and Wasserman:</a:t>
            </a:r>
          </a:p>
        </p:txBody>
      </p:sp>
    </p:spTree>
    <p:extLst>
      <p:ext uri="{BB962C8B-B14F-4D97-AF65-F5344CB8AC3E}">
        <p14:creationId xmlns:p14="http://schemas.microsoft.com/office/powerpoint/2010/main" val="6726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67366" y="-55153"/>
            <a:ext cx="4387539" cy="5847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auto" hangingPunct="0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Current 0</a:t>
            </a:r>
            <a:r>
              <a:rPr lang="en-US" sz="3200" dirty="0">
                <a:solidFill>
                  <a:srgbClr val="000000"/>
                </a:solidFill>
                <a:latin typeface="Symbol" charset="0"/>
                <a:cs typeface="Symbol" charset="0"/>
              </a:rPr>
              <a:t>nbb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 predictions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236192" y="470780"/>
            <a:ext cx="282146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“There is generally significant variation among different calculations of the nuclear matrix elements for a given isotope. For consideration of future experiments and their projected sensitivity it would be very desirable to reduce the uncertainty in these nuclear matrix elements.”  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Neutrinoless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 Double Beta Decay NSAC Report 2014)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66191" y="4596094"/>
            <a:ext cx="76335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+mn-lt"/>
                <a:cs typeface="Arial Narrow"/>
              </a:rPr>
              <a:t>Low-resolution and high-resolution models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cs typeface="Arial Narrow"/>
              </a:rPr>
              <a:t>Global and local models</a:t>
            </a:r>
            <a:endParaRPr lang="en-US" sz="2400" dirty="0" smtClean="0">
              <a:solidFill>
                <a:srgbClr val="000090"/>
              </a:solidFill>
              <a:latin typeface="+mn-lt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cs typeface="Arial Narrow"/>
              </a:rPr>
              <a:t>Based on very different assumptions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+mn-lt"/>
                <a:cs typeface="Arial Narrow"/>
              </a:rPr>
              <a:t>Fitted to vastly different observables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cs typeface="Arial Narrow"/>
              </a:rPr>
              <a:t>No uncertainties are provided!</a:t>
            </a:r>
            <a:endParaRPr lang="en-US" sz="2400" dirty="0">
              <a:solidFill>
                <a:srgbClr val="000090"/>
              </a:solidFill>
              <a:latin typeface="+mn-lt"/>
              <a:cs typeface="Arial Narrow"/>
            </a:endParaRPr>
          </a:p>
        </p:txBody>
      </p:sp>
      <p:pic>
        <p:nvPicPr>
          <p:cNvPr id="40" name="Picture 1" descr="vog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100"/>
            <a:ext cx="6540365" cy="44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06495" y="1124017"/>
            <a:ext cx="5395439" cy="2629139"/>
            <a:chOff x="2296582" y="1850226"/>
            <a:chExt cx="5334005" cy="2599218"/>
          </a:xfrm>
        </p:grpSpPr>
        <p:cxnSp>
          <p:nvCxnSpPr>
            <p:cNvPr id="42" name="Straight Connector 2"/>
            <p:cNvCxnSpPr>
              <a:cxnSpLocks noChangeShapeType="1"/>
            </p:cNvCxnSpPr>
            <p:nvPr/>
          </p:nvCxnSpPr>
          <p:spPr bwMode="auto">
            <a:xfrm>
              <a:off x="2652182" y="1858123"/>
              <a:ext cx="0" cy="2154549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6"/>
            <p:cNvCxnSpPr>
              <a:cxnSpLocks noChangeShapeType="1"/>
            </p:cNvCxnSpPr>
            <p:nvPr/>
          </p:nvCxnSpPr>
          <p:spPr bwMode="auto">
            <a:xfrm rot="16200000">
              <a:off x="2652182" y="1494626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8"/>
            <p:cNvCxnSpPr>
              <a:cxnSpLocks noChangeShapeType="1"/>
            </p:cNvCxnSpPr>
            <p:nvPr/>
          </p:nvCxnSpPr>
          <p:spPr bwMode="auto">
            <a:xfrm rot="-5400000">
              <a:off x="2652182" y="3674005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2"/>
            <p:cNvCxnSpPr>
              <a:cxnSpLocks noChangeShapeType="1"/>
            </p:cNvCxnSpPr>
            <p:nvPr/>
          </p:nvCxnSpPr>
          <p:spPr bwMode="auto">
            <a:xfrm>
              <a:off x="5683251" y="2220912"/>
              <a:ext cx="0" cy="1961622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6"/>
            <p:cNvCxnSpPr>
              <a:cxnSpLocks noChangeShapeType="1"/>
            </p:cNvCxnSpPr>
            <p:nvPr/>
          </p:nvCxnSpPr>
          <p:spPr bwMode="auto">
            <a:xfrm rot="16200000">
              <a:off x="5683253" y="1875872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Connector 8"/>
            <p:cNvCxnSpPr>
              <a:cxnSpLocks noChangeShapeType="1"/>
            </p:cNvCxnSpPr>
            <p:nvPr/>
          </p:nvCxnSpPr>
          <p:spPr bwMode="auto">
            <a:xfrm rot="-5400000">
              <a:off x="5683252" y="3860272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2"/>
            <p:cNvCxnSpPr>
              <a:cxnSpLocks noChangeShapeType="1"/>
            </p:cNvCxnSpPr>
            <p:nvPr/>
          </p:nvCxnSpPr>
          <p:spPr bwMode="auto">
            <a:xfrm>
              <a:off x="4142320" y="1930673"/>
              <a:ext cx="0" cy="2234928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6"/>
            <p:cNvCxnSpPr>
              <a:cxnSpLocks noChangeShapeType="1"/>
            </p:cNvCxnSpPr>
            <p:nvPr/>
          </p:nvCxnSpPr>
          <p:spPr bwMode="auto">
            <a:xfrm rot="16200000">
              <a:off x="4142320" y="1570053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8"/>
            <p:cNvCxnSpPr>
              <a:cxnSpLocks noChangeShapeType="1"/>
            </p:cNvCxnSpPr>
            <p:nvPr/>
          </p:nvCxnSpPr>
          <p:spPr bwMode="auto">
            <a:xfrm rot="-5400000">
              <a:off x="4142319" y="3843339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2"/>
            <p:cNvCxnSpPr>
              <a:cxnSpLocks noChangeShapeType="1"/>
            </p:cNvCxnSpPr>
            <p:nvPr/>
          </p:nvCxnSpPr>
          <p:spPr bwMode="auto">
            <a:xfrm>
              <a:off x="7274987" y="3101941"/>
              <a:ext cx="0" cy="1063659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6"/>
            <p:cNvCxnSpPr>
              <a:cxnSpLocks noChangeShapeType="1"/>
            </p:cNvCxnSpPr>
            <p:nvPr/>
          </p:nvCxnSpPr>
          <p:spPr bwMode="auto">
            <a:xfrm rot="16200000">
              <a:off x="7274987" y="2753205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8"/>
            <p:cNvCxnSpPr>
              <a:cxnSpLocks noChangeShapeType="1"/>
            </p:cNvCxnSpPr>
            <p:nvPr/>
          </p:nvCxnSpPr>
          <p:spPr bwMode="auto">
            <a:xfrm rot="-5400000">
              <a:off x="7274986" y="3843338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2"/>
            <p:cNvCxnSpPr>
              <a:cxnSpLocks noChangeShapeType="1"/>
            </p:cNvCxnSpPr>
            <p:nvPr/>
          </p:nvCxnSpPr>
          <p:spPr bwMode="auto">
            <a:xfrm>
              <a:off x="3380319" y="2150533"/>
              <a:ext cx="0" cy="1761067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6"/>
            <p:cNvCxnSpPr>
              <a:cxnSpLocks noChangeShapeType="1"/>
            </p:cNvCxnSpPr>
            <p:nvPr/>
          </p:nvCxnSpPr>
          <p:spPr bwMode="auto">
            <a:xfrm rot="-5400000">
              <a:off x="3380319" y="1794382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8"/>
            <p:cNvCxnSpPr>
              <a:cxnSpLocks noChangeShapeType="1"/>
            </p:cNvCxnSpPr>
            <p:nvPr/>
          </p:nvCxnSpPr>
          <p:spPr bwMode="auto">
            <a:xfrm rot="-5400000">
              <a:off x="3380319" y="3589338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2"/>
            <p:cNvCxnSpPr>
              <a:cxnSpLocks noChangeShapeType="1"/>
            </p:cNvCxnSpPr>
            <p:nvPr/>
          </p:nvCxnSpPr>
          <p:spPr bwMode="auto">
            <a:xfrm>
              <a:off x="6411385" y="2489199"/>
              <a:ext cx="0" cy="1949826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6"/>
            <p:cNvCxnSpPr>
              <a:cxnSpLocks noChangeShapeType="1"/>
            </p:cNvCxnSpPr>
            <p:nvPr/>
          </p:nvCxnSpPr>
          <p:spPr bwMode="auto">
            <a:xfrm rot="-5400000">
              <a:off x="6411385" y="2133048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8"/>
            <p:cNvCxnSpPr>
              <a:cxnSpLocks noChangeShapeType="1"/>
            </p:cNvCxnSpPr>
            <p:nvPr/>
          </p:nvCxnSpPr>
          <p:spPr bwMode="auto">
            <a:xfrm rot="16200000">
              <a:off x="6411385" y="4093844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2"/>
            <p:cNvCxnSpPr>
              <a:cxnSpLocks noChangeShapeType="1"/>
            </p:cNvCxnSpPr>
            <p:nvPr/>
          </p:nvCxnSpPr>
          <p:spPr bwMode="auto">
            <a:xfrm>
              <a:off x="4887384" y="2272737"/>
              <a:ext cx="0" cy="1418729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6"/>
            <p:cNvCxnSpPr>
              <a:cxnSpLocks noChangeShapeType="1"/>
            </p:cNvCxnSpPr>
            <p:nvPr/>
          </p:nvCxnSpPr>
          <p:spPr bwMode="auto">
            <a:xfrm rot="16200000">
              <a:off x="4887386" y="1916294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8"/>
            <p:cNvCxnSpPr>
              <a:cxnSpLocks noChangeShapeType="1"/>
            </p:cNvCxnSpPr>
            <p:nvPr/>
          </p:nvCxnSpPr>
          <p:spPr bwMode="auto">
            <a:xfrm rot="-5400000">
              <a:off x="4887385" y="3369204"/>
              <a:ext cx="0" cy="711200"/>
            </a:xfrm>
            <a:prstGeom prst="line">
              <a:avLst/>
            </a:prstGeom>
            <a:noFill/>
            <a:ln w="76200">
              <a:solidFill>
                <a:srgbClr val="B3B3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067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W. Nazarewicz, Amherst Feb. 3-4,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41085" y="-55153"/>
            <a:ext cx="5440111" cy="58477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auto" hangingPunct="0"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The promise... (in our proposal) 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810" y="618669"/>
            <a:ext cx="8510463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tools that support </a:t>
            </a:r>
            <a:r>
              <a:rPr lang="en-US" dirty="0" smtClean="0"/>
              <a:t>much of </a:t>
            </a:r>
            <a:r>
              <a:rPr lang="en-US" dirty="0"/>
              <a:t>this work have been or are being developed through the </a:t>
            </a:r>
            <a:r>
              <a:rPr lang="en-US" dirty="0" err="1"/>
              <a:t>SciDAC</a:t>
            </a:r>
            <a:r>
              <a:rPr lang="en-US" dirty="0"/>
              <a:t> </a:t>
            </a:r>
            <a:r>
              <a:rPr lang="en-US" dirty="0" smtClean="0"/>
              <a:t>NUCLEI collaboration. Our </a:t>
            </a:r>
            <a:r>
              <a:rPr lang="en-US" dirty="0"/>
              <a:t>collaboration contains all the expertise needed to </a:t>
            </a:r>
            <a:r>
              <a:rPr lang="en-US" dirty="0" smtClean="0"/>
              <a:t>fully apply </a:t>
            </a:r>
            <a:r>
              <a:rPr lang="en-US" dirty="0"/>
              <a:t>those tools, which include </a:t>
            </a:r>
            <a:r>
              <a:rPr lang="en-US" i="1" dirty="0"/>
              <a:t>innovative methods for estimating uncertainty</a:t>
            </a:r>
            <a:r>
              <a:rPr lang="en-US" dirty="0"/>
              <a:t>,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 double-beta decay matrix elements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Accurate </a:t>
            </a:r>
            <a:r>
              <a:rPr lang="en-US" dirty="0"/>
              <a:t>nuclear </a:t>
            </a:r>
            <a:r>
              <a:rPr lang="en-US" dirty="0" smtClean="0"/>
              <a:t>matrix elements </a:t>
            </a:r>
            <a:r>
              <a:rPr lang="en-US" dirty="0"/>
              <a:t>with quantified uncertainty are perhaps the most urgent project </a:t>
            </a:r>
            <a:r>
              <a:rPr lang="en-US" dirty="0" smtClean="0"/>
              <a:t>for our collaboration.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Our collaboration intends </a:t>
            </a:r>
            <a:r>
              <a:rPr lang="en-US" dirty="0" smtClean="0"/>
              <a:t>to reduce </a:t>
            </a:r>
            <a:r>
              <a:rPr lang="en-US" dirty="0"/>
              <a:t>the uncertainty </a:t>
            </a:r>
            <a:r>
              <a:rPr lang="en-US" dirty="0" smtClean="0"/>
              <a:t>considerably.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Benchmarking and Uncertainty Quantification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 have confidence in our predictions, we need to to quantify both systematic and statistical error. </a:t>
            </a:r>
            <a:r>
              <a:rPr lang="en-US" dirty="0" smtClean="0"/>
              <a:t>At </a:t>
            </a:r>
            <a:r>
              <a:rPr lang="en-US" dirty="0"/>
              <a:t>present, systematic errors on nuclear matrix elements dominate statistical errors, and assigning uncertainty is </a:t>
            </a:r>
            <a:r>
              <a:rPr lang="en-US" dirty="0" smtClean="0"/>
              <a:t>difficult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How will the procedure work in detail?  First, with each method we </a:t>
            </a:r>
            <a:r>
              <a:rPr lang="en-US" dirty="0" smtClean="0"/>
              <a:t>will calculate </a:t>
            </a:r>
            <a:r>
              <a:rPr lang="en-US" dirty="0"/>
              <a:t>observables that can be compared with experiment: spectra </a:t>
            </a:r>
            <a:r>
              <a:rPr lang="en-US" dirty="0" smtClean="0"/>
              <a:t>and transitions...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All this benchmarking concerns difficult systematic error.  We will </a:t>
            </a:r>
            <a:r>
              <a:rPr lang="en-US" dirty="0" smtClean="0"/>
              <a:t>also address </a:t>
            </a:r>
            <a:r>
              <a:rPr lang="en-US" dirty="0"/>
              <a:t>statistical error, which reflects the degree of variation in </a:t>
            </a:r>
            <a:r>
              <a:rPr lang="en-US" dirty="0" smtClean="0"/>
              <a:t>the predictions </a:t>
            </a:r>
            <a:r>
              <a:rPr lang="en-US" dirty="0"/>
              <a:t>of a single model with parameters that are fit to large amounts </a:t>
            </a:r>
            <a:r>
              <a:rPr lang="en-US" dirty="0" smtClean="0"/>
              <a:t>of experimental </a:t>
            </a:r>
            <a:r>
              <a:rPr lang="en-US" dirty="0"/>
              <a:t>data, and which, fortunately, is easier to assess.  </a:t>
            </a:r>
            <a:r>
              <a:rPr lang="en-US" dirty="0" smtClean="0"/>
              <a:t>Nuclear physicists </a:t>
            </a:r>
            <a:r>
              <a:rPr lang="en-US" dirty="0"/>
              <a:t>typically apply linear </a:t>
            </a:r>
            <a:r>
              <a:rPr lang="en-US" dirty="0" smtClean="0"/>
              <a:t>regression and</a:t>
            </a:r>
            <a:r>
              <a:rPr lang="en-US" dirty="0"/>
              <a:t>/or </a:t>
            </a:r>
            <a:r>
              <a:rPr lang="en-US" dirty="0" smtClean="0"/>
              <a:t>Bayesian inference to </a:t>
            </a:r>
            <a:r>
              <a:rPr lang="en-US" dirty="0"/>
              <a:t>quantify statistical error.  If one knows </a:t>
            </a:r>
            <a:r>
              <a:rPr lang="en-US" dirty="0" smtClean="0"/>
              <a:t>the covariance </a:t>
            </a:r>
            <a:r>
              <a:rPr lang="en-US" dirty="0"/>
              <a:t>matrix or posterior distribution of model parameters, it </a:t>
            </a:r>
            <a:r>
              <a:rPr lang="en-US" dirty="0" smtClean="0"/>
              <a:t>is straightforward </a:t>
            </a:r>
            <a:r>
              <a:rPr lang="en-US" dirty="0"/>
              <a:t>to estimate an associated error for any observable</a:t>
            </a:r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4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TextBox 5"/>
          <p:cNvSpPr txBox="1">
            <a:spLocks noChangeArrowheads="1"/>
          </p:cNvSpPr>
          <p:nvPr/>
        </p:nvSpPr>
        <p:spPr bwMode="auto">
          <a:xfrm>
            <a:off x="140759" y="303741"/>
            <a:ext cx="87757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Consider a model described by coupling constants </a:t>
            </a:r>
            <a:r>
              <a:rPr lang="en-US" b="1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q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={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i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i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2…</a:t>
            </a:r>
            <a:r>
              <a:rPr lang="en-US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q</a:t>
            </a:r>
            <a:r>
              <a:rPr lang="en-US" i="1" baseline="-250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k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).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Any predicted expectation value of an observable </a:t>
            </a:r>
            <a:r>
              <a:rPr lang="en-US" i="1" dirty="0" smtClean="0">
                <a:solidFill>
                  <a:srgbClr val="000000"/>
                </a:solidFill>
                <a:latin typeface="Calibri" charset="0"/>
              </a:rPr>
              <a:t>Y</a:t>
            </a:r>
            <a:r>
              <a:rPr lang="en-US" i="1" baseline="-25000" dirty="0" smtClean="0">
                <a:solidFill>
                  <a:srgbClr val="000000"/>
                </a:solidFill>
                <a:latin typeface="Calibri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is a function of these parameters.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ince the model space has been optimized to a limited set of observables, there may also exist correlations between model parameters. Note that a model is defined through: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mathematical framework (equations, approximations...)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parameters/coupling constants and active space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fit-observables</a:t>
            </a:r>
          </a:p>
        </p:txBody>
      </p:sp>
      <p:sp>
        <p:nvSpPr>
          <p:cNvPr id="24" name="Line Callout 2 23"/>
          <p:cNvSpPr/>
          <p:nvPr/>
        </p:nvSpPr>
        <p:spPr bwMode="auto">
          <a:xfrm>
            <a:off x="6080126" y="5533266"/>
            <a:ext cx="2863850" cy="893762"/>
          </a:xfrm>
          <a:prstGeom prst="borderCallout2">
            <a:avLst>
              <a:gd name="adj1" fmla="val 73589"/>
              <a:gd name="adj2" fmla="val -12844"/>
              <a:gd name="adj3" fmla="val 47589"/>
              <a:gd name="adj4" fmla="val -28805"/>
              <a:gd name="adj5" fmla="val -135458"/>
              <a:gd name="adj6" fmla="val -189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fit-observables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(may include pseudo-data)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355600" y="4845350"/>
            <a:ext cx="1169988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Objective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function</a:t>
            </a:r>
          </a:p>
        </p:txBody>
      </p:sp>
      <p:sp>
        <p:nvSpPr>
          <p:cNvPr id="9" name="Line Callout 2 8"/>
          <p:cNvSpPr/>
          <p:nvPr/>
        </p:nvSpPr>
        <p:spPr bwMode="auto">
          <a:xfrm>
            <a:off x="2104496" y="5892041"/>
            <a:ext cx="2463800" cy="571501"/>
          </a:xfrm>
          <a:prstGeom prst="borderCallout2">
            <a:avLst>
              <a:gd name="adj1" fmla="val 41027"/>
              <a:gd name="adj2" fmla="val 106744"/>
              <a:gd name="adj3" fmla="val 41669"/>
              <a:gd name="adj4" fmla="val 114150"/>
              <a:gd name="adj5" fmla="val -175146"/>
              <a:gd name="adj6" fmla="val 1195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Expected uncertainties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9" y="3688572"/>
            <a:ext cx="6375400" cy="1293831"/>
          </a:xfrm>
          <a:prstGeom prst="rect">
            <a:avLst/>
          </a:prstGeom>
        </p:spPr>
      </p:pic>
      <p:sp>
        <p:nvSpPr>
          <p:cNvPr id="12" name="Line Callout 2 11"/>
          <p:cNvSpPr/>
          <p:nvPr/>
        </p:nvSpPr>
        <p:spPr bwMode="auto">
          <a:xfrm>
            <a:off x="1896533" y="5163908"/>
            <a:ext cx="2133600" cy="571501"/>
          </a:xfrm>
          <a:prstGeom prst="borderCallout2">
            <a:avLst>
              <a:gd name="adj1" fmla="val 41027"/>
              <a:gd name="adj2" fmla="val 106744"/>
              <a:gd name="adj3" fmla="val 41669"/>
              <a:gd name="adj4" fmla="val 114150"/>
              <a:gd name="adj5" fmla="val -163294"/>
              <a:gd name="adj6" fmla="val 996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Model predictions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87867" y="592667"/>
            <a:ext cx="8551333" cy="5763683"/>
          </a:xfrm>
          <a:prstGeom prst="roundRect">
            <a:avLst/>
          </a:prstGeom>
          <a:solidFill>
            <a:srgbClr val="E2FE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11175" y="1066800"/>
            <a:ext cx="1709100" cy="3804127"/>
          </a:xfrm>
          <a:prstGeom prst="ellipse">
            <a:avLst/>
          </a:prstGeom>
          <a:solidFill>
            <a:srgbClr val="99D825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 rot="1905829">
            <a:off x="4683023" y="1342461"/>
            <a:ext cx="1709100" cy="3804127"/>
          </a:xfrm>
          <a:prstGeom prst="ellipse">
            <a:avLst/>
          </a:prstGeom>
          <a:solidFill>
            <a:schemeClr val="accent1"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 rot="5400000">
            <a:off x="4931120" y="1893786"/>
            <a:ext cx="1709099" cy="3804127"/>
          </a:xfrm>
          <a:prstGeom prst="ellipse">
            <a:avLst/>
          </a:prstGeom>
          <a:solidFill>
            <a:schemeClr val="accent1"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 rot="12705829">
            <a:off x="3715266" y="2428081"/>
            <a:ext cx="1709100" cy="3804127"/>
          </a:xfrm>
          <a:prstGeom prst="ellipse">
            <a:avLst/>
          </a:prstGeom>
          <a:solidFill>
            <a:srgbClr val="FFFF00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 rot="16200000">
            <a:off x="3467169" y="1876756"/>
            <a:ext cx="1709099" cy="3804127"/>
          </a:xfrm>
          <a:prstGeom prst="ellipse">
            <a:avLst/>
          </a:prstGeom>
          <a:solidFill>
            <a:srgbClr val="3366FF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 rot="18249731">
            <a:off x="3292678" y="1382065"/>
            <a:ext cx="2505031" cy="3804127"/>
          </a:xfrm>
          <a:prstGeom prst="ellipse">
            <a:avLst/>
          </a:prstGeom>
          <a:solidFill>
            <a:schemeClr val="accent1"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 rot="7449731">
            <a:off x="4309679" y="2388477"/>
            <a:ext cx="2505031" cy="3804127"/>
          </a:xfrm>
          <a:prstGeom prst="ellipse">
            <a:avLst/>
          </a:prstGeom>
          <a:solidFill>
            <a:srgbClr val="FF0000">
              <a:alpha val="17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6665" y="5170312"/>
            <a:ext cx="6805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err="1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Y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Symbol" charset="2"/>
                <a:ea typeface="ＭＳ Ｐゴシック" charset="-128"/>
                <a:cs typeface="Symbol" charset="2"/>
              </a:rPr>
              <a:t>a</a:t>
            </a:r>
            <a:endParaRPr lang="en-US" sz="3200" i="1" baseline="-25000" dirty="0">
              <a:solidFill>
                <a:srgbClr val="FF0000"/>
              </a:solidFill>
              <a:latin typeface="Symbol" charset="2"/>
              <a:ea typeface="ＭＳ Ｐゴシック" charset="-128"/>
              <a:cs typeface="Symbol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104" y="4831459"/>
            <a:ext cx="1381984" cy="3755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 rot="14131084">
            <a:off x="507861" y="1131027"/>
            <a:ext cx="1833998" cy="2197500"/>
          </a:xfrm>
          <a:prstGeom prst="ellipse">
            <a:avLst/>
          </a:prstGeom>
          <a:solidFill>
            <a:srgbClr val="0000FF">
              <a:alpha val="1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0549" y="5789231"/>
            <a:ext cx="3744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set of observables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Y</a:t>
            </a:r>
            <a:r>
              <a:rPr lang="en-US" sz="2800" i="1" baseline="-25000" dirty="0" err="1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tot</a:t>
            </a:r>
            <a:endParaRPr lang="en-US" sz="2800" i="1" baseline="-25000" dirty="0">
              <a:solidFill>
                <a:srgbClr val="FF00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5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31342" y="26772"/>
            <a:ext cx="6730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Parameter estimation. The set of fit-observables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5947" y="1179653"/>
            <a:ext cx="695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M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1</a:t>
            </a:r>
            <a:endParaRPr lang="en-US" sz="2800" i="1" baseline="-250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6229" y="1790895"/>
            <a:ext cx="695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M</a:t>
            </a:r>
            <a:r>
              <a:rPr lang="en-US" sz="2800" i="1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7863" y="3488267"/>
            <a:ext cx="695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M</a:t>
            </a:r>
            <a:r>
              <a:rPr lang="en-US" sz="2800" i="1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1231" y="5002469"/>
            <a:ext cx="72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M</a:t>
            </a:r>
            <a:r>
              <a:rPr lang="en-US" sz="2800" i="1" baseline="-25000" dirty="0" smtClean="0">
                <a:latin typeface="Symbol" charset="2"/>
                <a:cs typeface="Symbol" charset="2"/>
              </a:rPr>
              <a:t>a</a:t>
            </a:r>
            <a:endParaRPr lang="en-US" sz="2800" i="1" baseline="-25000" dirty="0">
              <a:latin typeface="Symbol" charset="2"/>
              <a:cs typeface="Symbol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3789" y="1593663"/>
            <a:ext cx="1054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M</a:t>
            </a:r>
            <a:r>
              <a:rPr lang="en-US" sz="2800" i="1" baseline="-25000" dirty="0" smtClean="0">
                <a:latin typeface="Times New Roman"/>
                <a:cs typeface="Times New Roman"/>
              </a:rPr>
              <a:t>1271</a:t>
            </a:r>
            <a:endParaRPr lang="en-US" sz="2800" i="1" baseline="-250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2800" y="3488267"/>
            <a:ext cx="5327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Y</a:t>
            </a:r>
            <a:endParaRPr lang="en-US" sz="3200" i="1" baseline="-25000" dirty="0">
              <a:solidFill>
                <a:srgbClr val="FF00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192" y="5231868"/>
            <a:ext cx="2429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Y </a:t>
            </a:r>
            <a:r>
              <a:rPr lang="en-US" sz="3200" i="1" dirty="0">
                <a:solidFill>
                  <a:srgbClr val="FF0000"/>
                </a:solidFill>
                <a:latin typeface="Symbol" charset="2"/>
                <a:ea typeface="ＭＳ Ｐゴシック" charset="-128"/>
                <a:cs typeface="Symbol" charset="2"/>
              </a:rPr>
              <a:t>⊂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Y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Symbol" charset="2"/>
                <a:ea typeface="ＭＳ Ｐゴシック" charset="-128"/>
                <a:cs typeface="Symbol" charset="2"/>
              </a:rPr>
              <a:t>a</a:t>
            </a:r>
            <a:r>
              <a:rPr lang="en-US" sz="3200" i="1" baseline="-25000" dirty="0" smtClean="0">
                <a:solidFill>
                  <a:srgbClr val="FF0000"/>
                </a:solidFill>
                <a:latin typeface="Symbol" charset="2"/>
                <a:ea typeface="ＭＳ Ｐゴシック" charset="-128"/>
                <a:cs typeface="Symbol" charset="2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Symbol" charset="2"/>
                <a:ea typeface="ＭＳ Ｐゴシック" charset="-128"/>
                <a:cs typeface="Symbol" charset="2"/>
              </a:rPr>
              <a:t>⊂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Y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tot</a:t>
            </a:r>
            <a:endParaRPr lang="en-US" sz="3200" i="1" baseline="-25000" dirty="0">
              <a:solidFill>
                <a:srgbClr val="FF0000"/>
              </a:solidFill>
              <a:latin typeface="Times New Roman"/>
              <a:ea typeface="ＭＳ Ｐゴシック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31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2334" y="536223"/>
            <a:ext cx="8633905" cy="5868793"/>
            <a:chOff x="42334" y="536223"/>
            <a:chExt cx="8633905" cy="5868793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1151467" y="575733"/>
              <a:ext cx="643466" cy="4097867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801284" y="4673600"/>
              <a:ext cx="1981200" cy="14732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788583" y="3273878"/>
              <a:ext cx="5943600" cy="138853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809750" y="2921000"/>
              <a:ext cx="2540000" cy="174625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334" y="536223"/>
              <a:ext cx="115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FF0000"/>
                  </a:solidFill>
                  <a:latin typeface="Symbol" charset="2"/>
                  <a:ea typeface="ＭＳ Ｐゴシック" charset="-128"/>
                  <a:cs typeface="Symbol" charset="2"/>
                </a:rPr>
                <a:t>q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(SM)</a:t>
              </a:r>
              <a:endPara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8957" y="5943351"/>
              <a:ext cx="115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FF0000"/>
                  </a:solidFill>
                  <a:latin typeface="Symbol" charset="2"/>
                  <a:ea typeface="ＭＳ Ｐゴシック" charset="-128"/>
                  <a:cs typeface="Symbol" charset="2"/>
                </a:rPr>
                <a:t>q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(SM)</a:t>
              </a:r>
              <a:endPara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8400" y="3482623"/>
              <a:ext cx="115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FF0000"/>
                  </a:solidFill>
                  <a:latin typeface="Symbol" charset="2"/>
                  <a:ea typeface="ＭＳ Ｐゴシック" charset="-128"/>
                  <a:cs typeface="Symbol" charset="2"/>
                </a:rPr>
                <a:t>q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(SM)</a:t>
              </a:r>
              <a:endPara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22513" y="2381957"/>
              <a:ext cx="1728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smtClean="0">
                  <a:solidFill>
                    <a:srgbClr val="FF0000"/>
                  </a:solidFill>
                  <a:latin typeface="Symbol" charset="2"/>
                  <a:ea typeface="ＭＳ Ｐゴシック" charset="-128"/>
                  <a:cs typeface="Symbol" charset="2"/>
                </a:rPr>
                <a:t>q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820765</a:t>
              </a:r>
              <a:r>
                <a:rPr lang="en-US" sz="2400" dirty="0" smtClean="0">
                  <a:solidFill>
                    <a:srgbClr val="FF000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(SM)</a:t>
              </a:r>
              <a:endParaRPr lang="en-US" sz="24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56571" y="769055"/>
            <a:ext cx="6710851" cy="5164667"/>
            <a:chOff x="2156571" y="769055"/>
            <a:chExt cx="6710851" cy="5164667"/>
          </a:xfrm>
        </p:grpSpPr>
        <p:grpSp>
          <p:nvGrpSpPr>
            <p:cNvPr id="44" name="Group 43"/>
            <p:cNvGrpSpPr/>
            <p:nvPr/>
          </p:nvGrpSpPr>
          <p:grpSpPr>
            <a:xfrm>
              <a:off x="2156571" y="769055"/>
              <a:ext cx="6710851" cy="4833056"/>
              <a:chOff x="2156571" y="769055"/>
              <a:chExt cx="6710851" cy="4833056"/>
            </a:xfrm>
          </p:grpSpPr>
          <p:sp>
            <p:nvSpPr>
              <p:cNvPr id="36" name="Oval 35"/>
              <p:cNvSpPr/>
              <p:nvPr/>
            </p:nvSpPr>
            <p:spPr>
              <a:xfrm rot="20597418" flipH="1">
                <a:off x="5813780" y="4016022"/>
                <a:ext cx="1419576" cy="4007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rot="3425812">
                <a:off x="4436418" y="4334970"/>
                <a:ext cx="1386376" cy="103188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2156571" y="1577605"/>
                <a:ext cx="4373304" cy="4024506"/>
              </a:xfrm>
              <a:custGeom>
                <a:avLst/>
                <a:gdLst>
                  <a:gd name="connsiteX0" fmla="*/ 2429 w 4373304"/>
                  <a:gd name="connsiteY0" fmla="*/ 651951 h 4024506"/>
                  <a:gd name="connsiteX1" fmla="*/ 58873 w 4373304"/>
                  <a:gd name="connsiteY1" fmla="*/ 200395 h 4024506"/>
                  <a:gd name="connsiteX2" fmla="*/ 397540 w 4373304"/>
                  <a:gd name="connsiteY2" fmla="*/ 2839 h 4024506"/>
                  <a:gd name="connsiteX3" fmla="*/ 764429 w 4373304"/>
                  <a:gd name="connsiteY3" fmla="*/ 87506 h 4024506"/>
                  <a:gd name="connsiteX4" fmla="*/ 1074873 w 4373304"/>
                  <a:gd name="connsiteY4" fmla="*/ 143951 h 4024506"/>
                  <a:gd name="connsiteX5" fmla="*/ 1328873 w 4373304"/>
                  <a:gd name="connsiteY5" fmla="*/ 186284 h 4024506"/>
                  <a:gd name="connsiteX6" fmla="*/ 1907429 w 4373304"/>
                  <a:gd name="connsiteY6" fmla="*/ 158062 h 4024506"/>
                  <a:gd name="connsiteX7" fmla="*/ 2542429 w 4373304"/>
                  <a:gd name="connsiteY7" fmla="*/ 101617 h 4024506"/>
                  <a:gd name="connsiteX8" fmla="*/ 3149207 w 4373304"/>
                  <a:gd name="connsiteY8" fmla="*/ 228617 h 4024506"/>
                  <a:gd name="connsiteX9" fmla="*/ 3614873 w 4373304"/>
                  <a:gd name="connsiteY9" fmla="*/ 397951 h 4024506"/>
                  <a:gd name="connsiteX10" fmla="*/ 3967651 w 4373304"/>
                  <a:gd name="connsiteY10" fmla="*/ 567284 h 4024506"/>
                  <a:gd name="connsiteX11" fmla="*/ 4235762 w 4373304"/>
                  <a:gd name="connsiteY11" fmla="*/ 835395 h 4024506"/>
                  <a:gd name="connsiteX12" fmla="*/ 4362762 w 4373304"/>
                  <a:gd name="connsiteY12" fmla="*/ 1117617 h 4024506"/>
                  <a:gd name="connsiteX13" fmla="*/ 4362762 w 4373304"/>
                  <a:gd name="connsiteY13" fmla="*/ 1286951 h 4024506"/>
                  <a:gd name="connsiteX14" fmla="*/ 4334540 w 4373304"/>
                  <a:gd name="connsiteY14" fmla="*/ 2613395 h 4024506"/>
                  <a:gd name="connsiteX15" fmla="*/ 4278096 w 4373304"/>
                  <a:gd name="connsiteY15" fmla="*/ 3135506 h 4024506"/>
                  <a:gd name="connsiteX16" fmla="*/ 3939429 w 4373304"/>
                  <a:gd name="connsiteY16" fmla="*/ 3191951 h 4024506"/>
                  <a:gd name="connsiteX17" fmla="*/ 2965762 w 4373304"/>
                  <a:gd name="connsiteY17" fmla="*/ 3248395 h 4024506"/>
                  <a:gd name="connsiteX18" fmla="*/ 2217873 w 4373304"/>
                  <a:gd name="connsiteY18" fmla="*/ 3445951 h 4024506"/>
                  <a:gd name="connsiteX19" fmla="*/ 1879207 w 4373304"/>
                  <a:gd name="connsiteY19" fmla="*/ 3770506 h 4024506"/>
                  <a:gd name="connsiteX20" fmla="*/ 1766318 w 4373304"/>
                  <a:gd name="connsiteY20" fmla="*/ 4024506 h 402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373304" h="4024506">
                    <a:moveTo>
                      <a:pt x="2429" y="651951"/>
                    </a:moveTo>
                    <a:cubicBezTo>
                      <a:pt x="-2275" y="480265"/>
                      <a:pt x="-6979" y="308580"/>
                      <a:pt x="58873" y="200395"/>
                    </a:cubicBezTo>
                    <a:cubicBezTo>
                      <a:pt x="124725" y="92210"/>
                      <a:pt x="279947" y="21654"/>
                      <a:pt x="397540" y="2839"/>
                    </a:cubicBezTo>
                    <a:cubicBezTo>
                      <a:pt x="515133" y="-15976"/>
                      <a:pt x="651540" y="63987"/>
                      <a:pt x="764429" y="87506"/>
                    </a:cubicBezTo>
                    <a:cubicBezTo>
                      <a:pt x="877318" y="111025"/>
                      <a:pt x="1074873" y="143951"/>
                      <a:pt x="1074873" y="143951"/>
                    </a:cubicBezTo>
                    <a:cubicBezTo>
                      <a:pt x="1168947" y="160414"/>
                      <a:pt x="1190114" y="183932"/>
                      <a:pt x="1328873" y="186284"/>
                    </a:cubicBezTo>
                    <a:cubicBezTo>
                      <a:pt x="1467632" y="188636"/>
                      <a:pt x="1705170" y="172173"/>
                      <a:pt x="1907429" y="158062"/>
                    </a:cubicBezTo>
                    <a:cubicBezTo>
                      <a:pt x="2109688" y="143951"/>
                      <a:pt x="2335466" y="89858"/>
                      <a:pt x="2542429" y="101617"/>
                    </a:cubicBezTo>
                    <a:cubicBezTo>
                      <a:pt x="2749392" y="113376"/>
                      <a:pt x="2970466" y="179228"/>
                      <a:pt x="3149207" y="228617"/>
                    </a:cubicBezTo>
                    <a:cubicBezTo>
                      <a:pt x="3327948" y="278006"/>
                      <a:pt x="3478466" y="341507"/>
                      <a:pt x="3614873" y="397951"/>
                    </a:cubicBezTo>
                    <a:cubicBezTo>
                      <a:pt x="3751280" y="454395"/>
                      <a:pt x="3864170" y="494377"/>
                      <a:pt x="3967651" y="567284"/>
                    </a:cubicBezTo>
                    <a:cubicBezTo>
                      <a:pt x="4071132" y="640191"/>
                      <a:pt x="4169910" y="743673"/>
                      <a:pt x="4235762" y="835395"/>
                    </a:cubicBezTo>
                    <a:cubicBezTo>
                      <a:pt x="4301614" y="927117"/>
                      <a:pt x="4341595" y="1042358"/>
                      <a:pt x="4362762" y="1117617"/>
                    </a:cubicBezTo>
                    <a:cubicBezTo>
                      <a:pt x="4383929" y="1192876"/>
                      <a:pt x="4367466" y="1037655"/>
                      <a:pt x="4362762" y="1286951"/>
                    </a:cubicBezTo>
                    <a:cubicBezTo>
                      <a:pt x="4358058" y="1536247"/>
                      <a:pt x="4348651" y="2305303"/>
                      <a:pt x="4334540" y="2613395"/>
                    </a:cubicBezTo>
                    <a:cubicBezTo>
                      <a:pt x="4320429" y="2921487"/>
                      <a:pt x="4343948" y="3039080"/>
                      <a:pt x="4278096" y="3135506"/>
                    </a:cubicBezTo>
                    <a:cubicBezTo>
                      <a:pt x="4212244" y="3231932"/>
                      <a:pt x="4158151" y="3173136"/>
                      <a:pt x="3939429" y="3191951"/>
                    </a:cubicBezTo>
                    <a:cubicBezTo>
                      <a:pt x="3720707" y="3210766"/>
                      <a:pt x="3252688" y="3206062"/>
                      <a:pt x="2965762" y="3248395"/>
                    </a:cubicBezTo>
                    <a:cubicBezTo>
                      <a:pt x="2678836" y="3290728"/>
                      <a:pt x="2398965" y="3358933"/>
                      <a:pt x="2217873" y="3445951"/>
                    </a:cubicBezTo>
                    <a:cubicBezTo>
                      <a:pt x="2036781" y="3532969"/>
                      <a:pt x="1954466" y="3674080"/>
                      <a:pt x="1879207" y="3770506"/>
                    </a:cubicBezTo>
                    <a:cubicBezTo>
                      <a:pt x="1803948" y="3866932"/>
                      <a:pt x="1766318" y="4024506"/>
                      <a:pt x="1766318" y="4024506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6416" y="769055"/>
                <a:ext cx="3340562" cy="472721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2850444" y="1192389"/>
                <a:ext cx="1055511" cy="543279"/>
                <a:chOff x="2850444" y="1192389"/>
                <a:chExt cx="1055511" cy="54327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850444" y="1594556"/>
                  <a:ext cx="141112" cy="14111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93155" y="1192389"/>
                  <a:ext cx="812800" cy="381000"/>
                </a:xfrm>
                <a:prstGeom prst="rect">
                  <a:avLst/>
                </a:prstGeom>
              </p:spPr>
            </p:pic>
          </p:grpSp>
          <p:sp>
            <p:nvSpPr>
              <p:cNvPr id="30" name="Oval 29"/>
              <p:cNvSpPr/>
              <p:nvPr/>
            </p:nvSpPr>
            <p:spPr>
              <a:xfrm>
                <a:off x="6445954" y="2805289"/>
                <a:ext cx="141112" cy="1411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062132" y="2082801"/>
                <a:ext cx="141112" cy="1411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5888" y="1838678"/>
                <a:ext cx="812800" cy="3810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2043" y="2645833"/>
                <a:ext cx="812800" cy="3810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24322" y="4353278"/>
                <a:ext cx="1943100" cy="381000"/>
              </a:xfrm>
              <a:prstGeom prst="rect">
                <a:avLst/>
              </a:prstGeom>
            </p:spPr>
          </p:pic>
          <p:sp>
            <p:nvSpPr>
              <p:cNvPr id="40" name="Oval 39"/>
              <p:cNvSpPr/>
              <p:nvPr/>
            </p:nvSpPr>
            <p:spPr>
              <a:xfrm>
                <a:off x="3406421" y="1698980"/>
                <a:ext cx="141112" cy="1411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3655" y="1912056"/>
                <a:ext cx="939800" cy="381000"/>
              </a:xfrm>
              <a:prstGeom prst="rect">
                <a:avLst/>
              </a:prstGeom>
            </p:spPr>
          </p:pic>
          <p:sp>
            <p:nvSpPr>
              <p:cNvPr id="45" name="Oval 44"/>
              <p:cNvSpPr/>
              <p:nvPr/>
            </p:nvSpPr>
            <p:spPr>
              <a:xfrm>
                <a:off x="6426197" y="4140186"/>
                <a:ext cx="141112" cy="1411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54609" y="4786471"/>
                <a:ext cx="141112" cy="1411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8388" y="5552722"/>
              <a:ext cx="3162300" cy="381000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180045"/>
            <a:ext cx="2590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TextBox 5"/>
          <p:cNvSpPr txBox="1">
            <a:spLocks noChangeArrowheads="1"/>
          </p:cNvSpPr>
          <p:nvPr/>
        </p:nvSpPr>
        <p:spPr bwMode="auto">
          <a:xfrm>
            <a:off x="884238" y="4095783"/>
            <a:ext cx="6748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3366FF"/>
                </a:solidFill>
              </a:rPr>
              <a:t>Product-moment correlation coefficient between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3366FF"/>
                </a:solidFill>
              </a:rPr>
              <a:t>two observables/variables A and B:</a:t>
            </a:r>
          </a:p>
        </p:txBody>
      </p:sp>
      <p:sp>
        <p:nvSpPr>
          <p:cNvPr id="106499" name="TextBox 6"/>
          <p:cNvSpPr txBox="1">
            <a:spLocks noChangeArrowheads="1"/>
          </p:cNvSpPr>
          <p:nvPr/>
        </p:nvSpPr>
        <p:spPr bwMode="auto">
          <a:xfrm>
            <a:off x="4122738" y="5154645"/>
            <a:ext cx="4041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=1: full alignment/correlation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=0: not aligned/statistically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</a:rPr>
              <a:t>      independent     </a:t>
            </a:r>
          </a:p>
        </p:txBody>
      </p:sp>
      <p:pic>
        <p:nvPicPr>
          <p:cNvPr id="106500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22178"/>
            <a:ext cx="6324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2667000" y="506228"/>
            <a:ext cx="4595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400" i="1" u="sng" kern="0" dirty="0">
                <a:solidFill>
                  <a:srgbClr val="3366FF"/>
                </a:solidFill>
                <a:latin typeface="Calibri"/>
                <a:ea typeface="ＭＳ Ｐゴシック" charset="-128"/>
                <a:cs typeface="ＭＳ Ｐゴシック" charset="-128"/>
              </a:rPr>
              <a:t>Statistical</a:t>
            </a:r>
            <a:r>
              <a:rPr lang="en-US" sz="2400" kern="0" dirty="0">
                <a:solidFill>
                  <a:srgbClr val="3366FF"/>
                </a:solidFill>
                <a:latin typeface="Calibri"/>
                <a:ea typeface="ＭＳ Ｐゴシック" charset="-128"/>
                <a:cs typeface="ＭＳ Ｐゴシック" charset="-128"/>
              </a:rPr>
              <a:t> uncertainty in variable A: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44700" y="2641415"/>
            <a:ext cx="5062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400" kern="0">
                <a:solidFill>
                  <a:srgbClr val="3366FF"/>
                </a:solidFill>
                <a:latin typeface="Calibri"/>
                <a:ea typeface="ＭＳ Ｐゴシック" charset="-128"/>
                <a:cs typeface="ＭＳ Ｐゴシック" charset="-128"/>
              </a:rPr>
              <a:t>Correlation between variables A and B:</a:t>
            </a:r>
          </a:p>
        </p:txBody>
      </p:sp>
      <p:pic>
        <p:nvPicPr>
          <p:cNvPr id="106503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22585"/>
            <a:ext cx="4292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4" name="Rectangle 1"/>
          <p:cNvSpPr>
            <a:spLocks noChangeArrowheads="1"/>
          </p:cNvSpPr>
          <p:nvPr/>
        </p:nvSpPr>
        <p:spPr bwMode="auto">
          <a:xfrm>
            <a:off x="4425950" y="1909578"/>
            <a:ext cx="259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covariance matrix</a:t>
            </a: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6505" name="Straight Arrow Connector 3"/>
          <p:cNvCxnSpPr>
            <a:cxnSpLocks noChangeShapeType="1"/>
            <a:stCxn id="106504" idx="1"/>
          </p:cNvCxnSpPr>
          <p:nvPr/>
        </p:nvCxnSpPr>
        <p:spPr bwMode="auto">
          <a:xfrm flipH="1" flipV="1">
            <a:off x="4013200" y="1607953"/>
            <a:ext cx="41275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defRPr/>
            </a:pPr>
            <a:r>
              <a:rPr lang="en-US" sz="2300" dirty="0" smtClean="0">
                <a:solidFill>
                  <a:srgbClr val="000090"/>
                </a:solidFill>
              </a:rPr>
              <a:t>Minimal nuclear theorist’s </a:t>
            </a:r>
            <a:r>
              <a:rPr lang="en-US" sz="2300" dirty="0">
                <a:solidFill>
                  <a:srgbClr val="000090"/>
                </a:solidFill>
              </a:rPr>
              <a:t>approach to a </a:t>
            </a:r>
            <a:r>
              <a:rPr lang="en-US" sz="2300" dirty="0" smtClean="0">
                <a:solidFill>
                  <a:srgbClr val="000090"/>
                </a:solidFill>
              </a:rPr>
              <a:t>statistical model error estimate</a:t>
            </a:r>
            <a:endParaRPr lang="en-US" sz="23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0" y="0"/>
            <a:ext cx="8724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</a:rPr>
              <a:t>Nuclear charge and neutron radii and nuclear matter: </a:t>
            </a:r>
            <a:endParaRPr lang="en-US" sz="2800" dirty="0" smtClean="0">
              <a:solidFill>
                <a:srgbClr val="00009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trend </a:t>
            </a:r>
            <a:r>
              <a:rPr lang="en-US" sz="2800" dirty="0">
                <a:solidFill>
                  <a:srgbClr val="000090"/>
                </a:solidFill>
              </a:rPr>
              <a:t>analysis in </a:t>
            </a:r>
            <a:r>
              <a:rPr lang="en-US" sz="2800" dirty="0" err="1">
                <a:solidFill>
                  <a:srgbClr val="000090"/>
                </a:solidFill>
              </a:rPr>
              <a:t>Skyrme</a:t>
            </a:r>
            <a:r>
              <a:rPr lang="en-US" sz="2800" dirty="0">
                <a:solidFill>
                  <a:srgbClr val="000090"/>
                </a:solidFill>
              </a:rPr>
              <a:t>-DFT </a:t>
            </a:r>
            <a:r>
              <a:rPr lang="en-US" sz="2800" dirty="0" smtClean="0">
                <a:solidFill>
                  <a:srgbClr val="000090"/>
                </a:solidFill>
              </a:rPr>
              <a:t>approach</a:t>
            </a:r>
          </a:p>
          <a:p>
            <a:pPr algn="ctr"/>
            <a:r>
              <a:rPr lang="en-US" sz="2000" dirty="0"/>
              <a:t>P.-</a:t>
            </a:r>
            <a:r>
              <a:rPr lang="en-US" sz="2000" dirty="0" smtClean="0"/>
              <a:t>G. </a:t>
            </a:r>
            <a:r>
              <a:rPr lang="en-US" sz="2000" dirty="0" err="1" smtClean="0"/>
              <a:t>Reinhard</a:t>
            </a:r>
            <a:r>
              <a:rPr lang="en-US" sz="2000" dirty="0" smtClean="0"/>
              <a:t> and WN, PRC </a:t>
            </a:r>
            <a:r>
              <a:rPr lang="en-US" sz="2000" dirty="0"/>
              <a:t>93, </a:t>
            </a:r>
            <a:r>
              <a:rPr lang="en-US" sz="2000" dirty="0" smtClean="0"/>
              <a:t>051303</a:t>
            </a:r>
            <a:r>
              <a:rPr lang="en-US" sz="2000" dirty="0"/>
              <a:t> </a:t>
            </a:r>
            <a:r>
              <a:rPr lang="en-US" sz="2000" dirty="0" smtClean="0"/>
              <a:t>(R) (2016)</a:t>
            </a:r>
            <a:r>
              <a:rPr lang="en-US" sz="2000" dirty="0"/>
              <a:t>	</a:t>
            </a:r>
          </a:p>
          <a:p>
            <a:pPr algn="ctr"/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46100" y="1549398"/>
            <a:ext cx="8036247" cy="5143500"/>
            <a:chOff x="546100" y="1498600"/>
            <a:chExt cx="8036247" cy="5143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00" y="1574800"/>
              <a:ext cx="8036247" cy="50673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927600" y="1498600"/>
              <a:ext cx="113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(Y=E, R)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86134" y="1498600"/>
              <a:ext cx="835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(Y=E)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37733" y="1219200"/>
            <a:ext cx="69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14-parameter model, optimized to 2 different sets of fit-observables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5467" y="3589867"/>
            <a:ext cx="508000" cy="3386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35468" y="2015067"/>
            <a:ext cx="508000" cy="33866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67073" y="3570112"/>
            <a:ext cx="8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sloppy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4750" y="197273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stiff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67073" y="4696179"/>
            <a:ext cx="8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sloppy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7073" y="5373512"/>
            <a:ext cx="85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sloppy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6040" y="22944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stiff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473200"/>
            <a:ext cx="8766879" cy="4428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29477">
            <a:off x="4368799" y="3149600"/>
            <a:ext cx="92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SV-min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 rot="19213881">
            <a:off x="1925090" y="2286001"/>
            <a:ext cx="7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SV-E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92042"/>
            <a:ext cx="5620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P.-G. </a:t>
            </a:r>
            <a:r>
              <a:rPr lang="en-US" dirty="0" err="1"/>
              <a:t>Reinhard</a:t>
            </a:r>
            <a:r>
              <a:rPr lang="en-US" dirty="0"/>
              <a:t> and WN, PRC 93, 051303 (R) (2016)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Nazarewicz, Amherst Feb. 3-4,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EF-A79C-8147-82DB-3EFB78F851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1532</Words>
  <Application>Microsoft Macintosh PowerPoint</Application>
  <PresentationFormat>On-screen Show (4:3)</PresentationFormat>
  <Paragraphs>163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MSU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Witold Nazarewicz</dc:creator>
  <cp:keywords/>
  <dc:description/>
  <cp:lastModifiedBy>Michael Ramsey-Musolf</cp:lastModifiedBy>
  <cp:revision>42</cp:revision>
  <dcterms:created xsi:type="dcterms:W3CDTF">2017-01-17T11:14:27Z</dcterms:created>
  <dcterms:modified xsi:type="dcterms:W3CDTF">2017-02-03T02:32:37Z</dcterms:modified>
  <cp:category/>
</cp:coreProperties>
</file>