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1235" r:id="rId2"/>
    <p:sldId id="1195" r:id="rId3"/>
    <p:sldId id="1120" r:id="rId4"/>
    <p:sldId id="1258" r:id="rId5"/>
    <p:sldId id="1259" r:id="rId6"/>
    <p:sldId id="1127" r:id="rId7"/>
    <p:sldId id="1129" r:id="rId8"/>
    <p:sldId id="1130" r:id="rId9"/>
    <p:sldId id="1131" r:id="rId10"/>
    <p:sldId id="1132" r:id="rId11"/>
    <p:sldId id="1186" r:id="rId12"/>
    <p:sldId id="1136" r:id="rId13"/>
    <p:sldId id="1137" r:id="rId14"/>
    <p:sldId id="1140" r:id="rId15"/>
    <p:sldId id="1266" r:id="rId16"/>
    <p:sldId id="1304" r:id="rId17"/>
    <p:sldId id="1305" r:id="rId18"/>
    <p:sldId id="1141" r:id="rId19"/>
    <p:sldId id="1143" r:id="rId20"/>
    <p:sldId id="1275" r:id="rId21"/>
    <p:sldId id="1276" r:id="rId22"/>
    <p:sldId id="1142" r:id="rId23"/>
    <p:sldId id="1133" r:id="rId24"/>
    <p:sldId id="1135" r:id="rId25"/>
    <p:sldId id="1177" r:id="rId26"/>
    <p:sldId id="1146" r:id="rId27"/>
    <p:sldId id="1219" r:id="rId28"/>
    <p:sldId id="1147" r:id="rId29"/>
    <p:sldId id="1148" r:id="rId30"/>
    <p:sldId id="1284" r:id="rId31"/>
    <p:sldId id="1282" r:id="rId32"/>
    <p:sldId id="1283" r:id="rId33"/>
    <p:sldId id="1149" r:id="rId34"/>
    <p:sldId id="1150" r:id="rId35"/>
    <p:sldId id="1277" r:id="rId36"/>
    <p:sldId id="1285" r:id="rId37"/>
    <p:sldId id="1286" r:id="rId38"/>
    <p:sldId id="1294" r:id="rId39"/>
    <p:sldId id="1295" r:id="rId40"/>
    <p:sldId id="1296" r:id="rId41"/>
    <p:sldId id="1297" r:id="rId42"/>
    <p:sldId id="1298" r:id="rId43"/>
    <p:sldId id="1299" r:id="rId44"/>
    <p:sldId id="1300" r:id="rId45"/>
    <p:sldId id="1301" r:id="rId46"/>
    <p:sldId id="1278" r:id="rId47"/>
    <p:sldId id="1279" r:id="rId48"/>
    <p:sldId id="1280" r:id="rId49"/>
    <p:sldId id="1281" r:id="rId50"/>
    <p:sldId id="1289" r:id="rId51"/>
    <p:sldId id="1290" r:id="rId52"/>
    <p:sldId id="1291" r:id="rId53"/>
    <p:sldId id="1292" r:id="rId54"/>
    <p:sldId id="1293" r:id="rId55"/>
    <p:sldId id="1164" r:id="rId56"/>
    <p:sldId id="1165" r:id="rId57"/>
    <p:sldId id="1179" r:id="rId58"/>
    <p:sldId id="1171" r:id="rId59"/>
    <p:sldId id="1172" r:id="rId60"/>
    <p:sldId id="1302" r:id="rId61"/>
    <p:sldId id="1307" r:id="rId62"/>
    <p:sldId id="1308" r:id="rId63"/>
  </p:sldIdLst>
  <p:sldSz cx="9144000" cy="6858000" type="screen4x3"/>
  <p:notesSz cx="7315200" cy="96012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6600FF"/>
    <a:srgbClr val="000000"/>
    <a:srgbClr val="0000FF"/>
    <a:srgbClr val="FF0000"/>
    <a:srgbClr val="BF0703"/>
    <a:srgbClr val="8E6C00"/>
    <a:srgbClr val="6600CC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429" autoAdjust="0"/>
  </p:normalViewPr>
  <p:slideViewPr>
    <p:cSldViewPr>
      <p:cViewPr>
        <p:scale>
          <a:sx n="60" d="100"/>
          <a:sy n="60" d="100"/>
        </p:scale>
        <p:origin x="-418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QED 12,672 alpha^5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0" y="6324600"/>
            <a:ext cx="3200400" cy="381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2484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ACFI-FRIB workshop - Hadronic Matrix Elements for Probes of CP Violation - 22 Jan. 2015 (62pp)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694488?ln=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694488?ln=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334528?ln=e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gif"/><Relationship Id="rId7" Type="http://schemas.openxmlformats.org/officeDocument/2006/relationships/hyperlink" Target="http://inspirehep.net/record/1334528?ln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link.aps.org/doi/10.1103/PhysRevC.84.042202" TargetMode="External"/><Relationship Id="rId5" Type="http://schemas.openxmlformats.org/officeDocument/2006/relationships/hyperlink" Target="http://inspirebeta.net/record/921792?ln=en" TargetMode="Externa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nspirehep.net/record/1334528?ln=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nspirehep.net/record/1334528?ln=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445150?ln=en" TargetMode="Externa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l.aps.org/abstract/PRL/v110/i13/e132001" TargetMode="External"/><Relationship Id="rId2" Type="http://schemas.openxmlformats.org/officeDocument/2006/relationships/hyperlink" Target="http://inspirehep.net/record/1209281?ln=e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00540?ln=en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physletb.2014.07.05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l.aps.org/abstract/PRL/v110/i13/e13200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prl.aps.org/abstract/PRL/v110/i13/e13200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63500?ln=en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57993?ln=en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physletb.2014.08.009" TargetMode="External"/><Relationship Id="rId4" Type="http://schemas.openxmlformats.org/officeDocument/2006/relationships/hyperlink" Target="http://dx.doi.org/10.1016/j.ppnp.2014.02.00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57993?ln=en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dx.doi.org/10.1016/j.ppnp.2014.02.00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40681?ln=en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l.aps.org/abstract/PRL/v111/i14/e141802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7.057" TargetMode="External"/><Relationship Id="rId2" Type="http://schemas.openxmlformats.org/officeDocument/2006/relationships/hyperlink" Target="http://inspirehep.net/record/1300540?ln=e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7.057" TargetMode="External"/><Relationship Id="rId2" Type="http://schemas.openxmlformats.org/officeDocument/2006/relationships/hyperlink" Target="http://inspirehep.net/record/1300540?ln=e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7.057" TargetMode="External"/><Relationship Id="rId2" Type="http://schemas.openxmlformats.org/officeDocument/2006/relationships/hyperlink" Target="http://inspirehep.net/record/1300540?ln=e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00540?ln=en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physletb.2014.07.0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chnicolor_(physics)" TargetMode="External"/><Relationship Id="rId2" Type="http://schemas.openxmlformats.org/officeDocument/2006/relationships/hyperlink" Target="http://inspirehep.net/record/895220?ln=en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inspirehep.net/record/943731?ln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129252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304800" y="2374880"/>
            <a:ext cx="8305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Kaon</a:t>
            </a:r>
            <a:r>
              <a:rPr lang="en-US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and nucleon matrix elements probing CP violation</a:t>
            </a:r>
          </a:p>
        </p:txBody>
      </p:sp>
      <p:sp>
        <p:nvSpPr>
          <p:cNvPr id="5" name="Subtitle 7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4724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0A0A0A"/>
                </a:solidFill>
              </a:rPr>
              <a:t>Craig Roberts, Physics Division</a:t>
            </a:r>
            <a:endParaRPr lang="en-US" sz="2800" dirty="0">
              <a:solidFill>
                <a:srgbClr val="0A0A0A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li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960" y="2133600"/>
            <a:ext cx="5565571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4525963"/>
          </a:xfrm>
        </p:spPr>
        <p:txBody>
          <a:bodyPr/>
          <a:lstStyle/>
          <a:p>
            <a:r>
              <a:rPr lang="en-US" sz="2800" dirty="0" smtClean="0"/>
              <a:t>In the presence of light quarks, </a:t>
            </a:r>
            <a:r>
              <a:rPr lang="en-US" sz="2800" i="1" dirty="0" smtClean="0">
                <a:solidFill>
                  <a:srgbClr val="FF0000"/>
                </a:solidFill>
              </a:rPr>
              <a:t>pair creation seems to occur non-localized and instantaneously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66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Bali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3"/>
              </a:rPr>
              <a:t>PoS</a:t>
            </a:r>
            <a:r>
              <a:rPr lang="en-US" i="1" dirty="0" smtClean="0">
                <a:hlinkClick r:id="rId3"/>
              </a:rPr>
              <a:t> LAT2005 (2006) 308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4525963"/>
          </a:xfrm>
        </p:spPr>
        <p:txBody>
          <a:bodyPr/>
          <a:lstStyle/>
          <a:p>
            <a:r>
              <a:rPr lang="en-US" sz="2800" dirty="0" smtClean="0"/>
              <a:t>In the presence of light quarks, </a:t>
            </a:r>
            <a:r>
              <a:rPr lang="en-US" sz="2800" i="1" dirty="0" smtClean="0">
                <a:solidFill>
                  <a:srgbClr val="FF0000"/>
                </a:solidFill>
              </a:rPr>
              <a:t>pair creation seems to occur non-localized and instantaneously</a:t>
            </a:r>
          </a:p>
          <a:p>
            <a:r>
              <a:rPr lang="en-US" sz="2800" dirty="0" smtClean="0"/>
              <a:t>No flux tube in a theory with light-quarks.  </a:t>
            </a:r>
          </a:p>
          <a:p>
            <a:r>
              <a:rPr lang="en-US" sz="2800" dirty="0" smtClean="0"/>
              <a:t>Flux-tube is not the correct paradigm for confinement in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physics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BaliFix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133600"/>
            <a:ext cx="5562600" cy="409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66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Bali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3"/>
              </a:rPr>
              <a:t>PoS</a:t>
            </a:r>
            <a:r>
              <a:rPr lang="en-US" i="1" dirty="0" smtClean="0">
                <a:hlinkClick r:id="rId3"/>
              </a:rPr>
              <a:t> LAT2005 (2006) 308</a:t>
            </a:r>
            <a:endParaRPr lang="en-US" i="1" dirty="0"/>
          </a:p>
        </p:txBody>
      </p:sp>
      <p:pic>
        <p:nvPicPr>
          <p:cNvPr id="12" name="Picture 11" descr="Ins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831273"/>
            <a:ext cx="2171700" cy="9213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6325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is Dressing?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0" y="381000"/>
            <a:ext cx="64642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Quark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34290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3" y="1066800"/>
            <a:ext cx="8132997" cy="3276600"/>
          </a:xfrm>
          <a:prstGeom prst="rect">
            <a:avLst/>
          </a:prstGeom>
        </p:spPr>
      </p:pic>
      <p:pic>
        <p:nvPicPr>
          <p:cNvPr id="8" name="Picture 7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" y="0"/>
            <a:ext cx="3728519" cy="1066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79233"/>
            <a:ext cx="4114801" cy="319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/>
              <a:t>Dynamical </a:t>
            </a:r>
            <a:r>
              <a:rPr lang="en-US" sz="3600" dirty="0" err="1" smtClean="0"/>
              <a:t>Chiral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Symmetry Breaking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410200" y="6477000"/>
            <a:ext cx="34290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5942013" cy="228600"/>
          </a:xfrm>
        </p:spPr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9144000" cy="4953000"/>
          </a:xfrm>
        </p:spPr>
        <p:txBody>
          <a:bodyPr/>
          <a:lstStyle/>
          <a:p>
            <a:r>
              <a:rPr lang="en-US" sz="3200" i="1" u="sng" dirty="0" smtClean="0"/>
              <a:t>DCSB is a fact in </a:t>
            </a:r>
            <a:r>
              <a:rPr lang="en-US" sz="3200" i="1" u="sng" dirty="0" smtClean="0">
                <a:solidFill>
                  <a:srgbClr val="FF0000"/>
                </a:solidFill>
              </a:rPr>
              <a:t>Q</a:t>
            </a:r>
            <a:r>
              <a:rPr lang="en-US" sz="3200" i="1" u="sng" dirty="0" smtClean="0">
                <a:solidFill>
                  <a:srgbClr val="008000"/>
                </a:solidFill>
              </a:rPr>
              <a:t>C</a:t>
            </a:r>
            <a:r>
              <a:rPr lang="en-US" sz="3200" i="1" u="sng" dirty="0" smtClean="0"/>
              <a:t>D</a:t>
            </a:r>
          </a:p>
          <a:p>
            <a:pPr lvl="1"/>
            <a:r>
              <a:rPr lang="en-US" sz="2800" b="1" i="1" dirty="0" smtClean="0">
                <a:solidFill>
                  <a:srgbClr val="6600CC"/>
                </a:solidFill>
              </a:rPr>
              <a:t>Dynamical</a:t>
            </a:r>
            <a:r>
              <a:rPr lang="en-US" sz="2800" dirty="0" smtClean="0"/>
              <a:t>, not spontaneous</a:t>
            </a:r>
          </a:p>
          <a:p>
            <a:pPr lvl="2"/>
            <a:r>
              <a:rPr lang="en-US" sz="2400" dirty="0" smtClean="0"/>
              <a:t>Add nothing to </a:t>
            </a:r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i="1" dirty="0" smtClean="0">
                <a:solidFill>
                  <a:srgbClr val="008000"/>
                </a:solidFill>
              </a:rPr>
              <a:t>C</a:t>
            </a:r>
            <a:r>
              <a:rPr lang="en-US" sz="2400" i="1" dirty="0" smtClean="0"/>
              <a:t>D , </a:t>
            </a:r>
          </a:p>
          <a:p>
            <a:pPr lvl="2">
              <a:buNone/>
            </a:pPr>
            <a:r>
              <a:rPr lang="en-US" sz="2400" i="1" dirty="0" smtClean="0"/>
              <a:t>	No Higgs field, nothing! </a:t>
            </a:r>
          </a:p>
          <a:p>
            <a:pPr lvl="2"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Effect achieved purely through</a:t>
            </a:r>
          </a:p>
          <a:p>
            <a:pPr lvl="2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quark+gluon</a:t>
            </a:r>
            <a:r>
              <a:rPr lang="en-US" sz="2400" dirty="0" smtClean="0"/>
              <a:t> dynamics.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It’s the most important 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dirty="0" smtClean="0"/>
              <a:t>	mass generating mechanism 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dirty="0" smtClean="0"/>
              <a:t>	for visible matter in the Universe.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Responsible for ≈98% of the proton’s mass.</a:t>
            </a:r>
            <a:endParaRPr lang="en-US" sz="2800" dirty="0" smtClean="0"/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Higgs mechanism is (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sz="2800" dirty="0" smtClean="0">
                <a:solidFill>
                  <a:srgbClr val="00B050"/>
                </a:solidFill>
              </a:rPr>
              <a:t>) irrelevant to light-quarks.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28600" y="3733800"/>
            <a:ext cx="29718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Just one of the terms that are summed</a:t>
            </a:r>
            <a:r>
              <a:rPr kumimoji="0" lang="en-US" sz="2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in a solution of the simplest, sensible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gap equation</a:t>
            </a:r>
            <a:endParaRPr kumimoji="0" lang="en-US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8" name="Picture 7" descr="One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6214997" cy="477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Where does the </a:t>
            </a:r>
            <a:br>
              <a:rPr lang="en-US" sz="3600" dirty="0" smtClean="0"/>
            </a:br>
            <a:r>
              <a:rPr lang="en-US" sz="3600" dirty="0" smtClean="0"/>
              <a:t>mass come from?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Deceptively simply picture</a:t>
            </a:r>
          </a:p>
          <a:p>
            <a:r>
              <a:rPr lang="en-US" dirty="0" smtClean="0"/>
              <a:t>Corresponds to the sum of a countable infinity of diagrams.</a:t>
            </a:r>
          </a:p>
          <a:p>
            <a:pPr>
              <a:buNone/>
            </a:pPr>
            <a:r>
              <a:rPr lang="en-US" dirty="0" smtClean="0"/>
              <a:t>	NB. QED has 12,672 </a:t>
            </a:r>
            <a:r>
              <a:rPr lang="el-GR" dirty="0" smtClean="0"/>
              <a:t>α</a:t>
            </a:r>
            <a:r>
              <a:rPr lang="en-US" baseline="30000" dirty="0" smtClean="0"/>
              <a:t>5 </a:t>
            </a:r>
            <a:r>
              <a:rPr lang="en-US" dirty="0" smtClean="0"/>
              <a:t>diagrams</a:t>
            </a:r>
            <a:endParaRPr lang="en-US" baseline="30000" dirty="0" smtClean="0"/>
          </a:p>
          <a:p>
            <a:r>
              <a:rPr lang="en-US" dirty="0" smtClean="0"/>
              <a:t>Impossible to compute this in perturbation theory.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standard algebraic manipulation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tools are just inadequate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629400"/>
            <a:ext cx="3505200" cy="2286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019800" y="3048000"/>
            <a:ext cx="91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α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Gluons, too, </a:t>
            </a:r>
            <a:br>
              <a:rPr lang="en-US" sz="3200" dirty="0" smtClean="0"/>
            </a:br>
            <a:r>
              <a:rPr lang="en-US" sz="3200" dirty="0" smtClean="0"/>
              <a:t>have a gap 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666999"/>
          </a:xfrm>
        </p:spPr>
        <p:txBody>
          <a:bodyPr/>
          <a:lstStyle/>
          <a:p>
            <a:r>
              <a:rPr lang="en-US" dirty="0" smtClean="0"/>
              <a:t>Pinch-technique + background field method … reordering of diagrammatic summations in the self-energy – </a:t>
            </a:r>
            <a:r>
              <a:rPr lang="en-US" i="1" dirty="0" err="1" smtClean="0"/>
              <a:t>Π</a:t>
            </a:r>
            <a:r>
              <a:rPr lang="en-US" i="1" baseline="-25000" dirty="0" err="1" smtClean="0"/>
              <a:t>μν</a:t>
            </a:r>
            <a:r>
              <a:rPr lang="en-US" dirty="0" smtClean="0"/>
              <a:t> – ensures that </a:t>
            </a:r>
            <a:r>
              <a:rPr lang="en-US" dirty="0" err="1" smtClean="0"/>
              <a:t>subclusters</a:t>
            </a:r>
            <a:r>
              <a:rPr lang="en-US" dirty="0" smtClean="0"/>
              <a:t> are individually transverse and gluon-loop and ghost-loop contributions are separately transverse</a:t>
            </a:r>
          </a:p>
          <a:p>
            <a:r>
              <a:rPr lang="en-US" dirty="0" smtClean="0"/>
              <a:t>STIs → WGTIs </a:t>
            </a:r>
          </a:p>
          <a:p>
            <a:r>
              <a:rPr lang="en-US" dirty="0" smtClean="0"/>
              <a:t>Enables systematic analysis and evaluation of truncations and straightforward comparison of results with those of </a:t>
            </a:r>
            <a:r>
              <a:rPr lang="en-US" dirty="0" err="1" smtClean="0"/>
              <a:t>lQCD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Craig Roberts: </a:t>
            </a:r>
            <a:r>
              <a:rPr lang="en-US" dirty="0" err="1" smtClean="0"/>
              <a:t>Kaon</a:t>
            </a:r>
            <a:r>
              <a:rPr lang="en-US" dirty="0" smtClean="0"/>
              <a:t>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72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Non-perturbative comparison of QCD effective charges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A.C. Aguilar, D.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Binosi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J.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Papavassiliou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J. Rodriguez-Quintero, Phys. Rev. D80 (2009) 085018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5600700" cy="717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RGI </a:t>
            </a:r>
            <a:br>
              <a:rPr lang="en-US" sz="3200" dirty="0" smtClean="0"/>
            </a:br>
            <a:r>
              <a:rPr lang="en-US" sz="3200" dirty="0" smtClean="0"/>
              <a:t>running interaction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3733800" cy="5562600"/>
          </a:xfrm>
        </p:spPr>
        <p:txBody>
          <a:bodyPr/>
          <a:lstStyle/>
          <a:p>
            <a:r>
              <a:rPr lang="en-US" dirty="0" smtClean="0"/>
              <a:t>Input to the DSE analysis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= </a:t>
            </a:r>
            <a:r>
              <a:rPr lang="en-US" dirty="0" err="1" smtClean="0"/>
              <a:t>lQCD</a:t>
            </a:r>
            <a:r>
              <a:rPr lang="en-US" dirty="0" smtClean="0"/>
              <a:t> result for the ghost dressing function at a given </a:t>
            </a:r>
            <a:r>
              <a:rPr lang="en-US" dirty="0" err="1" smtClean="0"/>
              <a:t>renormalisation</a:t>
            </a:r>
            <a:r>
              <a:rPr lang="en-US" dirty="0" smtClean="0"/>
              <a:t> scale, </a:t>
            </a:r>
            <a:r>
              <a:rPr lang="en-US" i="1" dirty="0" smtClean="0"/>
              <a:t>ζ</a:t>
            </a:r>
            <a:endParaRPr lang="en-US" dirty="0" smtClean="0"/>
          </a:p>
          <a:p>
            <a:r>
              <a:rPr lang="en-US" dirty="0" smtClean="0"/>
              <a:t>Solve ghost gap equation self-consistently such that </a:t>
            </a:r>
            <a:r>
              <a:rPr lang="en-US" i="1" dirty="0" err="1" smtClean="0"/>
              <a:t>α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(ζ) </a:t>
            </a:r>
            <a:r>
              <a:rPr lang="en-US" dirty="0" smtClean="0"/>
              <a:t>reproduces </a:t>
            </a:r>
            <a:r>
              <a:rPr lang="en-US" dirty="0" err="1" smtClean="0"/>
              <a:t>lQCD</a:t>
            </a:r>
            <a:r>
              <a:rPr lang="en-US" dirty="0" smtClean="0"/>
              <a:t> result</a:t>
            </a:r>
          </a:p>
          <a:p>
            <a:r>
              <a:rPr lang="en-US" dirty="0" smtClean="0"/>
              <a:t>Gluon-ghost vertex in ghost gap equation is computed from its own DSE in the one-loop dressed approximation.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Continuum- and lattice-QCD solutions agree on solution for the gluon self energy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F1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2644" y="2514600"/>
            <a:ext cx="5277556" cy="381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724400" y="5029200"/>
            <a:ext cx="2438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99"/>
                </a:solidFill>
              </a:rPr>
              <a:t>d̂(k</a:t>
            </a:r>
            <a:r>
              <a:rPr lang="en-US" sz="2400" i="1" baseline="30000" dirty="0" smtClean="0">
                <a:solidFill>
                  <a:srgbClr val="000099"/>
                </a:solidFill>
              </a:rPr>
              <a:t>2</a:t>
            </a:r>
            <a:r>
              <a:rPr lang="en-US" sz="2400" i="1" dirty="0" smtClean="0">
                <a:solidFill>
                  <a:srgbClr val="000099"/>
                </a:solidFill>
              </a:rPr>
              <a:t>)= α(ζ) Δ̂(k</a:t>
            </a:r>
            <a:r>
              <a:rPr lang="en-US" sz="2400" i="1" baseline="30000" dirty="0" smtClean="0">
                <a:solidFill>
                  <a:srgbClr val="000099"/>
                </a:solidFill>
              </a:rPr>
              <a:t>2</a:t>
            </a:r>
            <a:r>
              <a:rPr lang="en-US" sz="2400" i="1" dirty="0" smtClean="0">
                <a:solidFill>
                  <a:srgbClr val="000099"/>
                </a:solidFill>
              </a:rPr>
              <a:t>; ζ)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</a:t>
            </a:r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ab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L. Chang,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J.Papavassiliou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C.D. Roberts,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in press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8000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D</a:t>
            </a:r>
            <a:r>
              <a:rPr lang="en-US" sz="3600" dirty="0" smtClean="0"/>
              <a:t>: Gluons also</a:t>
            </a:r>
            <a:br>
              <a:rPr lang="en-US" sz="3600" dirty="0" smtClean="0"/>
            </a:br>
            <a:r>
              <a:rPr lang="en-US" sz="3600" dirty="0" smtClean="0"/>
              <a:t>become massive!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Running gluon mass</a:t>
            </a:r>
          </a:p>
          <a:p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Gluons are </a:t>
            </a:r>
            <a:r>
              <a:rPr lang="en-US" sz="2800" b="1" i="1" dirty="0" smtClean="0">
                <a:solidFill>
                  <a:srgbClr val="FF0000"/>
                </a:solidFill>
              </a:rPr>
              <a:t>cannibals</a:t>
            </a:r>
            <a:r>
              <a:rPr lang="en-US" sz="2800" dirty="0" smtClean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6238" y="2682689"/>
            <a:ext cx="5647762" cy="3702421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86400" y="1433512"/>
          <a:ext cx="2651125" cy="1157288"/>
        </p:xfrm>
        <a:graphic>
          <a:graphicData uri="http://schemas.openxmlformats.org/presentationml/2006/ole">
            <p:oleObj spid="_x0000_s68610" name="Equation" r:id="rId4" imgW="1104840" imgH="4824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5181600" y="35814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28575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48200" y="2743200"/>
            <a:ext cx="3886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410200"/>
            <a:ext cx="373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Interaction model for the gap equation, </a:t>
            </a:r>
            <a:r>
              <a:rPr lang="en-US" sz="1400" dirty="0" err="1" smtClean="0"/>
              <a:t>S.-x.Qin</a:t>
            </a:r>
            <a:r>
              <a:rPr lang="en-US" sz="1400" dirty="0" smtClean="0"/>
              <a:t>, </a:t>
            </a:r>
            <a:r>
              <a:rPr lang="en-US" sz="1400" dirty="0" err="1" smtClean="0"/>
              <a:t>L.Chang</a:t>
            </a:r>
            <a:r>
              <a:rPr lang="en-US" sz="1400" dirty="0" smtClean="0"/>
              <a:t>, Y-</a:t>
            </a:r>
            <a:r>
              <a:rPr lang="en-US" sz="1400" dirty="0" err="1" smtClean="0"/>
              <a:t>x.Liu</a:t>
            </a:r>
            <a:r>
              <a:rPr lang="en-US" sz="1400" dirty="0" smtClean="0"/>
              <a:t>, </a:t>
            </a:r>
            <a:r>
              <a:rPr lang="en-US" sz="1400" dirty="0" err="1" smtClean="0"/>
              <a:t>C.D.Roberts</a:t>
            </a:r>
            <a:r>
              <a:rPr lang="en-US" sz="1400" dirty="0" smtClean="0"/>
              <a:t> and D. J. Wilson, </a:t>
            </a:r>
            <a:r>
              <a:rPr lang="en-US" sz="1400" dirty="0" smtClean="0">
                <a:hlinkClick r:id="rId5"/>
              </a:rPr>
              <a:t>arXiv:1108.0603 [</a:t>
            </a:r>
            <a:r>
              <a:rPr lang="en-US" sz="1400" dirty="0" err="1" smtClean="0">
                <a:hlinkClick r:id="rId5"/>
              </a:rPr>
              <a:t>nucl-th</a:t>
            </a:r>
            <a:r>
              <a:rPr lang="en-US" sz="1400" dirty="0" smtClean="0">
                <a:hlinkClick r:id="rId5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6"/>
              </a:rPr>
              <a:t>Phys. Rev. C </a:t>
            </a:r>
            <a:r>
              <a:rPr lang="en-US" sz="1400" b="1" dirty="0" smtClean="0">
                <a:hlinkClick r:id="rId6"/>
              </a:rPr>
              <a:t>84</a:t>
            </a:r>
            <a:r>
              <a:rPr lang="en-US" sz="1400" dirty="0" smtClean="0">
                <a:hlinkClick r:id="rId6"/>
              </a:rPr>
              <a:t> (2011) 042202(R) [5 pages] </a:t>
            </a:r>
            <a:r>
              <a:rPr lang="en-US" sz="1400" i="1" dirty="0" smtClean="0"/>
              <a:t> 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</a:t>
            </a:r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ab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L. Chang,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J.Papavassiliou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C.D. Roberts,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in press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Massive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Gauge Bosons!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sz="2400" dirty="0" smtClean="0"/>
              <a:t>Gauge boson cannibalism </a:t>
            </a:r>
          </a:p>
          <a:p>
            <a:pPr>
              <a:buNone/>
            </a:pPr>
            <a:r>
              <a:rPr lang="en-US" sz="2400" dirty="0" smtClean="0"/>
              <a:t>	… a new physics frontier … within the Standard Model</a:t>
            </a:r>
          </a:p>
          <a:p>
            <a:r>
              <a:rPr lang="en-US" sz="2400" dirty="0" smtClean="0"/>
              <a:t>Asymptotic freedom means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… ultraviolet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QCD is controllable</a:t>
            </a:r>
          </a:p>
          <a:p>
            <a:r>
              <a:rPr lang="en-US" sz="2400" dirty="0" smtClean="0"/>
              <a:t>Dynamically generated masses for gluons and quarks means that </a:t>
            </a:r>
            <a:r>
              <a:rPr lang="en-US" sz="2400" dirty="0" smtClean="0">
                <a:solidFill>
                  <a:srgbClr val="C00000"/>
                </a:solidFill>
              </a:rPr>
              <a:t>QCD dynamically generates</a:t>
            </a:r>
            <a:r>
              <a:rPr lang="en-US" sz="2400" dirty="0" smtClean="0"/>
              <a:t> its own </a:t>
            </a:r>
            <a:r>
              <a:rPr lang="en-US" sz="2400" dirty="0" smtClean="0">
                <a:solidFill>
                  <a:srgbClr val="C00000"/>
                </a:solidFill>
              </a:rPr>
              <a:t>infrared cutoffs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Gluons and quarks with </a:t>
            </a:r>
          </a:p>
          <a:p>
            <a:pPr lvl="1">
              <a:buNone/>
            </a:pPr>
            <a:r>
              <a:rPr lang="en-US" sz="2200" dirty="0" smtClean="0"/>
              <a:t>		wavelength </a:t>
            </a:r>
            <a:r>
              <a:rPr lang="en-US" sz="2200" i="1" dirty="0" smtClean="0"/>
              <a:t>λ  &gt; 2</a:t>
            </a:r>
            <a:r>
              <a:rPr lang="en-US" sz="2200" dirty="0" smtClean="0"/>
              <a:t>/mass ≈ 1 fm </a:t>
            </a:r>
          </a:p>
          <a:p>
            <a:pPr lvl="1">
              <a:buNone/>
            </a:pPr>
            <a:r>
              <a:rPr lang="en-US" sz="2200" dirty="0" smtClean="0"/>
              <a:t>	decouple from the dynamics  … </a:t>
            </a:r>
            <a:r>
              <a:rPr lang="en-US" sz="2200" b="1" i="1" dirty="0" smtClean="0">
                <a:solidFill>
                  <a:srgbClr val="C00000"/>
                </a:solidFill>
              </a:rPr>
              <a:t>Confinement?!</a:t>
            </a:r>
          </a:p>
          <a:p>
            <a:r>
              <a:rPr lang="en-US" sz="2400" dirty="0" smtClean="0"/>
              <a:t> How does that affect observables?</a:t>
            </a:r>
            <a:endParaRPr lang="en-US" dirty="0" smtClean="0"/>
          </a:p>
          <a:p>
            <a:pPr lvl="1"/>
            <a:r>
              <a:rPr lang="en-US" sz="2200" dirty="0" smtClean="0"/>
              <a:t>It will have an impact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any continuum study</a:t>
            </a:r>
          </a:p>
          <a:p>
            <a:pPr lvl="1"/>
            <a:r>
              <a:rPr lang="en-US" sz="2200" dirty="0" smtClean="0"/>
              <a:t>Must play a role in gluon saturation ...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In fact, perhaps it’s a harbinger of gluon saturation?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152400"/>
            <a:ext cx="2495550" cy="1058718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2012-Present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00FF"/>
                </a:solidFill>
              </a:rPr>
              <a:t>Rocio</a:t>
            </a:r>
            <a:r>
              <a:rPr lang="en-US" sz="1600" i="1" dirty="0" smtClean="0">
                <a:solidFill>
                  <a:srgbClr val="0000FF"/>
                </a:solidFill>
              </a:rPr>
              <a:t> BERMUDEZ (U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00FF"/>
                </a:solidFill>
              </a:rPr>
              <a:t>Shi CHAO</a:t>
            </a:r>
            <a:r>
              <a:rPr lang="en-US" sz="1600" i="1" dirty="0" smtClean="0">
                <a:solidFill>
                  <a:srgbClr val="0033CC"/>
                </a:solidFill>
              </a:rPr>
              <a:t> (</a:t>
            </a:r>
            <a:r>
              <a:rPr lang="en-US" sz="1600" i="1" dirty="0" smtClean="0">
                <a:solidFill>
                  <a:srgbClr val="0000FF"/>
                </a:solidFill>
              </a:rPr>
              <a:t>Nanjing U</a:t>
            </a:r>
            <a:r>
              <a:rPr lang="en-US" sz="1600" i="1" dirty="0" smtClean="0">
                <a:solidFill>
                  <a:srgbClr val="0033CC"/>
                </a:solidFill>
              </a:rPr>
              <a:t>) ;</a:t>
            </a:r>
            <a:endParaRPr lang="en-US" sz="1600" i="1" dirty="0" smtClean="0">
              <a:solidFill>
                <a:srgbClr val="0000FF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Ming-</a:t>
            </a:r>
            <a:r>
              <a:rPr lang="en-US" sz="1600" i="1" dirty="0" err="1" smtClean="0">
                <a:solidFill>
                  <a:srgbClr val="0033CC"/>
                </a:solidFill>
              </a:rPr>
              <a:t>hui</a:t>
            </a:r>
            <a:r>
              <a:rPr lang="en-US" sz="1600" i="1" dirty="0" smtClean="0">
                <a:solidFill>
                  <a:srgbClr val="0033CC"/>
                </a:solidFill>
              </a:rPr>
              <a:t> DING (</a:t>
            </a:r>
            <a:r>
              <a:rPr lang="en-US" sz="1600" i="1" dirty="0" smtClean="0">
                <a:solidFill>
                  <a:srgbClr val="0000FF"/>
                </a:solidFill>
              </a:rPr>
              <a:t>PKU</a:t>
            </a:r>
            <a:r>
              <a:rPr lang="en-US" sz="1600" i="1" dirty="0" smtClean="0">
                <a:solidFill>
                  <a:srgbClr val="0033CC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Fei</a:t>
            </a:r>
            <a:r>
              <a:rPr lang="en-US" sz="1600" i="1" dirty="0" smtClean="0">
                <a:solidFill>
                  <a:srgbClr val="0033CC"/>
                </a:solidFill>
              </a:rPr>
              <a:t> GAO (</a:t>
            </a:r>
            <a:r>
              <a:rPr lang="en-US" sz="1600" i="1" dirty="0" smtClean="0">
                <a:solidFill>
                  <a:srgbClr val="0000FF"/>
                </a:solidFill>
              </a:rPr>
              <a:t>PKU</a:t>
            </a:r>
            <a:r>
              <a:rPr lang="en-US" sz="1600" i="1" dirty="0" smtClean="0">
                <a:solidFill>
                  <a:srgbClr val="0033CC"/>
                </a:solidFill>
              </a:rPr>
              <a:t>) ;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00FF"/>
                </a:solidFill>
              </a:rPr>
              <a:t>S. HERNÁNDEZ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i="1" dirty="0" smtClean="0">
                <a:solidFill>
                  <a:srgbClr val="0033CC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00FF"/>
                </a:solidFill>
              </a:rPr>
              <a:t>Cédric</a:t>
            </a:r>
            <a:r>
              <a:rPr lang="en-US" sz="1600" i="1" dirty="0" smtClean="0">
                <a:solidFill>
                  <a:srgbClr val="0000FF"/>
                </a:solidFill>
              </a:rPr>
              <a:t> MEZRAG (CEA, </a:t>
            </a:r>
            <a:r>
              <a:rPr lang="en-US" sz="1600" i="1" dirty="0" err="1" smtClean="0">
                <a:solidFill>
                  <a:srgbClr val="0000FF"/>
                </a:solidFill>
              </a:rPr>
              <a:t>Saclay</a:t>
            </a:r>
            <a:r>
              <a:rPr lang="en-US" sz="1600" i="1" dirty="0" smtClean="0">
                <a:solidFill>
                  <a:srgbClr val="0000FF"/>
                </a:solidFill>
              </a:rPr>
              <a:t>)</a:t>
            </a:r>
            <a:r>
              <a:rPr lang="en-US" sz="1600" i="1" dirty="0" smtClean="0">
                <a:solidFill>
                  <a:srgbClr val="0033CC"/>
                </a:solidFill>
              </a:rPr>
              <a:t> ;</a:t>
            </a:r>
            <a:endParaRPr lang="en-US" sz="1600" i="1" dirty="0" smtClean="0">
              <a:solidFill>
                <a:srgbClr val="0000FF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Trang</a:t>
            </a:r>
            <a:r>
              <a:rPr lang="en-US" sz="1600" i="1" dirty="0" smtClean="0">
                <a:solidFill>
                  <a:srgbClr val="0033CC"/>
                </a:solidFill>
              </a:rPr>
              <a:t> NGUYEN (KSU)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00FF"/>
                </a:solidFill>
              </a:rPr>
              <a:t>Khépani</a:t>
            </a:r>
            <a:r>
              <a:rPr lang="en-US" sz="1600" i="1" dirty="0" smtClean="0">
                <a:solidFill>
                  <a:srgbClr val="0000FF"/>
                </a:solidFill>
              </a:rPr>
              <a:t> RAYA (U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Hannes</a:t>
            </a:r>
            <a:r>
              <a:rPr lang="en-US" sz="1600" i="1" dirty="0" smtClean="0">
                <a:solidFill>
                  <a:srgbClr val="0033CC"/>
                </a:solidFill>
              </a:rPr>
              <a:t> ROBERTS (ANL, FZJ, </a:t>
            </a:r>
            <a:r>
              <a:rPr lang="en-US" sz="1600" i="1" dirty="0" err="1" smtClean="0">
                <a:solidFill>
                  <a:srgbClr val="0033CC"/>
                </a:solidFill>
              </a:rPr>
              <a:t>UBerkeley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Chien</a:t>
            </a:r>
            <a:r>
              <a:rPr lang="en-US" sz="1600" i="1" dirty="0" smtClean="0">
                <a:solidFill>
                  <a:srgbClr val="0033CC"/>
                </a:solidFill>
              </a:rPr>
              <a:t>-Yeah SENG (UM-Amherst) 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Kun-</a:t>
            </a:r>
            <a:r>
              <a:rPr lang="en-US" sz="1600" i="1" dirty="0" err="1" smtClean="0">
                <a:solidFill>
                  <a:srgbClr val="0033CC"/>
                </a:solidFill>
              </a:rPr>
              <a:t>lun</a:t>
            </a:r>
            <a:r>
              <a:rPr lang="en-US" sz="1600" i="1" dirty="0" smtClean="0">
                <a:solidFill>
                  <a:srgbClr val="0033CC"/>
                </a:solidFill>
              </a:rPr>
              <a:t> WANG (</a:t>
            </a:r>
            <a:r>
              <a:rPr lang="en-US" sz="1600" i="1" dirty="0" smtClean="0">
                <a:solidFill>
                  <a:srgbClr val="0000FF"/>
                </a:solidFill>
              </a:rPr>
              <a:t>PKU</a:t>
            </a:r>
            <a:r>
              <a:rPr lang="en-US" sz="1600" i="1" dirty="0" smtClean="0">
                <a:solidFill>
                  <a:srgbClr val="0033CC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Shu-sheng</a:t>
            </a:r>
            <a:r>
              <a:rPr lang="en-US" sz="1600" i="1" dirty="0" smtClean="0">
                <a:solidFill>
                  <a:srgbClr val="0033CC"/>
                </a:solidFill>
              </a:rPr>
              <a:t> XU (</a:t>
            </a:r>
            <a:r>
              <a:rPr lang="en-US" sz="1600" i="1" dirty="0" smtClean="0">
                <a:solidFill>
                  <a:srgbClr val="0000FF"/>
                </a:solidFill>
              </a:rPr>
              <a:t>Nanjing U</a:t>
            </a:r>
            <a:r>
              <a:rPr lang="en-US" sz="1600" i="1" dirty="0" smtClean="0">
                <a:solidFill>
                  <a:srgbClr val="0033CC"/>
                </a:solidFill>
              </a:rPr>
              <a:t>) ;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Chen </a:t>
            </a:r>
            <a:r>
              <a:rPr lang="en-US" sz="1600" i="1" dirty="0" err="1" smtClean="0">
                <a:solidFill>
                  <a:srgbClr val="008000"/>
                </a:solidFill>
              </a:rPr>
              <a:t>CHEN</a:t>
            </a:r>
            <a:r>
              <a:rPr lang="en-US" sz="1600" i="1" dirty="0" smtClean="0">
                <a:solidFill>
                  <a:srgbClr val="008000"/>
                </a:solidFill>
              </a:rPr>
              <a:t> (USTC);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J. Javier</a:t>
            </a:r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COBOS-MARTINEZ (</a:t>
            </a:r>
            <a:r>
              <a:rPr lang="en-US" sz="1600" i="1" dirty="0" err="1" smtClean="0">
                <a:solidFill>
                  <a:srgbClr val="008000"/>
                </a:solidFill>
              </a:rPr>
              <a:t>U.Sonora</a:t>
            </a:r>
            <a:r>
              <a:rPr lang="en-US" sz="1600" i="1" dirty="0" smtClean="0">
                <a:solidFill>
                  <a:srgbClr val="008000"/>
                </a:solidFill>
              </a:rPr>
              <a:t>)</a:t>
            </a:r>
            <a:r>
              <a:rPr lang="en-US" sz="1600" dirty="0" smtClean="0">
                <a:solidFill>
                  <a:srgbClr val="008000"/>
                </a:solidFill>
              </a:rPr>
              <a:t>;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Mario PITSCHMANN (Vienna)</a:t>
            </a:r>
            <a:r>
              <a:rPr lang="en-US" sz="1600" dirty="0" smtClean="0">
                <a:solidFill>
                  <a:srgbClr val="008000"/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Si-</a:t>
            </a:r>
            <a:r>
              <a:rPr lang="en-US" sz="1600" i="1" dirty="0" err="1" smtClean="0">
                <a:solidFill>
                  <a:srgbClr val="008000"/>
                </a:solidFill>
              </a:rPr>
              <a:t>xue</a:t>
            </a:r>
            <a:r>
              <a:rPr lang="en-US" sz="1600" i="1" dirty="0" smtClean="0">
                <a:solidFill>
                  <a:srgbClr val="008000"/>
                </a:solidFill>
              </a:rPr>
              <a:t> QIN</a:t>
            </a:r>
            <a:r>
              <a:rPr lang="en-US" sz="1600" i="1" dirty="0" smtClean="0">
                <a:solidFill>
                  <a:srgbClr val="0033CC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(ANL, U. Frankfurt am Main, PKU)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1600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Jorge SEGOVIA (ANL)</a:t>
            </a:r>
            <a:r>
              <a:rPr lang="en-US" sz="1600" dirty="0" smtClean="0">
                <a:solidFill>
                  <a:srgbClr val="008000"/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David WILSON (ODU)</a:t>
            </a:r>
            <a:r>
              <a:rPr lang="en-US" sz="1600" dirty="0" smtClean="0">
                <a:solidFill>
                  <a:srgbClr val="008000"/>
                </a:solidFill>
              </a:rPr>
              <a:t>;</a:t>
            </a:r>
            <a:endParaRPr lang="en-US" sz="1700" dirty="0" smtClean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477000"/>
            <a:ext cx="32004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16002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dirty="0" err="1" smtClean="0">
                <a:solidFill>
                  <a:schemeClr val="bg2">
                    <a:lumMod val="10000"/>
                  </a:schemeClr>
                </a:solidFill>
              </a:rPr>
              <a:t>Adnan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BASHIR (</a:t>
            </a:r>
            <a:r>
              <a:rPr lang="en-US" sz="1600" kern="0" dirty="0" smtClean="0">
                <a:solidFill>
                  <a:schemeClr val="tx1">
                    <a:lumMod val="50000"/>
                  </a:schemeClr>
                </a:solidFill>
              </a:rPr>
              <a:t>U </a:t>
            </a:r>
            <a:r>
              <a:rPr lang="en-US" sz="1600" kern="0" dirty="0" err="1" smtClean="0">
                <a:solidFill>
                  <a:schemeClr val="tx1">
                    <a:lumMod val="50000"/>
                  </a:schemeClr>
                </a:solidFill>
              </a:rPr>
              <a:t>Michoácan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Daniele </a:t>
            </a:r>
            <a:r>
              <a:rPr lang="en-US" sz="1600" kern="0" dirty="0" err="1" smtClean="0">
                <a:solidFill>
                  <a:schemeClr val="bg2">
                    <a:lumMod val="10000"/>
                  </a:schemeClr>
                </a:solidFill>
              </a:rPr>
              <a:t>Binosi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 BRODSKY (SLAC);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Gastão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KREIN (São Paulo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 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Roy HOLT (ANL);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Yu-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LIU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dirty="0" err="1" smtClean="0">
                <a:solidFill>
                  <a:schemeClr val="bg2">
                    <a:lumMod val="10000"/>
                  </a:schemeClr>
                </a:solidFill>
              </a:rPr>
              <a:t>Hervé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kern="0" dirty="0" err="1" smtClean="0">
                <a:solidFill>
                  <a:schemeClr val="bg2">
                    <a:lumMod val="10000"/>
                  </a:schemeClr>
                </a:solidFill>
              </a:rPr>
              <a:t>Moutarde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(CEA, </a:t>
            </a:r>
            <a:r>
              <a:rPr lang="en-US" sz="1600" kern="0" dirty="0" err="1" smtClean="0">
                <a:solidFill>
                  <a:schemeClr val="bg2">
                    <a:lumMod val="10000"/>
                  </a:schemeClr>
                </a:solidFill>
              </a:rPr>
              <a:t>Saclay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Joannis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Papavassiliou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U.Valencia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RAMSEY-MUSOLF  (UM-Amherst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 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noProof="0" dirty="0" smtClean="0">
                <a:solidFill>
                  <a:schemeClr val="bg2">
                    <a:lumMod val="10000"/>
                  </a:schemeClr>
                </a:solidFill>
              </a:rPr>
              <a:t>Alfredo RAYA 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600" kern="0" dirty="0" smtClean="0">
                <a:solidFill>
                  <a:schemeClr val="tx1">
                    <a:lumMod val="50000"/>
                  </a:schemeClr>
                </a:solidFill>
              </a:rPr>
              <a:t>U </a:t>
            </a:r>
            <a:r>
              <a:rPr lang="en-US" sz="1600" kern="0" dirty="0" err="1" smtClean="0">
                <a:solidFill>
                  <a:schemeClr val="tx1">
                    <a:lumMod val="50000"/>
                  </a:schemeClr>
                </a:solidFill>
              </a:rPr>
              <a:t>Michoácan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Jose Rodriguez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Qintero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(U. Huelva)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Sebastian SCHMIDT (IAS-FZJ &amp; JARA);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SHROCK (Stony Brook);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TANDY (KSU);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noProof="0" dirty="0" smtClean="0">
                <a:solidFill>
                  <a:schemeClr val="bg2">
                    <a:lumMod val="10000"/>
                  </a:schemeClr>
                </a:solidFill>
              </a:rPr>
              <a:t>Tony THOMAS (</a:t>
            </a:r>
            <a:r>
              <a:rPr lang="en-US" sz="1600" kern="0" noProof="0" dirty="0" err="1" smtClean="0">
                <a:solidFill>
                  <a:schemeClr val="bg2">
                    <a:lumMod val="10000"/>
                  </a:schemeClr>
                </a:solidFill>
              </a:rPr>
              <a:t>U.Adelaide</a:t>
            </a:r>
            <a:r>
              <a:rPr lang="en-US" sz="1600" kern="0" noProof="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Shaolong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WAN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USTC</a:t>
            </a: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) 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2"/>
              <a:defRPr/>
            </a:pPr>
            <a:r>
              <a:rPr lang="en-US" sz="1600" kern="0" dirty="0" smtClean="0">
                <a:solidFill>
                  <a:schemeClr val="bg2">
                    <a:lumMod val="10000"/>
                  </a:schemeClr>
                </a:solidFill>
              </a:rPr>
              <a:t>Hong-Shi ZONG (Nanjing U)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113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CC"/>
                </a:solidFill>
              </a:rPr>
              <a:t>Students, </a:t>
            </a:r>
            <a:r>
              <a:rPr lang="en-US" sz="2000" i="1" dirty="0" err="1" smtClean="0">
                <a:solidFill>
                  <a:srgbClr val="008000"/>
                </a:solidFill>
              </a:rPr>
              <a:t>Postdocs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Asst. Profs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762000"/>
            <a:ext cx="41910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Chang (U. Adelaide</a:t>
            </a:r>
            <a:r>
              <a:rPr lang="en-US" sz="1600" i="1" kern="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;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BF070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i="1" kern="0" dirty="0" smtClean="0">
                <a:solidFill>
                  <a:schemeClr val="accent6">
                    <a:lumMod val="50000"/>
                  </a:schemeClr>
                </a:solidFill>
              </a:rPr>
              <a:t>Ian </a:t>
            </a:r>
            <a:r>
              <a:rPr lang="en-US" sz="1600" i="1" kern="0" dirty="0" err="1" smtClean="0">
                <a:solidFill>
                  <a:schemeClr val="accent6">
                    <a:lumMod val="50000"/>
                  </a:schemeClr>
                </a:solidFill>
              </a:rPr>
              <a:t>Cloet</a:t>
            </a:r>
            <a:r>
              <a:rPr lang="en-US" sz="1600" i="1" kern="0" dirty="0" smtClean="0">
                <a:solidFill>
                  <a:schemeClr val="accent6">
                    <a:lumMod val="50000"/>
                  </a:schemeClr>
                </a:solidFill>
              </a:rPr>
              <a:t> (ANL)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;</a:t>
            </a:r>
            <a:endParaRPr lang="en-US" sz="1600" i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Bruno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El-</a:t>
            </a:r>
            <a:r>
              <a:rPr kumimoji="0" lang="en-US" sz="1600" b="0" i="1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Bennich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(São Paulo);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Top down &amp; Bottom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25963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/>
              <a:t>Top-down approach – </a:t>
            </a:r>
            <a:r>
              <a:rPr lang="en-US" dirty="0" err="1" smtClean="0"/>
              <a:t>ab</a:t>
            </a:r>
            <a:r>
              <a:rPr lang="en-US" dirty="0" smtClean="0"/>
              <a:t> initio </a:t>
            </a:r>
            <a:r>
              <a:rPr lang="en-US" i="1" dirty="0" smtClean="0"/>
              <a:t>computation of the interaction via direct analysis of the gauge-sector gap equations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/>
              <a:t>Bottom-up scheme – infer interaction by fitting data within a well-defined truncation of the matter sector DSEs that are relevant to bound-state properties.  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8000"/>
                </a:solidFill>
              </a:rPr>
              <a:t>Serendipitous collaboration, conceived at one-week ECT* Workshop on </a:t>
            </a:r>
            <a:r>
              <a:rPr lang="en-US" dirty="0" smtClean="0">
                <a:solidFill>
                  <a:srgbClr val="008000"/>
                </a:solidFill>
              </a:rPr>
              <a:t>DSEs in Mathematics and Physics</a:t>
            </a:r>
            <a:r>
              <a:rPr lang="en-US" i="1" dirty="0" smtClean="0">
                <a:solidFill>
                  <a:srgbClr val="008000"/>
                </a:solidFill>
              </a:rPr>
              <a:t>, has united these two approaches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0"/>
            <a:ext cx="571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Bridging a gap between continuum-QCD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ab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initio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predictions of hadron observables</a:t>
            </a:r>
            <a:endParaRPr lang="en-US" sz="2000" dirty="0" smtClean="0"/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1200" dirty="0" smtClean="0"/>
              <a:t> D. </a:t>
            </a:r>
            <a:r>
              <a:rPr lang="en-US" sz="1200" dirty="0" err="1" smtClean="0"/>
              <a:t>Binosi</a:t>
            </a:r>
            <a:r>
              <a:rPr lang="en-US" sz="1200" dirty="0" smtClean="0"/>
              <a:t> (Italy), L. Chang (Australia), J. </a:t>
            </a:r>
            <a:r>
              <a:rPr lang="en-US" sz="1200" dirty="0" err="1" smtClean="0"/>
              <a:t>Papavassiliou</a:t>
            </a:r>
            <a:r>
              <a:rPr lang="en-US" sz="1200" dirty="0" smtClean="0"/>
              <a:t> (Spain),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1200" dirty="0" smtClean="0"/>
              <a:t> C. D. Roberts (US), </a:t>
            </a:r>
            <a:r>
              <a:rPr lang="en-US" sz="1200" dirty="0" smtClean="0">
                <a:hlinkClick r:id="rId2"/>
              </a:rPr>
              <a:t>arXiv:1412.4782 [</a:t>
            </a:r>
            <a:r>
              <a:rPr lang="en-US" sz="1200" dirty="0" err="1" smtClean="0">
                <a:hlinkClick r:id="rId2"/>
              </a:rPr>
              <a:t>nucl-th</a:t>
            </a:r>
            <a:r>
              <a:rPr lang="en-US" sz="1200" dirty="0" smtClean="0">
                <a:hlinkClick r:id="rId2"/>
              </a:rPr>
              <a:t>]</a:t>
            </a:r>
            <a:r>
              <a:rPr lang="en-US" sz="1200" i="1" dirty="0" smtClean="0">
                <a:solidFill>
                  <a:srgbClr val="0070C0"/>
                </a:solidFill>
              </a:rPr>
              <a:t> , </a:t>
            </a:r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 </a:t>
            </a:r>
            <a:r>
              <a:rPr lang="en-US" sz="1200" dirty="0" smtClean="0"/>
              <a:t>in press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endParaRPr lang="en-US" sz="2000" dirty="0" smtClean="0"/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endParaRPr lang="en-US" sz="1400" i="1" u="sng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 descr="F2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1493520"/>
            <a:ext cx="4535424" cy="3535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762000"/>
            <a:ext cx="4191000" cy="45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PMingLiU" pitchFamily="18" charset="-120"/>
              </a:rPr>
              <a:t>“Maris-Tandy” interaction</a:t>
            </a:r>
            <a:r>
              <a:rPr lang="en-US" sz="1400" dirty="0" smtClean="0">
                <a:solidFill>
                  <a:srgbClr val="FF33CC"/>
                </a:solidFill>
              </a:rPr>
              <a:t>. Developed at ANL &amp; KSU in 1997-1998.  More-than 600 citations – </a:t>
            </a:r>
            <a:r>
              <a:rPr lang="en-US" sz="1400" i="1" dirty="0" smtClean="0">
                <a:solidFill>
                  <a:srgbClr val="FF33CC"/>
                </a:solidFill>
              </a:rPr>
              <a:t>but</a:t>
            </a:r>
            <a:r>
              <a:rPr lang="en-US" sz="1400" dirty="0" smtClean="0">
                <a:solidFill>
                  <a:srgbClr val="FF33CC"/>
                </a:solidFill>
              </a:rPr>
              <a:t> quantitative disagreement with gauge-sector solution.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5029200"/>
            <a:ext cx="3505200" cy="304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PMingLiU" pitchFamily="18" charset="-120"/>
              </a:rPr>
              <a:t>Top-down result = gauge-sector prediction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2057400"/>
            <a:ext cx="28194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PMingLiU" pitchFamily="18" charset="-120"/>
              </a:rPr>
              <a:t>Modern kernels and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PMingLiU" pitchFamily="18" charset="-120"/>
              </a:rPr>
              <a:t>interaction, </a:t>
            </a:r>
            <a:r>
              <a:rPr lang="en-US" sz="1400" dirty="0" smtClean="0">
                <a:solidFill>
                  <a:srgbClr val="009900"/>
                </a:solidFill>
              </a:rPr>
              <a:t>developed at ANL and Peking 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9900"/>
                </a:solidFill>
              </a:rPr>
              <a:t>One parameter, fitted to ground-state properties without reference to gauge-sector studies.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9900"/>
                </a:solidFill>
              </a:rPr>
              <a:t>Modern top-down and bottom-up results agree within 3% 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5334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	– Interaction predicted by modern analyses of QCD's gauge sector coincides with that required to describe ground-state observables using the sophisticated matter-sector ANL-PKU DSE truncation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791200" y="1493520"/>
            <a:ext cx="1008888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638800" y="4114800"/>
            <a:ext cx="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867400" y="3429000"/>
            <a:ext cx="5334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Top down &amp; Bottom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25963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/>
              <a:t>Top-down approach – </a:t>
            </a:r>
            <a:r>
              <a:rPr lang="en-US" dirty="0" err="1" smtClean="0"/>
              <a:t>ab</a:t>
            </a:r>
            <a:r>
              <a:rPr lang="en-US" dirty="0" smtClean="0"/>
              <a:t> initio </a:t>
            </a:r>
            <a:r>
              <a:rPr lang="en-US" i="1" dirty="0" smtClean="0"/>
              <a:t>computation of the interaction via direct analysis of the gauge-sector gap equations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/>
              <a:t>Bottom-up scheme – infer interaction by fitting data within a well-defined truncation of the matter sector DSEs that are relevant to bound-state properties.  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8000"/>
                </a:solidFill>
              </a:rPr>
              <a:t>Serendipitous collaboration, conceived at one-week ECT* Workshop on </a:t>
            </a:r>
            <a:r>
              <a:rPr lang="en-US" dirty="0" smtClean="0">
                <a:solidFill>
                  <a:srgbClr val="008000"/>
                </a:solidFill>
              </a:rPr>
              <a:t>DSEs in Mathematics and Physics</a:t>
            </a:r>
            <a:r>
              <a:rPr lang="en-US" i="1" dirty="0" smtClean="0">
                <a:solidFill>
                  <a:srgbClr val="008000"/>
                </a:solidFill>
              </a:rPr>
              <a:t>, has united these two approaches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0"/>
            <a:ext cx="571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Bridging a gap between continuum-QCD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ab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initio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predictions of hadron observables</a:t>
            </a:r>
            <a:endParaRPr lang="en-US" sz="2000" dirty="0" smtClean="0"/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1200" dirty="0" smtClean="0"/>
              <a:t> D. </a:t>
            </a:r>
            <a:r>
              <a:rPr lang="en-US" sz="1200" dirty="0" err="1" smtClean="0"/>
              <a:t>Binosi</a:t>
            </a:r>
            <a:r>
              <a:rPr lang="en-US" sz="1200" dirty="0" smtClean="0"/>
              <a:t> (Italy), L. Chang (Australia), J. </a:t>
            </a:r>
            <a:r>
              <a:rPr lang="en-US" sz="1200" dirty="0" err="1" smtClean="0"/>
              <a:t>Papavassiliou</a:t>
            </a:r>
            <a:r>
              <a:rPr lang="en-US" sz="1200" dirty="0" smtClean="0"/>
              <a:t> (Spain),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US" sz="1200" dirty="0" smtClean="0"/>
              <a:t> C. D. Roberts (US), </a:t>
            </a:r>
            <a:r>
              <a:rPr lang="en-US" sz="1200" dirty="0" smtClean="0">
                <a:hlinkClick r:id="rId2"/>
              </a:rPr>
              <a:t>arXiv:1412.4782 [</a:t>
            </a:r>
            <a:r>
              <a:rPr lang="en-US" sz="1200" dirty="0" err="1" smtClean="0">
                <a:hlinkClick r:id="rId2"/>
              </a:rPr>
              <a:t>nucl-th</a:t>
            </a:r>
            <a:r>
              <a:rPr lang="en-US" sz="1200" dirty="0" smtClean="0">
                <a:hlinkClick r:id="rId2"/>
              </a:rPr>
              <a:t>]</a:t>
            </a:r>
            <a:r>
              <a:rPr lang="en-US" sz="1200" i="1" dirty="0" smtClean="0">
                <a:solidFill>
                  <a:srgbClr val="0070C0"/>
                </a:solidFill>
              </a:rPr>
              <a:t> , </a:t>
            </a:r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 </a:t>
            </a:r>
            <a:r>
              <a:rPr lang="en-US" sz="1200" dirty="0" smtClean="0"/>
              <a:t>in press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endParaRPr lang="en-US" sz="2000" dirty="0" smtClean="0"/>
          </a:p>
          <a:p>
            <a:pPr marL="342900" indent="-342900" eaLnBrk="1" hangingPunct="1">
              <a:spcBef>
                <a:spcPts val="0"/>
              </a:spcBef>
              <a:buClr>
                <a:srgbClr val="1F497D"/>
              </a:buClr>
              <a:defRPr/>
            </a:pPr>
            <a:endParaRPr lang="en-US" sz="1400" i="1" u="sng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 descr="F2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1493520"/>
            <a:ext cx="4535424" cy="3535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762000"/>
            <a:ext cx="4191000" cy="45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PMingLiU" pitchFamily="18" charset="-120"/>
              </a:rPr>
              <a:t>“Maris-Tandy” interaction</a:t>
            </a:r>
            <a:r>
              <a:rPr lang="en-US" sz="1400" dirty="0" smtClean="0">
                <a:solidFill>
                  <a:srgbClr val="FF33CC"/>
                </a:solidFill>
              </a:rPr>
              <a:t>. Developed at ANL &amp; KSU in 1997-1998.  More-than 600 citations – </a:t>
            </a:r>
            <a:r>
              <a:rPr lang="en-US" sz="1400" i="1" dirty="0" smtClean="0">
                <a:solidFill>
                  <a:srgbClr val="FF33CC"/>
                </a:solidFill>
              </a:rPr>
              <a:t>but</a:t>
            </a:r>
            <a:r>
              <a:rPr lang="en-US" sz="1400" dirty="0" smtClean="0">
                <a:solidFill>
                  <a:srgbClr val="FF33CC"/>
                </a:solidFill>
              </a:rPr>
              <a:t> quantitative disagreement with gauge-sector solution.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5029200"/>
            <a:ext cx="3505200" cy="304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PMingLiU" pitchFamily="18" charset="-120"/>
              </a:rPr>
              <a:t>Top-down result = gauge-sector prediction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2057400"/>
            <a:ext cx="28194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PMingLiU" pitchFamily="18" charset="-120"/>
              </a:rPr>
              <a:t>Modern kernels and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PMingLiU" pitchFamily="18" charset="-120"/>
              </a:rPr>
              <a:t>interaction, </a:t>
            </a:r>
            <a:r>
              <a:rPr lang="en-US" sz="1400" dirty="0" smtClean="0">
                <a:solidFill>
                  <a:srgbClr val="009900"/>
                </a:solidFill>
              </a:rPr>
              <a:t>developed at ANL and Peking 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9900"/>
                </a:solidFill>
              </a:rPr>
              <a:t>One parameter, fitted to ground-state properties without reference to gauge-sector studies.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9900"/>
                </a:solidFill>
              </a:rPr>
              <a:t>Modern top-down and bottom-up results agree within 3% 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5334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	– Interaction predicted by modern analyses of QCD's gauge sector coincides with that required to describe ground-state observables using the sophisticated matter-sector ANL-PKU DSE truncation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47800" y="2743200"/>
            <a:ext cx="6019800" cy="19812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</a:rPr>
              <a:t>Significant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</a:rPr>
              <a:t> steps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</a:rPr>
              <a:t> toward</a:t>
            </a:r>
            <a:endParaRPr kumimoji="0" lang="en-US" sz="4000" b="1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PMingLiU" pitchFamily="18" charset="-12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</a:rPr>
              <a:t>parameter-free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</a:rPr>
              <a:t> prediction of hadron properties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 is dynamical!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48000"/>
            <a:ext cx="3810001" cy="3196168"/>
          </a:xfrm>
          <a:prstGeom prst="rect">
            <a:avLst/>
          </a:prstGeom>
        </p:spPr>
      </p:pic>
      <p:pic>
        <p:nvPicPr>
          <p:cNvPr id="30" name="Picture 29" descr="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" y="3200400"/>
            <a:ext cx="3724211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153400" cy="4525963"/>
          </a:xfrm>
        </p:spPr>
        <p:txBody>
          <a:bodyPr/>
          <a:lstStyle/>
          <a:p>
            <a:r>
              <a:rPr lang="en-US" sz="2800" dirty="0" smtClean="0"/>
              <a:t>QFT Paradigm: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Confinement is expressed through a </a:t>
            </a:r>
            <a:r>
              <a:rPr lang="en-US" sz="2800" i="1" dirty="0" smtClean="0">
                <a:solidFill>
                  <a:srgbClr val="FF0000"/>
                </a:solidFill>
              </a:rPr>
              <a:t>dramatic </a:t>
            </a:r>
            <a:r>
              <a:rPr lang="en-US" sz="2800" dirty="0" smtClean="0"/>
              <a:t>change in the analytic structure of propagators for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states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It can be read from a plot of the dressed-propagator for a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state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0" y="152400"/>
            <a:ext cx="27432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5942013" cy="228600"/>
          </a:xfrm>
        </p:spPr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645275"/>
            <a:ext cx="384175" cy="365125"/>
          </a:xfrm>
        </p:spPr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572000" y="4191000"/>
            <a:ext cx="609600" cy="38100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97180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Normal particle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49663" y="2743200"/>
            <a:ext cx="17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Confined particle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 bwMode="auto">
          <a:xfrm rot="11453133">
            <a:off x="5607827" y="4325927"/>
            <a:ext cx="709917" cy="546623"/>
          </a:xfrm>
          <a:prstGeom prst="arc">
            <a:avLst>
              <a:gd name="adj1" fmla="val 13431838"/>
              <a:gd name="adj2" fmla="val 540820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5029200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σ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</a:rPr>
              <a:t> ≈ 1/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Im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(m)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</a:rPr>
              <a:t>   ≈ 1/2</a:t>
            </a:r>
            <a:r>
              <a:rPr kumimoji="0" lang="el-GR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Λ</a:t>
            </a:r>
            <a:r>
              <a:rPr kumimoji="0" lang="en-US" sz="1800" b="0" i="1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QCD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≈ 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fm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7400" y="5791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Real-axis mass-pole splits, 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moving into pair(s) of complex conjugate singularities, (or qualitatively analogous structures </a:t>
            </a:r>
            <a:r>
              <a:rPr lang="en-US" i="1" dirty="0" err="1" smtClean="0">
                <a:solidFill>
                  <a:srgbClr val="008000"/>
                </a:solidFill>
              </a:rPr>
              <a:t>chracterised</a:t>
            </a:r>
            <a:r>
              <a:rPr lang="en-US" i="1" dirty="0" smtClean="0">
                <a:solidFill>
                  <a:srgbClr val="008000"/>
                </a:solidFill>
              </a:rPr>
              <a:t> by a dynamically generated mass-scale)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000" y="2971800"/>
            <a:ext cx="3581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99"/>
                </a:solidFill>
              </a:rPr>
              <a:t>Propagation described by rapidly damped wave &amp; hence state cannot exist in observable spectrum</a:t>
            </a:r>
            <a:endParaRPr lang="en-US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3" grpId="0"/>
      <p:bldP spid="36" grpId="0" animBg="1"/>
      <p:bldP spid="38" grpId="0" animBg="1"/>
      <p:bldP spid="40" grpId="0"/>
      <p:bldP spid="39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535686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Quark Fragmentation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3657600" cy="4525963"/>
          </a:xfrm>
        </p:spPr>
        <p:txBody>
          <a:bodyPr/>
          <a:lstStyle/>
          <a:p>
            <a:r>
              <a:rPr lang="en-US" sz="2400" dirty="0" smtClean="0"/>
              <a:t>A quark begins to propagate in </a:t>
            </a:r>
            <a:r>
              <a:rPr lang="en-US" sz="2400" dirty="0" err="1" smtClean="0"/>
              <a:t>spacetime</a:t>
            </a:r>
            <a:endParaRPr lang="en-US" sz="2400" dirty="0" smtClean="0"/>
          </a:p>
          <a:p>
            <a:r>
              <a:rPr lang="en-US" sz="2400" dirty="0" smtClean="0"/>
              <a:t>But after each “step” of length </a:t>
            </a:r>
            <a:r>
              <a:rPr lang="el-GR" sz="2400" b="1" i="1" dirty="0" smtClean="0">
                <a:solidFill>
                  <a:srgbClr val="008000"/>
                </a:solidFill>
              </a:rPr>
              <a:t>σ</a:t>
            </a:r>
            <a:r>
              <a:rPr lang="en-US" sz="2400" dirty="0" smtClean="0"/>
              <a:t>, on average, an interaction occurs, so that the quark </a:t>
            </a:r>
            <a:r>
              <a:rPr lang="en-US" sz="2400" i="1" dirty="0" smtClean="0">
                <a:solidFill>
                  <a:srgbClr val="008000"/>
                </a:solidFill>
              </a:rPr>
              <a:t>loses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</a:rPr>
              <a:t>its identity</a:t>
            </a:r>
            <a:r>
              <a:rPr lang="en-US" sz="2400" dirty="0" smtClean="0"/>
              <a:t>, sharing it with other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Finally, a cloud of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is produced, which coalesces into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-singlet final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867400" y="1447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162800" y="1905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001000" y="2286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229600" y="3581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229600" y="2971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Baryon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579120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008000"/>
                </a:solidFill>
                <a:latin typeface="Calibri" pitchFamily="34" charset="0"/>
              </a:rPr>
              <a:t>σ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791200" y="5334000"/>
            <a:ext cx="2971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Real-world confinement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is a dynamical phenomenon, surrounded by mystery!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9144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99"/>
                </a:solidFill>
              </a:rPr>
              <a:t>An EIC will enable “3D” measurements relating to fragmentation and insight into real-world confinement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  <p:pic>
        <p:nvPicPr>
          <p:cNvPr id="16" name="Picture 15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152400"/>
            <a:ext cx="6500057" cy="446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7725"/>
            <a:ext cx="9144000" cy="1362075"/>
          </a:xfrm>
        </p:spPr>
        <p:txBody>
          <a:bodyPr/>
          <a:lstStyle/>
          <a:p>
            <a:pPr lvl="0"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Symmetry preserving analyses in continuum QCD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Craig Roberts: Kaon and nucleon matrix elements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Goldberger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Treiman</a:t>
            </a:r>
            <a:r>
              <a:rPr lang="en-US" sz="3200" dirty="0" smtClean="0"/>
              <a:t> relation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Kaon and nucleon matrix elements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Pion’s</a:t>
            </a:r>
            <a:r>
              <a:rPr lang="en-US" sz="2400" dirty="0" smtClean="0"/>
              <a:t>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amplitude</a:t>
            </a:r>
          </a:p>
          <a:p>
            <a:pPr>
              <a:buNone/>
            </a:pPr>
            <a:r>
              <a:rPr lang="en-US" sz="2400" dirty="0" smtClean="0"/>
              <a:t>	Solution of the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equation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 smtClean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 smtClean="0">
                <a:solidFill>
                  <a:srgbClr val="7030A0"/>
                </a:solidFill>
              </a:rPr>
              <a:t>Chiral</a:t>
            </a:r>
            <a:r>
              <a:rPr lang="en-US" sz="2000" b="1" i="1" dirty="0" smtClean="0">
                <a:solidFill>
                  <a:srgbClr val="7030A0"/>
                </a:solidFill>
              </a:rPr>
              <a:t> QCD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ACFI-FRIB workshop - Hadronic Matrix Elements for Probes of CP Violation - 22 Jan. 2015 (62pp)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Miracle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Maris, Roberts and Tandy</a:t>
            </a:r>
          </a:p>
          <a:p>
            <a:r>
              <a:rPr lang="en-US" sz="1600" i="1" dirty="0" err="1" smtClean="0">
                <a:hlinkClick r:id="rId5"/>
              </a:rPr>
              <a:t>nucl-th</a:t>
            </a:r>
            <a:r>
              <a:rPr lang="en-US" sz="1600" i="1" dirty="0" smtClean="0">
                <a:hlinkClick r:id="rId5"/>
              </a:rPr>
              <a:t>/9707003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Phys.Lett</a:t>
            </a:r>
            <a:r>
              <a:rPr lang="en-US" sz="1600" i="1" dirty="0" smtClean="0"/>
              <a:t>. B</a:t>
            </a:r>
            <a:r>
              <a:rPr lang="en-US" sz="1600" b="1" i="1" dirty="0" smtClean="0"/>
              <a:t>420</a:t>
            </a:r>
            <a:r>
              <a:rPr lang="en-US" sz="1600" i="1" dirty="0" smtClean="0"/>
              <a:t> (1998) 267-273 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 smtClean="0">
                <a:solidFill>
                  <a:srgbClr val="6600FF"/>
                </a:solidFill>
              </a:rPr>
              <a:t>2</a:t>
            </a:r>
            <a:r>
              <a:rPr lang="en-US" sz="2400" b="1" i="1" dirty="0" smtClean="0">
                <a:solidFill>
                  <a:srgbClr val="6600FF"/>
                </a:solidFill>
              </a:rPr>
              <a:t>)</a:t>
            </a:r>
            <a:endParaRPr lang="en-US" sz="2400" b="1" i="1" dirty="0">
              <a:solidFill>
                <a:srgbClr val="6600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Craig Roberts: Kaon and nucleon matrix elements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quark level Goldberger-</a:t>
            </a:r>
            <a:r>
              <a:rPr lang="en-US" dirty="0" err="1" smtClean="0"/>
              <a:t>Treiman</a:t>
            </a:r>
            <a:r>
              <a:rPr lang="en-US" dirty="0" smtClean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 smtClean="0"/>
              <a:t>	Goldstone's theorem is fundamentally an expression of equivalence between the one-body problem and the two-body problem in the </a:t>
            </a:r>
            <a:r>
              <a:rPr lang="en-US" dirty="0" err="1" smtClean="0"/>
              <a:t>pseudoscalar</a:t>
            </a:r>
            <a:r>
              <a:rPr lang="en-US" dirty="0" smtClean="0"/>
              <a:t> channel. 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emphasises</a:t>
            </a:r>
            <a:r>
              <a:rPr lang="en-US" dirty="0" smtClean="0"/>
              <a:t> that Goldstone's theorem has a </a:t>
            </a:r>
            <a:r>
              <a:rPr lang="en-US" dirty="0" err="1" smtClean="0"/>
              <a:t>pointwise</a:t>
            </a:r>
            <a:r>
              <a:rPr lang="en-US" dirty="0" smtClean="0"/>
              <a:t> expression in QCD</a:t>
            </a:r>
          </a:p>
          <a:p>
            <a:r>
              <a:rPr lang="en-US" dirty="0" smtClean="0"/>
              <a:t>Hence, </a:t>
            </a:r>
            <a:r>
              <a:rPr lang="en-US" dirty="0" err="1" smtClean="0"/>
              <a:t>pion</a:t>
            </a:r>
            <a:r>
              <a:rPr lang="en-US" dirty="0" smtClean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dressed-quark mass function.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responsible for almost all the visible mass in the universe.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Pion’s</a:t>
            </a:r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Wave Function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Craig Roberts: Kaon and nucleon matrix elements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.stack.imgur.com/PNniV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0" y="304800"/>
            <a:ext cx="5486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Key Questions for the Future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What is confinement?</a:t>
            </a:r>
          </a:p>
          <a:p>
            <a:r>
              <a:rPr lang="en-US" sz="2800" dirty="0" smtClean="0"/>
              <a:t>Where is the mass of the nucleon?</a:t>
            </a:r>
          </a:p>
          <a:p>
            <a:r>
              <a:rPr lang="en-US" sz="2800" dirty="0" smtClean="0"/>
              <a:t>Where is the nucleon's magnetic moment?  </a:t>
            </a:r>
          </a:p>
          <a:p>
            <a:r>
              <a:rPr lang="en-US" sz="3200" i="1" dirty="0" smtClean="0">
                <a:solidFill>
                  <a:srgbClr val="C00000"/>
                </a:solidFill>
              </a:rPr>
              <a:t>What is the nucleon? 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r>
              <a:rPr lang="en-US" sz="3200" i="1" dirty="0" smtClean="0">
                <a:solidFill>
                  <a:srgbClr val="C00000"/>
                </a:solidFill>
              </a:rPr>
              <a:t>What is a </a:t>
            </a:r>
            <a:r>
              <a:rPr lang="en-US" sz="3200" i="1" dirty="0" err="1" smtClean="0">
                <a:solidFill>
                  <a:srgbClr val="C00000"/>
                </a:solidFill>
              </a:rPr>
              <a:t>hadron</a:t>
            </a:r>
            <a:r>
              <a:rPr lang="en-US" sz="3200" i="1" dirty="0" smtClean="0">
                <a:solidFill>
                  <a:srgbClr val="C00000"/>
                </a:solidFill>
              </a:rPr>
              <a:t>?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…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57200" y="3657600"/>
            <a:ext cx="7924800" cy="205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Examples</a:t>
            </a:r>
            <a:r>
              <a:rPr kumimoji="0" lang="en-US" sz="4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Emergent Phenomena in QCD</a:t>
            </a:r>
            <a:r>
              <a:rPr kumimoji="0" lang="en-US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the strong-interaction</a:t>
            </a:r>
            <a:r>
              <a:rPr kumimoji="0" lang="en-US" sz="4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sector of the Standard Model</a:t>
            </a:r>
            <a:endParaRPr kumimoji="0" lang="en-US" sz="4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Meson PDAs</a:t>
            </a:r>
            <a:r>
              <a:rPr lang="en-US" sz="3200" i="1" dirty="0" smtClean="0"/>
              <a:t> </a:t>
            </a:r>
            <a:r>
              <a:rPr lang="en-US" sz="3200" dirty="0" smtClean="0"/>
              <a:t>–</a:t>
            </a:r>
            <a:r>
              <a:rPr lang="en-US" sz="3200" i="1" dirty="0" smtClean="0"/>
              <a:t> φ(u)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Frameworks with a direct connection to QCD are typically formulated in Euclidean space </a:t>
            </a:r>
          </a:p>
          <a:p>
            <a:pPr>
              <a:buNone/>
            </a:pPr>
            <a:r>
              <a:rPr lang="en-US" dirty="0" smtClean="0"/>
              <a:t>	… Consequently they do not provide the u-dependence directly but moments instead: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	</a:t>
            </a:r>
            <a:r>
              <a:rPr lang="en-US" dirty="0" smtClean="0"/>
              <a:t>〈</a:t>
            </a:r>
            <a:r>
              <a:rPr lang="en-US" i="1" dirty="0" smtClean="0"/>
              <a:t>u</a:t>
            </a:r>
            <a:r>
              <a:rPr lang="en-US" i="1" baseline="30000" dirty="0" smtClean="0"/>
              <a:t>n</a:t>
            </a:r>
            <a:r>
              <a:rPr lang="en-US" dirty="0" smtClean="0"/>
              <a:t>〉</a:t>
            </a:r>
            <a:r>
              <a:rPr lang="en-US" i="1" dirty="0" smtClean="0"/>
              <a:t> = ∫</a:t>
            </a:r>
            <a:r>
              <a:rPr lang="en-US" i="1" baseline="-25000" dirty="0" smtClean="0"/>
              <a:t>0</a:t>
            </a:r>
            <a:r>
              <a:rPr lang="en-US" i="1" baseline="30000" dirty="0" smtClean="0"/>
              <a:t>1</a:t>
            </a:r>
            <a:r>
              <a:rPr lang="en-US" i="1" dirty="0" smtClean="0"/>
              <a:t> du u</a:t>
            </a:r>
            <a:r>
              <a:rPr lang="en-US" i="1" baseline="30000" dirty="0" smtClean="0"/>
              <a:t>n</a:t>
            </a:r>
            <a:r>
              <a:rPr lang="en-US" i="1" dirty="0" smtClean="0"/>
              <a:t> φ (u) </a:t>
            </a:r>
            <a:endParaRPr lang="en-US" dirty="0" smtClean="0"/>
          </a:p>
          <a:p>
            <a:r>
              <a:rPr lang="en-US" dirty="0" smtClean="0"/>
              <a:t>Owing to the loss of rotational invariance in </a:t>
            </a:r>
            <a:r>
              <a:rPr lang="en-US" dirty="0" err="1" smtClean="0"/>
              <a:t>lQCD</a:t>
            </a:r>
            <a:r>
              <a:rPr lang="en-US" dirty="0" smtClean="0"/>
              <a:t>, only the first two nontrivial PDA moments can be computed</a:t>
            </a:r>
          </a:p>
          <a:p>
            <a:r>
              <a:rPr lang="en-US" dirty="0" smtClean="0"/>
              <a:t>Working with DSE solutions, so long as one does not rely on brute numerical techniques, one can obtain arbitrarily many moments</a:t>
            </a:r>
          </a:p>
          <a:p>
            <a:pPr>
              <a:buNone/>
            </a:pPr>
            <a:r>
              <a:rPr lang="en-US" dirty="0" smtClean="0"/>
              <a:t>		… explained 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10000" y="518160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3"/>
              </a:rPr>
              <a:t>Phys. </a:t>
            </a:r>
            <a:r>
              <a:rPr lang="fr-FR" sz="1400" dirty="0" err="1" smtClean="0">
                <a:hlinkClick r:id="rId3"/>
              </a:rPr>
              <a:t>Rev</a:t>
            </a:r>
            <a:r>
              <a:rPr lang="fr-FR" sz="1400" dirty="0" smtClean="0">
                <a:hlinkClick r:id="rId3"/>
              </a:rPr>
              <a:t>. </a:t>
            </a:r>
            <a:r>
              <a:rPr lang="fr-FR" sz="1400" dirty="0" err="1" smtClean="0">
                <a:hlinkClick r:id="rId3"/>
              </a:rPr>
              <a:t>Lett</a:t>
            </a:r>
            <a:r>
              <a:rPr lang="fr-FR" sz="1400" dirty="0" smtClean="0">
                <a:hlinkClick r:id="rId3"/>
              </a:rPr>
              <a:t>. </a:t>
            </a:r>
            <a:r>
              <a:rPr lang="fr-FR" sz="1400" b="1" dirty="0" smtClean="0">
                <a:hlinkClick r:id="rId3"/>
              </a:rPr>
              <a:t>110</a:t>
            </a:r>
            <a:r>
              <a:rPr lang="fr-FR" sz="1400" dirty="0" smtClean="0">
                <a:hlinkClick r:id="rId3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How best can one </a:t>
            </a:r>
            <a:br>
              <a:rPr lang="en-US" sz="3200" dirty="0" smtClean="0"/>
            </a:br>
            <a:r>
              <a:rPr lang="en-US" sz="3200" dirty="0" smtClean="0"/>
              <a:t>use PDA moments?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Conformal QCD: </a:t>
            </a:r>
          </a:p>
          <a:p>
            <a:pPr lvl="1"/>
            <a:r>
              <a:rPr lang="en-US" dirty="0" smtClean="0"/>
              <a:t>Meson PDA is actually a function of two variables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 </a:t>
            </a:r>
            <a:r>
              <a:rPr lang="en-US" i="1" dirty="0" err="1" smtClean="0"/>
              <a:t>φ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(</a:t>
            </a:r>
            <a:r>
              <a:rPr lang="en-US" i="1" dirty="0" err="1" smtClean="0"/>
              <a:t>u,τ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τ=1/ζ</a:t>
            </a:r>
            <a:r>
              <a:rPr lang="en-US" dirty="0" smtClean="0"/>
              <a:t>, where  </a:t>
            </a:r>
            <a:r>
              <a:rPr lang="en-US" i="1" dirty="0" smtClean="0"/>
              <a:t>ζ</a:t>
            </a:r>
            <a:r>
              <a:rPr lang="en-US" dirty="0" smtClean="0"/>
              <a:t>  is the energy-scale relevant to the process</a:t>
            </a:r>
          </a:p>
          <a:p>
            <a:pPr lvl="1"/>
            <a:r>
              <a:rPr lang="en-US" dirty="0" smtClean="0"/>
              <a:t>In the </a:t>
            </a:r>
            <a:r>
              <a:rPr lang="en-US" dirty="0" err="1" smtClean="0"/>
              <a:t>neighbourhood</a:t>
            </a:r>
            <a:r>
              <a:rPr lang="en-US" dirty="0" smtClean="0"/>
              <a:t>  </a:t>
            </a:r>
            <a:r>
              <a:rPr lang="en-US" i="1" dirty="0" err="1" smtClean="0"/>
              <a:t>τΛ</a:t>
            </a:r>
            <a:r>
              <a:rPr lang="en-US" i="1" baseline="-25000" dirty="0" err="1" smtClean="0"/>
              <a:t>QCD</a:t>
            </a:r>
            <a:r>
              <a:rPr lang="en-US" i="1" dirty="0" smtClean="0"/>
              <a:t> ≃ 0</a:t>
            </a:r>
            <a:r>
              <a:rPr lang="en-US" dirty="0" smtClean="0"/>
              <a:t>, QCD is invariant under the collinear conformal group SL(2,</a:t>
            </a:r>
            <a:r>
              <a:rPr lang="en-US" b="1" dirty="0" smtClean="0"/>
              <a:t>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Hence,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where  a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3/2</a:t>
            </a:r>
            <a:r>
              <a:rPr lang="en-US" dirty="0" smtClean="0"/>
              <a:t> → 0 as </a:t>
            </a:r>
            <a:r>
              <a:rPr lang="en-US" i="1" dirty="0" err="1" smtClean="0"/>
              <a:t>τ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QCD</a:t>
            </a:r>
            <a:r>
              <a:rPr lang="en-US" baseline="-25000" dirty="0" smtClean="0"/>
              <a:t> </a:t>
            </a:r>
            <a:r>
              <a:rPr lang="en-US" dirty="0" smtClean="0"/>
              <a:t>→ 0</a:t>
            </a:r>
          </a:p>
          <a:p>
            <a:pPr lvl="1"/>
            <a:r>
              <a:rPr lang="en-US" dirty="0" err="1" smtClean="0"/>
              <a:t>Gegenbauer</a:t>
            </a:r>
            <a:r>
              <a:rPr lang="en-US" dirty="0" smtClean="0"/>
              <a:t>- α= 3/2 polynomials are the irreducible representations of  SL(2,</a:t>
            </a:r>
            <a:r>
              <a:rPr lang="en-US" b="1" dirty="0" smtClean="0"/>
              <a:t>R</a:t>
            </a:r>
            <a:r>
              <a:rPr lang="en-US" dirty="0" smtClean="0"/>
              <a:t>).  (A correspondence with the spherical harmonics expansion of the wave functions for O(3)-invariant systems in quantum mechanics is plain.)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However, the conformal expansion is invalid at any energy scale that is foreseeable.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014" y="3048000"/>
            <a:ext cx="4575586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629400" y="2514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Expansion in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Gegenbauer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polynomials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How best can one </a:t>
            </a:r>
            <a:br>
              <a:rPr lang="en-US" sz="3200" dirty="0" smtClean="0"/>
            </a:br>
            <a:r>
              <a:rPr lang="en-US" sz="3200" dirty="0" smtClean="0"/>
              <a:t>use PDA moments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dirty="0" smtClean="0"/>
              <a:t>Accept that at all accessible scales, the </a:t>
            </a:r>
            <a:r>
              <a:rPr lang="en-US" dirty="0" err="1" smtClean="0"/>
              <a:t>pointwise</a:t>
            </a:r>
            <a:r>
              <a:rPr lang="en-US" dirty="0" smtClean="0"/>
              <a:t> profile of PDAs is determined by </a:t>
            </a:r>
            <a:r>
              <a:rPr lang="en-US" dirty="0" err="1" smtClean="0"/>
              <a:t>nonperturbative</a:t>
            </a:r>
            <a:r>
              <a:rPr lang="en-US" dirty="0" smtClean="0"/>
              <a:t> dynamics</a:t>
            </a:r>
          </a:p>
          <a:p>
            <a:r>
              <a:rPr lang="en-US" dirty="0" smtClean="0"/>
              <a:t>Hence PDAs should be reconstructed from moments by using </a:t>
            </a:r>
            <a:r>
              <a:rPr lang="en-US" dirty="0" err="1" smtClean="0"/>
              <a:t>Gegenbauer</a:t>
            </a:r>
            <a:r>
              <a:rPr lang="en-US" dirty="0" smtClean="0"/>
              <a:t> polynomials of order α, with this order − the value of α − determined by the moments themselves, not fixed beforehand.  </a:t>
            </a:r>
          </a:p>
          <a:p>
            <a:r>
              <a:rPr lang="en-US" dirty="0" err="1" smtClean="0"/>
              <a:t>Generalisation</a:t>
            </a:r>
            <a:r>
              <a:rPr lang="en-US" dirty="0" smtClean="0"/>
              <a:t> to case of mesons constituted from light-quarks with unequal masses: expansion in Jacobi polynomials (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bar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1-u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In actual calculations, this procedure is refined but the idea is unchanged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061459"/>
            <a:ext cx="5756821" cy="967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09800" y="5638800"/>
            <a:ext cx="6248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/>
              <a:t>Flavour</a:t>
            </a:r>
            <a:r>
              <a:rPr lang="en-US" sz="1400" i="1" dirty="0" smtClean="0"/>
              <a:t> symmetry breaking in the </a:t>
            </a:r>
            <a:r>
              <a:rPr lang="en-US" sz="1400" i="1" dirty="0" err="1" smtClean="0"/>
              <a:t>kaon</a:t>
            </a:r>
            <a:r>
              <a:rPr lang="en-US" sz="1400" i="1" dirty="0" smtClean="0"/>
              <a:t> parton distribution amplitude,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Chao Shi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</a:t>
            </a:r>
            <a:r>
              <a:rPr lang="en-US" sz="1400" dirty="0" smtClean="0">
                <a:hlinkClick r:id="rId3"/>
              </a:rPr>
              <a:t>arXiv:1406:3353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4"/>
              </a:rPr>
              <a:t>Phys. </a:t>
            </a:r>
            <a:r>
              <a:rPr lang="en-US" sz="1400" dirty="0" err="1" smtClean="0">
                <a:hlinkClick r:id="rId4"/>
              </a:rPr>
              <a:t>Lett</a:t>
            </a:r>
            <a:r>
              <a:rPr lang="en-US" sz="1400" dirty="0" smtClean="0">
                <a:hlinkClick r:id="rId4"/>
              </a:rPr>
              <a:t>. B </a:t>
            </a:r>
            <a:r>
              <a:rPr lang="en-US" sz="1400" b="1" dirty="0" smtClean="0">
                <a:hlinkClick r:id="rId4"/>
              </a:rPr>
              <a:t>738</a:t>
            </a:r>
            <a:r>
              <a:rPr lang="en-US" sz="1400" dirty="0" smtClean="0">
                <a:hlinkClick r:id="rId4"/>
              </a:rPr>
              <a:t> (2014) pp. 512–518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Last two years, methods have been developed that enable direct computation of meson light-front wave functions</a:t>
            </a:r>
          </a:p>
          <a:p>
            <a:r>
              <a:rPr lang="el-GR" i="1" dirty="0" smtClean="0"/>
              <a:t>φ</a:t>
            </a:r>
            <a:r>
              <a:rPr lang="el-GR" i="1" baseline="-25000" dirty="0" smtClean="0"/>
              <a:t>π</a:t>
            </a:r>
            <a:r>
              <a:rPr lang="en-US" i="1" dirty="0" smtClean="0"/>
              <a:t>(x)</a:t>
            </a:r>
            <a:r>
              <a:rPr lang="en-US" dirty="0" smtClean="0"/>
              <a:t> = twist-two </a:t>
            </a:r>
            <a:r>
              <a:rPr lang="en-US" dirty="0" err="1" smtClean="0"/>
              <a:t>parton</a:t>
            </a:r>
            <a:r>
              <a:rPr lang="en-US" dirty="0" smtClean="0"/>
              <a:t> distribution amplitude = projection of the </a:t>
            </a:r>
            <a:r>
              <a:rPr lang="en-US" dirty="0" err="1" smtClean="0"/>
              <a:t>pion’s</a:t>
            </a:r>
            <a:r>
              <a:rPr lang="en-US" dirty="0" smtClean="0"/>
              <a:t> </a:t>
            </a:r>
            <a:r>
              <a:rPr lang="en-US" dirty="0" err="1" smtClean="0"/>
              <a:t>Poincaré</a:t>
            </a:r>
            <a:r>
              <a:rPr lang="en-US" dirty="0" smtClean="0"/>
              <a:t>-covariant wave-function onto the light-front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have been obtained with rainbow-ladder DSE kernel, simplest symmetry preserving form; and the best DCSB-improved kernel that is currently available, which precisely matches gauge sector prediction</a:t>
            </a:r>
          </a:p>
          <a:p>
            <a:pPr>
              <a:spcBef>
                <a:spcPts val="0"/>
              </a:spcBef>
              <a:buNone/>
            </a:pPr>
            <a:r>
              <a:rPr lang="en-US" sz="3200" i="1" dirty="0" smtClean="0"/>
              <a:t>				x</a:t>
            </a:r>
            <a:r>
              <a:rPr lang="el-GR" sz="3200" i="1" baseline="30000" dirty="0" smtClean="0"/>
              <a:t>α</a:t>
            </a:r>
            <a:r>
              <a:rPr lang="en-US" sz="3200" i="1" dirty="0" smtClean="0"/>
              <a:t> (1-x)</a:t>
            </a:r>
            <a:r>
              <a:rPr lang="el-GR" sz="3200" i="1" baseline="30000" dirty="0" smtClean="0"/>
              <a:t>α</a:t>
            </a:r>
            <a:r>
              <a:rPr lang="en-US" sz="3200" dirty="0" smtClean="0"/>
              <a:t>, with </a:t>
            </a:r>
            <a:r>
              <a:rPr lang="el-GR" sz="3200" i="1" dirty="0" smtClean="0"/>
              <a:t>α</a:t>
            </a:r>
            <a:r>
              <a:rPr lang="en-US" sz="3200" dirty="0" smtClean="0"/>
              <a:t>≈</a:t>
            </a:r>
            <a:r>
              <a:rPr lang="en-US" sz="3200" i="1" dirty="0" smtClean="0"/>
              <a:t>0.5</a:t>
            </a:r>
            <a:endParaRPr lang="en-US" sz="3200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5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 smtClean="0"/>
              <a:t>Pion’s</a:t>
            </a:r>
            <a:r>
              <a:rPr lang="en-US" sz="2800" dirty="0" smtClean="0"/>
              <a:t>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 smtClean="0"/>
              <a:t>Continuum-QCD prediction: </a:t>
            </a:r>
          </a:p>
          <a:p>
            <a:pPr>
              <a:buNone/>
            </a:pPr>
            <a:r>
              <a:rPr lang="en-US" sz="2800" dirty="0" smtClean="0"/>
              <a:t>	marked broadening of </a:t>
            </a:r>
            <a:r>
              <a:rPr lang="el-GR" sz="2800" i="1" dirty="0" smtClean="0"/>
              <a:t>φ</a:t>
            </a:r>
            <a:r>
              <a:rPr lang="el-GR" sz="2800" i="1" baseline="-25000" dirty="0" smtClean="0"/>
              <a:t>π</a:t>
            </a:r>
            <a:r>
              <a:rPr lang="en-US" sz="2800" dirty="0" smtClean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696200" y="2819400"/>
            <a:ext cx="1371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Asymptotic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7467600" y="3048000"/>
            <a:ext cx="228600" cy="762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477000" y="3657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2743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 bwMode="auto">
          <a:xfrm flipH="1" flipV="1">
            <a:off x="6248400" y="327660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53000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s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024582"/>
            <a:ext cx="2362200" cy="1002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Lattice-QCD &amp; Pion’s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Blue dashed curve = DSE prediction obtained with DB kernel</a:t>
            </a:r>
          </a:p>
          <a:p>
            <a:r>
              <a:rPr lang="en-US" dirty="0" smtClean="0"/>
              <a:t>Precise agreement between DSE &amp; </a:t>
            </a:r>
            <a:r>
              <a:rPr lang="en-US" dirty="0" err="1" smtClean="0"/>
              <a:t>lQCD</a:t>
            </a:r>
            <a:r>
              <a:rPr lang="en-US" dirty="0" smtClean="0"/>
              <a:t> predictions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latticeGegenbau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1694" y="2057400"/>
            <a:ext cx="5169876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8956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Distribution amplitudes of light-quark mesons from lattice QCD,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J. Segovia,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hlinkClick r:id="rId3"/>
              </a:rPr>
              <a:t>arXiv:1311.1390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 </a:t>
            </a:r>
            <a:r>
              <a:rPr lang="en-US" sz="1400" dirty="0" smtClean="0"/>
              <a:t>, Phys.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B </a:t>
            </a:r>
            <a:r>
              <a:rPr lang="en-US" sz="1400" b="1" dirty="0" smtClean="0"/>
              <a:t>731</a:t>
            </a:r>
            <a:r>
              <a:rPr lang="en-US" sz="1400" dirty="0" smtClean="0"/>
              <a:t> (2014) pp. 13-18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onValenceTra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804555"/>
            <a:ext cx="5257799" cy="40628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/>
              <a:t>When is </a:t>
            </a:r>
            <a:br>
              <a:rPr lang="en-US" sz="3200" dirty="0" smtClean="0"/>
            </a:br>
            <a:r>
              <a:rPr lang="en-US" sz="3200" dirty="0" smtClean="0"/>
              <a:t>asymptotic PDA valid?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3733800" cy="4525963"/>
          </a:xfrm>
        </p:spPr>
        <p:txBody>
          <a:bodyPr/>
          <a:lstStyle/>
          <a:p>
            <a:r>
              <a:rPr lang="en-US" sz="2300" dirty="0" smtClean="0">
                <a:solidFill>
                  <a:srgbClr val="008000"/>
                </a:solidFill>
              </a:rPr>
              <a:t>PDA is a wave function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008000"/>
                </a:solidFill>
                <a:sym typeface="Symbol"/>
              </a:rPr>
              <a:t>	</a:t>
            </a:r>
            <a:r>
              <a:rPr lang="en-US" sz="2300" dirty="0" smtClean="0">
                <a:sym typeface="Symbol"/>
              </a:rPr>
              <a:t> </a:t>
            </a:r>
            <a:r>
              <a:rPr lang="en-US" sz="2300" dirty="0" smtClean="0">
                <a:solidFill>
                  <a:srgbClr val="008000"/>
                </a:solidFill>
              </a:rPr>
              <a:t>not directly observable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008000"/>
                </a:solidFill>
              </a:rPr>
              <a:t>          </a:t>
            </a:r>
            <a:r>
              <a:rPr lang="en-US" sz="2300" i="1" dirty="0" smtClean="0">
                <a:solidFill>
                  <a:srgbClr val="008000"/>
                </a:solidFill>
              </a:rPr>
              <a:t>but PDF is</a:t>
            </a:r>
            <a:r>
              <a:rPr lang="en-US" sz="2300" dirty="0" smtClean="0">
                <a:solidFill>
                  <a:srgbClr val="008000"/>
                </a:solidFill>
              </a:rPr>
              <a:t>.</a:t>
            </a:r>
          </a:p>
          <a:p>
            <a:r>
              <a:rPr lang="el-GR" sz="2300" i="1" dirty="0" smtClean="0"/>
              <a:t>φ</a:t>
            </a:r>
            <a:r>
              <a:rPr lang="el-GR" sz="2300" i="1" baseline="-25000" dirty="0" smtClean="0"/>
              <a:t>π</a:t>
            </a:r>
            <a:r>
              <a:rPr lang="en-US" sz="2300" baseline="30000" dirty="0" err="1" smtClean="0"/>
              <a:t>asy</a:t>
            </a:r>
            <a:r>
              <a:rPr lang="en-US" sz="2300" dirty="0" smtClean="0"/>
              <a:t>(x) can only be a good approximation to the </a:t>
            </a:r>
            <a:r>
              <a:rPr lang="en-US" sz="2300" dirty="0" err="1" smtClean="0"/>
              <a:t>pion's</a:t>
            </a:r>
            <a:r>
              <a:rPr lang="en-US" sz="2300" dirty="0" smtClean="0"/>
              <a:t> PDA when it is accurate to write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r>
              <a:rPr lang="en-US" sz="2400" dirty="0" smtClean="0"/>
              <a:t>	</a:t>
            </a:r>
            <a:r>
              <a:rPr lang="en-US" sz="3600" i="1" dirty="0" err="1" smtClean="0"/>
              <a:t>u</a:t>
            </a:r>
            <a:r>
              <a:rPr lang="en-US" sz="3600" i="1" baseline="-25000" dirty="0" err="1" smtClean="0"/>
              <a:t>v</a:t>
            </a:r>
            <a:r>
              <a:rPr lang="el-GR" sz="3600" i="1" baseline="30000" dirty="0" smtClean="0"/>
              <a:t>π</a:t>
            </a:r>
            <a:r>
              <a:rPr lang="en-US" sz="3600" i="1" dirty="0" smtClean="0"/>
              <a:t> (x) ≈ </a:t>
            </a:r>
            <a:r>
              <a:rPr lang="el-GR" sz="3600" i="1" dirty="0" smtClean="0"/>
              <a:t>δ</a:t>
            </a:r>
            <a:r>
              <a:rPr lang="en-US" sz="3600" i="1" dirty="0" smtClean="0"/>
              <a:t>(x) 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300" dirty="0" smtClean="0"/>
              <a:t>for the </a:t>
            </a:r>
            <a:r>
              <a:rPr lang="en-US" sz="2300" dirty="0" err="1" smtClean="0"/>
              <a:t>pion's</a:t>
            </a:r>
            <a:r>
              <a:rPr lang="en-US" sz="2300" dirty="0" smtClean="0"/>
              <a:t> valence-quark distribution function.  </a:t>
            </a:r>
          </a:p>
          <a:p>
            <a:r>
              <a:rPr lang="en-US" sz="2300" dirty="0" smtClean="0"/>
              <a:t>This is far from valid at currently accessible scales 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934200" y="2438400"/>
            <a:ext cx="1371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</a:t>
            </a:r>
            <a:r>
              <a:rPr kumimoji="0" lang="en-US" sz="1800" b="0" i="1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=27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GeV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58000" y="2819400"/>
            <a:ext cx="1828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is not </a:t>
            </a:r>
            <a:r>
              <a:rPr lang="el-GR" sz="2000" i="1" dirty="0" smtClean="0">
                <a:solidFill>
                  <a:srgbClr val="C00000"/>
                </a:solidFill>
              </a:rPr>
              <a:t>δ</a:t>
            </a:r>
            <a:r>
              <a:rPr lang="en-US" sz="2000" i="1" dirty="0" smtClean="0">
                <a:solidFill>
                  <a:srgbClr val="C00000"/>
                </a:solidFill>
              </a:rPr>
              <a:t>(x)!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1430000" y="2514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0" y="0"/>
            <a:ext cx="4953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>Explanation and Prediction of Observables using Continuum Strong QCD, </a:t>
            </a:r>
            <a:r>
              <a:rPr lang="en-US" sz="1400" dirty="0" smtClean="0"/>
              <a:t>Ian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 and Craig D. Roberts, </a:t>
            </a:r>
            <a:r>
              <a:rPr lang="en-US" sz="1400" dirty="0" smtClean="0">
                <a:hlinkClick r:id="rId3"/>
              </a:rPr>
              <a:t>arXiv:1310.2651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Part.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 </a:t>
            </a:r>
            <a:r>
              <a:rPr lang="en-US" sz="1400" b="1" dirty="0" smtClean="0"/>
              <a:t>77</a:t>
            </a:r>
            <a:r>
              <a:rPr lang="en-US" sz="1400" dirty="0" smtClean="0"/>
              <a:t> (2014) pp. 1–69 </a:t>
            </a:r>
            <a:r>
              <a:rPr lang="en-US" sz="1400" dirty="0" smtClean="0">
                <a:hlinkClick r:id="rId4"/>
              </a:rPr>
              <a:t>[on-line]</a:t>
            </a:r>
            <a:endParaRPr lang="en-US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1447800"/>
            <a:ext cx="449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>Basic features of the pion valence-quark distribution function, </a:t>
            </a:r>
            <a:r>
              <a:rPr lang="en-US" sz="1400" dirty="0" smtClean="0"/>
              <a:t>L. Chang et al., </a:t>
            </a:r>
            <a:r>
              <a:rPr lang="en-US" sz="1400" dirty="0" smtClean="0">
                <a:hlinkClick r:id="rId5"/>
              </a:rPr>
              <a:t>Phys. </a:t>
            </a:r>
            <a:r>
              <a:rPr lang="en-US" sz="1400" dirty="0" err="1" smtClean="0">
                <a:hlinkClick r:id="rId5"/>
              </a:rPr>
              <a:t>Lett</a:t>
            </a:r>
            <a:r>
              <a:rPr lang="en-US" sz="1400" dirty="0" smtClean="0">
                <a:hlinkClick r:id="rId5"/>
              </a:rPr>
              <a:t>. B 737 (2014) pp. 23–29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vex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95400"/>
            <a:ext cx="49149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/>
              <a:t>When is </a:t>
            </a:r>
            <a:br>
              <a:rPr lang="en-US" sz="3200" dirty="0" smtClean="0"/>
            </a:br>
            <a:r>
              <a:rPr lang="en-US" sz="3200" dirty="0" smtClean="0"/>
              <a:t>asymptotic PDA valid?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91000" cy="5410200"/>
          </a:xfrm>
        </p:spPr>
        <p:txBody>
          <a:bodyPr/>
          <a:lstStyle/>
          <a:p>
            <a:r>
              <a:rPr lang="en-US" dirty="0" smtClean="0"/>
              <a:t>When is </a:t>
            </a:r>
            <a:r>
              <a:rPr lang="en-US" dirty="0" err="1" smtClean="0"/>
              <a:t>asymptopia</a:t>
            </a:r>
            <a:r>
              <a:rPr lang="en-US" dirty="0" smtClean="0"/>
              <a:t> reached?</a:t>
            </a:r>
          </a:p>
          <a:p>
            <a:r>
              <a:rPr lang="en-US" dirty="0" smtClean="0"/>
              <a:t>If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v</a:t>
            </a:r>
            <a:r>
              <a:rPr lang="el-GR" sz="2400" i="1" baseline="30000" dirty="0" smtClean="0"/>
              <a:t>π</a:t>
            </a:r>
            <a:r>
              <a:rPr lang="en-US" sz="2400" i="1" dirty="0" smtClean="0"/>
              <a:t>(x) ≈ </a:t>
            </a:r>
            <a:r>
              <a:rPr lang="el-GR" sz="2400" i="1" dirty="0" smtClean="0"/>
              <a:t>δ</a:t>
            </a:r>
            <a:r>
              <a:rPr lang="en-US" sz="2400" i="1" dirty="0" smtClean="0"/>
              <a:t>(x), </a:t>
            </a:r>
            <a:r>
              <a:rPr lang="en-US" sz="2400" dirty="0" smtClean="0"/>
              <a:t>then </a:t>
            </a:r>
          </a:p>
          <a:p>
            <a:pPr algn="ctr"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008000"/>
                </a:solidFill>
              </a:rPr>
              <a:t>&lt;x&gt; = ∫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0</a:t>
            </a:r>
            <a:r>
              <a:rPr lang="en-US" sz="2400" i="1" baseline="30000" dirty="0" smtClean="0">
                <a:solidFill>
                  <a:srgbClr val="008000"/>
                </a:solidFill>
              </a:rPr>
              <a:t>1</a:t>
            </a:r>
            <a:r>
              <a:rPr lang="en-US" sz="2400" i="1" dirty="0" smtClean="0">
                <a:solidFill>
                  <a:srgbClr val="008000"/>
                </a:solidFill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</a:rPr>
              <a:t>dx</a:t>
            </a:r>
            <a:r>
              <a:rPr lang="en-US" sz="2400" i="1" dirty="0" smtClean="0">
                <a:solidFill>
                  <a:srgbClr val="008000"/>
                </a:solidFill>
              </a:rPr>
              <a:t> x </a:t>
            </a:r>
            <a:r>
              <a:rPr lang="en-US" sz="2400" i="1" dirty="0" err="1" smtClean="0">
                <a:solidFill>
                  <a:srgbClr val="008000"/>
                </a:solidFill>
              </a:rPr>
              <a:t>u</a:t>
            </a:r>
            <a:r>
              <a:rPr lang="en-US" sz="2400" i="1" baseline="-25000" dirty="0" err="1" smtClean="0">
                <a:solidFill>
                  <a:srgbClr val="008000"/>
                </a:solidFill>
              </a:rPr>
              <a:t>v</a:t>
            </a:r>
            <a:r>
              <a:rPr lang="el-GR" sz="2400" i="1" baseline="30000" dirty="0" smtClean="0">
                <a:solidFill>
                  <a:srgbClr val="008000"/>
                </a:solidFill>
              </a:rPr>
              <a:t>π</a:t>
            </a:r>
            <a:r>
              <a:rPr lang="en-US" sz="2400" i="1" dirty="0" smtClean="0">
                <a:solidFill>
                  <a:srgbClr val="008000"/>
                </a:solidFill>
              </a:rPr>
              <a:t>(x) = 0;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i.e.</a:t>
            </a:r>
            <a:r>
              <a:rPr lang="en-US" sz="2400" i="1" dirty="0" smtClean="0"/>
              <a:t>, </a:t>
            </a:r>
            <a:r>
              <a:rPr lang="en-US" sz="2400" dirty="0" smtClean="0"/>
              <a:t>the light-front momentum</a:t>
            </a:r>
            <a:r>
              <a:rPr lang="en-US" sz="2400" i="1" dirty="0" smtClean="0"/>
              <a:t> </a:t>
            </a:r>
            <a:r>
              <a:rPr lang="en-US" sz="2400" dirty="0" smtClean="0"/>
              <a:t>fraction carried by valence-quarks is ZERO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Symbol"/>
              </a:rPr>
              <a:t> </a:t>
            </a:r>
            <a:r>
              <a:rPr lang="en-US" sz="2400" dirty="0" err="1" smtClean="0"/>
              <a:t>Asymptopia</a:t>
            </a:r>
            <a:r>
              <a:rPr lang="en-US" sz="2400" dirty="0" smtClean="0"/>
              <a:t> is reached 	when </a:t>
            </a:r>
            <a:r>
              <a:rPr lang="en-US" sz="2400" i="1" dirty="0" smtClean="0"/>
              <a:t>&lt;x&gt;</a:t>
            </a:r>
            <a:r>
              <a:rPr lang="en-US" sz="2400" dirty="0" smtClean="0"/>
              <a:t> is “small”</a:t>
            </a:r>
          </a:p>
          <a:p>
            <a:r>
              <a:rPr lang="en-US" dirty="0" smtClean="0"/>
              <a:t>As usual, the computed valence-quark distribution produces (</a:t>
            </a:r>
            <a:r>
              <a:rPr lang="el-GR" i="1" dirty="0" smtClean="0"/>
              <a:t>π</a:t>
            </a:r>
            <a:r>
              <a:rPr lang="en-US" i="1" dirty="0" smtClean="0"/>
              <a:t> = </a:t>
            </a:r>
            <a:r>
              <a:rPr lang="en-US" i="1" dirty="0" err="1" smtClean="0"/>
              <a:t>u+d</a:t>
            </a:r>
            <a:r>
              <a:rPr lang="en-US" i="1" baseline="-25000" dirty="0" err="1" smtClean="0"/>
              <a:t>bar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2&lt;x&gt;</a:t>
            </a:r>
            <a:r>
              <a:rPr lang="en-US" baseline="-25000" dirty="0" smtClean="0"/>
              <a:t>2GeV </a:t>
            </a:r>
            <a:r>
              <a:rPr lang="en-US" dirty="0" smtClean="0"/>
              <a:t>= 44%</a:t>
            </a:r>
          </a:p>
          <a:p>
            <a:r>
              <a:rPr lang="en-US" dirty="0" smtClean="0"/>
              <a:t>When is </a:t>
            </a:r>
            <a:r>
              <a:rPr lang="en-US" i="1" dirty="0" smtClean="0"/>
              <a:t>&lt;x&gt;</a:t>
            </a:r>
            <a:r>
              <a:rPr lang="en-US" dirty="0" smtClean="0"/>
              <a:t> small?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24600"/>
            <a:ext cx="34290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57600" y="4495800"/>
            <a:ext cx="548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NLO evolution of PDF, computation of &lt;x&gt;.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kern="0" dirty="0" smtClean="0">
                <a:solidFill>
                  <a:srgbClr val="BF0703"/>
                </a:solidFill>
              </a:rPr>
              <a:t>Even at LHC energies, light-front fraction of the </a:t>
            </a:r>
            <a:r>
              <a:rPr lang="el-GR" sz="2200" i="1" kern="0" dirty="0" smtClean="0">
                <a:solidFill>
                  <a:srgbClr val="BF0703"/>
                </a:solidFill>
              </a:rPr>
              <a:t>π</a:t>
            </a:r>
            <a:r>
              <a:rPr lang="en-US" sz="2200" kern="0" dirty="0" smtClean="0">
                <a:solidFill>
                  <a:srgbClr val="BF0703"/>
                </a:solidFill>
              </a:rPr>
              <a:t> momentum:</a:t>
            </a:r>
          </a:p>
          <a:p>
            <a:pPr marL="800100" lvl="1" indent="-342900" fontAlgn="base">
              <a:spcAft>
                <a:spcPct val="0"/>
              </a:spcAft>
              <a:buClr>
                <a:srgbClr val="1F497D"/>
              </a:buClr>
            </a:pPr>
            <a:r>
              <a:rPr lang="en-US" sz="2200" kern="0" dirty="0" smtClean="0">
                <a:solidFill>
                  <a:srgbClr val="BF0703"/>
                </a:solidFill>
              </a:rPr>
              <a:t>	&lt;x&gt;</a:t>
            </a:r>
            <a:r>
              <a:rPr lang="en-US" sz="2200" kern="0" baseline="-25000" dirty="0" smtClean="0">
                <a:solidFill>
                  <a:srgbClr val="BF0703"/>
                </a:solidFill>
              </a:rPr>
              <a:t>dressed valence-quarks</a:t>
            </a:r>
            <a:r>
              <a:rPr lang="en-US" sz="2200" kern="0" dirty="0" smtClean="0">
                <a:solidFill>
                  <a:srgbClr val="BF0703"/>
                </a:solidFill>
              </a:rPr>
              <a:t> =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BF070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21%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2200" kern="0" dirty="0" smtClean="0">
                <a:solidFill>
                  <a:srgbClr val="BF0703"/>
                </a:solidFill>
              </a:rPr>
              <a:t>	&lt;x&gt;</a:t>
            </a:r>
            <a:r>
              <a:rPr lang="en-US" sz="2200" kern="0" baseline="-25000" dirty="0" smtClean="0">
                <a:solidFill>
                  <a:srgbClr val="BF0703"/>
                </a:solidFill>
              </a:rPr>
              <a:t>glue</a:t>
            </a:r>
            <a:r>
              <a:rPr lang="en-US" sz="2200" kern="0" dirty="0" smtClean="0">
                <a:solidFill>
                  <a:srgbClr val="BF0703"/>
                </a:solidFill>
              </a:rPr>
              <a:t> = 54%, &lt;x&gt;</a:t>
            </a:r>
            <a:r>
              <a:rPr lang="en-US" sz="2200" kern="0" baseline="-25000" dirty="0" smtClean="0">
                <a:solidFill>
                  <a:srgbClr val="BF0703"/>
                </a:solidFill>
              </a:rPr>
              <a:t>sea-quarks</a:t>
            </a:r>
            <a:r>
              <a:rPr lang="en-US" sz="2200" kern="0" dirty="0" smtClean="0">
                <a:solidFill>
                  <a:srgbClr val="BF0703"/>
                </a:solidFill>
              </a:rPr>
              <a:t> = 25%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001000" y="2057400"/>
            <a:ext cx="914400" cy="76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858000" y="17526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LHC: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16TeV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2590800"/>
            <a:ext cx="3429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Evolution in QCD 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LOGARITHMIC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257800" y="1600200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867400" y="1524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JLab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2GeV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4953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>Explanation and Prediction of Observables using Continuum Strong QCD, </a:t>
            </a:r>
            <a:r>
              <a:rPr lang="en-US" sz="1400" dirty="0" smtClean="0"/>
              <a:t>Ian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 and Craig D. Roberts, </a:t>
            </a:r>
            <a:r>
              <a:rPr lang="en-US" sz="1400" dirty="0" smtClean="0">
                <a:hlinkClick r:id="rId3"/>
              </a:rPr>
              <a:t>arXiv:1310.2651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Part.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 </a:t>
            </a:r>
            <a:r>
              <a:rPr lang="en-US" sz="1400" b="1" dirty="0" smtClean="0"/>
              <a:t>77</a:t>
            </a:r>
            <a:r>
              <a:rPr lang="en-US" sz="1400" dirty="0" smtClean="0"/>
              <a:t> (2014) pp. 1–69 </a:t>
            </a:r>
            <a:r>
              <a:rPr lang="en-US" sz="1400" dirty="0" smtClean="0">
                <a:hlinkClick r:id="rId4"/>
              </a:rPr>
              <a:t>[on-line]</a:t>
            </a:r>
            <a:endParaRPr lang="en-US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8" name="Picture 17" descr="Ins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895600"/>
            <a:ext cx="2171700" cy="9213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Hard Exclusive Processes</a:t>
            </a:r>
            <a:br>
              <a:rPr lang="en-US" sz="3200" dirty="0" smtClean="0"/>
            </a:br>
            <a:r>
              <a:rPr lang="en-US" sz="3200" dirty="0" smtClean="0"/>
              <a:t>&amp; PDAs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theory of strong interactions, the cross-sections for many </a:t>
            </a:r>
            <a:r>
              <a:rPr lang="en-US" i="1" dirty="0" smtClean="0"/>
              <a:t>hard</a:t>
            </a:r>
            <a:r>
              <a:rPr lang="en-US" dirty="0" smtClean="0"/>
              <a:t> exclusive </a:t>
            </a:r>
            <a:r>
              <a:rPr lang="en-US" dirty="0" err="1" smtClean="0"/>
              <a:t>hadronic</a:t>
            </a:r>
            <a:r>
              <a:rPr lang="en-US" dirty="0" smtClean="0"/>
              <a:t> reactions can be expressed in terms of the PDAs of the hadrons involved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pseudoscalar</a:t>
            </a:r>
            <a:r>
              <a:rPr lang="en-US" dirty="0" smtClean="0"/>
              <a:t>-meson elastic electromagnetic form factor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i="1" dirty="0" err="1" smtClean="0"/>
              <a:t>α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(Q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is the strong running coupling, </a:t>
            </a:r>
          </a:p>
          <a:p>
            <a:pPr lvl="1">
              <a:buFont typeface="Courier New" pitchFamily="49" charset="0"/>
              <a:buChar char="o"/>
            </a:pPr>
            <a:r>
              <a:rPr lang="en-US" i="1" dirty="0" err="1" smtClean="0"/>
              <a:t>φ</a:t>
            </a:r>
            <a:r>
              <a:rPr lang="en-US" i="1" baseline="-25000" dirty="0" err="1" smtClean="0"/>
              <a:t>π</a:t>
            </a:r>
            <a:r>
              <a:rPr lang="en-US" i="1" dirty="0" smtClean="0"/>
              <a:t>(u) </a:t>
            </a:r>
            <a:r>
              <a:rPr lang="en-US" dirty="0" smtClean="0"/>
              <a:t>is the meson’s twist-two valence-quark PDA</a:t>
            </a:r>
          </a:p>
          <a:p>
            <a:pPr lvl="1">
              <a:buFont typeface="Courier New" pitchFamily="49" charset="0"/>
              <a:buChar char="o"/>
            </a:pP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 is the meson's </a:t>
            </a:r>
            <a:r>
              <a:rPr lang="en-US" dirty="0" err="1" smtClean="0"/>
              <a:t>leptonic</a:t>
            </a:r>
            <a:r>
              <a:rPr lang="en-US" dirty="0" smtClean="0"/>
              <a:t> decay constant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285" y="3124200"/>
            <a:ext cx="5344915" cy="156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553200" y="3886200"/>
            <a:ext cx="2590800" cy="1295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It was promised that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JLab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 would verify this fundamental prediction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199"/>
            <a:ext cx="5054697" cy="369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electromagnetic </a:t>
            </a:r>
            <a:br>
              <a:rPr lang="en-US" dirty="0" smtClean="0"/>
            </a:br>
            <a:r>
              <a:rPr lang="en-US" dirty="0" smtClean="0"/>
              <a:t>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38600" cy="4953000"/>
          </a:xfrm>
        </p:spPr>
        <p:txBody>
          <a:bodyPr/>
          <a:lstStyle/>
          <a:p>
            <a:r>
              <a:rPr lang="en-US" dirty="0" smtClean="0"/>
              <a:t>In 2001 – seven years after beginning operations, Jefferson Lab provided the first high precision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electroproduction</a:t>
            </a:r>
            <a:r>
              <a:rPr lang="en-US" dirty="0" smtClean="0"/>
              <a:t> data for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π</a:t>
            </a:r>
            <a:r>
              <a:rPr lang="en-US" dirty="0" smtClean="0"/>
              <a:t> between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dirty="0" smtClean="0"/>
              <a:t> values of 0.6 and 1.6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1148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 &amp; 2007 – new result, at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=2.45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/c)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Authors of the publications stated: “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far from the transition to the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region where the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looks like a simple quark-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antiquark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pair”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disappointment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surprise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1981200"/>
            <a:ext cx="2590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Result imagined by many to be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prediction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676400"/>
            <a:ext cx="1295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JLab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Data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2743200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Evaluated with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φ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π</a:t>
            </a:r>
            <a:r>
              <a:rPr lang="en-US" i="1" dirty="0" smtClean="0">
                <a:solidFill>
                  <a:srgbClr val="C00000"/>
                </a:solidFill>
              </a:rPr>
              <a:t> = 6x(1-x)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156650"/>
            <a:ext cx="6538245" cy="46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7725"/>
            <a:ext cx="9144000" cy="1362075"/>
          </a:xfrm>
        </p:spPr>
        <p:txBody>
          <a:bodyPr/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is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199"/>
            <a:ext cx="5054697" cy="369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electromagnetic </a:t>
            </a:r>
            <a:br>
              <a:rPr lang="en-US" dirty="0" smtClean="0"/>
            </a:br>
            <a:r>
              <a:rPr lang="en-US" dirty="0" smtClean="0"/>
              <a:t>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886200" cy="4953000"/>
          </a:xfrm>
        </p:spPr>
        <p:txBody>
          <a:bodyPr/>
          <a:lstStyle/>
          <a:p>
            <a:r>
              <a:rPr lang="en-US" dirty="0" smtClean="0"/>
              <a:t>Year 2000 </a:t>
            </a:r>
            <a:r>
              <a:rPr lang="en-US" i="1" dirty="0" smtClean="0">
                <a:solidFill>
                  <a:srgbClr val="008000"/>
                </a:solidFill>
              </a:rPr>
              <a:t>prediction</a:t>
            </a:r>
            <a:r>
              <a:rPr lang="en-US" dirty="0" smtClean="0"/>
              <a:t> for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π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i="1" dirty="0" err="1" smtClean="0"/>
              <a:t>P.Maris</a:t>
            </a:r>
            <a:r>
              <a:rPr lang="en-US" i="1" dirty="0" smtClean="0"/>
              <a:t> &amp; P.C. Tandy</a:t>
            </a:r>
            <a:r>
              <a:rPr lang="en-US" dirty="0" smtClean="0"/>
              <a:t>, </a:t>
            </a:r>
            <a:r>
              <a:rPr lang="en-US" i="1" dirty="0" err="1" smtClean="0"/>
              <a:t>Phys.Rev</a:t>
            </a:r>
            <a:r>
              <a:rPr lang="en-US" i="1" dirty="0" smtClean="0"/>
              <a:t>. C62 (2000) 055204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Problem … used brute-force computational method … unable to compute for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&gt;4</a:t>
            </a:r>
            <a:r>
              <a:rPr lang="en-US" dirty="0" smtClean="0"/>
              <a:t>GeV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1148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1981200"/>
            <a:ext cx="2590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Result imagined by many to be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prediction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676400"/>
            <a:ext cx="1295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JLab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Data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1905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743200" y="624417"/>
            <a:ext cx="2882900" cy="836083"/>
          </a:xfrm>
          <a:custGeom>
            <a:avLst/>
            <a:gdLst>
              <a:gd name="connsiteX0" fmla="*/ 0 w 2882900"/>
              <a:gd name="connsiteY0" fmla="*/ 836083 h 836083"/>
              <a:gd name="connsiteX1" fmla="*/ 1689100 w 2882900"/>
              <a:gd name="connsiteY1" fmla="*/ 74083 h 836083"/>
              <a:gd name="connsiteX2" fmla="*/ 2882900 w 2882900"/>
              <a:gd name="connsiteY2" fmla="*/ 391583 h 83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900" h="836083">
                <a:moveTo>
                  <a:pt x="0" y="836083"/>
                </a:moveTo>
                <a:cubicBezTo>
                  <a:pt x="604308" y="492124"/>
                  <a:pt x="1208617" y="148166"/>
                  <a:pt x="1689100" y="74083"/>
                </a:cubicBezTo>
                <a:cubicBezTo>
                  <a:pt x="2169583" y="0"/>
                  <a:pt x="2526241" y="195791"/>
                  <a:pt x="2882900" y="391583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905000" y="3429001"/>
            <a:ext cx="3962400" cy="1371600"/>
          </a:xfrm>
          <a:custGeom>
            <a:avLst/>
            <a:gdLst>
              <a:gd name="connsiteX0" fmla="*/ 0 w 2266950"/>
              <a:gd name="connsiteY0" fmla="*/ 711200 h 1172633"/>
              <a:gd name="connsiteX1" fmla="*/ 1892300 w 2266950"/>
              <a:gd name="connsiteY1" fmla="*/ 1054100 h 1172633"/>
              <a:gd name="connsiteX2" fmla="*/ 2247900 w 2266950"/>
              <a:gd name="connsiteY2" fmla="*/ 0 h 117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1172633">
                <a:moveTo>
                  <a:pt x="0" y="711200"/>
                </a:moveTo>
                <a:cubicBezTo>
                  <a:pt x="758825" y="941916"/>
                  <a:pt x="1517650" y="1172633"/>
                  <a:pt x="1892300" y="1054100"/>
                </a:cubicBezTo>
                <a:cubicBezTo>
                  <a:pt x="2266950" y="935567"/>
                  <a:pt x="2257425" y="467783"/>
                  <a:pt x="22479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" y="46482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Shape of prediction suggested to many that one might </a:t>
            </a:r>
            <a:r>
              <a:rPr lang="en-US" sz="2200" i="1" kern="0" dirty="0" smtClean="0">
                <a:solidFill>
                  <a:schemeClr val="tx2">
                    <a:lumMod val="75000"/>
                  </a:schemeClr>
                </a:solidFill>
              </a:rPr>
              <a:t>never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see </a:t>
            </a:r>
            <a:r>
              <a:rPr lang="en-US" sz="2200" kern="0" dirty="0" err="1" smtClean="0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model scaling and QCD scaling violations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6096000" y="990600"/>
            <a:ext cx="533400" cy="1676400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324600" y="1066800"/>
            <a:ext cx="1905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Factor of three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discrepancy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00800" y="2743200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Evaluated with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φ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π</a:t>
            </a:r>
            <a:r>
              <a:rPr lang="en-US" i="1" dirty="0" smtClean="0">
                <a:solidFill>
                  <a:srgbClr val="C00000"/>
                </a:solidFill>
              </a:rPr>
              <a:t> = 6x(1-x)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5056667" cy="369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electromagnetic </a:t>
            </a:r>
            <a:br>
              <a:rPr lang="en-US" dirty="0" smtClean="0"/>
            </a:br>
            <a:r>
              <a:rPr lang="en-US" dirty="0" smtClean="0"/>
              <a:t>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953000"/>
          </a:xfrm>
        </p:spPr>
        <p:txBody>
          <a:bodyPr/>
          <a:lstStyle/>
          <a:p>
            <a:r>
              <a:rPr lang="en-US" dirty="0" smtClean="0"/>
              <a:t>Plans were made and an experiment approved that use the higher-energy electron beam at the 12 </a:t>
            </a:r>
            <a:r>
              <a:rPr lang="en-US" dirty="0" err="1" smtClean="0"/>
              <a:t>GeV</a:t>
            </a:r>
            <a:r>
              <a:rPr lang="en-US" dirty="0" smtClean="0"/>
              <a:t> Upgrade at Jefferson Lab. </a:t>
            </a:r>
          </a:p>
          <a:p>
            <a:r>
              <a:rPr lang="en-US" dirty="0" smtClean="0"/>
              <a:t>The Upgrade will allow an extension of the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π</a:t>
            </a:r>
            <a:r>
              <a:rPr lang="en-US" dirty="0" smtClean="0"/>
              <a:t> measurement up to a value of Q</a:t>
            </a:r>
            <a:r>
              <a:rPr lang="en-US" baseline="30000" dirty="0" smtClean="0"/>
              <a:t>2</a:t>
            </a:r>
            <a:r>
              <a:rPr lang="en-US" dirty="0" smtClean="0"/>
              <a:t> of about 6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r>
              <a:rPr lang="en-US" dirty="0" smtClean="0"/>
              <a:t>, which will probe the </a:t>
            </a:r>
            <a:r>
              <a:rPr lang="en-US" dirty="0" err="1" smtClean="0"/>
              <a:t>pion</a:t>
            </a:r>
            <a:r>
              <a:rPr lang="en-US" dirty="0" smtClean="0"/>
              <a:t> at double the resolution.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400800" y="1447800"/>
            <a:ext cx="2133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Projected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JLab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reach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44196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Will there be any hint of a trend toward the asymptotic </a:t>
            </a:r>
            <a:r>
              <a:rPr lang="en-US" sz="2200" kern="0" dirty="0" err="1" smtClean="0">
                <a:solidFill>
                  <a:schemeClr val="tx2">
                    <a:lumMod val="75000"/>
                  </a:schemeClr>
                </a:solidFill>
              </a:rPr>
              <a:t>pQCD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prediction?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1981200"/>
            <a:ext cx="2590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Result imagined by many to be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prediction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2743200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Evaluated with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φ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π</a:t>
            </a:r>
            <a:r>
              <a:rPr lang="en-US" i="1" dirty="0" smtClean="0">
                <a:solidFill>
                  <a:srgbClr val="C00000"/>
                </a:solidFill>
              </a:rPr>
              <a:t> = 6x(1-x)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ttp://995642590.r.lightningbase-cdn.com/wp-content/uploads/2010/09/new-tools-hrexaminer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076" y="152400"/>
            <a:ext cx="4704324" cy="4375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New Algorithm</a:t>
            </a:r>
            <a:br>
              <a:rPr lang="en-US" sz="6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r>
              <a:rPr lang="en-US" sz="6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New Insights</a:t>
            </a:r>
            <a:br>
              <a:rPr lang="en-US" sz="6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5056667" cy="3694176"/>
          </a:xfrm>
          <a:prstGeom prst="rect">
            <a:avLst/>
          </a:prstGeom>
        </p:spPr>
      </p:pic>
      <p:pic>
        <p:nvPicPr>
          <p:cNvPr id="7" name="Picture 6" descr="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57200"/>
            <a:ext cx="5056666" cy="3694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400800" y="1981200"/>
            <a:ext cx="2590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Result imagined by many to be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prediction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00800" y="2743200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Evaluated with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φ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π</a:t>
            </a:r>
            <a:r>
              <a:rPr lang="en-US" i="1" dirty="0" smtClean="0">
                <a:solidFill>
                  <a:srgbClr val="C00000"/>
                </a:solidFill>
              </a:rPr>
              <a:t> = 6x(1-x)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electromagnetic 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3733800" cy="4953000"/>
          </a:xfrm>
        </p:spPr>
        <p:txBody>
          <a:bodyPr/>
          <a:lstStyle/>
          <a:p>
            <a:r>
              <a:rPr lang="en-US" dirty="0" smtClean="0"/>
              <a:t>Solution – Part 1</a:t>
            </a:r>
          </a:p>
          <a:p>
            <a:pPr lvl="1"/>
            <a:r>
              <a:rPr lang="en-US" dirty="0" smtClean="0"/>
              <a:t>Compare data with the real QCD prediction; i.e. the result calculated using the broad </a:t>
            </a:r>
            <a:r>
              <a:rPr lang="en-US" dirty="0" err="1" smtClean="0"/>
              <a:t>pion</a:t>
            </a:r>
            <a:r>
              <a:rPr lang="en-US" dirty="0" smtClean="0"/>
              <a:t> PDA predicted by modern analyses of continuum QCD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19800" y="1676400"/>
            <a:ext cx="3200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Real QCD prediction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– obtained with realistic, computed PDA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5056666" cy="369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electromagnetic 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3733800" cy="4953000"/>
          </a:xfrm>
        </p:spPr>
        <p:txBody>
          <a:bodyPr/>
          <a:lstStyle/>
          <a:p>
            <a:r>
              <a:rPr lang="en-US" dirty="0" smtClean="0"/>
              <a:t>Solution – Part 1</a:t>
            </a:r>
          </a:p>
          <a:p>
            <a:pPr lvl="1"/>
            <a:r>
              <a:rPr lang="en-US" dirty="0" smtClean="0"/>
              <a:t>Compare data with the real QCD prediction; i.e. the result calculated using the broad </a:t>
            </a:r>
            <a:r>
              <a:rPr lang="en-US" dirty="0" err="1" smtClean="0"/>
              <a:t>pion</a:t>
            </a:r>
            <a:r>
              <a:rPr lang="en-US" dirty="0" smtClean="0"/>
              <a:t> PDA predicted by modern analyses of continuum QCD </a:t>
            </a:r>
          </a:p>
          <a:p>
            <a:r>
              <a:rPr lang="en-US" dirty="0" smtClean="0"/>
              <a:t>Solution – Part 2</a:t>
            </a:r>
          </a:p>
          <a:p>
            <a:pPr lvl="1"/>
            <a:r>
              <a:rPr lang="en-US" dirty="0" smtClean="0"/>
              <a:t>Algorithm used to compute the PDA can also be employed to compute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π</a:t>
            </a:r>
            <a:r>
              <a:rPr lang="en-US" i="1" dirty="0" smtClean="0"/>
              <a:t>(Q</a:t>
            </a:r>
            <a:r>
              <a:rPr lang="en-US" i="1" baseline="30000" dirty="0" smtClean="0"/>
              <a:t>2</a:t>
            </a:r>
            <a:r>
              <a:rPr lang="en-US" i="1" dirty="0" smtClean="0"/>
              <a:t>) </a:t>
            </a:r>
            <a:r>
              <a:rPr lang="en-US" dirty="0" smtClean="0"/>
              <a:t>directly, to arbitrarily large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19800" y="1676400"/>
            <a:ext cx="3200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Real QCD prediction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– obtained with realistic, computed PDA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41148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Predictions: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JLab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see maximum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baseline="0" dirty="0" smtClean="0">
                <a:solidFill>
                  <a:schemeClr val="tx2">
                    <a:lumMod val="75000"/>
                  </a:schemeClr>
                </a:solidFill>
              </a:rPr>
              <a:t>Experiments to 8GeV</a:t>
            </a:r>
            <a:r>
              <a:rPr lang="en-US" sz="2200" kern="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 kern="0" baseline="0" dirty="0" smtClean="0">
                <a:solidFill>
                  <a:schemeClr val="tx2">
                    <a:lumMod val="75000"/>
                  </a:schemeClr>
                </a:solidFill>
              </a:rPr>
              <a:t> will see </a:t>
            </a:r>
            <a:r>
              <a:rPr lang="en-US" sz="2200" kern="0" baseline="0" dirty="0" err="1" smtClean="0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sz="2200" kern="0" baseline="0" dirty="0" smtClean="0">
                <a:solidFill>
                  <a:schemeClr val="tx2">
                    <a:lumMod val="75000"/>
                  </a:schemeClr>
                </a:solidFill>
              </a:rPr>
              <a:t> model scaling and QCD scaling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violations for the </a:t>
            </a:r>
            <a:r>
              <a:rPr lang="en-US" sz="2200" i="1" kern="0" dirty="0" smtClean="0">
                <a:solidFill>
                  <a:schemeClr val="tx2">
                    <a:lumMod val="75000"/>
                  </a:schemeClr>
                </a:solidFill>
              </a:rPr>
              <a:t>first time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in a </a:t>
            </a:r>
            <a:r>
              <a:rPr lang="en-US" sz="2200" kern="0" dirty="0" err="1" smtClean="0">
                <a:solidFill>
                  <a:schemeClr val="tx2">
                    <a:lumMod val="75000"/>
                  </a:schemeClr>
                </a:solidFill>
              </a:rPr>
              <a:t>hadron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form factor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5562600"/>
            <a:ext cx="5486400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i="1" dirty="0" err="1" smtClean="0"/>
              <a:t>Pion</a:t>
            </a:r>
            <a:r>
              <a:rPr lang="en-US" sz="1600" i="1" dirty="0" smtClean="0"/>
              <a:t> electromagnetic form factor at </a:t>
            </a:r>
            <a:r>
              <a:rPr lang="en-US" sz="1600" i="1" dirty="0" err="1" smtClean="0"/>
              <a:t>spacelike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momenta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dirty="0" smtClean="0"/>
              <a:t>L. Chang, I. C. </a:t>
            </a:r>
            <a:r>
              <a:rPr lang="en-US" sz="1600" dirty="0" err="1" smtClean="0"/>
              <a:t>Cloët</a:t>
            </a:r>
            <a:r>
              <a:rPr lang="en-US" sz="1600" dirty="0" smtClean="0"/>
              <a:t>, C. D. Roberts, S. M. Schmidt and P. C. Tandy, </a:t>
            </a:r>
            <a:r>
              <a:rPr lang="en-US" sz="1600" u="sng" dirty="0" smtClean="0">
                <a:hlinkClick r:id="rId3"/>
              </a:rPr>
              <a:t>arXiv:1307.0026 [</a:t>
            </a:r>
            <a:r>
              <a:rPr lang="en-US" sz="1600" u="sng" dirty="0" err="1" smtClean="0">
                <a:hlinkClick r:id="rId3"/>
              </a:rPr>
              <a:t>nucl-th</a:t>
            </a:r>
            <a:r>
              <a:rPr lang="en-US" sz="1600" u="sng" dirty="0" smtClean="0">
                <a:hlinkClick r:id="rId3"/>
              </a:rPr>
              <a:t>]</a:t>
            </a:r>
            <a:r>
              <a:rPr lang="en-US" sz="1600" dirty="0" smtClean="0"/>
              <a:t>, </a:t>
            </a:r>
            <a:r>
              <a:rPr lang="en-US" sz="1600" u="sng" dirty="0" smtClean="0">
                <a:hlinkClick r:id="rId4"/>
              </a:rPr>
              <a:t>Phys. Rev. </a:t>
            </a:r>
            <a:r>
              <a:rPr lang="en-US" sz="1600" u="sng" dirty="0" err="1" smtClean="0">
                <a:hlinkClick r:id="rId4"/>
              </a:rPr>
              <a:t>Lett</a:t>
            </a:r>
            <a:r>
              <a:rPr lang="en-US" sz="1600" u="sng" dirty="0" smtClean="0">
                <a:hlinkClick r:id="rId4"/>
              </a:rPr>
              <a:t>. 111, 141802 (2013)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914400"/>
            <a:ext cx="1219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maximum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1000"/>
            <a:ext cx="2514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Agreement within 15%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692900" y="990600"/>
            <a:ext cx="2413000" cy="622300"/>
          </a:xfrm>
          <a:custGeom>
            <a:avLst/>
            <a:gdLst>
              <a:gd name="connsiteX0" fmla="*/ 0 w 2413000"/>
              <a:gd name="connsiteY0" fmla="*/ 342900 h 622300"/>
              <a:gd name="connsiteX1" fmla="*/ 317500 w 2413000"/>
              <a:gd name="connsiteY1" fmla="*/ 406400 h 622300"/>
              <a:gd name="connsiteX2" fmla="*/ 711200 w 2413000"/>
              <a:gd name="connsiteY2" fmla="*/ 469900 h 622300"/>
              <a:gd name="connsiteX3" fmla="*/ 1092200 w 2413000"/>
              <a:gd name="connsiteY3" fmla="*/ 520700 h 622300"/>
              <a:gd name="connsiteX4" fmla="*/ 1562100 w 2413000"/>
              <a:gd name="connsiteY4" fmla="*/ 571500 h 622300"/>
              <a:gd name="connsiteX5" fmla="*/ 1981200 w 2413000"/>
              <a:gd name="connsiteY5" fmla="*/ 596900 h 622300"/>
              <a:gd name="connsiteX6" fmla="*/ 2400300 w 2413000"/>
              <a:gd name="connsiteY6" fmla="*/ 622300 h 622300"/>
              <a:gd name="connsiteX7" fmla="*/ 2413000 w 2413000"/>
              <a:gd name="connsiteY7" fmla="*/ 330200 h 622300"/>
              <a:gd name="connsiteX8" fmla="*/ 1739900 w 2413000"/>
              <a:gd name="connsiteY8" fmla="*/ 279400 h 622300"/>
              <a:gd name="connsiteX9" fmla="*/ 1041400 w 2413000"/>
              <a:gd name="connsiteY9" fmla="*/ 165100 h 622300"/>
              <a:gd name="connsiteX10" fmla="*/ 393700 w 2413000"/>
              <a:gd name="connsiteY10" fmla="*/ 50800 h 622300"/>
              <a:gd name="connsiteX11" fmla="*/ 50800 w 2413000"/>
              <a:gd name="connsiteY11" fmla="*/ 0 h 622300"/>
              <a:gd name="connsiteX12" fmla="*/ 0 w 2413000"/>
              <a:gd name="connsiteY12" fmla="*/ 342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000" h="622300">
                <a:moveTo>
                  <a:pt x="0" y="342900"/>
                </a:moveTo>
                <a:lnTo>
                  <a:pt x="317500" y="406400"/>
                </a:lnTo>
                <a:lnTo>
                  <a:pt x="711200" y="469900"/>
                </a:lnTo>
                <a:lnTo>
                  <a:pt x="1092200" y="520700"/>
                </a:lnTo>
                <a:lnTo>
                  <a:pt x="1562100" y="571500"/>
                </a:lnTo>
                <a:lnTo>
                  <a:pt x="1981200" y="596900"/>
                </a:lnTo>
                <a:lnTo>
                  <a:pt x="2400300" y="622300"/>
                </a:lnTo>
                <a:lnTo>
                  <a:pt x="2413000" y="330200"/>
                </a:lnTo>
                <a:lnTo>
                  <a:pt x="1739900" y="279400"/>
                </a:lnTo>
                <a:lnTo>
                  <a:pt x="1041400" y="165100"/>
                </a:lnTo>
                <a:lnTo>
                  <a:pt x="393700" y="50800"/>
                </a:lnTo>
                <a:lnTo>
                  <a:pt x="5080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C000">
              <a:alpha val="55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20840" y="1325880"/>
            <a:ext cx="121919" cy="457200"/>
          </a:xfrm>
          <a:prstGeom prst="ellipse">
            <a:avLst/>
          </a:prstGeom>
          <a:solidFill>
            <a:srgbClr val="8E6C00"/>
          </a:solidFill>
          <a:ln w="9525" cap="flat" cmpd="sng" algn="ctr">
            <a:solidFill>
              <a:srgbClr val="8E6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Implications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Verify the theory of </a:t>
            </a:r>
            <a:r>
              <a:rPr lang="en-US" sz="2400" dirty="0" err="1" smtClean="0"/>
              <a:t>factorisation</a:t>
            </a:r>
            <a:r>
              <a:rPr lang="en-US" sz="2400" dirty="0" smtClean="0"/>
              <a:t> in hard exclusive processes, with dominance of hard contributions to the </a:t>
            </a:r>
            <a:r>
              <a:rPr lang="en-US" sz="2400" dirty="0" err="1" smtClean="0"/>
              <a:t>pion</a:t>
            </a:r>
            <a:r>
              <a:rPr lang="en-US" sz="2400" dirty="0" smtClean="0"/>
              <a:t> form factor for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&gt;8</a:t>
            </a:r>
            <a:r>
              <a:rPr lang="en-US" sz="2400" dirty="0" smtClean="0"/>
              <a:t>GeV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Notwithstanding that, </a:t>
            </a:r>
            <a:r>
              <a:rPr lang="en-US" sz="2400" dirty="0" err="1" smtClean="0"/>
              <a:t>normalisation</a:t>
            </a:r>
            <a:r>
              <a:rPr lang="en-US" sz="2400" dirty="0" smtClean="0"/>
              <a:t> of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π</a:t>
            </a:r>
            <a:r>
              <a:rPr lang="en-US" sz="2400" i="1" dirty="0" smtClean="0"/>
              <a:t>(Q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 </a:t>
            </a:r>
            <a:r>
              <a:rPr lang="en-US" sz="2400" dirty="0" smtClean="0"/>
              <a:t>is fixed by a </a:t>
            </a:r>
            <a:r>
              <a:rPr lang="en-US" sz="2400" dirty="0" err="1" smtClean="0"/>
              <a:t>pion</a:t>
            </a:r>
            <a:r>
              <a:rPr lang="en-US" sz="2400" dirty="0" smtClean="0"/>
              <a:t> wave-function whose dilation with respect to </a:t>
            </a:r>
            <a:r>
              <a:rPr lang="el-GR" sz="2400" i="1" dirty="0" smtClean="0"/>
              <a:t>φ</a:t>
            </a:r>
            <a:r>
              <a:rPr lang="el-GR" sz="2400" i="1" baseline="-25000" dirty="0" smtClean="0"/>
              <a:t>π</a:t>
            </a:r>
            <a:r>
              <a:rPr lang="en-US" sz="2400" baseline="30000" dirty="0" err="1" smtClean="0"/>
              <a:t>asy</a:t>
            </a:r>
            <a:r>
              <a:rPr lang="en-US" sz="2400" i="1" dirty="0" smtClean="0"/>
              <a:t>(x)=6x(1-x) </a:t>
            </a:r>
            <a:r>
              <a:rPr lang="en-US" sz="2400" dirty="0" smtClean="0"/>
              <a:t>is a definitive signature of DCSB</a:t>
            </a:r>
          </a:p>
          <a:p>
            <a:pPr lvl="1"/>
            <a:r>
              <a:rPr lang="en-US" sz="2400" b="1" i="1" dirty="0" smtClean="0">
                <a:solidFill>
                  <a:srgbClr val="6600FF"/>
                </a:solidFill>
              </a:rPr>
              <a:t>Empirical measurement of the strength of DCSB in the Standard Model – the origin of visible mass</a:t>
            </a:r>
          </a:p>
          <a:p>
            <a:r>
              <a:rPr lang="en-US" sz="2400" dirty="0" smtClean="0"/>
              <a:t>Close the book on a story that began thirty-five years ago</a:t>
            </a:r>
          </a:p>
          <a:p>
            <a:r>
              <a:rPr lang="en-US" sz="2400" dirty="0" smtClean="0"/>
              <a:t>Paves the way for a dramatic reassessment of pictures of proton &amp; neutron structure, which is already well underway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Flavour</a:t>
            </a:r>
            <a:r>
              <a:rPr lang="en-US" dirty="0" smtClean="0"/>
              <a:t> symmetry breaking in the </a:t>
            </a:r>
            <a:br>
              <a:rPr lang="en-US" dirty="0" smtClean="0"/>
            </a:br>
            <a:r>
              <a:rPr lang="en-US" dirty="0" err="1" smtClean="0"/>
              <a:t>kaon</a:t>
            </a:r>
            <a:r>
              <a:rPr lang="en-US" dirty="0" smtClean="0"/>
              <a:t> parton distribution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quark model, it became common to assume, in the absence of reliable dynamical information to the contrary, that hadron wave functions and currents exhibit SU(2) ⊗ SU(3) spin-</a:t>
            </a:r>
            <a:r>
              <a:rPr lang="en-US" dirty="0" err="1" smtClean="0"/>
              <a:t>flavour</a:t>
            </a:r>
            <a:r>
              <a:rPr lang="en-US" dirty="0" smtClean="0"/>
              <a:t> symmetry. </a:t>
            </a:r>
          </a:p>
          <a:p>
            <a:r>
              <a:rPr lang="en-US" dirty="0" smtClean="0"/>
              <a:t>That assumption has implications for numerous observables, including the hadron spectrum and a host of other static and dynamical properties. </a:t>
            </a:r>
          </a:p>
          <a:p>
            <a:r>
              <a:rPr lang="en-US" dirty="0" smtClean="0"/>
              <a:t>Moreover, in an asymptotically free gauge field theory with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 </a:t>
            </a:r>
            <a:r>
              <a:rPr lang="en-US" dirty="0" err="1" smtClean="0"/>
              <a:t>colours</a:t>
            </a:r>
            <a:r>
              <a:rPr lang="en-US" dirty="0" smtClean="0"/>
              <a:t>, this symmetry is exact on</a:t>
            </a:r>
            <a:r>
              <a:rPr lang="en-US" i="1" dirty="0" smtClean="0"/>
              <a:t> 1/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 ≃ 0</a:t>
            </a:r>
          </a:p>
          <a:p>
            <a:r>
              <a:rPr lang="en-US" dirty="0" err="1" smtClean="0"/>
              <a:t>Kaons</a:t>
            </a:r>
            <a:r>
              <a:rPr lang="en-US" dirty="0" smtClean="0"/>
              <a:t> therefore provide the simplest system in which the accuracy of these assumptions and predictions can be tested.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/>
              <a:t>Flavour</a:t>
            </a:r>
            <a:r>
              <a:rPr lang="en-US" sz="1400" i="1" dirty="0" smtClean="0"/>
              <a:t> symmetry breaking in the </a:t>
            </a:r>
            <a:r>
              <a:rPr lang="en-US" sz="1400" i="1" dirty="0" err="1" smtClean="0"/>
              <a:t>kaon</a:t>
            </a:r>
            <a:r>
              <a:rPr lang="en-US" sz="1400" i="1" dirty="0" smtClean="0"/>
              <a:t> parton distribution amplitude,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Chao Shi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</a:t>
            </a:r>
            <a:r>
              <a:rPr lang="en-US" sz="1400" dirty="0" smtClean="0">
                <a:hlinkClick r:id="rId2"/>
              </a:rPr>
              <a:t>arXiv:1406:3353 [</a:t>
            </a:r>
            <a:r>
              <a:rPr lang="en-US" sz="1400" dirty="0" err="1" smtClean="0">
                <a:hlinkClick r:id="rId2"/>
              </a:rPr>
              <a:t>nucl-th</a:t>
            </a:r>
            <a:r>
              <a:rPr lang="en-US" sz="1400" dirty="0" smtClean="0">
                <a:hlinkClick r:id="rId2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3"/>
              </a:rPr>
              <a:t>Phys. </a:t>
            </a:r>
            <a:r>
              <a:rPr lang="en-US" sz="1400" dirty="0" err="1" smtClean="0">
                <a:hlinkClick r:id="rId3"/>
              </a:rPr>
              <a:t>Lett</a:t>
            </a:r>
            <a:r>
              <a:rPr lang="en-US" sz="1400" dirty="0" smtClean="0">
                <a:hlinkClick r:id="rId3"/>
              </a:rPr>
              <a:t>. B </a:t>
            </a:r>
            <a:r>
              <a:rPr lang="en-US" sz="1400" b="1" dirty="0" smtClean="0">
                <a:hlinkClick r:id="rId3"/>
              </a:rPr>
              <a:t>738</a:t>
            </a:r>
            <a:r>
              <a:rPr lang="en-US" sz="1400" dirty="0" smtClean="0">
                <a:hlinkClick r:id="rId3"/>
              </a:rPr>
              <a:t> (2014) pp. 512–518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Flavour</a:t>
            </a:r>
            <a:r>
              <a:rPr lang="en-US" dirty="0" smtClean="0"/>
              <a:t> symmetry breaking in the </a:t>
            </a:r>
            <a:br>
              <a:rPr lang="en-US" dirty="0" smtClean="0"/>
            </a:br>
            <a:r>
              <a:rPr lang="en-US" dirty="0" err="1" smtClean="0"/>
              <a:t>kaon</a:t>
            </a:r>
            <a:r>
              <a:rPr lang="en-US" dirty="0" smtClean="0"/>
              <a:t> parton distribution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Kaons</a:t>
            </a:r>
            <a:r>
              <a:rPr lang="en-US" dirty="0" smtClean="0"/>
              <a:t> = strong interaction bound states, decay mediated only by the weak interaction ⇒ they have a relatively long lifetime</a:t>
            </a:r>
          </a:p>
          <a:p>
            <a:r>
              <a:rPr lang="en-US" dirty="0" err="1" smtClean="0"/>
              <a:t>Kaons</a:t>
            </a:r>
            <a:r>
              <a:rPr lang="en-US" dirty="0" smtClean="0"/>
              <a:t> have therefore been instrumental in establishing the foundation and properties of the Standard Model; notably, the physics of CP violation. </a:t>
            </a:r>
          </a:p>
          <a:p>
            <a:r>
              <a:rPr lang="en-US" dirty="0" smtClean="0"/>
              <a:t>In this connection the </a:t>
            </a:r>
            <a:r>
              <a:rPr lang="en-US" dirty="0" err="1" smtClean="0"/>
              <a:t>nonleptonic</a:t>
            </a:r>
            <a:r>
              <a:rPr lang="en-US" dirty="0" smtClean="0"/>
              <a:t> decays of </a:t>
            </a:r>
            <a:r>
              <a:rPr lang="en-US" i="1" dirty="0" smtClean="0"/>
              <a:t>B </a:t>
            </a:r>
            <a:r>
              <a:rPr lang="en-US" dirty="0" smtClean="0"/>
              <a:t>mesons are crucial because</a:t>
            </a:r>
            <a:r>
              <a:rPr lang="en-US" i="1" dirty="0" smtClean="0"/>
              <a:t>, e.g. </a:t>
            </a:r>
            <a:r>
              <a:rPr lang="en-US" dirty="0" smtClean="0"/>
              <a:t>the transitions </a:t>
            </a:r>
          </a:p>
          <a:p>
            <a:pPr>
              <a:buNone/>
            </a:pPr>
            <a:r>
              <a:rPr lang="en-US" i="1" dirty="0" smtClean="0"/>
              <a:t>		B</a:t>
            </a:r>
            <a:r>
              <a:rPr lang="en-US" i="1" baseline="30000" dirty="0" smtClean="0"/>
              <a:t>±</a:t>
            </a:r>
            <a:r>
              <a:rPr lang="en-US" i="1" dirty="0" smtClean="0"/>
              <a:t> → (</a:t>
            </a:r>
            <a:r>
              <a:rPr lang="en-US" i="1" dirty="0" err="1" smtClean="0"/>
              <a:t>πK</a:t>
            </a:r>
            <a:r>
              <a:rPr lang="en-US" i="1" dirty="0" smtClean="0"/>
              <a:t>)</a:t>
            </a:r>
            <a:r>
              <a:rPr lang="en-US" i="1" baseline="30000" dirty="0" smtClean="0"/>
              <a:t>±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B</a:t>
            </a:r>
            <a:r>
              <a:rPr lang="en-US" i="1" baseline="30000" dirty="0" smtClean="0"/>
              <a:t>±</a:t>
            </a:r>
            <a:r>
              <a:rPr lang="en-US" i="1" dirty="0" smtClean="0"/>
              <a:t> → π</a:t>
            </a:r>
            <a:r>
              <a:rPr lang="en-US" i="1" baseline="30000" dirty="0" smtClean="0"/>
              <a:t>±</a:t>
            </a:r>
            <a:r>
              <a:rPr lang="en-US" i="1" dirty="0" smtClean="0"/>
              <a:t>π</a:t>
            </a:r>
            <a:r>
              <a:rPr lang="en-US" i="1" baseline="30000" dirty="0" smtClean="0"/>
              <a:t>0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smtClean="0"/>
              <a:t>provide access to the imaginary part of the CKM matrix element 	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ub</a:t>
            </a:r>
            <a:r>
              <a:rPr lang="en-US" i="1" dirty="0" smtClean="0"/>
              <a:t>: γ = </a:t>
            </a:r>
            <a:r>
              <a:rPr lang="en-US" i="1" dirty="0" err="1" smtClean="0"/>
              <a:t>Arg</a:t>
            </a:r>
            <a:r>
              <a:rPr lang="en-US" i="1" dirty="0" smtClean="0"/>
              <a:t>(</a:t>
            </a:r>
            <a:r>
              <a:rPr lang="en-US" i="1" dirty="0" err="1" smtClean="0"/>
              <a:t>V</a:t>
            </a:r>
            <a:r>
              <a:rPr lang="en-US" i="1" baseline="30000" dirty="0" err="1" smtClean="0"/>
              <a:t>∗</a:t>
            </a:r>
            <a:r>
              <a:rPr lang="en-US" i="1" baseline="-25000" dirty="0" err="1" smtClean="0"/>
              <a:t>ub</a:t>
            </a:r>
            <a:r>
              <a:rPr lang="en-US" i="1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/>
              <a:t>Flavour</a:t>
            </a:r>
            <a:r>
              <a:rPr lang="en-US" sz="1400" i="1" dirty="0" smtClean="0"/>
              <a:t> symmetry breaking in the </a:t>
            </a:r>
            <a:r>
              <a:rPr lang="en-US" sz="1400" i="1" dirty="0" err="1" smtClean="0"/>
              <a:t>kaon</a:t>
            </a:r>
            <a:r>
              <a:rPr lang="en-US" sz="1400" i="1" dirty="0" smtClean="0"/>
              <a:t> parton distribution amplitude,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Chao Shi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</a:t>
            </a:r>
            <a:r>
              <a:rPr lang="en-US" sz="1400" dirty="0" smtClean="0">
                <a:hlinkClick r:id="rId2"/>
              </a:rPr>
              <a:t>arXiv:1406:3353 [</a:t>
            </a:r>
            <a:r>
              <a:rPr lang="en-US" sz="1400" dirty="0" err="1" smtClean="0">
                <a:hlinkClick r:id="rId2"/>
              </a:rPr>
              <a:t>nucl-th</a:t>
            </a:r>
            <a:r>
              <a:rPr lang="en-US" sz="1400" dirty="0" smtClean="0">
                <a:hlinkClick r:id="rId2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3"/>
              </a:rPr>
              <a:t>Phys. </a:t>
            </a:r>
            <a:r>
              <a:rPr lang="en-US" sz="1400" dirty="0" err="1" smtClean="0">
                <a:hlinkClick r:id="rId3"/>
              </a:rPr>
              <a:t>Lett</a:t>
            </a:r>
            <a:r>
              <a:rPr lang="en-US" sz="1400" dirty="0" smtClean="0">
                <a:hlinkClick r:id="rId3"/>
              </a:rPr>
              <a:t>. B </a:t>
            </a:r>
            <a:r>
              <a:rPr lang="en-US" sz="1400" b="1" dirty="0" smtClean="0">
                <a:hlinkClick r:id="rId3"/>
              </a:rPr>
              <a:t>738</a:t>
            </a:r>
            <a:r>
              <a:rPr lang="en-US" sz="1400" dirty="0" smtClean="0">
                <a:hlinkClick r:id="rId3"/>
              </a:rPr>
              <a:t> (2014) pp. 512–518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Flavour</a:t>
            </a:r>
            <a:r>
              <a:rPr lang="en-US" dirty="0" smtClean="0"/>
              <a:t> symmetry breaking in the </a:t>
            </a:r>
            <a:br>
              <a:rPr lang="en-US" dirty="0" smtClean="0"/>
            </a:br>
            <a:r>
              <a:rPr lang="en-US" dirty="0" err="1" smtClean="0"/>
              <a:t>kaon</a:t>
            </a:r>
            <a:r>
              <a:rPr lang="en-US" dirty="0" smtClean="0"/>
              <a:t> parton distribution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Factorisation</a:t>
            </a:r>
            <a:r>
              <a:rPr lang="en-US" dirty="0" smtClean="0"/>
              <a:t> theorems are applicable to such decays. </a:t>
            </a:r>
          </a:p>
          <a:p>
            <a:r>
              <a:rPr lang="en-US" dirty="0" smtClean="0"/>
              <a:t>However, formulae involve a certain class of so-called “non-</a:t>
            </a:r>
            <a:r>
              <a:rPr lang="en-US" dirty="0" err="1" smtClean="0"/>
              <a:t>factorisable</a:t>
            </a:r>
            <a:r>
              <a:rPr lang="en-US" dirty="0" smtClean="0"/>
              <a:t>” corrections because the PDAs of strange mesons are not symmetric with respect to quark and antiquark momenta.</a:t>
            </a:r>
          </a:p>
          <a:p>
            <a:r>
              <a:rPr lang="en-US" dirty="0" smtClean="0"/>
              <a:t>Therefore, any derived estimate of </a:t>
            </a:r>
            <a:r>
              <a:rPr lang="en-US" i="1" dirty="0" smtClean="0"/>
              <a:t>γ</a:t>
            </a:r>
            <a:r>
              <a:rPr lang="en-US" dirty="0" smtClean="0"/>
              <a:t> is only as accurate as the evaluation of both </a:t>
            </a:r>
          </a:p>
          <a:p>
            <a:pPr lvl="1"/>
            <a:r>
              <a:rPr lang="en-US" dirty="0" smtClean="0"/>
              <a:t>the difference between </a:t>
            </a:r>
            <a:r>
              <a:rPr lang="en-US" i="1" dirty="0" smtClean="0"/>
              <a:t>K </a:t>
            </a:r>
            <a:r>
              <a:rPr lang="en-US" dirty="0" smtClean="0"/>
              <a:t>and</a:t>
            </a:r>
            <a:r>
              <a:rPr lang="en-US" i="1" dirty="0" smtClean="0"/>
              <a:t> π </a:t>
            </a:r>
            <a:r>
              <a:rPr lang="en-US" dirty="0" smtClean="0"/>
              <a:t>PDAs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their respective differences from the asymptotic distribution,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err="1" smtClean="0"/>
              <a:t>φ</a:t>
            </a:r>
            <a:r>
              <a:rPr lang="en-US" baseline="30000" dirty="0" err="1" smtClean="0"/>
              <a:t>asy</a:t>
            </a:r>
            <a:r>
              <a:rPr lang="en-US" dirty="0" smtClean="0"/>
              <a:t>(</a:t>
            </a:r>
            <a:r>
              <a:rPr lang="en-US" i="1" dirty="0" smtClean="0"/>
              <a:t>u) = 6u(1 − u). </a:t>
            </a:r>
          </a:p>
          <a:p>
            <a:r>
              <a:rPr lang="en-US" i="1" dirty="0" smtClean="0"/>
              <a:t>Amplitudes of twist-two and –three </a:t>
            </a:r>
            <a:r>
              <a:rPr lang="en-US" dirty="0" smtClean="0"/>
              <a:t>are involved.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/>
              <a:t>Flavour</a:t>
            </a:r>
            <a:r>
              <a:rPr lang="en-US" sz="1400" i="1" dirty="0" smtClean="0"/>
              <a:t> symmetry breaking in the </a:t>
            </a:r>
            <a:r>
              <a:rPr lang="en-US" sz="1400" i="1" dirty="0" err="1" smtClean="0"/>
              <a:t>kaon</a:t>
            </a:r>
            <a:r>
              <a:rPr lang="en-US" sz="1400" i="1" dirty="0" smtClean="0"/>
              <a:t> parton distribution amplitude,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Chao Shi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</a:t>
            </a:r>
            <a:r>
              <a:rPr lang="en-US" sz="1400" dirty="0" smtClean="0">
                <a:hlinkClick r:id="rId2"/>
              </a:rPr>
              <a:t>arXiv:1406:3353 [</a:t>
            </a:r>
            <a:r>
              <a:rPr lang="en-US" sz="1400" dirty="0" err="1" smtClean="0">
                <a:hlinkClick r:id="rId2"/>
              </a:rPr>
              <a:t>nucl-th</a:t>
            </a:r>
            <a:r>
              <a:rPr lang="en-US" sz="1400" dirty="0" smtClean="0">
                <a:hlinkClick r:id="rId2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3"/>
              </a:rPr>
              <a:t>Phys. </a:t>
            </a:r>
            <a:r>
              <a:rPr lang="en-US" sz="1400" dirty="0" err="1" smtClean="0">
                <a:hlinkClick r:id="rId3"/>
              </a:rPr>
              <a:t>Lett</a:t>
            </a:r>
            <a:r>
              <a:rPr lang="en-US" sz="1400" dirty="0" smtClean="0">
                <a:hlinkClick r:id="rId3"/>
              </a:rPr>
              <a:t>. B </a:t>
            </a:r>
            <a:r>
              <a:rPr lang="en-US" sz="1400" b="1" dirty="0" smtClean="0">
                <a:hlinkClick r:id="rId3"/>
              </a:rPr>
              <a:t>738</a:t>
            </a:r>
            <a:r>
              <a:rPr lang="en-US" sz="1400" dirty="0" smtClean="0">
                <a:hlinkClick r:id="rId3"/>
              </a:rPr>
              <a:t> (2014) pp. 512–518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Computing the </a:t>
            </a:r>
            <a:br>
              <a:rPr lang="en-US" sz="2800" dirty="0" smtClean="0"/>
            </a:br>
            <a:r>
              <a:rPr lang="en-US" sz="2800" dirty="0" err="1" smtClean="0"/>
              <a:t>kaon’s</a:t>
            </a:r>
            <a:r>
              <a:rPr lang="en-US" sz="2800" dirty="0" smtClean="0"/>
              <a:t> twist-two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is analogous to that of pion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for gap equation for </a:t>
            </a:r>
            <a:r>
              <a:rPr lang="en-US" i="1" dirty="0" smtClean="0"/>
              <a:t>u</a:t>
            </a:r>
            <a:r>
              <a:rPr lang="en-US" dirty="0" smtClean="0"/>
              <a:t>- and </a:t>
            </a:r>
            <a:r>
              <a:rPr lang="en-US" i="1" dirty="0" smtClean="0"/>
              <a:t>s</a:t>
            </a:r>
            <a:r>
              <a:rPr lang="en-US" dirty="0" smtClean="0"/>
              <a:t>-quark propagators, and Bethe-</a:t>
            </a:r>
            <a:r>
              <a:rPr lang="en-US" dirty="0" err="1" smtClean="0"/>
              <a:t>Salpeter</a:t>
            </a:r>
            <a:r>
              <a:rPr lang="en-US" dirty="0" smtClean="0"/>
              <a:t> equation for </a:t>
            </a:r>
            <a:r>
              <a:rPr lang="en-US" dirty="0" err="1" smtClean="0"/>
              <a:t>kaon</a:t>
            </a:r>
            <a:r>
              <a:rPr lang="en-US" dirty="0" smtClean="0"/>
              <a:t> bound-state amplitude</a:t>
            </a:r>
          </a:p>
          <a:p>
            <a:r>
              <a:rPr lang="en-US" dirty="0" err="1" smtClean="0"/>
              <a:t>Flavour</a:t>
            </a:r>
            <a:r>
              <a:rPr lang="en-US" dirty="0" smtClean="0"/>
              <a:t>-symmetry breaking is evident in </a:t>
            </a:r>
          </a:p>
          <a:p>
            <a:pPr lvl="1"/>
            <a:r>
              <a:rPr lang="en-US" dirty="0" smtClean="0"/>
              <a:t>differences between </a:t>
            </a:r>
            <a:r>
              <a:rPr lang="en-US" i="1" dirty="0" smtClean="0"/>
              <a:t>u</a:t>
            </a:r>
            <a:r>
              <a:rPr lang="en-US" dirty="0" smtClean="0"/>
              <a:t>- and </a:t>
            </a:r>
            <a:r>
              <a:rPr lang="en-US" i="1" dirty="0" smtClean="0"/>
              <a:t>s</a:t>
            </a:r>
            <a:r>
              <a:rPr lang="en-US" dirty="0" smtClean="0"/>
              <a:t>-quark propagators and </a:t>
            </a:r>
          </a:p>
          <a:p>
            <a:pPr lvl="1"/>
            <a:r>
              <a:rPr lang="en-US" dirty="0" smtClean="0"/>
              <a:t>in the fact that the </a:t>
            </a:r>
            <a:r>
              <a:rPr lang="en-US" dirty="0" err="1" smtClean="0"/>
              <a:t>kaon’s</a:t>
            </a:r>
            <a:r>
              <a:rPr lang="en-US" dirty="0" smtClean="0"/>
              <a:t> Bethe-</a:t>
            </a:r>
            <a:r>
              <a:rPr lang="en-US" dirty="0" err="1" smtClean="0"/>
              <a:t>Salpeter</a:t>
            </a:r>
            <a:r>
              <a:rPr lang="en-US" dirty="0" smtClean="0"/>
              <a:t> amplitude is asymmetric under (</a:t>
            </a:r>
            <a:r>
              <a:rPr lang="en-US" i="1" dirty="0" smtClean="0"/>
              <a:t>q⋅ P) → (– q⋅ P)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2184400"/>
            <a:ext cx="8953500" cy="116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/>
              <a:t>Flavour</a:t>
            </a:r>
            <a:r>
              <a:rPr lang="en-US" sz="1400" i="1" dirty="0" smtClean="0"/>
              <a:t> symmetry breaking in the </a:t>
            </a:r>
            <a:r>
              <a:rPr lang="en-US" sz="1400" i="1" dirty="0" err="1" smtClean="0"/>
              <a:t>kaon</a:t>
            </a:r>
            <a:r>
              <a:rPr lang="en-US" sz="1400" i="1" dirty="0" smtClean="0"/>
              <a:t> parton distribution amplitude,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Chao Shi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</a:t>
            </a:r>
            <a:r>
              <a:rPr lang="en-US" sz="1400" dirty="0" smtClean="0">
                <a:hlinkClick r:id="rId3"/>
              </a:rPr>
              <a:t>arXiv:1406:3353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4"/>
              </a:rPr>
              <a:t>Phys. </a:t>
            </a:r>
            <a:r>
              <a:rPr lang="en-US" sz="1400" dirty="0" err="1" smtClean="0">
                <a:hlinkClick r:id="rId4"/>
              </a:rPr>
              <a:t>Lett</a:t>
            </a:r>
            <a:r>
              <a:rPr lang="en-US" sz="1400" dirty="0" smtClean="0">
                <a:hlinkClick r:id="rId4"/>
              </a:rPr>
              <a:t>. B </a:t>
            </a:r>
            <a:r>
              <a:rPr lang="en-US" sz="1400" b="1" dirty="0" smtClean="0">
                <a:hlinkClick r:id="rId4"/>
              </a:rPr>
              <a:t>738</a:t>
            </a:r>
            <a:r>
              <a:rPr lang="en-US" sz="1400" dirty="0" smtClean="0">
                <a:hlinkClick r:id="rId4"/>
              </a:rPr>
              <a:t> (2014) pp. 512–518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sz="2400" dirty="0" smtClean="0"/>
              <a:t>Very likely a self-contained, </a:t>
            </a:r>
            <a:r>
              <a:rPr lang="en-US" sz="2400" dirty="0" err="1" smtClean="0"/>
              <a:t>nonperturbatively</a:t>
            </a:r>
            <a:r>
              <a:rPr lang="en-US" sz="2400" dirty="0" smtClean="0"/>
              <a:t> </a:t>
            </a:r>
            <a:r>
              <a:rPr lang="en-US" sz="2400" dirty="0" err="1" smtClean="0"/>
              <a:t>renormalisable</a:t>
            </a:r>
            <a:r>
              <a:rPr lang="en-US" sz="2400" dirty="0" smtClean="0"/>
              <a:t> and hence well defined Quantum Field Theory</a:t>
            </a:r>
          </a:p>
          <a:p>
            <a:pPr>
              <a:buNone/>
            </a:pPr>
            <a:r>
              <a:rPr lang="en-US" sz="2400" dirty="0" smtClean="0"/>
              <a:t>	This is not true of QED – cannot be defined </a:t>
            </a:r>
            <a:r>
              <a:rPr lang="en-US" sz="2400" dirty="0" err="1" smtClean="0"/>
              <a:t>nonperturbatively</a:t>
            </a:r>
            <a:endParaRPr lang="en-US" sz="2400" dirty="0" smtClean="0"/>
          </a:p>
          <a:p>
            <a:r>
              <a:rPr lang="en-US" sz="2400" dirty="0" smtClean="0"/>
              <a:t>No confirmed breakdown over an enormous energy domain: 	0 </a:t>
            </a:r>
            <a:r>
              <a:rPr lang="en-US" sz="2400" dirty="0" err="1" smtClean="0"/>
              <a:t>GeV</a:t>
            </a:r>
            <a:r>
              <a:rPr lang="en-US" sz="2400" dirty="0" smtClean="0"/>
              <a:t> &lt; </a:t>
            </a:r>
            <a:r>
              <a:rPr lang="en-US" sz="2400" i="1" dirty="0" smtClean="0"/>
              <a:t>E</a:t>
            </a:r>
            <a:r>
              <a:rPr lang="en-US" sz="2400" dirty="0" smtClean="0"/>
              <a:t> &lt; 8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r>
              <a:rPr lang="en-US" sz="2400" dirty="0" smtClean="0"/>
              <a:t>Increasingly probable that any extension of the Standard Model will be based on the paradigm established by </a:t>
            </a:r>
            <a:r>
              <a:rPr lang="en-US" sz="2400" kern="1200" dirty="0" smtClean="0">
                <a:solidFill>
                  <a:srgbClr val="FF0000"/>
                </a:solidFill>
              </a:rPr>
              <a:t>Q</a:t>
            </a:r>
            <a:r>
              <a:rPr lang="en-US" sz="2400" kern="1200" dirty="0" smtClean="0">
                <a:solidFill>
                  <a:srgbClr val="008000"/>
                </a:solidFill>
              </a:rPr>
              <a:t>C</a:t>
            </a:r>
            <a:r>
              <a:rPr lang="en-US" sz="2400" kern="1200" dirty="0" smtClean="0">
                <a:solidFill>
                  <a:srgbClr val="0000FF"/>
                </a:solidFill>
              </a:rPr>
              <a:t>D </a:t>
            </a:r>
            <a:endParaRPr lang="en-US" kern="1200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>
                <a:solidFill>
                  <a:srgbClr val="000099"/>
                </a:solidFill>
              </a:rPr>
              <a:t>Extended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T</a:t>
            </a:r>
            <a:r>
              <a:rPr lang="en-US" sz="2200" dirty="0" err="1" smtClean="0">
                <a:solidFill>
                  <a:srgbClr val="008000"/>
                </a:solidFill>
              </a:rPr>
              <a:t>e</a:t>
            </a:r>
            <a:r>
              <a:rPr lang="en-US" sz="2200" dirty="0" err="1" smtClean="0">
                <a:solidFill>
                  <a:srgbClr val="0000FF"/>
                </a:solidFill>
              </a:rPr>
              <a:t>c</a:t>
            </a:r>
            <a:r>
              <a:rPr lang="en-US" sz="2200" dirty="0" err="1" smtClean="0">
                <a:solidFill>
                  <a:srgbClr val="C00000"/>
                </a:solidFill>
              </a:rPr>
              <a:t>h</a:t>
            </a:r>
            <a:r>
              <a:rPr lang="en-US" sz="2200" dirty="0" err="1" smtClean="0">
                <a:solidFill>
                  <a:srgbClr val="008000"/>
                </a:solidFill>
              </a:rPr>
              <a:t>n</a:t>
            </a:r>
            <a:r>
              <a:rPr lang="en-US" sz="22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err="1" smtClean="0">
                <a:solidFill>
                  <a:srgbClr val="C00000"/>
                </a:solidFill>
              </a:rPr>
              <a:t>c</a:t>
            </a:r>
            <a:r>
              <a:rPr lang="en-US" sz="2200" dirty="0" err="1" smtClean="0">
                <a:solidFill>
                  <a:srgbClr val="008000"/>
                </a:solidFill>
              </a:rPr>
              <a:t>o</a:t>
            </a:r>
            <a:r>
              <a:rPr lang="en-US" sz="2200" dirty="0" err="1" smtClean="0">
                <a:solidFill>
                  <a:srgbClr val="0000FF"/>
                </a:solidFill>
              </a:rPr>
              <a:t>l</a:t>
            </a:r>
            <a:r>
              <a:rPr lang="en-US" sz="2200" dirty="0" err="1" smtClean="0">
                <a:solidFill>
                  <a:srgbClr val="C00000"/>
                </a:solidFill>
              </a:rPr>
              <a:t>o</a:t>
            </a:r>
            <a:r>
              <a:rPr lang="en-US" sz="2200" dirty="0" err="1" smtClean="0">
                <a:solidFill>
                  <a:srgbClr val="008000"/>
                </a:solidFill>
              </a:rPr>
              <a:t>u</a:t>
            </a:r>
            <a:r>
              <a:rPr lang="en-US" sz="2200" dirty="0" err="1" smtClean="0">
                <a:solidFill>
                  <a:srgbClr val="0000FF"/>
                </a:solidFill>
              </a:rPr>
              <a:t>r</a:t>
            </a:r>
            <a:r>
              <a:rPr lang="en-US" sz="2200" dirty="0" smtClean="0"/>
              <a:t>: electroweak symmetry breaks via a </a:t>
            </a:r>
            <a:r>
              <a:rPr lang="en-US" sz="2200" dirty="0" err="1" smtClean="0"/>
              <a:t>fermion</a:t>
            </a:r>
            <a:r>
              <a:rPr lang="en-US" sz="2200" dirty="0" smtClean="0"/>
              <a:t> bilinear operator in a strongly-interacting non-</a:t>
            </a:r>
            <a:r>
              <a:rPr lang="en-US" sz="2200" dirty="0" err="1" smtClean="0"/>
              <a:t>Abelian</a:t>
            </a:r>
            <a:r>
              <a:rPr lang="en-US" sz="2200" dirty="0" smtClean="0"/>
              <a:t> theory.  (</a:t>
            </a:r>
            <a:r>
              <a:rPr lang="en-US" sz="1600" dirty="0" smtClean="0"/>
              <a:t>Andersen </a:t>
            </a:r>
            <a:r>
              <a:rPr lang="en-US" sz="1600" i="1" dirty="0" smtClean="0"/>
              <a:t>et al</a:t>
            </a:r>
            <a:r>
              <a:rPr lang="en-US" sz="1600" dirty="0" smtClean="0"/>
              <a:t>. “Discovering Technicolor” </a:t>
            </a:r>
            <a:r>
              <a:rPr lang="en-US" sz="1600" dirty="0" err="1" smtClean="0">
                <a:hlinkClick r:id="rId2"/>
              </a:rPr>
              <a:t>Eur.Phys.J.Plus</a:t>
            </a:r>
            <a:r>
              <a:rPr lang="en-US" sz="1600" dirty="0" smtClean="0">
                <a:hlinkClick r:id="rId2"/>
              </a:rPr>
              <a:t> 126 (2011) 81</a:t>
            </a:r>
            <a:r>
              <a:rPr lang="en-US" sz="2200" dirty="0" smtClean="0"/>
              <a:t>)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 smtClean="0"/>
              <a:t>Higgs sector of the SM becomes an effective description of a more fundamental </a:t>
            </a:r>
            <a:r>
              <a:rPr lang="en-US" sz="2200" dirty="0" err="1" smtClean="0"/>
              <a:t>fermionic</a:t>
            </a:r>
            <a:r>
              <a:rPr lang="en-US" sz="2200" dirty="0" smtClean="0"/>
              <a:t> theory, similar to the </a:t>
            </a:r>
            <a:r>
              <a:rPr lang="en-US" sz="2200" dirty="0" err="1" smtClean="0"/>
              <a:t>Ginzburg</a:t>
            </a:r>
            <a:r>
              <a:rPr lang="en-US" sz="2200" dirty="0" smtClean="0"/>
              <a:t>-Landau theory of superconductivity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400" y="914400"/>
            <a:ext cx="3352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4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 effective theory)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QCD is a </a:t>
            </a:r>
            <a:r>
              <a:rPr kumimoji="0" lang="en-US" sz="4400" b="1" i="1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en-US" sz="4400" b="1" i="1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1" i="1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3000" y="6019800"/>
            <a:ext cx="4648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600" dirty="0" smtClean="0">
                <a:hlinkClick r:id="rId3"/>
              </a:rPr>
              <a:t>wikipedia.org/wiki/Technicolor_(physics)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Comparison of moments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837"/>
            <a:ext cx="3733800" cy="4525963"/>
          </a:xfrm>
        </p:spPr>
        <p:txBody>
          <a:bodyPr/>
          <a:lstStyle/>
          <a:p>
            <a:r>
              <a:rPr lang="en-US" dirty="0" smtClean="0"/>
              <a:t>〈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Δ</a:t>
            </a:r>
            <a:r>
              <a:rPr lang="en-US" i="1" baseline="30000" dirty="0" err="1" smtClean="0"/>
              <a:t>n</a:t>
            </a:r>
            <a:r>
              <a:rPr lang="en-US" dirty="0" smtClean="0"/>
              <a:t>〉</a:t>
            </a:r>
            <a:r>
              <a:rPr lang="en-US" i="1" dirty="0" smtClean="0"/>
              <a:t> = ∫</a:t>
            </a:r>
            <a:r>
              <a:rPr lang="en-US" i="1" baseline="-25000" dirty="0" smtClean="0"/>
              <a:t>0</a:t>
            </a:r>
            <a:r>
              <a:rPr lang="en-US" i="1" baseline="30000" dirty="0" smtClean="0"/>
              <a:t>1</a:t>
            </a:r>
            <a:r>
              <a:rPr lang="en-US" i="1" dirty="0" smtClean="0"/>
              <a:t> du (2u-1)</a:t>
            </a:r>
            <a:r>
              <a:rPr lang="en-US" i="1" baseline="30000" dirty="0" smtClean="0"/>
              <a:t>n</a:t>
            </a:r>
            <a:r>
              <a:rPr lang="en-US" i="1" dirty="0" smtClean="0"/>
              <a:t> φ (u)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914400"/>
            <a:ext cx="6096000" cy="4603102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 bwMode="auto">
          <a:xfrm rot="16200000">
            <a:off x="1143000" y="4800600"/>
            <a:ext cx="914400" cy="914400"/>
          </a:xfrm>
          <a:prstGeom prst="rt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133600" y="5029200"/>
            <a:ext cx="914400" cy="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133600" y="4343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QCD SR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3505200"/>
            <a:ext cx="2895600" cy="7620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lQCD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(2006 &amp; 2010)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8000"/>
                </a:solidFill>
                <a:latin typeface="Calibri" pitchFamily="34" charset="0"/>
              </a:rPr>
              <a:t>G</a:t>
            </a:r>
            <a:r>
              <a:rPr lang="en-US" b="1" i="1" dirty="0" smtClean="0">
                <a:solidFill>
                  <a:srgbClr val="008000"/>
                </a:solidFill>
              </a:rPr>
              <a:t>-α analysis of 2010 </a:t>
            </a:r>
            <a:r>
              <a:rPr lang="en-US" b="1" i="1" dirty="0" err="1" smtClean="0">
                <a:solidFill>
                  <a:srgbClr val="008000"/>
                </a:solidFill>
              </a:rPr>
              <a:t>lQCD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rot="373963">
            <a:off x="3777562" y="3229865"/>
            <a:ext cx="588433" cy="838200"/>
          </a:xfrm>
          <a:custGeom>
            <a:avLst/>
            <a:gdLst>
              <a:gd name="connsiteX0" fmla="*/ 309033 w 410633"/>
              <a:gd name="connsiteY0" fmla="*/ 0 h 863600"/>
              <a:gd name="connsiteX1" fmla="*/ 16933 w 410633"/>
              <a:gd name="connsiteY1" fmla="*/ 558800 h 863600"/>
              <a:gd name="connsiteX2" fmla="*/ 410633 w 410633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633" h="863600">
                <a:moveTo>
                  <a:pt x="309033" y="0"/>
                </a:moveTo>
                <a:cubicBezTo>
                  <a:pt x="154516" y="207433"/>
                  <a:pt x="0" y="414867"/>
                  <a:pt x="16933" y="558800"/>
                </a:cubicBezTo>
                <a:cubicBezTo>
                  <a:pt x="33866" y="702733"/>
                  <a:pt x="222249" y="783166"/>
                  <a:pt x="410633" y="86360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9964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i="1" dirty="0" err="1" smtClean="0"/>
              <a:t>Pointwise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behaviour</a:t>
            </a:r>
            <a:r>
              <a:rPr lang="en-US" sz="2800" i="1" dirty="0" smtClean="0"/>
              <a:t> of </a:t>
            </a:r>
            <a:br>
              <a:rPr lang="en-US" sz="2800" i="1" dirty="0" smtClean="0"/>
            </a:br>
            <a:r>
              <a:rPr lang="en-US" sz="2800" i="1" dirty="0" err="1" smtClean="0"/>
              <a:t>Kaon</a:t>
            </a:r>
            <a:r>
              <a:rPr lang="en-US" sz="2800" i="1" dirty="0" smtClean="0"/>
              <a:t> and pion PDAs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57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two nontrivial </a:t>
            </a:r>
            <a:r>
              <a:rPr lang="en-US" dirty="0" err="1" smtClean="0"/>
              <a:t>kaon</a:t>
            </a:r>
            <a:r>
              <a:rPr lang="en-US" dirty="0" smtClean="0"/>
              <a:t> moments computed in </a:t>
            </a:r>
            <a:r>
              <a:rPr lang="en-US" dirty="0" err="1" smtClean="0"/>
              <a:t>lQCD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Solid black curve </a:t>
            </a:r>
            <a:r>
              <a:rPr lang="en-US" dirty="0" smtClean="0"/>
              <a:t>= DSE prediction obtained with DB kernels</a:t>
            </a:r>
          </a:p>
          <a:p>
            <a:r>
              <a:rPr lang="en-US" b="1" i="1" dirty="0" smtClean="0">
                <a:solidFill>
                  <a:srgbClr val="6600FF"/>
                </a:solidFill>
              </a:rPr>
              <a:t>DSE-DB and </a:t>
            </a:r>
            <a:r>
              <a:rPr lang="en-US" b="1" i="1" dirty="0" err="1" smtClean="0">
                <a:solidFill>
                  <a:srgbClr val="6600FF"/>
                </a:solidFill>
              </a:rPr>
              <a:t>lQCD</a:t>
            </a:r>
            <a:r>
              <a:rPr lang="en-US" b="1" i="1" dirty="0" smtClean="0">
                <a:solidFill>
                  <a:srgbClr val="6600FF"/>
                </a:solidFill>
              </a:rPr>
              <a:t> agree within errors</a:t>
            </a:r>
          </a:p>
          <a:p>
            <a:r>
              <a:rPr lang="en-US" dirty="0" smtClean="0"/>
              <a:t>Comparison of pion and </a:t>
            </a:r>
            <a:r>
              <a:rPr lang="en-US" dirty="0" err="1" smtClean="0"/>
              <a:t>kaon</a:t>
            </a:r>
            <a:r>
              <a:rPr lang="en-US" dirty="0" smtClean="0"/>
              <a:t> PDAs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pion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kaon</a:t>
            </a:r>
            <a:r>
              <a:rPr lang="en-US" b="1" dirty="0" smtClean="0">
                <a:solidFill>
                  <a:srgbClr val="000000"/>
                </a:solidFill>
              </a:rPr>
              <a:t>: DB</a:t>
            </a: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kaon</a:t>
            </a:r>
            <a:r>
              <a:rPr lang="en-US" b="1" dirty="0" smtClean="0">
                <a:solidFill>
                  <a:srgbClr val="008000"/>
                </a:solidFill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</a:rPr>
              <a:t>lQCD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Craig Roberts: </a:t>
            </a:r>
            <a:r>
              <a:rPr lang="en-US" dirty="0" err="1" smtClean="0"/>
              <a:t>Kaon</a:t>
            </a:r>
            <a:r>
              <a:rPr lang="en-US" dirty="0" smtClean="0"/>
              <a:t>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581400" y="4267200"/>
            <a:ext cx="1828800" cy="228600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lgDashDot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657600" y="4038600"/>
            <a:ext cx="1752600" cy="83820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267200" y="4800600"/>
            <a:ext cx="1143000" cy="381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/>
              <a:t>Observations </a:t>
            </a:r>
            <a:br>
              <a:rPr lang="en-US" sz="3200" i="1" dirty="0" smtClean="0"/>
            </a:br>
            <a:r>
              <a:rPr lang="en-US" sz="3200" i="1" dirty="0" smtClean="0"/>
              <a:t>&amp; Messages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Background … in a meson constituted from valence-quarks with equal current-mass, the distribution amplitude is symmetric and peaks at </a:t>
            </a:r>
            <a:r>
              <a:rPr lang="en-US" sz="2400" i="1" dirty="0" smtClean="0"/>
              <a:t>u = 1/2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kaon</a:t>
            </a:r>
            <a:r>
              <a:rPr lang="en-US" sz="2400" dirty="0" smtClean="0"/>
              <a:t> distribution is skewed, peak at</a:t>
            </a:r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RL …</a:t>
            </a:r>
            <a:r>
              <a:rPr lang="en-US" sz="2400" dirty="0" smtClean="0"/>
              <a:t> </a:t>
            </a:r>
            <a:r>
              <a:rPr lang="en-US" sz="2400" i="1" dirty="0" smtClean="0"/>
              <a:t>u = 0.56</a:t>
            </a:r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DB … u = 0.58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result inferred from </a:t>
            </a:r>
            <a:r>
              <a:rPr lang="en-US" sz="2400" dirty="0" err="1" smtClean="0"/>
              <a:t>lQCD</a:t>
            </a:r>
            <a:r>
              <a:rPr lang="en-US" sz="2400" dirty="0" smtClean="0"/>
              <a:t> moments … </a:t>
            </a:r>
            <a:r>
              <a:rPr lang="en-US" sz="2400" i="1" dirty="0" smtClean="0"/>
              <a:t>u = 0.56+0.02</a:t>
            </a:r>
            <a:r>
              <a:rPr lang="en-US" sz="2400" dirty="0" smtClean="0"/>
              <a:t>−0.01.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Unambiguous conclusion is that, on the light-front,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s-quark carries more of </a:t>
            </a:r>
            <a:r>
              <a:rPr lang="en-US" sz="2400" dirty="0" err="1" smtClean="0"/>
              <a:t>kaon’s</a:t>
            </a:r>
            <a:r>
              <a:rPr lang="en-US" sz="2400" dirty="0" smtClean="0"/>
              <a:t> momentum than the u̅ quark.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sz="3200" i="1" dirty="0" smtClean="0"/>
              <a:t>Observations </a:t>
            </a:r>
            <a:br>
              <a:rPr lang="en-US" sz="3200" i="1" dirty="0" smtClean="0"/>
            </a:br>
            <a:r>
              <a:rPr lang="en-US" sz="3200" i="1" dirty="0" smtClean="0"/>
              <a:t>&amp; Messages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The 12-16% shift in peak location is a quantitative measure of SU(3)-</a:t>
            </a:r>
            <a:r>
              <a:rPr lang="en-US" dirty="0" err="1" smtClean="0"/>
              <a:t>flavour</a:t>
            </a:r>
            <a:r>
              <a:rPr lang="en-US" dirty="0" smtClean="0"/>
              <a:t>-symmetry breaking in hadrons. </a:t>
            </a:r>
          </a:p>
          <a:p>
            <a:r>
              <a:rPr lang="en-US" dirty="0" smtClean="0"/>
              <a:t>Comparable with </a:t>
            </a:r>
          </a:p>
          <a:p>
            <a:pPr lvl="1"/>
            <a:r>
              <a:rPr lang="en-US" dirty="0" smtClean="0"/>
              <a:t>15% shift in peak of the </a:t>
            </a:r>
            <a:r>
              <a:rPr lang="en-US" dirty="0" err="1" smtClean="0"/>
              <a:t>kaon’s</a:t>
            </a:r>
            <a:r>
              <a:rPr lang="en-US" dirty="0" smtClean="0"/>
              <a:t> valence </a:t>
            </a:r>
            <a:r>
              <a:rPr lang="en-US" i="1" dirty="0" smtClean="0"/>
              <a:t>s-</a:t>
            </a:r>
            <a:r>
              <a:rPr lang="en-US" dirty="0" smtClean="0"/>
              <a:t>quark parton distribution function</a:t>
            </a:r>
            <a:r>
              <a:rPr lang="en-US" i="1" dirty="0" smtClean="0"/>
              <a:t>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K</a:t>
            </a:r>
            <a:r>
              <a:rPr lang="en-US" i="1" baseline="30000" dirty="0" err="1" smtClean="0"/>
              <a:t>v</a:t>
            </a:r>
            <a:r>
              <a:rPr lang="en-US" i="1" dirty="0" smtClean="0"/>
              <a:t>(x), relative to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K</a:t>
            </a:r>
            <a:r>
              <a:rPr lang="en-US" i="1" baseline="30000" dirty="0" err="1" smtClean="0"/>
              <a:t>v</a:t>
            </a:r>
            <a:r>
              <a:rPr lang="en-US" i="1" dirty="0" smtClean="0"/>
              <a:t>(x) </a:t>
            </a:r>
          </a:p>
          <a:p>
            <a:pPr lvl="1"/>
            <a:r>
              <a:rPr lang="en-US" dirty="0" smtClean="0"/>
              <a:t>and ratio of neutral- and charged-</a:t>
            </a:r>
            <a:r>
              <a:rPr lang="en-US" dirty="0" err="1" smtClean="0"/>
              <a:t>kaon</a:t>
            </a:r>
            <a:r>
              <a:rPr lang="en-US" dirty="0" smtClean="0"/>
              <a:t> electromagnetic form factors measured in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e</a:t>
            </a:r>
            <a:r>
              <a:rPr lang="en-US" i="1" baseline="30000" dirty="0" smtClean="0"/>
              <a:t>−</a:t>
            </a:r>
            <a:r>
              <a:rPr lang="en-US" i="1" dirty="0" smtClean="0"/>
              <a:t> annihilation at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 = 17.4</a:t>
            </a:r>
            <a:r>
              <a:rPr lang="en-US" dirty="0" smtClean="0"/>
              <a:t>GeV</a:t>
            </a:r>
            <a:r>
              <a:rPr lang="en-US" i="1" baseline="30000" dirty="0" smtClean="0"/>
              <a:t>2</a:t>
            </a:r>
          </a:p>
          <a:p>
            <a:pPr>
              <a:spcAft>
                <a:spcPts val="600"/>
              </a:spcAft>
              <a:buNone/>
            </a:pPr>
            <a:r>
              <a:rPr lang="en-US" i="1" dirty="0" smtClean="0"/>
              <a:t>		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i="1" baseline="-25000" dirty="0" smtClean="0"/>
              <a:t>KS</a:t>
            </a:r>
            <a:r>
              <a:rPr lang="en-US" i="1" dirty="0" smtClean="0"/>
              <a:t> </a:t>
            </a:r>
            <a:r>
              <a:rPr lang="en-US" i="1" baseline="-25000" dirty="0" smtClean="0"/>
              <a:t>KL</a:t>
            </a:r>
            <a:r>
              <a:rPr lang="en-US" i="1" dirty="0" smtClean="0"/>
              <a:t>(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)|/|F</a:t>
            </a:r>
            <a:r>
              <a:rPr lang="en-US" i="1" baseline="-25000" dirty="0" smtClean="0"/>
              <a:t>K−K+ </a:t>
            </a:r>
            <a:r>
              <a:rPr lang="en-US" i="1" dirty="0" smtClean="0"/>
              <a:t>(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)| ≈ 0.12. 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otable that ratio of </a:t>
            </a:r>
            <a:r>
              <a:rPr lang="en-US" i="1" dirty="0" smtClean="0"/>
              <a:t>s-to-u </a:t>
            </a:r>
            <a:r>
              <a:rPr lang="en-US" dirty="0" smtClean="0"/>
              <a:t>current-quark masses is </a:t>
            </a:r>
          </a:p>
          <a:p>
            <a:pPr>
              <a:buNone/>
            </a:pPr>
            <a:r>
              <a:rPr lang="en-US" i="1" dirty="0" smtClean="0"/>
              <a:t>		m</a:t>
            </a:r>
            <a:r>
              <a:rPr lang="en-US" i="1" baseline="-25000" dirty="0" smtClean="0"/>
              <a:t>s</a:t>
            </a:r>
            <a:r>
              <a:rPr lang="en-US" i="1" dirty="0" smtClean="0"/>
              <a:t>/m</a:t>
            </a:r>
            <a:r>
              <a:rPr lang="en-US" i="1" baseline="-25000" dirty="0" smtClean="0"/>
              <a:t>u</a:t>
            </a:r>
            <a:r>
              <a:rPr lang="en-US" i="1" dirty="0" smtClean="0"/>
              <a:t> ≈ 27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whereas ratio of nonperturbatively generated constituent-quark masses is typically </a:t>
            </a:r>
            <a:r>
              <a:rPr lang="en-US" i="1" dirty="0" smtClean="0"/>
              <a:t>M</a:t>
            </a:r>
            <a:r>
              <a:rPr lang="en-US" i="1" baseline="-25000" dirty="0" smtClean="0"/>
              <a:t>S</a:t>
            </a:r>
            <a:r>
              <a:rPr lang="en-US" i="1" dirty="0" smtClean="0"/>
              <a:t>/M</a:t>
            </a:r>
            <a:r>
              <a:rPr lang="en-US" i="1" baseline="-25000" dirty="0" smtClean="0"/>
              <a:t>U</a:t>
            </a:r>
            <a:r>
              <a:rPr lang="en-US" i="1" dirty="0" smtClean="0"/>
              <a:t> ≈ 1.5</a:t>
            </a:r>
            <a:r>
              <a:rPr lang="en-US" dirty="0" smtClean="0"/>
              <a:t>   &amp;   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/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π</a:t>
            </a:r>
            <a:r>
              <a:rPr lang="en-US" i="1" dirty="0" smtClean="0"/>
              <a:t> ≈ 1.2</a:t>
            </a:r>
          </a:p>
          <a:p>
            <a:r>
              <a:rPr lang="en-US" dirty="0" smtClean="0"/>
              <a:t>Both latter quantities are equivalent order parameters for DCSB.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/>
              <a:t>Observations </a:t>
            </a:r>
            <a:br>
              <a:rPr lang="en-US" sz="3200" i="1" dirty="0" smtClean="0"/>
            </a:br>
            <a:r>
              <a:rPr lang="en-US" sz="3200" i="1" dirty="0" smtClean="0"/>
              <a:t>&amp; Messages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400" dirty="0" err="1" smtClean="0"/>
              <a:t>Flavour</a:t>
            </a:r>
            <a:r>
              <a:rPr lang="en-US" sz="2400" dirty="0" smtClean="0"/>
              <a:t>-dependence of DCSB rather than explicit chiral symmetry breaking is measured by </a:t>
            </a:r>
            <a:r>
              <a:rPr lang="en-US" sz="2400" dirty="0" err="1" smtClean="0"/>
              <a:t>skewness</a:t>
            </a:r>
            <a:r>
              <a:rPr lang="en-US" sz="2400" dirty="0" smtClean="0"/>
              <a:t> of </a:t>
            </a:r>
            <a:r>
              <a:rPr lang="en-US" sz="2400" i="1" dirty="0" err="1" smtClean="0"/>
              <a:t>φ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(u)</a:t>
            </a:r>
          </a:p>
          <a:p>
            <a:r>
              <a:rPr lang="en-US" sz="2400" dirty="0" smtClean="0"/>
              <a:t>SU(3)-</a:t>
            </a:r>
            <a:r>
              <a:rPr lang="en-US" sz="2400" dirty="0" err="1" smtClean="0"/>
              <a:t>flavour</a:t>
            </a:r>
            <a:r>
              <a:rPr lang="en-US" sz="2400" dirty="0" smtClean="0"/>
              <a:t>-symmetry breaking is far smaller than might naively have expected because DCSB impacts heavily on </a:t>
            </a:r>
            <a:r>
              <a:rPr lang="en-US" sz="2400" i="1" dirty="0" smtClean="0"/>
              <a:t>u, d and s-quarks.</a:t>
            </a:r>
          </a:p>
          <a:p>
            <a:r>
              <a:rPr lang="en-US" sz="2400" dirty="0" smtClean="0"/>
              <a:t>Near precise match between the DSE-DB result and that inferred from </a:t>
            </a:r>
            <a:r>
              <a:rPr lang="en-US" sz="2400" dirty="0" err="1" smtClean="0"/>
              <a:t>lQCD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⇒ theory has now arrived at a reliable form of the </a:t>
            </a:r>
            <a:r>
              <a:rPr lang="en-US" sz="2400" dirty="0" err="1" smtClean="0"/>
              <a:t>kaon’s</a:t>
            </a:r>
            <a:r>
              <a:rPr lang="en-US" sz="2400" dirty="0" smtClean="0"/>
              <a:t> PDA and an understanding of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symmetry breaking therein</a:t>
            </a:r>
          </a:p>
          <a:p>
            <a:r>
              <a:rPr lang="en-US" sz="2400" dirty="0" err="1" smtClean="0"/>
              <a:t>kaon</a:t>
            </a:r>
            <a:r>
              <a:rPr lang="en-US" sz="2400" dirty="0" smtClean="0"/>
              <a:t> and pion PDAs described here should serve as the basis for future attempts to access CP violation in the Standard Model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53400" cy="1362075"/>
          </a:xfrm>
        </p:spPr>
        <p:txBody>
          <a:bodyPr/>
          <a:lstStyle/>
          <a:p>
            <a:pPr lvl="0"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Baryon Bound-States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Craig Roberts: Kaon and nucleon matrix elements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0753"/>
            <a:ext cx="8139192" cy="266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Prediction</a:t>
            </a:r>
            <a:r>
              <a:rPr lang="en-US" sz="2400" dirty="0" smtClean="0"/>
              <a:t>: strong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correlations exist within baryons as a dynamical consequence of DCSB in </a:t>
            </a:r>
            <a:r>
              <a:rPr lang="en-US" sz="2300" dirty="0" smtClean="0">
                <a:solidFill>
                  <a:srgbClr val="FF0000"/>
                </a:solidFill>
              </a:rPr>
              <a:t>Q</a:t>
            </a:r>
            <a:r>
              <a:rPr lang="en-US" sz="2300" dirty="0" smtClean="0">
                <a:solidFill>
                  <a:srgbClr val="008000"/>
                </a:solidFill>
              </a:rPr>
              <a:t>C</a:t>
            </a:r>
            <a:r>
              <a:rPr lang="en-US" sz="2300" dirty="0" smtClean="0">
                <a:solidFill>
                  <a:srgbClr val="0000FF"/>
                </a:solidFill>
              </a:rPr>
              <a:t>D</a:t>
            </a:r>
            <a:endParaRPr lang="en-US" sz="2300" dirty="0" smtClean="0"/>
          </a:p>
          <a:p>
            <a:pPr lvl="1"/>
            <a:r>
              <a:rPr lang="en-US" sz="2100" dirty="0" smtClean="0"/>
              <a:t>The same mechanism that produces an almost </a:t>
            </a:r>
            <a:r>
              <a:rPr lang="en-US" sz="2100" dirty="0" err="1" smtClean="0"/>
              <a:t>massless</a:t>
            </a:r>
            <a:r>
              <a:rPr lang="en-US" sz="2100" dirty="0" smtClean="0"/>
              <a:t> </a:t>
            </a:r>
            <a:r>
              <a:rPr lang="en-US" sz="2100" dirty="0" err="1" smtClean="0"/>
              <a:t>pion</a:t>
            </a:r>
            <a:r>
              <a:rPr lang="en-US" sz="2100" dirty="0" smtClean="0"/>
              <a:t> from two dynamically-massive quarks forces a strong correlation between two quarks in </a:t>
            </a:r>
            <a:r>
              <a:rPr lang="en-US" sz="2100" dirty="0" err="1" smtClean="0"/>
              <a:t>colour-antitriplet</a:t>
            </a:r>
            <a:r>
              <a:rPr lang="en-US" sz="2100" dirty="0" smtClean="0"/>
              <a:t> channels within a baryon </a:t>
            </a: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Prediction</a:t>
            </a:r>
            <a:r>
              <a:rPr lang="en-US" sz="2400" dirty="0" smtClean="0"/>
              <a:t>: strong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correlations exist within baryons as a dynamical consequence of DCSB in </a:t>
            </a:r>
            <a:r>
              <a:rPr lang="en-US" sz="2300" dirty="0" smtClean="0">
                <a:solidFill>
                  <a:srgbClr val="FF0000"/>
                </a:solidFill>
              </a:rPr>
              <a:t>Q</a:t>
            </a:r>
            <a:r>
              <a:rPr lang="en-US" sz="2300" dirty="0" smtClean="0">
                <a:solidFill>
                  <a:srgbClr val="008000"/>
                </a:solidFill>
              </a:rPr>
              <a:t>C</a:t>
            </a:r>
            <a:r>
              <a:rPr lang="en-US" sz="2300" dirty="0" smtClean="0">
                <a:solidFill>
                  <a:srgbClr val="0000FF"/>
                </a:solidFill>
              </a:rPr>
              <a:t>D</a:t>
            </a:r>
            <a:endParaRPr lang="en-US" sz="2300" dirty="0" smtClean="0"/>
          </a:p>
          <a:p>
            <a:pPr lvl="1"/>
            <a:r>
              <a:rPr lang="en-US" sz="2100" dirty="0" smtClean="0"/>
              <a:t>The same mechanism that produces an almost </a:t>
            </a:r>
            <a:r>
              <a:rPr lang="en-US" sz="2100" dirty="0" err="1" smtClean="0"/>
              <a:t>massless</a:t>
            </a:r>
            <a:r>
              <a:rPr lang="en-US" sz="2100" dirty="0" smtClean="0"/>
              <a:t> </a:t>
            </a:r>
            <a:r>
              <a:rPr lang="en-US" sz="2100" dirty="0" err="1" smtClean="0"/>
              <a:t>pion</a:t>
            </a:r>
            <a:r>
              <a:rPr lang="en-US" sz="2100" dirty="0" smtClean="0"/>
              <a:t> from two dynamically-massive quarks forces a strong correlation between two quarks in </a:t>
            </a:r>
            <a:r>
              <a:rPr lang="en-US" sz="2100" dirty="0" err="1" smtClean="0"/>
              <a:t>colour-antitriplet</a:t>
            </a:r>
            <a:r>
              <a:rPr lang="en-US" sz="2100" dirty="0" smtClean="0"/>
              <a:t> channels within a baryon </a:t>
            </a: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  <p:pic>
        <p:nvPicPr>
          <p:cNvPr id="10" name="Picture 9" descr="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3200400" cy="2531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 rot="1603326">
            <a:off x="54454" y="3284415"/>
            <a:ext cx="9144000" cy="125180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Nucleon wave function can be calculated …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prediction</a:t>
            </a:r>
            <a:r>
              <a:rPr kumimoji="0" lang="en-US" sz="3600" b="1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of nucleon properties is possible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TMDs … </a:t>
            </a:r>
            <a:br>
              <a:rPr lang="en-US" sz="3200" dirty="0" smtClean="0"/>
            </a:br>
            <a:r>
              <a:rPr lang="en-US" sz="3200" dirty="0" err="1" smtClean="0"/>
              <a:t>Transversity</a:t>
            </a:r>
            <a:r>
              <a:rPr lang="en-US" sz="3200" dirty="0" smtClean="0"/>
              <a:t> … Tensor Charge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839200" cy="4525963"/>
          </a:xfrm>
        </p:spPr>
        <p:txBody>
          <a:bodyPr/>
          <a:lstStyle/>
          <a:p>
            <a:r>
              <a:rPr lang="en-US" sz="2400" dirty="0" smtClean="0"/>
              <a:t>Intrinsic, defining property of the nucleon  </a:t>
            </a:r>
          </a:p>
          <a:p>
            <a:pPr>
              <a:buNone/>
            </a:pPr>
            <a:r>
              <a:rPr lang="en-US" sz="2400" dirty="0" smtClean="0"/>
              <a:t>		… just as significant as axial-charge</a:t>
            </a:r>
          </a:p>
          <a:p>
            <a:r>
              <a:rPr lang="en-US" sz="2400" dirty="0" smtClean="0"/>
              <a:t>No gluon 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 distribution </a:t>
            </a:r>
          </a:p>
          <a:p>
            <a:r>
              <a:rPr lang="en-US" sz="2400" dirty="0" smtClean="0"/>
              <a:t>Value of tensor charge places constraints on some extensions of the Standard Model &lt;</a:t>
            </a:r>
            <a:r>
              <a:rPr lang="en-US" sz="2400" dirty="0" smtClean="0">
                <a:hlinkClick r:id="rId2"/>
              </a:rPr>
              <a:t>PRD85 (2012) 054512&gt; </a:t>
            </a:r>
            <a:endParaRPr lang="en-US" sz="2400" dirty="0" smtClean="0"/>
          </a:p>
          <a:p>
            <a:r>
              <a:rPr lang="en-US" sz="2400" dirty="0" smtClean="0"/>
              <a:t>Current knowledge of 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		SIDIS @HERMES, COMPASS, </a:t>
            </a:r>
            <a:r>
              <a:rPr lang="en-US" sz="2400" dirty="0" err="1" smtClean="0"/>
              <a:t>JLab</a:t>
            </a:r>
            <a:endParaRPr lang="en-US" sz="2400" dirty="0" smtClean="0"/>
          </a:p>
          <a:p>
            <a:r>
              <a:rPr lang="en-US" sz="2400" dirty="0" smtClean="0"/>
              <a:t>Future SIDIS at </a:t>
            </a:r>
            <a:r>
              <a:rPr lang="en-US" sz="2400" dirty="0" err="1" smtClean="0"/>
              <a:t>JLab</a:t>
            </a:r>
            <a:r>
              <a:rPr lang="en-US" sz="2400" dirty="0" smtClean="0"/>
              <a:t> (</a:t>
            </a:r>
            <a:r>
              <a:rPr lang="en-US" sz="2400" dirty="0" err="1" smtClean="0"/>
              <a:t>SoLId</a:t>
            </a:r>
            <a:r>
              <a:rPr lang="en-US" sz="2400" dirty="0" smtClean="0"/>
              <a:t>), EIC, …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13" descr="C:\Documents and Settings\b22803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23446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209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Direction of motion</a:t>
            </a:r>
          </a:p>
        </p:txBody>
      </p:sp>
      <p:pic>
        <p:nvPicPr>
          <p:cNvPr id="9" name="Picture 5" descr="latex-image-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033" y="1295400"/>
            <a:ext cx="35707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845" y="5334000"/>
            <a:ext cx="3395955" cy="92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Tensor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301" y="2209800"/>
            <a:ext cx="6169445" cy="426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TMDs … </a:t>
            </a:r>
            <a:br>
              <a:rPr lang="en-US" sz="3200" dirty="0" smtClean="0"/>
            </a:br>
            <a:r>
              <a:rPr lang="en-US" sz="3200" dirty="0" err="1" smtClean="0"/>
              <a:t>Transversity</a:t>
            </a:r>
            <a:r>
              <a:rPr lang="en-US" sz="3200" dirty="0" smtClean="0"/>
              <a:t> … Tensor Charge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3048000" cy="4114800"/>
          </a:xfrm>
        </p:spPr>
        <p:txBody>
          <a:bodyPr/>
          <a:lstStyle/>
          <a:p>
            <a:r>
              <a:rPr lang="en-US" sz="2000" dirty="0" smtClean="0"/>
              <a:t>Presence of 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correlations in the proton wave function suppresses </a:t>
            </a:r>
            <a:r>
              <a:rPr lang="en-US" sz="2000" i="1" dirty="0" err="1" smtClean="0"/>
              <a:t>δu</a:t>
            </a:r>
            <a:r>
              <a:rPr lang="en-US" sz="2000" dirty="0" smtClean="0"/>
              <a:t> by 50% cf. SU(6) quark model prediction</a:t>
            </a:r>
          </a:p>
          <a:p>
            <a:r>
              <a:rPr lang="en-US" sz="2000" dirty="0" smtClean="0"/>
              <a:t>Axial-vector correlation is crucial, e.g.: </a:t>
            </a:r>
            <a:r>
              <a:rPr lang="en-US" sz="2000" i="1" dirty="0" err="1" smtClean="0"/>
              <a:t>δd</a:t>
            </a:r>
            <a:r>
              <a:rPr lang="en-US" sz="2000" dirty="0" smtClean="0"/>
              <a:t> is only nonzero because the proton wave function contains axial-vector correlations; and axial-vector suppresses </a:t>
            </a:r>
            <a:r>
              <a:rPr lang="en-US" sz="2000" i="1" dirty="0" err="1" smtClean="0"/>
              <a:t>δu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13" descr="C:\Documents and Settings\b22803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23446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209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Direction of motion</a:t>
            </a:r>
          </a:p>
        </p:txBody>
      </p:sp>
      <p:pic>
        <p:nvPicPr>
          <p:cNvPr id="9" name="Picture 5" descr="latex-image-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033" y="1295400"/>
            <a:ext cx="35707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5638800" y="3886200"/>
            <a:ext cx="304800" cy="152400"/>
          </a:xfrm>
          <a:prstGeom prst="straightConnector1">
            <a:avLst/>
          </a:prstGeom>
          <a:noFill/>
          <a:ln w="28575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486400" y="3124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DSE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96000" y="3124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34200" y="2895600"/>
            <a:ext cx="91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models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191000" y="3124200"/>
            <a:ext cx="1066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Data fits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686800" y="3048000"/>
            <a:ext cx="0" cy="1066800"/>
          </a:xfrm>
          <a:prstGeom prst="straightConnector1">
            <a:avLst/>
          </a:prstGeom>
          <a:noFill/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Ins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447800"/>
            <a:ext cx="2198914" cy="93287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5638800" y="4876800"/>
            <a:ext cx="304800" cy="76200"/>
          </a:xfrm>
          <a:prstGeom prst="straightConnector1">
            <a:avLst/>
          </a:prstGeom>
          <a:noFill/>
          <a:ln w="28575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962400" y="4114800"/>
            <a:ext cx="4724400" cy="0"/>
          </a:xfrm>
          <a:prstGeom prst="line">
            <a:avLst/>
          </a:prstGeom>
          <a:noFill/>
          <a:ln w="28575" cap="flat" cmpd="sng" algn="ctr">
            <a:solidFill>
              <a:srgbClr val="66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514600" y="0"/>
            <a:ext cx="3124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Pitschmann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et</a:t>
            </a: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al., arXiv:1411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2052 </a:t>
            </a: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–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Nucleon tensor charges and electric dipole moments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is Confinement?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324600"/>
            <a:ext cx="3200400" cy="381000"/>
          </a:xfrm>
        </p:spPr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i="1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r>
              <a:rPr lang="en-US" dirty="0" smtClean="0"/>
              <a:t>Conformal anomaly ... gluons and quarks acquire mass dynamically</a:t>
            </a:r>
          </a:p>
          <a:p>
            <a:r>
              <a:rPr lang="en-US" dirty="0" smtClean="0"/>
              <a:t>Top-down and bottom-up DSE analyses agree on RGI interaction in QCD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⇒ parameter-free prediction of meson properties</a:t>
            </a:r>
          </a:p>
          <a:p>
            <a:r>
              <a:rPr lang="en-US" dirty="0" smtClean="0"/>
              <a:t>DCSB ⇒ reliable predictions of pion and </a:t>
            </a:r>
            <a:r>
              <a:rPr lang="en-US" dirty="0" err="1" smtClean="0"/>
              <a:t>kaon</a:t>
            </a:r>
            <a:r>
              <a:rPr lang="en-US" dirty="0" smtClean="0"/>
              <a:t> properties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Prediction</a:t>
            </a:r>
            <a:r>
              <a:rPr lang="en-US" dirty="0" smtClean="0"/>
              <a:t> = PDAs are squat and fat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Prediction</a:t>
            </a:r>
            <a:r>
              <a:rPr lang="en-US" dirty="0" smtClean="0"/>
              <a:t> = </a:t>
            </a:r>
            <a:r>
              <a:rPr lang="en-US" dirty="0" err="1" smtClean="0"/>
              <a:t>factorisation</a:t>
            </a:r>
            <a:r>
              <a:rPr lang="en-US" dirty="0" smtClean="0"/>
              <a:t> in hard scattering formalism will be verified in pion form factor at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Prediction</a:t>
            </a:r>
            <a:r>
              <a:rPr lang="en-US" dirty="0" smtClean="0"/>
              <a:t> = SU(3) </a:t>
            </a:r>
            <a:r>
              <a:rPr lang="en-US" dirty="0" err="1" smtClean="0"/>
              <a:t>flavour</a:t>
            </a:r>
            <a:r>
              <a:rPr lang="en-US" dirty="0" smtClean="0"/>
              <a:t> symmetry breaking at 15% level in </a:t>
            </a:r>
            <a:r>
              <a:rPr lang="en-US" dirty="0" err="1" smtClean="0"/>
              <a:t>kaon</a:t>
            </a:r>
            <a:r>
              <a:rPr lang="en-US" dirty="0" smtClean="0"/>
              <a:t> PDA ... DSE-prediction for PDA should be used in future tests of CP violation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Prediction</a:t>
            </a:r>
            <a:r>
              <a:rPr lang="en-US" dirty="0" smtClean="0"/>
              <a:t> = Nucleon tensor charge ... correlations within </a:t>
            </a:r>
            <a:r>
              <a:rPr lang="en-US" dirty="0" err="1" smtClean="0"/>
              <a:t>Faddeev</a:t>
            </a:r>
            <a:r>
              <a:rPr lang="en-US" dirty="0" smtClean="0"/>
              <a:t> amplitude are crucial ... connection with EDM of neutron and proton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013" y="152400"/>
            <a:ext cx="2334987" cy="99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i="1" dirty="0" smtClean="0"/>
              <a:t>Future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Twist-three pion and </a:t>
            </a:r>
            <a:r>
              <a:rPr lang="en-US" sz="2800" dirty="0" err="1" smtClean="0"/>
              <a:t>kaon</a:t>
            </a:r>
            <a:r>
              <a:rPr lang="en-US" sz="2800" dirty="0" smtClean="0"/>
              <a:t> PDAs </a:t>
            </a:r>
            <a:r>
              <a:rPr lang="en-US" sz="2400" dirty="0" smtClean="0"/>
              <a:t>(Already complete.  Just needs to be written.)</a:t>
            </a:r>
            <a:endParaRPr lang="en-US" sz="2800" dirty="0" smtClean="0"/>
          </a:p>
          <a:p>
            <a:r>
              <a:rPr lang="en-US" sz="2800" dirty="0" smtClean="0"/>
              <a:t>PDAs for heavy-heavy &amp; heavy-light mesons </a:t>
            </a:r>
            <a:r>
              <a:rPr lang="en-US" sz="2400" dirty="0" smtClean="0"/>
              <a:t>(</a:t>
            </a:r>
            <a:r>
              <a:rPr lang="en-US" sz="2400" dirty="0" err="1" smtClean="0"/>
              <a:t>hh</a:t>
            </a:r>
            <a:r>
              <a:rPr lang="en-US" sz="2400" dirty="0" smtClean="0"/>
              <a:t> complete and can be released.  hl needs DB kernel.)</a:t>
            </a:r>
            <a:endParaRPr lang="en-US" sz="2800" dirty="0" smtClean="0"/>
          </a:p>
          <a:p>
            <a:r>
              <a:rPr lang="en-US" sz="2800" dirty="0" smtClean="0"/>
              <a:t>Combine the results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… direct application to Standard Model tests</a:t>
            </a:r>
          </a:p>
          <a:p>
            <a:r>
              <a:rPr lang="en-US" sz="2800" dirty="0" smtClean="0"/>
              <a:t>Analyses of the nucleon with equal sophistication … underway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013" y="152400"/>
            <a:ext cx="2334987" cy="99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i="1" dirty="0" smtClean="0"/>
              <a:t>Future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Twist-three pion and </a:t>
            </a:r>
            <a:r>
              <a:rPr lang="en-US" sz="2800" dirty="0" err="1" smtClean="0"/>
              <a:t>kaon</a:t>
            </a:r>
            <a:r>
              <a:rPr lang="en-US" sz="2800" dirty="0" smtClean="0"/>
              <a:t> PDAs </a:t>
            </a:r>
            <a:r>
              <a:rPr lang="en-US" sz="2400" dirty="0" smtClean="0"/>
              <a:t>(Already complete.  Just needs to be written.)</a:t>
            </a:r>
            <a:endParaRPr lang="en-US" sz="2800" dirty="0" smtClean="0"/>
          </a:p>
          <a:p>
            <a:r>
              <a:rPr lang="en-US" sz="2800" dirty="0" smtClean="0"/>
              <a:t>PDAs for heavy-heavy &amp; heavy-light mesons </a:t>
            </a:r>
            <a:r>
              <a:rPr lang="en-US" sz="2400" dirty="0" smtClean="0"/>
              <a:t>(</a:t>
            </a:r>
            <a:r>
              <a:rPr lang="en-US" sz="2400" dirty="0" err="1" smtClean="0"/>
              <a:t>hh</a:t>
            </a:r>
            <a:r>
              <a:rPr lang="en-US" sz="2400" dirty="0" smtClean="0"/>
              <a:t> complete and can be released.  hl needs DB kernel.)</a:t>
            </a:r>
            <a:endParaRPr lang="en-US" sz="2800" dirty="0" smtClean="0"/>
          </a:p>
          <a:p>
            <a:r>
              <a:rPr lang="en-US" sz="2800" dirty="0" smtClean="0"/>
              <a:t>Combine the results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… direct application to Standard Model tests</a:t>
            </a:r>
          </a:p>
          <a:p>
            <a:r>
              <a:rPr lang="en-US" sz="2800" dirty="0" smtClean="0"/>
              <a:t>Analyses of the nucleon with equal sophistication … underway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013" y="152400"/>
            <a:ext cx="2334987" cy="990600"/>
          </a:xfrm>
          <a:prstGeom prst="rect">
            <a:avLst/>
          </a:prstGeom>
        </p:spPr>
      </p:pic>
      <p:pic>
        <p:nvPicPr>
          <p:cNvPr id="8" name="Picture 7" descr="cal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762000"/>
            <a:ext cx="45720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657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unit area placed midway between the quarks and perpendicular to the line connecting them intercepts a constant number of field lines, independent of the distance between the quarks.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This leads to a constant force between the quarks – and a large force at that, equal to about 16 metric tons.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Bali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960" y="2133600"/>
            <a:ext cx="5565571" cy="419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838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Folklore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 </a:t>
            </a:r>
            <a:r>
              <a:rPr lang="en-US" sz="2400" dirty="0" smtClean="0"/>
              <a:t>	</a:t>
            </a:r>
            <a:r>
              <a:rPr lang="en-US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JLab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Hall-D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Conceptual Design Report(5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color field lines between a quark and an anti-quark form flux tubes.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dirty="0" smtClean="0"/>
              <a:t>Problem: </a:t>
            </a:r>
          </a:p>
          <a:p>
            <a:pPr lvl="0">
              <a:buNone/>
              <a:defRPr/>
            </a:pPr>
            <a:r>
              <a:rPr lang="en-US" sz="3600" dirty="0" smtClean="0"/>
              <a:t>	</a:t>
            </a:r>
            <a:r>
              <a:rPr lang="en-US" sz="3600" dirty="0" err="1" smtClean="0"/>
              <a:t>Pions</a:t>
            </a:r>
            <a:r>
              <a:rPr lang="en-US" sz="3600" dirty="0" smtClean="0"/>
              <a:t> … </a:t>
            </a:r>
          </a:p>
          <a:p>
            <a:pPr lvl="0">
              <a:buNone/>
              <a:defRPr/>
            </a:pPr>
            <a:r>
              <a:rPr lang="en-US" sz="3600" dirty="0" smtClean="0"/>
              <a:t>	They’re unnaturally light</a:t>
            </a:r>
          </a:p>
          <a:p>
            <a:pPr lvl="0">
              <a:buNone/>
              <a:defRPr/>
            </a:pPr>
            <a:r>
              <a:rPr lang="en-US" sz="3600" dirty="0" smtClean="0"/>
              <a:t>	so 16 </a:t>
            </a:r>
            <a:r>
              <a:rPr lang="en-US" sz="3600" dirty="0" err="1" smtClean="0"/>
              <a:t>tonnes</a:t>
            </a:r>
            <a:r>
              <a:rPr lang="en-US" sz="3600" dirty="0" smtClean="0"/>
              <a:t> of force </a:t>
            </a:r>
          </a:p>
          <a:p>
            <a:pPr lvl="0">
              <a:buNone/>
              <a:defRPr/>
            </a:pPr>
            <a:r>
              <a:rPr lang="en-US" sz="3600" dirty="0" smtClean="0"/>
              <a:t>	makes a </a:t>
            </a:r>
            <a:r>
              <a:rPr lang="en-US" sz="3600" i="1" dirty="0" smtClean="0"/>
              <a:t>lot</a:t>
            </a:r>
            <a:r>
              <a:rPr lang="en-US" sz="3600" dirty="0" smtClean="0"/>
              <a:t> of them.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Problem: </a:t>
            </a:r>
          </a:p>
          <a:p>
            <a:pPr>
              <a:buNone/>
            </a:pPr>
            <a:r>
              <a:rPr lang="en-US" sz="3600" dirty="0" smtClean="0"/>
              <a:t>	16 </a:t>
            </a:r>
            <a:r>
              <a:rPr lang="en-US" sz="3600" dirty="0" err="1" smtClean="0"/>
              <a:t>tonnes</a:t>
            </a:r>
            <a:r>
              <a:rPr lang="en-US" sz="3600" dirty="0" smtClean="0"/>
              <a:t> of force </a:t>
            </a:r>
          </a:p>
          <a:p>
            <a:pPr>
              <a:buNone/>
            </a:pPr>
            <a:r>
              <a:rPr lang="en-US" sz="3600" dirty="0" smtClean="0"/>
              <a:t>	makes a </a:t>
            </a:r>
            <a:r>
              <a:rPr lang="en-US" sz="3600" i="1" dirty="0" smtClean="0"/>
              <a:t>lot</a:t>
            </a:r>
            <a:r>
              <a:rPr lang="en-US" sz="3600" dirty="0" smtClean="0"/>
              <a:t> of </a:t>
            </a:r>
            <a:r>
              <a:rPr lang="en-US" sz="3600" dirty="0" err="1" smtClean="0"/>
              <a:t>pions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ACFI-FRIB workshop - Hadronic Matrix Elements for Probes of CP Violation - 22 Jan. 2015 (62pp)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Craig Roberts: Kaon and nucleon matrix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990600" cy="990600"/>
          </a:xfrm>
          <a:prstGeom prst="rect">
            <a:avLst/>
          </a:prstGeom>
        </p:spPr>
      </p:pic>
      <p:pic>
        <p:nvPicPr>
          <p:cNvPr id="10" name="Picture 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990600" cy="990600"/>
          </a:xfrm>
          <a:prstGeom prst="rect">
            <a:avLst/>
          </a:prstGeom>
        </p:spPr>
      </p:pic>
      <p:pic>
        <p:nvPicPr>
          <p:cNvPr id="11" name="Picture 1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362200"/>
            <a:ext cx="990600" cy="990600"/>
          </a:xfrm>
          <a:prstGeom prst="rect">
            <a:avLst/>
          </a:prstGeom>
        </p:spPr>
      </p:pic>
      <p:pic>
        <p:nvPicPr>
          <p:cNvPr id="12" name="Picture 1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990600" cy="990600"/>
          </a:xfrm>
          <a:prstGeom prst="rect">
            <a:avLst/>
          </a:prstGeom>
        </p:spPr>
      </p:pic>
      <p:pic>
        <p:nvPicPr>
          <p:cNvPr id="13" name="Picture 1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590800"/>
            <a:ext cx="990600" cy="990600"/>
          </a:xfrm>
          <a:prstGeom prst="rect">
            <a:avLst/>
          </a:prstGeom>
        </p:spPr>
      </p:pic>
      <p:pic>
        <p:nvPicPr>
          <p:cNvPr id="14" name="Picture 1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429000"/>
            <a:ext cx="990600" cy="990600"/>
          </a:xfrm>
          <a:prstGeom prst="rect">
            <a:avLst/>
          </a:prstGeom>
        </p:spPr>
      </p:pic>
      <p:pic>
        <p:nvPicPr>
          <p:cNvPr id="15" name="Picture 1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76600"/>
            <a:ext cx="990600" cy="990600"/>
          </a:xfrm>
          <a:prstGeom prst="rect">
            <a:avLst/>
          </a:prstGeom>
        </p:spPr>
      </p:pic>
      <p:pic>
        <p:nvPicPr>
          <p:cNvPr id="16" name="Picture 1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990600" cy="990600"/>
          </a:xfrm>
          <a:prstGeom prst="rect">
            <a:avLst/>
          </a:prstGeom>
        </p:spPr>
      </p:pic>
      <p:pic>
        <p:nvPicPr>
          <p:cNvPr id="17" name="Picture 1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971800"/>
            <a:ext cx="990600" cy="990600"/>
          </a:xfrm>
          <a:prstGeom prst="rect">
            <a:avLst/>
          </a:prstGeom>
        </p:spPr>
      </p:pic>
      <p:pic>
        <p:nvPicPr>
          <p:cNvPr id="18" name="Picture 1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752600"/>
            <a:ext cx="990600" cy="990600"/>
          </a:xfrm>
          <a:prstGeom prst="rect">
            <a:avLst/>
          </a:prstGeom>
        </p:spPr>
      </p:pic>
      <p:pic>
        <p:nvPicPr>
          <p:cNvPr id="19" name="Picture 1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572000"/>
            <a:ext cx="990600" cy="990600"/>
          </a:xfrm>
          <a:prstGeom prst="rect">
            <a:avLst/>
          </a:prstGeom>
        </p:spPr>
      </p:pic>
      <p:pic>
        <p:nvPicPr>
          <p:cNvPr id="20" name="Picture 1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76600"/>
            <a:ext cx="990600" cy="990600"/>
          </a:xfrm>
          <a:prstGeom prst="rect">
            <a:avLst/>
          </a:prstGeom>
        </p:spPr>
      </p:pic>
      <p:pic>
        <p:nvPicPr>
          <p:cNvPr id="21" name="Picture 2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657600"/>
            <a:ext cx="990600" cy="990600"/>
          </a:xfrm>
          <a:prstGeom prst="rect">
            <a:avLst/>
          </a:prstGeom>
        </p:spPr>
      </p:pic>
      <p:pic>
        <p:nvPicPr>
          <p:cNvPr id="22" name="Picture 2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276600"/>
            <a:ext cx="990600" cy="990600"/>
          </a:xfrm>
          <a:prstGeom prst="rect">
            <a:avLst/>
          </a:prstGeom>
        </p:spPr>
      </p:pic>
      <p:pic>
        <p:nvPicPr>
          <p:cNvPr id="23" name="Picture 2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14800"/>
            <a:ext cx="990600" cy="990600"/>
          </a:xfrm>
          <a:prstGeom prst="rect">
            <a:avLst/>
          </a:prstGeom>
        </p:spPr>
      </p:pic>
      <p:pic>
        <p:nvPicPr>
          <p:cNvPr id="24" name="Picture 2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962400"/>
            <a:ext cx="990600" cy="990600"/>
          </a:xfrm>
          <a:prstGeom prst="rect">
            <a:avLst/>
          </a:prstGeom>
        </p:spPr>
      </p:pic>
      <p:pic>
        <p:nvPicPr>
          <p:cNvPr id="25" name="Picture 2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038600"/>
            <a:ext cx="990600" cy="990600"/>
          </a:xfrm>
          <a:prstGeom prst="rect">
            <a:avLst/>
          </a:prstGeom>
        </p:spPr>
      </p:pic>
      <p:pic>
        <p:nvPicPr>
          <p:cNvPr id="26" name="Picture 2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19600"/>
            <a:ext cx="990600" cy="990600"/>
          </a:xfrm>
          <a:prstGeom prst="rect">
            <a:avLst/>
          </a:prstGeom>
        </p:spPr>
      </p:pic>
      <p:pic>
        <p:nvPicPr>
          <p:cNvPr id="27" name="Picture 2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057400"/>
            <a:ext cx="990600" cy="990600"/>
          </a:xfrm>
          <a:prstGeom prst="rect">
            <a:avLst/>
          </a:prstGeom>
        </p:spPr>
      </p:pic>
      <p:pic>
        <p:nvPicPr>
          <p:cNvPr id="28" name="Picture 2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953000"/>
            <a:ext cx="990600" cy="990600"/>
          </a:xfrm>
          <a:prstGeom prst="rect">
            <a:avLst/>
          </a:prstGeom>
        </p:spPr>
      </p:pic>
      <p:pic>
        <p:nvPicPr>
          <p:cNvPr id="29" name="Picture 2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30" name="Picture 2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219200"/>
            <a:ext cx="990600" cy="990600"/>
          </a:xfrm>
          <a:prstGeom prst="rect">
            <a:avLst/>
          </a:prstGeom>
        </p:spPr>
      </p:pic>
      <p:pic>
        <p:nvPicPr>
          <p:cNvPr id="31" name="Picture 3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905000"/>
            <a:ext cx="990600" cy="990600"/>
          </a:xfrm>
          <a:prstGeom prst="rect">
            <a:avLst/>
          </a:prstGeom>
        </p:spPr>
      </p:pic>
      <p:pic>
        <p:nvPicPr>
          <p:cNvPr id="32" name="Picture 3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200400"/>
            <a:ext cx="990600" cy="990600"/>
          </a:xfrm>
          <a:prstGeom prst="rect">
            <a:avLst/>
          </a:prstGeom>
        </p:spPr>
      </p:pic>
      <p:pic>
        <p:nvPicPr>
          <p:cNvPr id="33" name="Picture 3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962400"/>
            <a:ext cx="990600" cy="990600"/>
          </a:xfrm>
          <a:prstGeom prst="rect">
            <a:avLst/>
          </a:prstGeom>
        </p:spPr>
      </p:pic>
      <p:pic>
        <p:nvPicPr>
          <p:cNvPr id="34" name="Picture 3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4572000"/>
            <a:ext cx="990600" cy="990600"/>
          </a:xfrm>
          <a:prstGeom prst="rect">
            <a:avLst/>
          </a:prstGeom>
        </p:spPr>
      </p:pic>
      <p:pic>
        <p:nvPicPr>
          <p:cNvPr id="35" name="Picture 3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029200"/>
            <a:ext cx="990600" cy="990600"/>
          </a:xfrm>
          <a:prstGeom prst="rect">
            <a:avLst/>
          </a:prstGeom>
        </p:spPr>
      </p:pic>
      <p:pic>
        <p:nvPicPr>
          <p:cNvPr id="36" name="Picture 3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486400"/>
            <a:ext cx="990600" cy="990600"/>
          </a:xfrm>
          <a:prstGeom prst="rect">
            <a:avLst/>
          </a:prstGeom>
        </p:spPr>
      </p:pic>
      <p:pic>
        <p:nvPicPr>
          <p:cNvPr id="37" name="Picture 3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800600"/>
            <a:ext cx="990600" cy="990600"/>
          </a:xfrm>
          <a:prstGeom prst="rect">
            <a:avLst/>
          </a:prstGeom>
        </p:spPr>
      </p:pic>
      <p:pic>
        <p:nvPicPr>
          <p:cNvPr id="38" name="Picture 3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38400"/>
            <a:ext cx="990600" cy="990600"/>
          </a:xfrm>
          <a:prstGeom prst="rect">
            <a:avLst/>
          </a:prstGeom>
        </p:spPr>
      </p:pic>
      <p:pic>
        <p:nvPicPr>
          <p:cNvPr id="39" name="Picture 3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990600" cy="990600"/>
          </a:xfrm>
          <a:prstGeom prst="rect">
            <a:avLst/>
          </a:prstGeom>
        </p:spPr>
      </p:pic>
      <p:pic>
        <p:nvPicPr>
          <p:cNvPr id="40" name="Picture 3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066800"/>
            <a:ext cx="990600" cy="990600"/>
          </a:xfrm>
          <a:prstGeom prst="rect">
            <a:avLst/>
          </a:prstGeom>
        </p:spPr>
      </p:pic>
      <p:pic>
        <p:nvPicPr>
          <p:cNvPr id="41" name="Picture 4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352800"/>
            <a:ext cx="990600" cy="990600"/>
          </a:xfrm>
          <a:prstGeom prst="rect">
            <a:avLst/>
          </a:prstGeom>
        </p:spPr>
      </p:pic>
      <p:pic>
        <p:nvPicPr>
          <p:cNvPr id="42" name="Picture 4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447800"/>
            <a:ext cx="990600" cy="990600"/>
          </a:xfrm>
          <a:prstGeom prst="rect">
            <a:avLst/>
          </a:prstGeom>
        </p:spPr>
      </p:pic>
      <p:pic>
        <p:nvPicPr>
          <p:cNvPr id="43" name="Picture 4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352800"/>
            <a:ext cx="990600" cy="990600"/>
          </a:xfrm>
          <a:prstGeom prst="rect">
            <a:avLst/>
          </a:prstGeom>
        </p:spPr>
      </p:pic>
      <p:pic>
        <p:nvPicPr>
          <p:cNvPr id="44" name="Picture 4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962400"/>
            <a:ext cx="990600" cy="990600"/>
          </a:xfrm>
          <a:prstGeom prst="rect">
            <a:avLst/>
          </a:prstGeom>
        </p:spPr>
      </p:pic>
      <p:pic>
        <p:nvPicPr>
          <p:cNvPr id="45" name="Picture 4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724400"/>
            <a:ext cx="990600" cy="990600"/>
          </a:xfrm>
          <a:prstGeom prst="rect">
            <a:avLst/>
          </a:prstGeom>
        </p:spPr>
      </p:pic>
      <p:pic>
        <p:nvPicPr>
          <p:cNvPr id="46" name="Picture 4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990600" cy="990600"/>
          </a:xfrm>
          <a:prstGeom prst="rect">
            <a:avLst/>
          </a:prstGeom>
        </p:spPr>
      </p:pic>
      <p:pic>
        <p:nvPicPr>
          <p:cNvPr id="47" name="Picture 4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62000"/>
            <a:ext cx="990600" cy="990600"/>
          </a:xfrm>
          <a:prstGeom prst="rect">
            <a:avLst/>
          </a:prstGeom>
        </p:spPr>
      </p:pic>
      <p:pic>
        <p:nvPicPr>
          <p:cNvPr id="48" name="Picture 4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85800"/>
            <a:ext cx="990600" cy="990600"/>
          </a:xfrm>
          <a:prstGeom prst="rect">
            <a:avLst/>
          </a:prstGeom>
        </p:spPr>
      </p:pic>
      <p:pic>
        <p:nvPicPr>
          <p:cNvPr id="49" name="Picture 4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990600" cy="990600"/>
          </a:xfrm>
          <a:prstGeom prst="rect">
            <a:avLst/>
          </a:prstGeom>
        </p:spPr>
      </p:pic>
      <p:pic>
        <p:nvPicPr>
          <p:cNvPr id="50" name="Picture 4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990600" cy="990600"/>
          </a:xfrm>
          <a:prstGeom prst="rect">
            <a:avLst/>
          </a:prstGeom>
        </p:spPr>
      </p:pic>
      <p:pic>
        <p:nvPicPr>
          <p:cNvPr id="51" name="Picture 5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990600" cy="990600"/>
          </a:xfrm>
          <a:prstGeom prst="rect">
            <a:avLst/>
          </a:prstGeom>
        </p:spPr>
      </p:pic>
      <p:pic>
        <p:nvPicPr>
          <p:cNvPr id="52" name="Picture 5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990600" cy="990600"/>
          </a:xfrm>
          <a:prstGeom prst="rect">
            <a:avLst/>
          </a:prstGeom>
        </p:spPr>
      </p:pic>
      <p:pic>
        <p:nvPicPr>
          <p:cNvPr id="53" name="Picture 5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038600"/>
            <a:ext cx="990600" cy="990600"/>
          </a:xfrm>
          <a:prstGeom prst="rect">
            <a:avLst/>
          </a:prstGeom>
        </p:spPr>
      </p:pic>
      <p:pic>
        <p:nvPicPr>
          <p:cNvPr id="54" name="Picture 5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0"/>
            <a:ext cx="990600" cy="990600"/>
          </a:xfrm>
          <a:prstGeom prst="rect">
            <a:avLst/>
          </a:prstGeom>
        </p:spPr>
      </p:pic>
      <p:pic>
        <p:nvPicPr>
          <p:cNvPr id="55" name="Picture 5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724400"/>
            <a:ext cx="990600" cy="990600"/>
          </a:xfrm>
          <a:prstGeom prst="rect">
            <a:avLst/>
          </a:prstGeom>
        </p:spPr>
      </p:pic>
      <p:pic>
        <p:nvPicPr>
          <p:cNvPr id="56" name="Picture 5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257800"/>
            <a:ext cx="990600" cy="990600"/>
          </a:xfrm>
          <a:prstGeom prst="rect">
            <a:avLst/>
          </a:prstGeom>
        </p:spPr>
      </p:pic>
      <p:pic>
        <p:nvPicPr>
          <p:cNvPr id="57" name="Picture 5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410200"/>
            <a:ext cx="990600" cy="990600"/>
          </a:xfrm>
          <a:prstGeom prst="rect">
            <a:avLst/>
          </a:prstGeom>
        </p:spPr>
      </p:pic>
      <p:pic>
        <p:nvPicPr>
          <p:cNvPr id="58" name="Picture 5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334000"/>
            <a:ext cx="990600" cy="990600"/>
          </a:xfrm>
          <a:prstGeom prst="rect">
            <a:avLst/>
          </a:prstGeom>
        </p:spPr>
      </p:pic>
      <p:pic>
        <p:nvPicPr>
          <p:cNvPr id="59" name="Picture 5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85800"/>
            <a:ext cx="990600" cy="990600"/>
          </a:xfrm>
          <a:prstGeom prst="rect">
            <a:avLst/>
          </a:prstGeom>
        </p:spPr>
      </p:pic>
      <p:pic>
        <p:nvPicPr>
          <p:cNvPr id="60" name="Picture 5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1295400"/>
            <a:ext cx="990600" cy="990600"/>
          </a:xfrm>
          <a:prstGeom prst="rect">
            <a:avLst/>
          </a:prstGeom>
        </p:spPr>
      </p:pic>
      <p:pic>
        <p:nvPicPr>
          <p:cNvPr id="61" name="Picture 6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2209800"/>
            <a:ext cx="990600" cy="990600"/>
          </a:xfrm>
          <a:prstGeom prst="rect">
            <a:avLst/>
          </a:prstGeom>
        </p:spPr>
      </p:pic>
      <p:pic>
        <p:nvPicPr>
          <p:cNvPr id="62" name="Picture 6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2743200"/>
            <a:ext cx="990600" cy="990600"/>
          </a:xfrm>
          <a:prstGeom prst="rect">
            <a:avLst/>
          </a:prstGeom>
        </p:spPr>
      </p:pic>
      <p:pic>
        <p:nvPicPr>
          <p:cNvPr id="63" name="Picture 6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3733800"/>
            <a:ext cx="990600" cy="990600"/>
          </a:xfrm>
          <a:prstGeom prst="rect">
            <a:avLst/>
          </a:prstGeom>
        </p:spPr>
      </p:pic>
      <p:pic>
        <p:nvPicPr>
          <p:cNvPr id="64" name="Picture 6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990600" cy="990600"/>
          </a:xfrm>
          <a:prstGeom prst="rect">
            <a:avLst/>
          </a:prstGeom>
        </p:spPr>
      </p:pic>
      <p:pic>
        <p:nvPicPr>
          <p:cNvPr id="65" name="Picture 6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990600" cy="990600"/>
          </a:xfrm>
          <a:prstGeom prst="rect">
            <a:avLst/>
          </a:prstGeom>
        </p:spPr>
      </p:pic>
      <p:pic>
        <p:nvPicPr>
          <p:cNvPr id="66" name="Picture 6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990600" cy="990600"/>
          </a:xfrm>
          <a:prstGeom prst="rect">
            <a:avLst/>
          </a:prstGeom>
        </p:spPr>
      </p:pic>
      <p:pic>
        <p:nvPicPr>
          <p:cNvPr id="67" name="Picture 6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990600" cy="990600"/>
          </a:xfrm>
          <a:prstGeom prst="rect">
            <a:avLst/>
          </a:prstGeom>
        </p:spPr>
      </p:pic>
      <p:pic>
        <p:nvPicPr>
          <p:cNvPr id="68" name="Picture 6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990600" cy="990600"/>
          </a:xfrm>
          <a:prstGeom prst="rect">
            <a:avLst/>
          </a:prstGeom>
        </p:spPr>
      </p:pic>
      <p:pic>
        <p:nvPicPr>
          <p:cNvPr id="69" name="Picture 6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-228600"/>
            <a:ext cx="990600" cy="990600"/>
          </a:xfrm>
          <a:prstGeom prst="rect">
            <a:avLst/>
          </a:prstGeom>
        </p:spPr>
      </p:pic>
      <p:pic>
        <p:nvPicPr>
          <p:cNvPr id="70" name="Picture 6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90600" cy="990600"/>
          </a:xfrm>
          <a:prstGeom prst="rect">
            <a:avLst/>
          </a:prstGeom>
        </p:spPr>
      </p:pic>
      <p:pic>
        <p:nvPicPr>
          <p:cNvPr id="71" name="Picture 7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505200"/>
            <a:ext cx="990600" cy="990600"/>
          </a:xfrm>
          <a:prstGeom prst="rect">
            <a:avLst/>
          </a:prstGeom>
        </p:spPr>
      </p:pic>
      <p:pic>
        <p:nvPicPr>
          <p:cNvPr id="72" name="Picture 7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267200"/>
            <a:ext cx="990600" cy="990600"/>
          </a:xfrm>
          <a:prstGeom prst="rect">
            <a:avLst/>
          </a:prstGeom>
        </p:spPr>
      </p:pic>
      <p:pic>
        <p:nvPicPr>
          <p:cNvPr id="73" name="Picture 7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953000"/>
            <a:ext cx="990600" cy="990600"/>
          </a:xfrm>
          <a:prstGeom prst="rect">
            <a:avLst/>
          </a:prstGeom>
        </p:spPr>
      </p:pic>
      <p:pic>
        <p:nvPicPr>
          <p:cNvPr id="74" name="Picture 7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953000"/>
            <a:ext cx="990600" cy="990600"/>
          </a:xfrm>
          <a:prstGeom prst="rect">
            <a:avLst/>
          </a:prstGeom>
        </p:spPr>
      </p:pic>
      <p:pic>
        <p:nvPicPr>
          <p:cNvPr id="75" name="Picture 7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990600" cy="990600"/>
          </a:xfrm>
          <a:prstGeom prst="rect">
            <a:avLst/>
          </a:prstGeom>
        </p:spPr>
      </p:pic>
      <p:pic>
        <p:nvPicPr>
          <p:cNvPr id="76" name="Picture 7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990600" cy="990600"/>
          </a:xfrm>
          <a:prstGeom prst="rect">
            <a:avLst/>
          </a:prstGeom>
        </p:spPr>
      </p:pic>
      <p:pic>
        <p:nvPicPr>
          <p:cNvPr id="77" name="Picture 7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90600" cy="990600"/>
          </a:xfrm>
          <a:prstGeom prst="rect">
            <a:avLst/>
          </a:prstGeom>
        </p:spPr>
      </p:pic>
      <p:pic>
        <p:nvPicPr>
          <p:cNvPr id="78" name="Picture 7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4572000"/>
            <a:ext cx="990600" cy="990600"/>
          </a:xfrm>
          <a:prstGeom prst="rect">
            <a:avLst/>
          </a:prstGeom>
        </p:spPr>
      </p:pic>
      <p:pic>
        <p:nvPicPr>
          <p:cNvPr id="79" name="Picture 7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105400"/>
            <a:ext cx="990600" cy="990600"/>
          </a:xfrm>
          <a:prstGeom prst="rect">
            <a:avLst/>
          </a:prstGeom>
        </p:spPr>
      </p:pic>
      <p:pic>
        <p:nvPicPr>
          <p:cNvPr id="80" name="Picture 7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562600"/>
            <a:ext cx="990600" cy="990600"/>
          </a:xfrm>
          <a:prstGeom prst="rect">
            <a:avLst/>
          </a:prstGeom>
        </p:spPr>
      </p:pic>
      <p:pic>
        <p:nvPicPr>
          <p:cNvPr id="81" name="Picture 8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85800"/>
            <a:ext cx="990600" cy="990600"/>
          </a:xfrm>
          <a:prstGeom prst="rect">
            <a:avLst/>
          </a:prstGeom>
        </p:spPr>
      </p:pic>
      <p:pic>
        <p:nvPicPr>
          <p:cNvPr id="82" name="Picture 8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609600"/>
            <a:ext cx="990600" cy="990600"/>
          </a:xfrm>
          <a:prstGeom prst="rect">
            <a:avLst/>
          </a:prstGeom>
        </p:spPr>
      </p:pic>
      <p:pic>
        <p:nvPicPr>
          <p:cNvPr id="83" name="Picture 8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638800"/>
            <a:ext cx="990600" cy="990600"/>
          </a:xfrm>
          <a:prstGeom prst="rect">
            <a:avLst/>
          </a:prstGeom>
        </p:spPr>
      </p:pic>
      <p:pic>
        <p:nvPicPr>
          <p:cNvPr id="84" name="Picture 8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34000"/>
            <a:ext cx="990600" cy="990600"/>
          </a:xfrm>
          <a:prstGeom prst="rect">
            <a:avLst/>
          </a:prstGeom>
        </p:spPr>
      </p:pic>
      <p:pic>
        <p:nvPicPr>
          <p:cNvPr id="85" name="Picture 8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562600"/>
            <a:ext cx="990600" cy="990600"/>
          </a:xfrm>
          <a:prstGeom prst="rect">
            <a:avLst/>
          </a:prstGeom>
        </p:spPr>
      </p:pic>
      <p:pic>
        <p:nvPicPr>
          <p:cNvPr id="86" name="Picture 8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562600"/>
            <a:ext cx="990600" cy="990600"/>
          </a:xfrm>
          <a:prstGeom prst="rect">
            <a:avLst/>
          </a:prstGeom>
        </p:spPr>
      </p:pic>
      <p:pic>
        <p:nvPicPr>
          <p:cNvPr id="87" name="Picture 8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5400"/>
            <a:ext cx="990600" cy="990600"/>
          </a:xfrm>
          <a:prstGeom prst="rect">
            <a:avLst/>
          </a:prstGeom>
        </p:spPr>
      </p:pic>
      <p:pic>
        <p:nvPicPr>
          <p:cNvPr id="88" name="Picture 8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562600"/>
            <a:ext cx="990600" cy="990600"/>
          </a:xfrm>
          <a:prstGeom prst="rect">
            <a:avLst/>
          </a:prstGeom>
        </p:spPr>
      </p:pic>
      <p:pic>
        <p:nvPicPr>
          <p:cNvPr id="89" name="Picture 8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90600" cy="990600"/>
          </a:xfrm>
          <a:prstGeom prst="rect">
            <a:avLst/>
          </a:prstGeom>
        </p:spPr>
      </p:pic>
      <p:pic>
        <p:nvPicPr>
          <p:cNvPr id="90" name="Picture 8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90600" cy="990600"/>
          </a:xfrm>
          <a:prstGeom prst="rect">
            <a:avLst/>
          </a:prstGeom>
        </p:spPr>
      </p:pic>
      <p:pic>
        <p:nvPicPr>
          <p:cNvPr id="91" name="Picture 9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36227</TotalTime>
  <Words>5259</Words>
  <Application>Microsoft Office PowerPoint</Application>
  <PresentationFormat>On-screen Show (4:3)</PresentationFormat>
  <Paragraphs>697</Paragraphs>
  <Slides>62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blue_2007</vt:lpstr>
      <vt:lpstr>Equation</vt:lpstr>
      <vt:lpstr> </vt:lpstr>
      <vt:lpstr>Collaborators: 2012-Present</vt:lpstr>
      <vt:lpstr>Key Questions for the Future</vt:lpstr>
      <vt:lpstr>What is QCD?</vt:lpstr>
      <vt:lpstr>Slide 5</vt:lpstr>
      <vt:lpstr>What is Confinement?</vt:lpstr>
      <vt:lpstr>Light quarks &amp; Confinement</vt:lpstr>
      <vt:lpstr>Light quarks &amp; Confinement</vt:lpstr>
      <vt:lpstr>Light quarks &amp; Confinement</vt:lpstr>
      <vt:lpstr>Light quarks &amp; Confinement</vt:lpstr>
      <vt:lpstr>Light quarks &amp; Confinement</vt:lpstr>
      <vt:lpstr>What is Dressing?</vt:lpstr>
      <vt:lpstr>Quark Gap Equation</vt:lpstr>
      <vt:lpstr>Dynamical Chiral  Symmetry Breaking</vt:lpstr>
      <vt:lpstr>Where does the  mass come from? </vt:lpstr>
      <vt:lpstr>Gluons, too,  have a gap equation</vt:lpstr>
      <vt:lpstr>RGI  running interaction</vt:lpstr>
      <vt:lpstr>In QCD: Gluons also become massive!</vt:lpstr>
      <vt:lpstr>Massive Gauge Bosons!</vt:lpstr>
      <vt:lpstr>Top down &amp; Bottom up</vt:lpstr>
      <vt:lpstr>Top down &amp; Bottom up</vt:lpstr>
      <vt:lpstr>Confinement is dynamical!</vt:lpstr>
      <vt:lpstr>Confinement</vt:lpstr>
      <vt:lpstr>Quark Fragmentation</vt:lpstr>
      <vt:lpstr>Symmetry preserving analyses in continuum QCD</vt:lpstr>
      <vt:lpstr>Pion’s Goldberger -Treiman relation</vt:lpstr>
      <vt:lpstr>The most fundamental expression of Goldstone’s Theorem and DCSB</vt:lpstr>
      <vt:lpstr>Enigma of mass</vt:lpstr>
      <vt:lpstr>Pion’s Wave Function</vt:lpstr>
      <vt:lpstr>Meson PDAs – φ(u)</vt:lpstr>
      <vt:lpstr>How best can one  use PDA moments?</vt:lpstr>
      <vt:lpstr>How best can one  use PDA moments</vt:lpstr>
      <vt:lpstr>Pion’s valence-quark  Distribution Amplitude</vt:lpstr>
      <vt:lpstr>Pion’s valence-quark  Distribution Amplitude</vt:lpstr>
      <vt:lpstr>Lattice-QCD &amp; Pion’s valence-quark  Distribution Amplitude</vt:lpstr>
      <vt:lpstr>When is  asymptotic PDA valid?</vt:lpstr>
      <vt:lpstr>When is  asymptotic PDA valid?</vt:lpstr>
      <vt:lpstr>Hard Exclusive Processes &amp; PDAs  </vt:lpstr>
      <vt:lpstr>Pion electromagnetic  form factor</vt:lpstr>
      <vt:lpstr>Pion electromagnetic  form factor</vt:lpstr>
      <vt:lpstr>Pion electromagnetic  form factor</vt:lpstr>
      <vt:lpstr>New Algorithm New Insights </vt:lpstr>
      <vt:lpstr>Pion electromagnetic form factor</vt:lpstr>
      <vt:lpstr>Pion electromagnetic form factor</vt:lpstr>
      <vt:lpstr>Implications</vt:lpstr>
      <vt:lpstr>Flavour symmetry breaking in the  kaon parton distribution amplitude</vt:lpstr>
      <vt:lpstr>Flavour symmetry breaking in the  kaon parton distribution amplitude</vt:lpstr>
      <vt:lpstr>Flavour symmetry breaking in the  kaon parton distribution amplitude</vt:lpstr>
      <vt:lpstr>Computing the  kaon’s twist-two PDA</vt:lpstr>
      <vt:lpstr>Comparison of moments</vt:lpstr>
      <vt:lpstr>Pointwise behaviour of  Kaon and pion PDAs</vt:lpstr>
      <vt:lpstr>Observations  &amp; Messages</vt:lpstr>
      <vt:lpstr>Observations  &amp; Messages</vt:lpstr>
      <vt:lpstr>Observations  &amp; Messages</vt:lpstr>
      <vt:lpstr>Baryon Bound-States</vt:lpstr>
      <vt:lpstr>Baryon Structure</vt:lpstr>
      <vt:lpstr>Baryon Structure</vt:lpstr>
      <vt:lpstr>TMDs …  Transversity … Tensor Charge</vt:lpstr>
      <vt:lpstr>TMDs …  Transversity … Tensor Charge</vt:lpstr>
      <vt:lpstr>Summary</vt:lpstr>
      <vt:lpstr>Future</vt:lpstr>
      <vt:lpstr>Future</vt:lpstr>
    </vt:vector>
  </TitlesOfParts>
  <Company>Argonne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4571</cp:revision>
  <dcterms:created xsi:type="dcterms:W3CDTF">2011-04-14T18:17:37Z</dcterms:created>
  <dcterms:modified xsi:type="dcterms:W3CDTF">2015-01-22T11:59:37Z</dcterms:modified>
</cp:coreProperties>
</file>