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3" r:id="rId2"/>
    <p:sldMasterId id="2147483685" r:id="rId3"/>
    <p:sldMasterId id="2147483697" r:id="rId4"/>
  </p:sldMasterIdLst>
  <p:notesMasterIdLst>
    <p:notesMasterId r:id="rId87"/>
  </p:notesMasterIdLst>
  <p:handoutMasterIdLst>
    <p:handoutMasterId r:id="rId88"/>
  </p:handoutMasterIdLst>
  <p:sldIdLst>
    <p:sldId id="705" r:id="rId5"/>
    <p:sldId id="905" r:id="rId6"/>
    <p:sldId id="1027" r:id="rId7"/>
    <p:sldId id="872" r:id="rId8"/>
    <p:sldId id="1028" r:id="rId9"/>
    <p:sldId id="1029" r:id="rId10"/>
    <p:sldId id="807" r:id="rId11"/>
    <p:sldId id="908" r:id="rId12"/>
    <p:sldId id="584" r:id="rId13"/>
    <p:sldId id="784" r:id="rId14"/>
    <p:sldId id="928" r:id="rId15"/>
    <p:sldId id="929" r:id="rId16"/>
    <p:sldId id="930" r:id="rId17"/>
    <p:sldId id="931" r:id="rId18"/>
    <p:sldId id="902" r:id="rId19"/>
    <p:sldId id="969" r:id="rId20"/>
    <p:sldId id="761" r:id="rId21"/>
    <p:sldId id="1030" r:id="rId22"/>
    <p:sldId id="711" r:id="rId23"/>
    <p:sldId id="843" r:id="rId24"/>
    <p:sldId id="866" r:id="rId25"/>
    <p:sldId id="540" r:id="rId26"/>
    <p:sldId id="860" r:id="rId27"/>
    <p:sldId id="642" r:id="rId28"/>
    <p:sldId id="660" r:id="rId29"/>
    <p:sldId id="577" r:id="rId30"/>
    <p:sldId id="765" r:id="rId31"/>
    <p:sldId id="875" r:id="rId32"/>
    <p:sldId id="903" r:id="rId33"/>
    <p:sldId id="768" r:id="rId34"/>
    <p:sldId id="769" r:id="rId35"/>
    <p:sldId id="770" r:id="rId36"/>
    <p:sldId id="795" r:id="rId37"/>
    <p:sldId id="991" r:id="rId38"/>
    <p:sldId id="992" r:id="rId39"/>
    <p:sldId id="1026" r:id="rId40"/>
    <p:sldId id="973" r:id="rId41"/>
    <p:sldId id="921" r:id="rId42"/>
    <p:sldId id="972" r:id="rId43"/>
    <p:sldId id="923" r:id="rId44"/>
    <p:sldId id="1033" r:id="rId45"/>
    <p:sldId id="986" r:id="rId46"/>
    <p:sldId id="1039" r:id="rId47"/>
    <p:sldId id="1040" r:id="rId48"/>
    <p:sldId id="1045" r:id="rId49"/>
    <p:sldId id="1034" r:id="rId50"/>
    <p:sldId id="813" r:id="rId51"/>
    <p:sldId id="924" r:id="rId52"/>
    <p:sldId id="1006" r:id="rId53"/>
    <p:sldId id="926" r:id="rId54"/>
    <p:sldId id="1005" r:id="rId55"/>
    <p:sldId id="988" r:id="rId56"/>
    <p:sldId id="989" r:id="rId57"/>
    <p:sldId id="937" r:id="rId58"/>
    <p:sldId id="970" r:id="rId59"/>
    <p:sldId id="1036" r:id="rId60"/>
    <p:sldId id="1037" r:id="rId61"/>
    <p:sldId id="957" r:id="rId62"/>
    <p:sldId id="967" r:id="rId63"/>
    <p:sldId id="774" r:id="rId64"/>
    <p:sldId id="1031" r:id="rId65"/>
    <p:sldId id="1032" r:id="rId66"/>
    <p:sldId id="997" r:id="rId67"/>
    <p:sldId id="1035" r:id="rId68"/>
    <p:sldId id="1038" r:id="rId69"/>
    <p:sldId id="933" r:id="rId70"/>
    <p:sldId id="1041" r:id="rId71"/>
    <p:sldId id="935" r:id="rId72"/>
    <p:sldId id="942" r:id="rId73"/>
    <p:sldId id="958" r:id="rId74"/>
    <p:sldId id="936" r:id="rId75"/>
    <p:sldId id="1042" r:id="rId76"/>
    <p:sldId id="938" r:id="rId77"/>
    <p:sldId id="865" r:id="rId78"/>
    <p:sldId id="940" r:id="rId79"/>
    <p:sldId id="960" r:id="rId80"/>
    <p:sldId id="943" r:id="rId81"/>
    <p:sldId id="1043" r:id="rId82"/>
    <p:sldId id="1044" r:id="rId83"/>
    <p:sldId id="985" r:id="rId84"/>
    <p:sldId id="945" r:id="rId85"/>
    <p:sldId id="965" r:id="rId86"/>
  </p:sldIdLst>
  <p:sldSz cx="10080625" cy="7559675"/>
  <p:notesSz cx="7772400" cy="10058400"/>
  <p:defaultTextStyle>
    <a:defPPr>
      <a:defRPr lang="en-GB"/>
    </a:defPPr>
    <a:lvl1pPr algn="l" defTabSz="449263" rtl="0" fontAlgn="base" hangingPunct="0">
      <a:lnSpc>
        <a:spcPct val="10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fontAlgn="base" hangingPunct="0">
      <a:lnSpc>
        <a:spcPct val="10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fontAlgn="base" hangingPunct="0">
      <a:lnSpc>
        <a:spcPct val="10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fontAlgn="base" hangingPunct="0">
      <a:lnSpc>
        <a:spcPct val="10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fontAlgn="base" hangingPunct="0">
      <a:lnSpc>
        <a:spcPct val="10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F5AC"/>
    <a:srgbClr val="F02AFF"/>
    <a:srgbClr val="6BFF46"/>
    <a:srgbClr val="6C1E7B"/>
    <a:srgbClr val="F0F18D"/>
    <a:srgbClr val="FFFF74"/>
    <a:srgbClr val="FFD245"/>
    <a:srgbClr val="FFCAFA"/>
    <a:srgbClr val="FFE7EE"/>
    <a:srgbClr val="FF25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3" autoAdjust="0"/>
    <p:restoredTop sz="92998" autoAdjust="0"/>
  </p:normalViewPr>
  <p:slideViewPr>
    <p:cSldViewPr snapToGrid="0">
      <p:cViewPr varScale="1">
        <p:scale>
          <a:sx n="95" d="100"/>
          <a:sy n="95" d="100"/>
        </p:scale>
        <p:origin x="768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EF53B-A1C3-6848-9D06-4D65DACB624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813BD-4EA7-A14E-A829-B6B0CD4AC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51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323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1287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910692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11275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Fourier transform of the nucleon</a:t>
            </a:r>
            <a:r>
              <a:rPr lang="en-US" baseline="0" dirty="0"/>
              <a:t> density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105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11275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755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pt-BR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_{\</a:t>
            </a:r>
            <a:r>
              <a:rPr lang="pt-BR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rm</a:t>
            </a:r>
            <a:r>
              <a:rPr lang="pt-BR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pt-BR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max</a:t>
            </a:r>
            <a:r>
              <a:rPr lang="pt-BR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} \sim \</a:t>
            </a:r>
            <a:r>
              <a:rPr lang="pt-BR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pt-BR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{2 E_\nu^2}{M}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71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11275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11275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Bottom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plot not really AU, nu's /cm^2 /s at 20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66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96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33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ss</a:t>
            </a:r>
            <a:r>
              <a:rPr lang="en-US" dirty="0"/>
              <a:t> backgrounds</a:t>
            </a:r>
            <a:r>
              <a:rPr lang="en-US" baseline="0" dirty="0"/>
              <a:t> are square-</a:t>
            </a:r>
            <a:r>
              <a:rPr lang="en-US" baseline="0" dirty="0" err="1"/>
              <a:t>rootable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354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Green: structural aluminum</a:t>
            </a:r>
          </a:p>
        </p:txBody>
      </p:sp>
    </p:spTree>
    <p:extLst>
      <p:ext uri="{BB962C8B-B14F-4D97-AF65-F5344CB8AC3E}">
        <p14:creationId xmlns:p14="http://schemas.microsoft.com/office/powerpoint/2010/main" val="199683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11275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Nova:  currently 6e20 pot</a:t>
            </a:r>
          </a:p>
        </p:txBody>
      </p:sp>
    </p:spTree>
    <p:extLst>
      <p:ext uri="{BB962C8B-B14F-4D97-AF65-F5344CB8AC3E}">
        <p14:creationId xmlns:p14="http://schemas.microsoft.com/office/powerpoint/2010/main" val="1384664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11275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{\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rm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pe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} \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propto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T \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propto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Q^2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47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0.12-0.32</a:t>
            </a:r>
          </a:p>
        </p:txBody>
      </p:sp>
    </p:spTree>
    <p:extLst>
      <p:ext uri="{BB962C8B-B14F-4D97-AF65-F5344CB8AC3E}">
        <p14:creationId xmlns:p14="http://schemas.microsoft.com/office/powerpoint/2010/main" val="539058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∆χ2 as a function of NSI parameters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εf,V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, for a global fit to oscillation experiments (dashed curves) and for a fit αβ </a:t>
            </a:r>
            <a:endParaRPr lang="en-US" dirty="0"/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to oscillations and COHERENT data (solid curves). Blue lines correspond to the LMA solution (θ12 &lt; π/4), while the red lines correspond to the LMA-D solution (θ12 &gt; π/4). We minimize the χ2 with respect to all oscillations parameters and all un-displayed NSI parameters in each panel. </a:t>
            </a:r>
            <a:endParaRPr lang="en-US" dirty="0"/>
          </a:p>
          <a:p>
            <a:endParaRPr lang="en-US" sz="1200" kern="1200" dirty="0">
              <a:solidFill>
                <a:srgbClr val="000000"/>
              </a:solidFill>
              <a:effectLst/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sz="1200" kern="1200" dirty="0">
              <a:solidFill>
                <a:srgbClr val="000000"/>
              </a:solidFill>
              <a:effectLst/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sz="1200" kern="1200" dirty="0">
              <a:solidFill>
                <a:srgbClr val="000000"/>
              </a:solidFill>
              <a:effectLst/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Allowed regions in the plane of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εu,V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ee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endParaRPr lang="en-US" dirty="0"/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and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εu,V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from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μμ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endParaRPr lang="en-US" dirty="0"/>
          </a:p>
          <a:p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the COHERENT experiment shown together with the allowed regions from the global oscillation analysis. Diagonal shaded bands correspond to the LMA and LMA-D regions as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indi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-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cated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, at 1σ, 2σ, 3σ (2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dof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). The COHERENT regions are shown at 1σ and 2σ only because the 3σ region extends be- yond the boundaries of the figure.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56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99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38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96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Canberra </a:t>
            </a:r>
            <a:r>
              <a:rPr lang="en-US" dirty="0" err="1"/>
              <a:t>BeGes</a:t>
            </a:r>
            <a:r>
              <a:rPr lang="en-US" dirty="0"/>
              <a:t> at SURF (5 kg)</a:t>
            </a:r>
          </a:p>
        </p:txBody>
      </p:sp>
    </p:spTree>
    <p:extLst>
      <p:ext uri="{BB962C8B-B14F-4D97-AF65-F5344CB8AC3E}">
        <p14:creationId xmlns:p14="http://schemas.microsoft.com/office/powerpoint/2010/main" val="26933392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\left(\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{d\sigma}{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dT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}\right)_m =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{\pi \alpha^2 \mu_\nu^2 Z^2}{m_e^2}\left(\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{1-T/E_\nu}{T}+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{T}{4E_\nu^2} \right)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0538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</a:t>
            </a:r>
            <a:r>
              <a:rPr lang="en-US" baseline="0" dirty="0"/>
              <a:t> take away: it’s “</a:t>
            </a:r>
            <a:r>
              <a:rPr lang="en-US" baseline="0" dirty="0" err="1"/>
              <a:t>CEvNS</a:t>
            </a:r>
            <a:r>
              <a:rPr lang="en-US" baseline="0"/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42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11275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in phase</a:t>
            </a:r>
          </a:p>
          <a:p>
            <a:r>
              <a:rPr lang="hr-HR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\frac{d \sigma}{d \Omega} \sim A^2 | {f}(\bf{k'},\bf{k})|^2</a:t>
            </a:r>
          </a:p>
          <a:p>
            <a:r>
              <a:rPr lang="hr-HR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 is 4-mon transfer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28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Results from a fit to simulated data for DUNE. We assume a true NO and no NSI, and perform a fit allowing for non-zero values of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εee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and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εeτ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. In the upper panel we fit with the correct mass spectrum, while in the lower panel we adopt IO and exchange sin θ12 ↔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cos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θ12 . The shaded regions correspond to DUNE alone, whereas the contour curves include the constraints from global oscillation data [7] and from the CHARM experiment [20] on the NC cross section. We marginalize over ∆m231,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δ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, θ23 and the complex phase of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εeτ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. 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060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Results from a fit to simulated data for DUNE. We assume a true NO and no NSI, and perform a fit allowing for non-zero values of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εee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and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εeτ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. In the upper panel we fit with the correct mass spectrum, while in the lower panel we adopt IO and exchange sin θ12 ↔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cos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θ12 . The shaded regions correspond to DUNE alone, whereas the contour curves include the constraints from global oscillation data [7] and from the CHARM experiment [20] on the NC cross section. We marginalize over ∆m231,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δ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, θ23 and the complex phase of </a:t>
            </a:r>
            <a:r>
              <a:rPr lang="en-US" sz="1200" kern="1200" dirty="0" err="1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εeτ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. 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098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We performed two new independent measurements using a monochromatic (3.8 ± 0.2 MeV) DD neutron beam (</a:t>
            </a:r>
            <a:r>
              <a:rPr lang="en-US" sz="1200" i="1" kern="1200" dirty="0">
                <a:solidFill>
                  <a:srgbClr val="000000"/>
                </a:solidFill>
                <a:effectLst/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6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860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11275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504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Fourier transform of the nucleon</a:t>
            </a:r>
            <a:r>
              <a:rPr lang="en-US" baseline="0" dirty="0"/>
              <a:t> density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0221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Fourier transform of the nucleon</a:t>
            </a:r>
            <a:r>
              <a:rPr lang="en-US" baseline="0" dirty="0"/>
              <a:t> density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94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(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)= \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{3(\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sin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(QR)-QR \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cos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(QR))}{(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R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)^3(1+a_{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k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}^2 Q^2)}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 </a:t>
            </a:r>
          </a:p>
          <a:p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a=0.7</a:t>
            </a:r>
          </a:p>
          <a:p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R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=1.2 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A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^{1/3}</a:t>
            </a:r>
            <a:endParaRPr lang="en-US" sz="1200" kern="1200" dirty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(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) = \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{3}{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R_0} \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left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(\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{\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sin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{(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R_0)}}{(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R_0)^2}- \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{\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cos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{(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R_0)}}{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R_0}\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right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) </a:t>
            </a:r>
            <a:r>
              <a:rPr lang="mr-IN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e</a:t>
            </a:r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^{-Q^2 s^2/2}</a:t>
            </a:r>
            <a:endParaRPr lang="en-US" sz="1200" kern="1200" dirty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sz="1200" kern="1200" dirty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Symm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. FF is FT of Woods-Saxon or standard Fermi, Helm is 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box+Gauss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, Klein-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Nystrand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is 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Yukawa+sphere</a:t>
            </a:r>
            <a:endParaRPr lang="en-US" sz="1200" kern="1200" dirty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endParaRPr lang="en-US" sz="1200" kern="1200" dirty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52149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Fourier transform of the nucleon</a:t>
            </a:r>
            <a:r>
              <a:rPr lang="en-US" baseline="0" dirty="0"/>
              <a:t> density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98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Fourier transform of the nucleon</a:t>
            </a:r>
            <a:r>
              <a:rPr lang="en-US" baseline="0" dirty="0"/>
              <a:t> density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260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Fourier transform of the nucleon</a:t>
            </a:r>
            <a:r>
              <a:rPr lang="en-US" baseline="0" dirty="0"/>
              <a:t> density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5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{d\sigma}{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dT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} =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{G_F^2 M}{2 \pi}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{Q_W^2}{4} F^2(Q)\left(2-\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{M T}{E_{\nu}^2}\right) </a:t>
            </a:r>
          </a:p>
          <a:p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Q_W = N-(1-4 \sin^2 \theta_W)Z</a:t>
            </a:r>
            <a:endParaRPr lang="en-US" sz="1200" kern="1200" dirty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30 MeV nu for 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6507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Fourier transform of the nucleon</a:t>
            </a:r>
            <a:r>
              <a:rPr lang="en-US" baseline="0" dirty="0"/>
              <a:t> density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061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3.5 t</a:t>
            </a:r>
            <a:r>
              <a:rPr lang="en-US" baseline="0" dirty="0"/>
              <a:t> of </a:t>
            </a:r>
            <a:r>
              <a:rPr lang="en-US" baseline="0" dirty="0" err="1"/>
              <a:t>Ar</a:t>
            </a:r>
            <a:r>
              <a:rPr lang="en-US" baseline="0" dirty="0"/>
              <a:t> </a:t>
            </a:r>
            <a:r>
              <a:rPr lang="en-US" dirty="0"/>
              <a:t>16 m from source</a:t>
            </a:r>
          </a:p>
        </p:txBody>
      </p:sp>
    </p:spTree>
    <p:extLst>
      <p:ext uri="{BB962C8B-B14F-4D97-AF65-F5344CB8AC3E}">
        <p14:creationId xmlns:p14="http://schemas.microsoft.com/office/powerpoint/2010/main" val="13423911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Fourier transform of the nucleon</a:t>
            </a:r>
            <a:r>
              <a:rPr lang="en-US" baseline="0" dirty="0"/>
              <a:t> density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261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trying to build a Frank Gehry hotel at a great pyramid site</a:t>
            </a:r>
          </a:p>
        </p:txBody>
      </p:sp>
    </p:spTree>
    <p:extLst>
      <p:ext uri="{BB962C8B-B14F-4D97-AF65-F5344CB8AC3E}">
        <p14:creationId xmlns:p14="http://schemas.microsoft.com/office/powerpoint/2010/main" val="2967913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Fourier transform of the nucleon</a:t>
            </a:r>
            <a:r>
              <a:rPr lang="en-US" baseline="0" dirty="0"/>
              <a:t> density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914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Fourier transform of the nucleon</a:t>
            </a:r>
            <a:r>
              <a:rPr lang="en-US" baseline="0" dirty="0"/>
              <a:t> density distributions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91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{d\sigma}{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dT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} =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{G_F^2 M}{2 \pi}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{Q_W^2}{4} F^2(Q)\left(2-\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{M T}{E_{\nu}^2}\right) </a:t>
            </a:r>
          </a:p>
          <a:p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Q_W = N-(1-4 \sin^2 \theta_W)Z</a:t>
            </a:r>
            <a:endParaRPr lang="en-US" sz="1200" kern="1200" dirty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30 MeV nu for 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76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{d\sigma}{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dT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} =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{G_F^2 M}{2 \pi}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{Q_W^2}{4} F^2(Q)\left(2-\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frac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{M T}{E_{\nu}^2}\right) </a:t>
            </a:r>
          </a:p>
          <a:p>
            <a:r>
              <a:rPr lang="mr-IN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Q_W = N-(1-4 \sin^2 \theta_W)Z</a:t>
            </a:r>
            <a:endParaRPr lang="en-US" sz="1200" kern="1200" dirty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30 MeV nu for 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36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11275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\sigma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propto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Q_W^2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propto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(N-(1-4\sin^2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theta_W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)Z)^2 \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sim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N^2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11275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11275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710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80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6216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88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22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3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64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33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83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with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8996" y="7007225"/>
            <a:ext cx="3190875" cy="40163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Scholberg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3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8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584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23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73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68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14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27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02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16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66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91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5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0501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30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56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82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66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1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7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83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37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9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026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6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04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74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151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1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33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480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08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077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790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08589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-65" charset="0"/>
          <a:ea typeface="ＭＳ Ｐゴシック" charset="0"/>
          <a:cs typeface="msmincho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-65" charset="0"/>
          <a:ea typeface="ＭＳ Ｐゴシック" charset="0"/>
          <a:cs typeface="msmincho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-65" charset="0"/>
          <a:ea typeface="ＭＳ Ｐゴシック" charset="0"/>
          <a:cs typeface="msmincho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-65" charset="0"/>
          <a:ea typeface="ＭＳ Ｐゴシック" charset="0"/>
          <a:cs typeface="msmincho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65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65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65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-65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F77D9-D757-B74F-A424-C53235E1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0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2183D-F1E8-1C40-B9CB-3574F2D32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7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Scholberg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3994C-1198-5E48-BB14-13D0B440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6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science.sciencemag.org/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6.png"/><Relationship Id="rId4" Type="http://schemas.openxmlformats.org/officeDocument/2006/relationships/image" Target="../media/image11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7.emf"/><Relationship Id="rId4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emf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2.emf"/><Relationship Id="rId7" Type="http://schemas.openxmlformats.org/officeDocument/2006/relationships/image" Target="../media/image14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5.emf"/><Relationship Id="rId5" Type="http://schemas.openxmlformats.org/officeDocument/2006/relationships/image" Target="../media/image144.emf"/><Relationship Id="rId4" Type="http://schemas.openxmlformats.org/officeDocument/2006/relationships/image" Target="../media/image14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761597" y="259748"/>
            <a:ext cx="9319028" cy="5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Low-Energy Scattering with COHERENT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2513803" y="6077153"/>
            <a:ext cx="4618572" cy="121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</a:rPr>
              <a:t>Kate Scholberg, Duke University</a:t>
            </a:r>
          </a:p>
          <a:p>
            <a:pPr algn="ctr"/>
            <a:r>
              <a:rPr lang="en-US" sz="2400" b="0" dirty="0">
                <a:solidFill>
                  <a:schemeClr val="tx1"/>
                </a:solidFill>
              </a:rPr>
              <a:t>ACFI Workshop</a:t>
            </a:r>
          </a:p>
          <a:p>
            <a:pPr algn="ctr"/>
            <a:r>
              <a:rPr lang="en-US" sz="2400" b="0" dirty="0">
                <a:solidFill>
                  <a:schemeClr val="tx1"/>
                </a:solidFill>
              </a:rPr>
              <a:t>April 25,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1045881"/>
            <a:ext cx="5473700" cy="4598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793FA1-1B33-374E-B40B-6DAD6CCC8C0A}"/>
              </a:ext>
            </a:extLst>
          </p:cNvPr>
          <p:cNvSpPr txBox="1"/>
          <p:nvPr/>
        </p:nvSpPr>
        <p:spPr>
          <a:xfrm>
            <a:off x="5675113" y="5769965"/>
            <a:ext cx="1957587" cy="181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0" dirty="0"/>
              <a:t>Artwork by Sandbox Studio, Chicago with Ana </a:t>
            </a:r>
            <a:r>
              <a:rPr lang="en-US" sz="600" b="0" dirty="0" err="1"/>
              <a:t>Kova</a:t>
            </a:r>
            <a:endParaRPr lang="en-US" sz="600" b="0" dirty="0"/>
          </a:p>
        </p:txBody>
      </p:sp>
    </p:spTree>
    <p:extLst>
      <p:ext uri="{BB962C8B-B14F-4D97-AF65-F5344CB8AC3E}">
        <p14:creationId xmlns:p14="http://schemas.microsoft.com/office/powerpoint/2010/main" val="2250146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0728" y="438048"/>
            <a:ext cx="2656226" cy="143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The only</a:t>
            </a:r>
          </a:p>
          <a:p>
            <a:r>
              <a:rPr lang="en-US" b="0" dirty="0">
                <a:solidFill>
                  <a:schemeClr val="tx1"/>
                </a:solidFill>
              </a:rPr>
              <a:t>experimental</a:t>
            </a:r>
          </a:p>
          <a:p>
            <a:r>
              <a:rPr lang="en-US" b="0" dirty="0">
                <a:solidFill>
                  <a:schemeClr val="tx1"/>
                </a:solidFill>
              </a:rPr>
              <a:t>signature: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620864" y="308579"/>
            <a:ext cx="4822947" cy="5595679"/>
            <a:chOff x="3818766" y="193132"/>
            <a:chExt cx="4822947" cy="5595679"/>
          </a:xfrm>
        </p:grpSpPr>
        <p:grpSp>
          <p:nvGrpSpPr>
            <p:cNvPr id="6" name="Group 5"/>
            <p:cNvGrpSpPr/>
            <p:nvPr/>
          </p:nvGrpSpPr>
          <p:grpSpPr>
            <a:xfrm>
              <a:off x="3818766" y="193132"/>
              <a:ext cx="4822947" cy="5595679"/>
              <a:chOff x="2549938" y="1069975"/>
              <a:chExt cx="5537200" cy="64897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49938" y="1069975"/>
                <a:ext cx="5537200" cy="64897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877308" y="1221766"/>
                <a:ext cx="884089" cy="835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898759" y="5035161"/>
              <a:ext cx="1758915" cy="3467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deposited energy</a:t>
              </a: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224465" y="5853090"/>
            <a:ext cx="7753880" cy="134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8108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0000"/>
              </a:lnSpc>
              <a:spcAft>
                <a:spcPts val="600"/>
              </a:spcAft>
            </a:pPr>
            <a:r>
              <a:rPr lang="en-ZW" b="0" dirty="0">
                <a:solidFill>
                  <a:schemeClr val="tx1"/>
                </a:solidFill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ZW" b="0" dirty="0">
                <a:solidFill>
                  <a:schemeClr val="tx1"/>
                </a:solidFill>
                <a:cs typeface="msmincho" charset="0"/>
              </a:rPr>
              <a:t>  </a:t>
            </a:r>
            <a:r>
              <a:rPr lang="en-ZW" dirty="0">
                <a:solidFill>
                  <a:schemeClr val="tx1"/>
                </a:solidFill>
                <a:cs typeface="msmincho" charset="0"/>
              </a:rPr>
              <a:t>WIMP dark matter detectors </a:t>
            </a:r>
            <a:r>
              <a:rPr lang="en-ZW" b="0" dirty="0">
                <a:solidFill>
                  <a:schemeClr val="tx1"/>
                </a:solidFill>
                <a:cs typeface="msmincho" charset="0"/>
              </a:rPr>
              <a:t>developed</a:t>
            </a:r>
            <a:br>
              <a:rPr lang="en-ZW" b="0" dirty="0">
                <a:solidFill>
                  <a:schemeClr val="tx1"/>
                </a:solidFill>
                <a:cs typeface="msmincho" charset="0"/>
              </a:rPr>
            </a:br>
            <a:r>
              <a:rPr lang="en-ZW" b="0" dirty="0">
                <a:solidFill>
                  <a:schemeClr val="tx1"/>
                </a:solidFill>
                <a:cs typeface="msmincho" charset="0"/>
              </a:rPr>
              <a:t>       over the last ~decade are sensitive</a:t>
            </a:r>
            <a:br>
              <a:rPr lang="en-ZW" b="0" dirty="0">
                <a:solidFill>
                  <a:schemeClr val="tx1"/>
                </a:solidFill>
                <a:cs typeface="msmincho" charset="0"/>
              </a:rPr>
            </a:br>
            <a:r>
              <a:rPr lang="en-ZW" b="0" dirty="0">
                <a:solidFill>
                  <a:schemeClr val="tx1"/>
                </a:solidFill>
                <a:cs typeface="msmincho" charset="0"/>
              </a:rPr>
              <a:t>       to ~ keV to 10’s of keV recoils</a:t>
            </a:r>
          </a:p>
        </p:txBody>
      </p:sp>
      <p:sp>
        <p:nvSpPr>
          <p:cNvPr id="2" name="Rectangle 1"/>
          <p:cNvSpPr/>
          <p:nvPr/>
        </p:nvSpPr>
        <p:spPr>
          <a:xfrm>
            <a:off x="756326" y="2444220"/>
            <a:ext cx="2525548" cy="2330074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tiny energy</a:t>
            </a:r>
          </a:p>
          <a:p>
            <a:r>
              <a:rPr lang="en-US" b="0" dirty="0">
                <a:solidFill>
                  <a:schemeClr val="tx1"/>
                </a:solidFill>
              </a:rPr>
              <a:t>deposited</a:t>
            </a:r>
          </a:p>
          <a:p>
            <a:r>
              <a:rPr lang="en-US" b="0" dirty="0">
                <a:solidFill>
                  <a:schemeClr val="tx1"/>
                </a:solidFill>
              </a:rPr>
              <a:t>by nuclear</a:t>
            </a:r>
          </a:p>
          <a:p>
            <a:r>
              <a:rPr lang="en-US" b="0" dirty="0">
                <a:solidFill>
                  <a:schemeClr val="tx1"/>
                </a:solidFill>
              </a:rPr>
              <a:t>recoils in the </a:t>
            </a:r>
          </a:p>
          <a:p>
            <a:r>
              <a:rPr lang="en-US" b="0" dirty="0">
                <a:solidFill>
                  <a:schemeClr val="tx1"/>
                </a:solidFill>
              </a:rPr>
              <a:t>target material</a:t>
            </a:r>
          </a:p>
        </p:txBody>
      </p:sp>
    </p:spTree>
    <p:extLst>
      <p:ext uri="{BB962C8B-B14F-4D97-AF65-F5344CB8AC3E}">
        <p14:creationId xmlns:p14="http://schemas.microsoft.com/office/powerpoint/2010/main" val="547065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uflo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6" y="654777"/>
            <a:ext cx="7818178" cy="6250125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47" y="813111"/>
            <a:ext cx="4940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374622" y="233008"/>
            <a:ext cx="9503549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0" dirty="0">
                <a:solidFill>
                  <a:schemeClr val="tx1"/>
                </a:solidFill>
              </a:rPr>
              <a:t>The so-called “neutrino floor” (</a:t>
            </a:r>
            <a:r>
              <a:rPr lang="en-US" dirty="0">
                <a:solidFill>
                  <a:schemeClr val="tx1"/>
                </a:solidFill>
              </a:rPr>
              <a:t>signal!</a:t>
            </a:r>
            <a:r>
              <a:rPr lang="en-US" b="0" dirty="0">
                <a:solidFill>
                  <a:schemeClr val="tx1"/>
                </a:solidFill>
              </a:rPr>
              <a:t>) for DM experiments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5257" y="6700565"/>
            <a:ext cx="7555599" cy="730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Measure </a:t>
            </a:r>
            <a:r>
              <a:rPr lang="en-US" sz="2000" b="0" dirty="0" err="1">
                <a:solidFill>
                  <a:schemeClr val="tx1"/>
                </a:solidFill>
              </a:rPr>
              <a:t>CEvNS</a:t>
            </a:r>
            <a:r>
              <a:rPr lang="en-US" sz="2000" b="0" dirty="0">
                <a:solidFill>
                  <a:schemeClr val="tx1"/>
                </a:solidFill>
              </a:rPr>
              <a:t> to understand nature of background/</a:t>
            </a:r>
            <a:r>
              <a:rPr lang="en-US" sz="2000" b="0" dirty="0" err="1">
                <a:solidFill>
                  <a:schemeClr val="tx1"/>
                </a:solidFill>
              </a:rPr>
              <a:t>astro</a:t>
            </a:r>
            <a:r>
              <a:rPr lang="en-US" sz="2000" b="0" dirty="0">
                <a:solidFill>
                  <a:schemeClr val="tx1"/>
                </a:solidFill>
              </a:rPr>
              <a:t> signal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     (&amp; detector response, DM interaction)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8346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4943" y="4415493"/>
            <a:ext cx="790931" cy="11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77" y="5006333"/>
            <a:ext cx="533408" cy="56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290234" y="5524403"/>
            <a:ext cx="1189919" cy="44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51408" rIns="0" bIns="0"/>
          <a:lstStyle>
            <a:lvl1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sz="2400" b="0" dirty="0">
                <a:solidFill>
                  <a:schemeClr val="tx1"/>
                </a:solidFill>
              </a:rPr>
              <a:t>solar </a:t>
            </a:r>
            <a:r>
              <a:rPr lang="en-US" sz="2400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400" b="0" dirty="0">
                <a:solidFill>
                  <a:schemeClr val="tx1"/>
                </a:solidFill>
              </a:rPr>
              <a:t>’s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443135" y="4456257"/>
            <a:ext cx="1686630" cy="91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51408" rIns="0" bIns="0"/>
          <a:lstStyle>
            <a:lvl1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sz="2000" b="0" dirty="0">
                <a:solidFill>
                  <a:schemeClr val="tx1"/>
                </a:solidFill>
              </a:rPr>
              <a:t>atmospheric </a:t>
            </a:r>
          </a:p>
          <a:p>
            <a:pPr eaLnBrk="1">
              <a:lnSpc>
                <a:spcPct val="90000"/>
              </a:lnSpc>
            </a:pPr>
            <a:r>
              <a:rPr lang="en-US" sz="2000" b="0" dirty="0">
                <a:solidFill>
                  <a:schemeClr val="tx1"/>
                </a:solidFill>
                <a:latin typeface="Symbol" charset="2"/>
                <a:cs typeface="Symbol" charset="2"/>
              </a:rPr>
              <a:t>     n</a:t>
            </a:r>
            <a:r>
              <a:rPr lang="en-US" sz="2000" b="0" dirty="0">
                <a:solidFill>
                  <a:schemeClr val="tx1"/>
                </a:solidFill>
              </a:rPr>
              <a:t>’s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9152" y="4870109"/>
            <a:ext cx="709626" cy="653812"/>
          </a:xfrm>
          <a:prstGeom prst="rect">
            <a:avLst/>
          </a:prstGeom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825649" y="4648502"/>
            <a:ext cx="746476" cy="124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51408" rIns="0" bIns="0"/>
          <a:lstStyle>
            <a:lvl1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en-US" sz="2400" b="0" dirty="0">
                <a:solidFill>
                  <a:schemeClr val="tx1"/>
                </a:solidFill>
              </a:rPr>
              <a:t>super</a:t>
            </a:r>
          </a:p>
          <a:p>
            <a:pPr eaLnBrk="1">
              <a:lnSpc>
                <a:spcPct val="80000"/>
              </a:lnSpc>
            </a:pPr>
            <a:r>
              <a:rPr lang="en-US" sz="2400" b="0" dirty="0">
                <a:solidFill>
                  <a:schemeClr val="tx1"/>
                </a:solidFill>
              </a:rPr>
              <a:t>nova</a:t>
            </a:r>
          </a:p>
          <a:p>
            <a:pPr eaLnBrk="1">
              <a:lnSpc>
                <a:spcPct val="80000"/>
              </a:lnSpc>
            </a:pP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400" b="0" dirty="0">
                <a:solidFill>
                  <a:schemeClr val="tx1"/>
                </a:solidFill>
              </a:rPr>
              <a:t>’s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1500" y="920653"/>
            <a:ext cx="1062711" cy="346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L. </a:t>
            </a:r>
            <a:r>
              <a:rPr lang="en-US" sz="1600" b="0" dirty="0" err="1">
                <a:solidFill>
                  <a:schemeClr val="tx1"/>
                </a:solidFill>
              </a:rPr>
              <a:t>Strigari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787400"/>
            <a:ext cx="1836326" cy="259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dirty="0">
                <a:solidFill>
                  <a:schemeClr val="tx1"/>
                </a:solidFill>
              </a:rPr>
              <a:t>J. Monroe &amp; P. Fisher, 2007</a:t>
            </a:r>
          </a:p>
        </p:txBody>
      </p:sp>
    </p:spTree>
    <p:extLst>
      <p:ext uri="{BB962C8B-B14F-4D97-AF65-F5344CB8AC3E}">
        <p14:creationId xmlns:p14="http://schemas.microsoft.com/office/powerpoint/2010/main" val="1740259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50" y="4307338"/>
            <a:ext cx="5416756" cy="969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8468" y="176835"/>
            <a:ext cx="6151970" cy="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The cross section is cleanly predicted </a:t>
            </a:r>
          </a:p>
          <a:p>
            <a:r>
              <a:rPr lang="en-US" b="0" dirty="0">
                <a:solidFill>
                  <a:schemeClr val="tx1"/>
                </a:solidFill>
              </a:rPr>
              <a:t>    in the Standard Model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4" y="1124845"/>
            <a:ext cx="9526551" cy="13026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08379" y="4330303"/>
            <a:ext cx="902811" cy="4103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vector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780" y="4834407"/>
            <a:ext cx="712154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axial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645" y="5765462"/>
            <a:ext cx="1911031" cy="1581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61210" y="3736108"/>
            <a:ext cx="4953833" cy="537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G</a:t>
            </a:r>
            <a:r>
              <a:rPr lang="en-US" b="0" baseline="-25000" dirty="0">
                <a:solidFill>
                  <a:schemeClr val="tx1"/>
                </a:solidFill>
              </a:rPr>
              <a:t>V</a:t>
            </a:r>
            <a:r>
              <a:rPr lang="en-US" b="0" dirty="0">
                <a:solidFill>
                  <a:schemeClr val="tx1"/>
                </a:solidFill>
              </a:rPr>
              <a:t>, G</a:t>
            </a:r>
            <a:r>
              <a:rPr lang="en-US" b="0" baseline="-25000" dirty="0">
                <a:solidFill>
                  <a:schemeClr val="tx1"/>
                </a:solidFill>
              </a:rPr>
              <a:t>A</a:t>
            </a:r>
            <a:r>
              <a:rPr lang="en-US" b="0" dirty="0">
                <a:solidFill>
                  <a:schemeClr val="tx1"/>
                </a:solidFill>
              </a:rPr>
              <a:t>:  SM weak parameters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7474570" y="4340484"/>
            <a:ext cx="514380" cy="385820"/>
          </a:xfrm>
          <a:prstGeom prst="lef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05023" y="4292256"/>
            <a:ext cx="1703881" cy="4739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dominates</a:t>
            </a:r>
          </a:p>
        </p:txBody>
      </p:sp>
      <p:sp>
        <p:nvSpPr>
          <p:cNvPr id="19" name="Left Arrow 18"/>
          <p:cNvSpPr/>
          <p:nvPr/>
        </p:nvSpPr>
        <p:spPr>
          <a:xfrm>
            <a:off x="7498375" y="4846553"/>
            <a:ext cx="514380" cy="385820"/>
          </a:xfrm>
          <a:prstGeom prst="lef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012755" y="4798324"/>
            <a:ext cx="1703881" cy="2010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small for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most nuclei,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zero for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spin-zero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27226" y="2282772"/>
            <a:ext cx="4224233" cy="1370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E</a:t>
            </a:r>
            <a:r>
              <a:rPr lang="en-US" sz="2000" b="0" baseline="-2500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: neutrino energy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T:  nuclear recoil energy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M: nuclear mass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Q = √ (2 M T):   momentum transfer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24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31" y="941409"/>
            <a:ext cx="9526551" cy="13026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8468" y="176835"/>
            <a:ext cx="6151970" cy="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The cross section is cleanly predicted </a:t>
            </a:r>
          </a:p>
          <a:p>
            <a:r>
              <a:rPr lang="en-US" b="0" dirty="0">
                <a:solidFill>
                  <a:schemeClr val="tx1"/>
                </a:solidFill>
              </a:rPr>
              <a:t>    in the Standard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84893" y="2099336"/>
            <a:ext cx="4224233" cy="1370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E</a:t>
            </a:r>
            <a:r>
              <a:rPr lang="en-US" sz="2000" b="0" baseline="-2500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: neutrino energy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T:  nuclear recoil energy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M: nuclear mass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Q = √ (2 M T):   momentum transfer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31258" y="1424150"/>
            <a:ext cx="755494" cy="514428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5494" y="3474299"/>
            <a:ext cx="8824465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solidFill>
                  <a:schemeClr val="tx1"/>
                </a:solidFill>
              </a:rPr>
              <a:t>F(Q)</a:t>
            </a:r>
            <a:r>
              <a:rPr lang="en-US" b="0" dirty="0">
                <a:solidFill>
                  <a:schemeClr val="tx1"/>
                </a:solidFill>
              </a:rPr>
              <a:t>:  nuclear </a:t>
            </a:r>
            <a:r>
              <a:rPr lang="en-US" dirty="0">
                <a:solidFill>
                  <a:schemeClr val="tx1"/>
                </a:solidFill>
              </a:rPr>
              <a:t>form factor</a:t>
            </a:r>
            <a:r>
              <a:rPr lang="en-US" b="0" dirty="0">
                <a:solidFill>
                  <a:schemeClr val="tx1"/>
                </a:solidFill>
              </a:rPr>
              <a:t>, </a:t>
            </a:r>
            <a:r>
              <a:rPr lang="en-US" sz="2400" b="0" dirty="0">
                <a:solidFill>
                  <a:schemeClr val="tx1"/>
                </a:solidFill>
              </a:rPr>
              <a:t>&lt;~5% uncertainty on event rate </a:t>
            </a:r>
            <a:endParaRPr lang="en-US" b="0" i="1" dirty="0"/>
          </a:p>
        </p:txBody>
      </p:sp>
      <p:sp>
        <p:nvSpPr>
          <p:cNvPr id="16" name="Rectangle 15"/>
          <p:cNvSpPr/>
          <p:nvPr/>
        </p:nvSpPr>
        <p:spPr>
          <a:xfrm>
            <a:off x="473872" y="3450281"/>
            <a:ext cx="1133548" cy="651394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111" y="4190806"/>
            <a:ext cx="4151214" cy="3368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53667" y="5277310"/>
            <a:ext cx="16813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</a:rPr>
              <a:t>form factor</a:t>
            </a:r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</a:rPr>
              <a:t>suppresses</a:t>
            </a:r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</a:rPr>
              <a:t>cross section</a:t>
            </a:r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</a:rPr>
              <a:t>at large Q</a:t>
            </a:r>
          </a:p>
        </p:txBody>
      </p:sp>
    </p:spTree>
    <p:extLst>
      <p:ext uri="{BB962C8B-B14F-4D97-AF65-F5344CB8AC3E}">
        <p14:creationId xmlns:p14="http://schemas.microsoft.com/office/powerpoint/2010/main" val="3253204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20" y="1202148"/>
            <a:ext cx="8855205" cy="60054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811" y="372481"/>
            <a:ext cx="8739350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Need to measure </a:t>
            </a:r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dependence </a:t>
            </a:r>
            <a:r>
              <a:rPr lang="en-US" b="0" dirty="0">
                <a:solidFill>
                  <a:schemeClr val="tx1"/>
                </a:solidFill>
              </a:rPr>
              <a:t>of the </a:t>
            </a:r>
            <a:r>
              <a:rPr lang="en-US" b="0" dirty="0" err="1">
                <a:solidFill>
                  <a:schemeClr val="tx1"/>
                </a:solidFill>
              </a:rPr>
              <a:t>CEvNS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xscn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4723903" y="1743889"/>
            <a:ext cx="2031787" cy="558722"/>
          </a:xfrm>
          <a:prstGeom prst="wedgeRectCallout">
            <a:avLst>
              <a:gd name="adj1" fmla="val 93750"/>
              <a:gd name="adj2" fmla="val 10322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>
                <a:solidFill>
                  <a:schemeClr val="tx1"/>
                </a:solidFill>
              </a:rPr>
              <a:t>one down..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131299" y="4639084"/>
            <a:ext cx="2421213" cy="6433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>
                <a:solidFill>
                  <a:schemeClr val="tx1"/>
                </a:solidFill>
              </a:rPr>
              <a:t>more to go...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09080" y="5446729"/>
            <a:ext cx="5535540" cy="85808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A deviation from </a:t>
            </a:r>
            <a:r>
              <a:rPr lang="en-US" sz="2400" b="0" dirty="0">
                <a:solidFill>
                  <a:schemeClr val="tx1"/>
                </a:solidFill>
                <a:latin typeface="Symbol" charset="2"/>
                <a:cs typeface="Symbol" charset="2"/>
              </a:rPr>
              <a:t>a</a:t>
            </a:r>
            <a:r>
              <a:rPr lang="en-US" sz="2400" b="0" dirty="0">
                <a:solidFill>
                  <a:schemeClr val="tx1"/>
                </a:solidFill>
              </a:rPr>
              <a:t> N</a:t>
            </a:r>
            <a:r>
              <a:rPr lang="en-US" sz="2400" b="0" baseline="30000" dirty="0">
                <a:solidFill>
                  <a:schemeClr val="tx1"/>
                </a:solidFill>
              </a:rPr>
              <a:t>2</a:t>
            </a:r>
            <a:r>
              <a:rPr lang="en-US" sz="2400" b="0" dirty="0">
                <a:solidFill>
                  <a:schemeClr val="tx1"/>
                </a:solidFill>
              </a:rPr>
              <a:t> prediction can be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a signature of beyond-the-SM physics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93677" y="1101663"/>
            <a:ext cx="3018074" cy="346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Averaged over stopped-</a:t>
            </a:r>
            <a:r>
              <a:rPr lang="en-US" sz="1600" b="0" dirty="0">
                <a:solidFill>
                  <a:schemeClr val="tx1"/>
                </a:solidFill>
                <a:latin typeface="Symbol" charset="2"/>
                <a:cs typeface="Symbol" charset="2"/>
              </a:rPr>
              <a:t>p n</a:t>
            </a:r>
            <a:r>
              <a:rPr lang="en-US" sz="1600" b="0" dirty="0">
                <a:solidFill>
                  <a:schemeClr val="tx1"/>
                </a:solidFill>
              </a:rPr>
              <a:t> flux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6085" y="2449817"/>
            <a:ext cx="3263333" cy="602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Line: F(Q)=1</a:t>
            </a:r>
          </a:p>
          <a:p>
            <a:r>
              <a:rPr lang="en-US" sz="1600" b="0" dirty="0">
                <a:solidFill>
                  <a:srgbClr val="008000"/>
                </a:solidFill>
              </a:rPr>
              <a:t>Green: Klein-</a:t>
            </a:r>
            <a:r>
              <a:rPr lang="en-US" sz="1600" b="0" dirty="0" err="1">
                <a:solidFill>
                  <a:srgbClr val="008000"/>
                </a:solidFill>
              </a:rPr>
              <a:t>Nystrand</a:t>
            </a:r>
            <a:r>
              <a:rPr lang="en-US" sz="1600" b="0" dirty="0">
                <a:solidFill>
                  <a:srgbClr val="008000"/>
                </a:solidFill>
              </a:rPr>
              <a:t> FF w/</a:t>
            </a:r>
            <a:r>
              <a:rPr lang="en-US" sz="1600" b="0" dirty="0" err="1">
                <a:solidFill>
                  <a:srgbClr val="008000"/>
                </a:solidFill>
              </a:rPr>
              <a:t>uccty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8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86360" y="321687"/>
            <a:ext cx="4035930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measure </a:t>
            </a:r>
            <a:r>
              <a:rPr lang="en-US" dirty="0" err="1"/>
              <a:t>CEvNS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404" y="922713"/>
            <a:ext cx="6350196" cy="4979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6800" y="4876800"/>
            <a:ext cx="1473681" cy="602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E. </a:t>
            </a:r>
            <a:r>
              <a:rPr lang="en-US" sz="1600" b="0" dirty="0" err="1"/>
              <a:t>Lisi</a:t>
            </a:r>
            <a:endParaRPr lang="en-US" sz="1600" b="0" dirty="0"/>
          </a:p>
          <a:p>
            <a:r>
              <a:rPr lang="en-US" sz="1600" b="0" dirty="0"/>
              <a:t>Neutrino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6184900"/>
            <a:ext cx="3543300" cy="53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A few examples...</a:t>
            </a:r>
          </a:p>
        </p:txBody>
      </p:sp>
    </p:spTree>
    <p:extLst>
      <p:ext uri="{BB962C8B-B14F-4D97-AF65-F5344CB8AC3E}">
        <p14:creationId xmlns:p14="http://schemas.microsoft.com/office/powerpoint/2010/main" val="4117146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15243" y="1446828"/>
            <a:ext cx="7764076" cy="585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8108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Dark matter direct-detection background</a:t>
            </a:r>
          </a:p>
          <a:p>
            <a:pPr marL="457200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Well-calculable cross-section in SM: </a:t>
            </a:r>
          </a:p>
          <a:p>
            <a:pPr marL="1200150" lvl="1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sin</a:t>
            </a:r>
            <a:r>
              <a:rPr lang="en-ZW" b="0" baseline="30000" dirty="0">
                <a:solidFill>
                  <a:schemeClr val="tx1"/>
                </a:solidFill>
                <a:cs typeface="msmincho" charset="0"/>
              </a:rPr>
              <a:t>2</a:t>
            </a:r>
            <a:r>
              <a:rPr lang="en-ZW" b="0" dirty="0">
                <a:solidFill>
                  <a:schemeClr val="tx1"/>
                </a:solidFill>
                <a:latin typeface="Symbol" charset="2"/>
                <a:cs typeface="Symbol" charset="2"/>
              </a:rPr>
              <a:t>q</a:t>
            </a:r>
            <a:r>
              <a:rPr lang="en-ZW" b="0" baseline="-25000" dirty="0">
                <a:solidFill>
                  <a:schemeClr val="tx1"/>
                </a:solidFill>
                <a:cs typeface="msmincho" charset="0"/>
              </a:rPr>
              <a:t>Weff</a:t>
            </a:r>
            <a:r>
              <a:rPr lang="en-ZW" b="0" dirty="0">
                <a:solidFill>
                  <a:schemeClr val="tx1"/>
                </a:solidFill>
                <a:cs typeface="msmincho" charset="0"/>
              </a:rPr>
              <a:t> at low Q</a:t>
            </a:r>
          </a:p>
          <a:p>
            <a:pPr marL="1200150" lvl="1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dirty="0">
                <a:solidFill>
                  <a:schemeClr val="tx1"/>
                </a:solidFill>
                <a:latin typeface="Helvetica"/>
                <a:ea typeface="Wingdings"/>
                <a:cs typeface="Helvetica"/>
                <a:sym typeface="Wingdings"/>
              </a:rPr>
              <a:t>Probe of BSM physics</a:t>
            </a:r>
            <a:r>
              <a:rPr lang="en-ZW" b="0" dirty="0">
                <a:solidFill>
                  <a:schemeClr val="tx1"/>
                </a:solidFill>
                <a:latin typeface="Helvetica"/>
                <a:ea typeface="Wingdings"/>
                <a:cs typeface="Helvetica"/>
                <a:sym typeface="Wingdings"/>
              </a:rPr>
              <a:t> </a:t>
            </a:r>
          </a:p>
          <a:p>
            <a:pPr marL="1600200" lvl="2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Non-standard interactions of neutrinos</a:t>
            </a:r>
          </a:p>
          <a:p>
            <a:pPr marL="1600200" lvl="2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New NC mediators	</a:t>
            </a:r>
          </a:p>
          <a:p>
            <a:pPr marL="1600200" lvl="2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Neutrino magnetic moment</a:t>
            </a:r>
          </a:p>
          <a:p>
            <a:pPr marL="457200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New tool for sterile neutrino oscillations</a:t>
            </a:r>
          </a:p>
          <a:p>
            <a:pPr marL="457200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Astrophysical signals (solar &amp; SN) </a:t>
            </a:r>
          </a:p>
          <a:p>
            <a:pPr marL="457200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Supernova processes </a:t>
            </a:r>
          </a:p>
          <a:p>
            <a:pPr marL="457200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Nuclear physics:</a:t>
            </a:r>
          </a:p>
          <a:p>
            <a:pPr marL="1200150" lvl="1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sz="2400" b="0" dirty="0">
                <a:solidFill>
                  <a:schemeClr val="tx1"/>
                </a:solidFill>
                <a:cs typeface="msmincho" charset="0"/>
              </a:rPr>
              <a:t>Neutron form factors</a:t>
            </a:r>
          </a:p>
          <a:p>
            <a:pPr marL="1200150" lvl="1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sz="2400" b="0" dirty="0">
                <a:solidFill>
                  <a:schemeClr val="tx1"/>
                </a:solidFill>
                <a:cs typeface="msmincho" charset="0"/>
              </a:rPr>
              <a:t> g</a:t>
            </a:r>
            <a:r>
              <a:rPr lang="en-ZW" sz="2400" b="0" baseline="-25000" dirty="0">
                <a:solidFill>
                  <a:schemeClr val="tx1"/>
                </a:solidFill>
                <a:cs typeface="msmincho" charset="0"/>
              </a:rPr>
              <a:t>A</a:t>
            </a:r>
            <a:r>
              <a:rPr lang="en-ZW" sz="2400" b="0" dirty="0">
                <a:solidFill>
                  <a:schemeClr val="tx1"/>
                </a:solidFill>
                <a:cs typeface="msmincho" charset="0"/>
              </a:rPr>
              <a:t> quenching</a:t>
            </a:r>
          </a:p>
          <a:p>
            <a:pPr marL="457200" indent="-457200" eaLnBrk="1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Possible applications </a:t>
            </a: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(reactor monitoring)</a:t>
            </a:r>
          </a:p>
          <a:p>
            <a:pPr eaLnBrk="1">
              <a:lnSpc>
                <a:spcPct val="80000"/>
              </a:lnSpc>
              <a:spcAft>
                <a:spcPts val="600"/>
              </a:spcAft>
            </a:pPr>
            <a:endParaRPr lang="en-ZW" sz="2000" b="0" dirty="0">
              <a:solidFill>
                <a:schemeClr val="tx1"/>
              </a:solidFill>
              <a:cs typeface="msminch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935" y="482276"/>
            <a:ext cx="5458546" cy="601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</a:rPr>
              <a:t>CEvNS</a:t>
            </a:r>
            <a:r>
              <a:rPr lang="en-US" sz="3200" dirty="0">
                <a:solidFill>
                  <a:schemeClr val="tx1"/>
                </a:solidFill>
              </a:rPr>
              <a:t>: what’s it good for?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227" y="231137"/>
            <a:ext cx="1305842" cy="1151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660" y="1563609"/>
            <a:ext cx="2353663" cy="1394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39733">
            <a:off x="7808282" y="1797827"/>
            <a:ext cx="700652" cy="756052"/>
          </a:xfrm>
          <a:prstGeom prst="rect">
            <a:avLst/>
          </a:prstGeom>
        </p:spPr>
      </p:pic>
      <p:pic>
        <p:nvPicPr>
          <p:cNvPr id="11" name="Picture 10" descr="Nobel_Priz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44" y="3081083"/>
            <a:ext cx="1263541" cy="1243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293" y="4447876"/>
            <a:ext cx="1401432" cy="1291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0166" y="5457701"/>
            <a:ext cx="1187343" cy="11054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8054" y="5939077"/>
            <a:ext cx="1400607" cy="12458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78125" y="578731"/>
            <a:ext cx="304240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1760" y="594808"/>
            <a:ext cx="1292128" cy="539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(not a</a:t>
            </a:r>
          </a:p>
          <a:p>
            <a:r>
              <a:rPr lang="en-US" sz="1400" b="0" dirty="0">
                <a:solidFill>
                  <a:schemeClr val="tx1"/>
                </a:solidFill>
              </a:rPr>
              <a:t>complete list!)</a:t>
            </a:r>
          </a:p>
        </p:txBody>
      </p:sp>
    </p:spTree>
    <p:extLst>
      <p:ext uri="{BB962C8B-B14F-4D97-AF65-F5344CB8AC3E}">
        <p14:creationId xmlns:p14="http://schemas.microsoft.com/office/powerpoint/2010/main" val="225962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89" y="1792028"/>
            <a:ext cx="4598521" cy="41908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44889" y="6081603"/>
            <a:ext cx="5108222" cy="112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567621" y="6279562"/>
            <a:ext cx="8735609" cy="8180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lIns="0" tIns="133056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600"/>
              </a:spcAft>
            </a:pPr>
            <a:r>
              <a:rPr lang="en-ZW" sz="2400" b="0" dirty="0">
                <a:solidFill>
                  <a:schemeClr val="tx1"/>
                </a:solidFill>
                <a:cs typeface="msmincho" charset="0"/>
              </a:rPr>
              <a:t> Can improve ~order of magnitude beyond CHARM limits with a</a:t>
            </a:r>
          </a:p>
          <a:p>
            <a:pPr eaLnBrk="1">
              <a:lnSpc>
                <a:spcPct val="67000"/>
              </a:lnSpc>
              <a:spcAft>
                <a:spcPts val="600"/>
              </a:spcAft>
            </a:pPr>
            <a:r>
              <a:rPr lang="en-ZW" sz="2400" b="0" dirty="0">
                <a:solidFill>
                  <a:schemeClr val="tx1"/>
                </a:solidFill>
                <a:cs typeface="msmincho" charset="0"/>
              </a:rPr>
              <a:t> first-generation experiment  </a:t>
            </a:r>
            <a:r>
              <a:rPr lang="en-ZW" sz="1800" b="0" dirty="0">
                <a:solidFill>
                  <a:schemeClr val="tx1"/>
                </a:solidFill>
                <a:cs typeface="msmincho" charset="0"/>
              </a:rPr>
              <a:t>(for best sensitivity, want </a:t>
            </a:r>
            <a:r>
              <a:rPr lang="en-ZW" sz="1800" i="1" dirty="0">
                <a:solidFill>
                  <a:schemeClr val="tx1"/>
                </a:solidFill>
                <a:cs typeface="msmincho" charset="0"/>
              </a:rPr>
              <a:t>multiple targets</a:t>
            </a:r>
            <a:r>
              <a:rPr lang="en-ZW" sz="1800" b="0" dirty="0">
                <a:solidFill>
                  <a:schemeClr val="tx1"/>
                </a:solidFill>
                <a:cs typeface="msmincho" charset="0"/>
              </a:rPr>
              <a:t>)</a:t>
            </a:r>
          </a:p>
        </p:txBody>
      </p:sp>
      <p:sp>
        <p:nvSpPr>
          <p:cNvPr id="67588" name="TextBox 1"/>
          <p:cNvSpPr txBox="1">
            <a:spLocks noChangeArrowheads="1"/>
          </p:cNvSpPr>
          <p:nvPr/>
        </p:nvSpPr>
        <p:spPr bwMode="auto">
          <a:xfrm>
            <a:off x="1016000" y="82281"/>
            <a:ext cx="7027209" cy="5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Non-Standard Interactions of Neutrinos: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561" y="496321"/>
            <a:ext cx="6970027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                              new interaction </a:t>
            </a:r>
            <a:r>
              <a:rPr lang="en-US" sz="2400" dirty="0">
                <a:solidFill>
                  <a:schemeClr val="tx1"/>
                </a:solidFill>
              </a:rPr>
              <a:t>specific to </a:t>
            </a:r>
            <a:r>
              <a:rPr lang="en-US" sz="240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400" dirty="0">
                <a:solidFill>
                  <a:schemeClr val="tx1"/>
                </a:solidFill>
              </a:rPr>
              <a:t>’s</a:t>
            </a:r>
          </a:p>
        </p:txBody>
      </p:sp>
      <p:pic>
        <p:nvPicPr>
          <p:cNvPr id="8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04" y="975941"/>
            <a:ext cx="7953798" cy="7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3100" y="5860872"/>
            <a:ext cx="7657355" cy="346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J. </a:t>
            </a:r>
            <a:r>
              <a:rPr lang="en-US" sz="1600" b="0" dirty="0" err="1">
                <a:solidFill>
                  <a:schemeClr val="tx1"/>
                </a:solidFill>
              </a:rPr>
              <a:t>Barranco</a:t>
            </a:r>
            <a:r>
              <a:rPr lang="en-US" sz="1600" b="0" dirty="0">
                <a:solidFill>
                  <a:schemeClr val="tx1"/>
                </a:solidFill>
              </a:rPr>
              <a:t> et al., </a:t>
            </a:r>
            <a:r>
              <a:rPr lang="is-IS" sz="1600" b="0" dirty="0">
                <a:solidFill>
                  <a:schemeClr val="tx1"/>
                </a:solidFill>
              </a:rPr>
              <a:t>JHEP 0512 (2005),  </a:t>
            </a:r>
            <a:r>
              <a:rPr lang="en-US" sz="1600" b="0" dirty="0">
                <a:solidFill>
                  <a:schemeClr val="tx1"/>
                </a:solidFill>
                <a:latin typeface="Helvetica"/>
                <a:cs typeface="Helvetica"/>
              </a:rPr>
              <a:t>K. Scholberg, PRD73, 033005 (2006), </a:t>
            </a:r>
            <a:r>
              <a:rPr lang="is-IS" sz="1600" b="0" dirty="0">
                <a:solidFill>
                  <a:schemeClr val="tx1"/>
                </a:solidFill>
              </a:rPr>
              <a:t>021</a:t>
            </a:r>
            <a:endParaRPr lang="en-US" sz="1600" b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5554" y="7110390"/>
            <a:ext cx="8494633" cy="314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More studies: see https://</a:t>
            </a:r>
            <a:r>
              <a:rPr lang="en-US" sz="1400" b="0" dirty="0" err="1">
                <a:solidFill>
                  <a:schemeClr val="tx1"/>
                </a:solidFill>
              </a:rPr>
              <a:t>sites.duke.edu</a:t>
            </a:r>
            <a:r>
              <a:rPr lang="en-US" sz="1400" b="0" dirty="0">
                <a:solidFill>
                  <a:schemeClr val="tx1"/>
                </a:solidFill>
              </a:rPr>
              <a:t>/</a:t>
            </a:r>
            <a:r>
              <a:rPr lang="en-US" sz="1400" b="0" dirty="0" err="1">
                <a:solidFill>
                  <a:schemeClr val="tx1"/>
                </a:solidFill>
              </a:rPr>
              <a:t>nueclipse</a:t>
            </a:r>
            <a:r>
              <a:rPr lang="en-US" sz="1400" b="0" dirty="0">
                <a:solidFill>
                  <a:schemeClr val="tx1"/>
                </a:solidFill>
              </a:rPr>
              <a:t>/files/2017/04/Dent-James-NuEclipse-August-2017.pdf</a:t>
            </a:r>
          </a:p>
        </p:txBody>
      </p:sp>
      <p:sp>
        <p:nvSpPr>
          <p:cNvPr id="2" name="Rectangle 1"/>
          <p:cNvSpPr/>
          <p:nvPr/>
        </p:nvSpPr>
        <p:spPr>
          <a:xfrm>
            <a:off x="5079999" y="1044173"/>
            <a:ext cx="338667" cy="409203"/>
          </a:xfrm>
          <a:prstGeom prst="rect">
            <a:avLst/>
          </a:prstGeom>
          <a:solidFill>
            <a:schemeClr val="tx2">
              <a:lumMod val="60000"/>
              <a:lumOff val="40000"/>
              <a:alpha val="2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52732" y="1013137"/>
            <a:ext cx="338667" cy="409203"/>
          </a:xfrm>
          <a:prstGeom prst="rect">
            <a:avLst/>
          </a:prstGeom>
          <a:solidFill>
            <a:schemeClr val="tx2">
              <a:lumMod val="60000"/>
              <a:lumOff val="40000"/>
              <a:alpha val="2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376336" y="1425157"/>
            <a:ext cx="1650997" cy="10582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230182" y="1408231"/>
            <a:ext cx="714374" cy="106109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35889" y="2469329"/>
            <a:ext cx="2896496" cy="27786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If these </a:t>
            </a:r>
            <a:r>
              <a:rPr lang="en-US" sz="2400" b="0" dirty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sz="2400" b="0" dirty="0">
                <a:solidFill>
                  <a:schemeClr val="tx1"/>
                </a:solidFill>
              </a:rPr>
              <a:t>’s are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~unity, there is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a new interaction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of ~Standard-model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size... many not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currently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well constrained</a:t>
            </a:r>
          </a:p>
        </p:txBody>
      </p:sp>
    </p:spTree>
    <p:extLst>
      <p:ext uri="{BB962C8B-B14F-4D97-AF65-F5344CB8AC3E}">
        <p14:creationId xmlns:p14="http://schemas.microsoft.com/office/powerpoint/2010/main" val="2360749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4678" y="214477"/>
            <a:ext cx="8843436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Signatures of </a:t>
            </a:r>
            <a:r>
              <a:rPr lang="en-US" dirty="0">
                <a:solidFill>
                  <a:schemeClr val="tx1"/>
                </a:solidFill>
              </a:rPr>
              <a:t>Beyond-the-Standard-Model Physics</a:t>
            </a:r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449263" rtl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AB6F77D9-D757-B74F-A424-C53235E19F7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" y="876300"/>
            <a:ext cx="9085741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Look for a </a:t>
            </a:r>
            <a:r>
              <a:rPr lang="en-US" b="0" dirty="0" err="1">
                <a:solidFill>
                  <a:schemeClr val="tx1"/>
                </a:solidFill>
              </a:rPr>
              <a:t>CEvNS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excess</a:t>
            </a:r>
            <a:r>
              <a:rPr lang="en-US" b="0" dirty="0">
                <a:solidFill>
                  <a:schemeClr val="tx1"/>
                </a:solidFill>
              </a:rPr>
              <a:t> or </a:t>
            </a:r>
            <a:r>
              <a:rPr lang="en-US" dirty="0">
                <a:solidFill>
                  <a:schemeClr val="tx1"/>
                </a:solidFill>
              </a:rPr>
              <a:t>deficit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wrt</a:t>
            </a:r>
            <a:r>
              <a:rPr lang="en-US" b="0" dirty="0">
                <a:solidFill>
                  <a:schemeClr val="tx1"/>
                </a:solidFill>
              </a:rPr>
              <a:t> SM expectation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336322" y="1372940"/>
            <a:ext cx="6378222" cy="5541458"/>
            <a:chOff x="28222" y="1538040"/>
            <a:chExt cx="6378222" cy="554145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22" y="1954309"/>
              <a:ext cx="6378222" cy="512518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2638216">
              <a:off x="2240847" y="4371428"/>
              <a:ext cx="1518765" cy="34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Match SM rate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699242">
              <a:off x="2701644" y="4072293"/>
              <a:ext cx="1325303" cy="34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Suppression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2682001">
              <a:off x="4056070" y="3042233"/>
              <a:ext cx="846005" cy="34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Excess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2862830">
              <a:off x="1724918" y="5000763"/>
              <a:ext cx="846005" cy="34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Excess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2649154">
              <a:off x="2985914" y="3747753"/>
              <a:ext cx="1518765" cy="34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Match SM rate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94000" y="1538040"/>
              <a:ext cx="743438" cy="537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err="1">
                  <a:solidFill>
                    <a:schemeClr val="tx1"/>
                  </a:solidFill>
                </a:rPr>
                <a:t>CsI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175500" y="1892300"/>
            <a:ext cx="915573" cy="666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Ratio </a:t>
            </a:r>
          </a:p>
          <a:p>
            <a:r>
              <a:rPr lang="en-US" sz="1800" b="0" dirty="0" err="1">
                <a:solidFill>
                  <a:schemeClr val="tx1"/>
                </a:solidFill>
              </a:rPr>
              <a:t>wrt</a:t>
            </a:r>
            <a:r>
              <a:rPr lang="en-US" sz="1800" b="0" dirty="0">
                <a:solidFill>
                  <a:schemeClr val="tx1"/>
                </a:solidFill>
              </a:rPr>
              <a:t> SM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25700" y="6729992"/>
            <a:ext cx="4396639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New </a:t>
            </a:r>
            <a:r>
              <a:rPr lang="en-US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b="0" baseline="-25000" dirty="0">
                <a:solidFill>
                  <a:schemeClr val="tx1"/>
                </a:solidFill>
              </a:rPr>
              <a:t>e</a:t>
            </a:r>
            <a:r>
              <a:rPr lang="en-US" b="0" dirty="0">
                <a:solidFill>
                  <a:schemeClr val="tx1"/>
                </a:solidFill>
              </a:rPr>
              <a:t>-d quark interaction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1196637" y="3603492"/>
            <a:ext cx="4396639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New </a:t>
            </a:r>
            <a:r>
              <a:rPr lang="en-US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b="0" baseline="-25000" dirty="0">
                <a:solidFill>
                  <a:schemeClr val="tx1"/>
                </a:solidFill>
              </a:rPr>
              <a:t>e</a:t>
            </a:r>
            <a:r>
              <a:rPr lang="en-US" b="0" dirty="0">
                <a:solidFill>
                  <a:schemeClr val="tx1"/>
                </a:solidFill>
              </a:rPr>
              <a:t>-u quark interaction</a:t>
            </a:r>
          </a:p>
        </p:txBody>
      </p:sp>
    </p:spTree>
    <p:extLst>
      <p:ext uri="{BB962C8B-B14F-4D97-AF65-F5344CB8AC3E}">
        <p14:creationId xmlns:p14="http://schemas.microsoft.com/office/powerpoint/2010/main" val="3491974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/>
          <p:cNvSpPr txBox="1">
            <a:spLocks noChangeArrowheads="1"/>
          </p:cNvSpPr>
          <p:nvPr/>
        </p:nvSpPr>
        <p:spPr bwMode="auto">
          <a:xfrm>
            <a:off x="913678" y="3098938"/>
            <a:ext cx="8045792" cy="406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lnSpc>
                <a:spcPct val="90000"/>
              </a:lnSpc>
              <a:buFont typeface="Wingdings" charset="2"/>
              <a:buChar char="ü"/>
            </a:pPr>
            <a:r>
              <a:rPr lang="en-US" sz="2600" b="0" dirty="0">
                <a:solidFill>
                  <a:schemeClr val="tx1"/>
                </a:solidFill>
              </a:rPr>
              <a:t>High flux</a:t>
            </a:r>
          </a:p>
          <a:p>
            <a:pPr>
              <a:lnSpc>
                <a:spcPct val="90000"/>
              </a:lnSpc>
            </a:pPr>
            <a:endParaRPr lang="en-US" sz="2600" b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charset="0"/>
              <a:buChar char="ü"/>
            </a:pPr>
            <a:r>
              <a:rPr lang="en-US" sz="2600" b="0" dirty="0">
                <a:solidFill>
                  <a:schemeClr val="tx1"/>
                </a:solidFill>
              </a:rPr>
              <a:t>  Well understood spectrum</a:t>
            </a:r>
          </a:p>
          <a:p>
            <a:pPr>
              <a:lnSpc>
                <a:spcPct val="90000"/>
              </a:lnSpc>
              <a:buFont typeface="Wingdings" charset="0"/>
              <a:buChar char="ü"/>
            </a:pPr>
            <a:endParaRPr lang="en-US" sz="2600" b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charset="0"/>
              <a:buChar char="ü"/>
            </a:pPr>
            <a:r>
              <a:rPr lang="en-US" sz="2600" b="0" dirty="0">
                <a:solidFill>
                  <a:schemeClr val="tx1"/>
                </a:solidFill>
              </a:rPr>
              <a:t>  Multiple flavors (physics sensitivity)</a:t>
            </a:r>
          </a:p>
          <a:p>
            <a:pPr>
              <a:lnSpc>
                <a:spcPct val="90000"/>
              </a:lnSpc>
            </a:pPr>
            <a:endParaRPr lang="en-US" sz="2600" b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charset="0"/>
              <a:buChar char="ü"/>
            </a:pPr>
            <a:r>
              <a:rPr lang="en-US" sz="2600" b="0" dirty="0">
                <a:solidFill>
                  <a:schemeClr val="tx1"/>
                </a:solidFill>
              </a:rPr>
              <a:t>  Pulsed source if possible, for background rejection</a:t>
            </a:r>
          </a:p>
          <a:p>
            <a:pPr>
              <a:lnSpc>
                <a:spcPct val="90000"/>
              </a:lnSpc>
              <a:buFont typeface="Wingdings" charset="0"/>
              <a:buChar char="ü"/>
            </a:pPr>
            <a:endParaRPr lang="en-US" sz="2600" b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charset="0"/>
              <a:buChar char="ü"/>
            </a:pPr>
            <a:r>
              <a:rPr lang="en-US" sz="2600" b="0" dirty="0">
                <a:solidFill>
                  <a:schemeClr val="tx1"/>
                </a:solidFill>
              </a:rPr>
              <a:t>  Ability to get close</a:t>
            </a:r>
          </a:p>
          <a:p>
            <a:pPr>
              <a:lnSpc>
                <a:spcPct val="90000"/>
              </a:lnSpc>
            </a:pPr>
            <a:endParaRPr lang="en-US" sz="2600" b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charset="0"/>
              <a:buChar char="ü"/>
            </a:pPr>
            <a:r>
              <a:rPr lang="en-US" sz="2600" b="0" dirty="0">
                <a:solidFill>
                  <a:schemeClr val="tx1"/>
                </a:solidFill>
              </a:rPr>
              <a:t>  Practical things: access, control, ...</a:t>
            </a:r>
          </a:p>
        </p:txBody>
      </p:sp>
      <p:sp>
        <p:nvSpPr>
          <p:cNvPr id="2" name="Rectangle 1"/>
          <p:cNvSpPr/>
          <p:nvPr/>
        </p:nvSpPr>
        <p:spPr>
          <a:xfrm>
            <a:off x="443928" y="329130"/>
            <a:ext cx="4055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How to detect </a:t>
            </a:r>
            <a:r>
              <a:rPr lang="en-US" dirty="0" err="1">
                <a:solidFill>
                  <a:schemeClr val="tx1"/>
                </a:solidFill>
              </a:rPr>
              <a:t>CEvNS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01201" y="438035"/>
            <a:ext cx="2831944" cy="2052101"/>
            <a:chOff x="359384" y="4074471"/>
            <a:chExt cx="2831944" cy="20521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38628" y="4107272"/>
              <a:ext cx="2552700" cy="20193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1596571" y="4822519"/>
              <a:ext cx="508000" cy="3629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ight Arrow 12"/>
            <p:cNvSpPr/>
            <p:nvPr/>
          </p:nvSpPr>
          <p:spPr>
            <a:xfrm rot="1087823">
              <a:off x="359384" y="4074471"/>
              <a:ext cx="620889" cy="632795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Symbol" charset="2"/>
                  <a:cs typeface="Symbol" charset="2"/>
                </a:rPr>
                <a:t>n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2123" y="2458480"/>
            <a:ext cx="6528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What do you want for your </a:t>
            </a:r>
            <a:r>
              <a:rPr lang="en-US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source?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602" y="2636618"/>
            <a:ext cx="2673031" cy="1719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778" y="1114726"/>
            <a:ext cx="4563494" cy="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You need a neutrino source</a:t>
            </a:r>
          </a:p>
          <a:p>
            <a:r>
              <a:rPr lang="en-US" b="0" dirty="0">
                <a:solidFill>
                  <a:schemeClr val="tx1"/>
                </a:solidFill>
              </a:rPr>
              <a:t>        and a detector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21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3475038" y="346075"/>
            <a:ext cx="30130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2816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3000"/>
              </a:lnSpc>
            </a:pPr>
            <a:r>
              <a:rPr lang="en-ZW" sz="4800" b="0">
                <a:solidFill>
                  <a:srgbClr val="800080"/>
                </a:solidFill>
                <a:cs typeface="msmincho" charset="0"/>
              </a:rPr>
              <a:t> </a:t>
            </a:r>
            <a:r>
              <a:rPr lang="en-ZW" sz="4800">
                <a:solidFill>
                  <a:srgbClr val="800080"/>
                </a:solidFill>
                <a:cs typeface="msmincho" charset="0"/>
              </a:rPr>
              <a:t>OUTLINE</a:t>
            </a:r>
            <a:r>
              <a:rPr lang="en-ZW" sz="4800" b="0">
                <a:solidFill>
                  <a:srgbClr val="800080"/>
                </a:solidFill>
                <a:cs typeface="msmincho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9098" y="1319697"/>
            <a:ext cx="8062428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 Coherent elastic neutrino-nucleus scattering </a:t>
            </a:r>
            <a:br>
              <a:rPr lang="en-ZW" b="0" dirty="0">
                <a:solidFill>
                  <a:schemeClr val="tx1"/>
                </a:solidFill>
                <a:cs typeface="msmincho" charset="0"/>
              </a:rPr>
            </a:br>
            <a:r>
              <a:rPr lang="en-ZW" b="0" dirty="0">
                <a:solidFill>
                  <a:schemeClr val="tx1"/>
                </a:solidFill>
                <a:cs typeface="msmincho" charset="0"/>
              </a:rPr>
              <a:t>      (CEvNS)</a:t>
            </a:r>
          </a:p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 Physics motivations</a:t>
            </a:r>
          </a:p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 How to measure CEvNS</a:t>
            </a:r>
          </a:p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 The COHERENT experiment at the SNS</a:t>
            </a:r>
          </a:p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 COHERENT results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sz="2400" b="0" dirty="0" err="1">
                <a:solidFill>
                  <a:schemeClr val="tx1"/>
                </a:solidFill>
                <a:cs typeface="msmincho" charset="0"/>
              </a:rPr>
              <a:t>CsI</a:t>
            </a:r>
            <a:r>
              <a:rPr lang="en-ZW" sz="2400" b="0" dirty="0">
                <a:solidFill>
                  <a:schemeClr val="tx1"/>
                </a:solidFill>
                <a:cs typeface="msmincho" charset="0"/>
              </a:rPr>
              <a:t>[Na] measurement and interpretation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sz="2400" b="0" dirty="0">
                <a:solidFill>
                  <a:schemeClr val="tx1"/>
                </a:solidFill>
                <a:cs typeface="msmincho" charset="0"/>
              </a:rPr>
              <a:t>New: </a:t>
            </a:r>
            <a:r>
              <a:rPr lang="en-ZW" sz="2400" b="0" dirty="0" err="1">
                <a:solidFill>
                  <a:schemeClr val="tx1"/>
                </a:solidFill>
                <a:cs typeface="msmincho" charset="0"/>
              </a:rPr>
              <a:t>LAr</a:t>
            </a:r>
            <a:r>
              <a:rPr lang="en-ZW" sz="2400" b="0" dirty="0">
                <a:solidFill>
                  <a:schemeClr val="tx1"/>
                </a:solidFill>
                <a:cs typeface="msmincho" charset="0"/>
              </a:rPr>
              <a:t> engineering run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 Future prospects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Notes on neutrino magnetic moment,	</a:t>
            </a: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	</a:t>
            </a:r>
            <a:r>
              <a:rPr lang="en-ZW" sz="2400" b="0" dirty="0">
                <a:solidFill>
                  <a:schemeClr val="tx1"/>
                </a:solidFill>
                <a:cs typeface="msmincho" charset="0"/>
              </a:rPr>
              <a:t>ES vs </a:t>
            </a:r>
            <a:r>
              <a:rPr lang="en-ZW" sz="2400" b="0" dirty="0" err="1">
                <a:solidFill>
                  <a:schemeClr val="tx1"/>
                </a:solidFill>
                <a:cs typeface="msmincho" charset="0"/>
              </a:rPr>
              <a:t>CEvNS</a:t>
            </a:r>
            <a:endParaRPr lang="en-ZW" b="0" dirty="0">
              <a:solidFill>
                <a:schemeClr val="tx1"/>
              </a:solidFill>
              <a:cs typeface="msmincho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23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45444" y="310431"/>
            <a:ext cx="5652108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Neutrinos from nuclear reactors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27" y="1357448"/>
            <a:ext cx="4393215" cy="296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98" y="1244677"/>
            <a:ext cx="3162564" cy="3030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334" y="4952769"/>
            <a:ext cx="7686720" cy="2010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400" b="0" baseline="-25000" dirty="0">
                <a:solidFill>
                  <a:schemeClr val="tx1"/>
                </a:solidFill>
              </a:rPr>
              <a:t>e</a:t>
            </a:r>
            <a:r>
              <a:rPr lang="en-US" sz="2400" b="0" dirty="0">
                <a:solidFill>
                  <a:schemeClr val="tx1"/>
                </a:solidFill>
              </a:rPr>
              <a:t>-bar produced in fission reactions (one flavor)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huge fluxes possible</a:t>
            </a:r>
            <a:r>
              <a:rPr lang="en-US" sz="2400" b="0" dirty="0">
                <a:solidFill>
                  <a:schemeClr val="tx1"/>
                </a:solidFill>
              </a:rPr>
              <a:t>: ~2x10</a:t>
            </a:r>
            <a:r>
              <a:rPr lang="en-US" sz="2400" b="0" baseline="30000" dirty="0">
                <a:solidFill>
                  <a:schemeClr val="tx1"/>
                </a:solidFill>
              </a:rPr>
              <a:t>20</a:t>
            </a:r>
            <a:r>
              <a:rPr lang="en-US" sz="2400" b="0" dirty="0">
                <a:solidFill>
                  <a:schemeClr val="tx1"/>
                </a:solidFill>
              </a:rPr>
              <a:t> s</a:t>
            </a:r>
            <a:r>
              <a:rPr lang="en-US" sz="2400" b="0" baseline="30000" dirty="0">
                <a:solidFill>
                  <a:schemeClr val="tx1"/>
                </a:solidFill>
              </a:rPr>
              <a:t>-1</a:t>
            </a:r>
            <a:r>
              <a:rPr lang="en-US" sz="2400" b="0" dirty="0">
                <a:solidFill>
                  <a:schemeClr val="tx1"/>
                </a:solidFill>
              </a:rPr>
              <a:t> per GW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several </a:t>
            </a:r>
            <a:r>
              <a:rPr lang="en-US" sz="2400" b="0" dirty="0" err="1">
                <a:solidFill>
                  <a:schemeClr val="tx1"/>
                </a:solidFill>
              </a:rPr>
              <a:t>CEvNS</a:t>
            </a:r>
            <a:r>
              <a:rPr lang="en-US" sz="2400" b="0" dirty="0">
                <a:solidFill>
                  <a:schemeClr val="tx1"/>
                </a:solidFill>
              </a:rPr>
              <a:t> searches past, current and future at 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  reactors, but </a:t>
            </a:r>
            <a:r>
              <a:rPr lang="en-US" sz="2400" dirty="0">
                <a:solidFill>
                  <a:schemeClr val="tx1"/>
                </a:solidFill>
              </a:rPr>
              <a:t>recoil energies&lt;</a:t>
            </a:r>
            <a:r>
              <a:rPr lang="en-US" sz="2400" dirty="0" err="1">
                <a:solidFill>
                  <a:schemeClr val="tx1"/>
                </a:solidFill>
              </a:rPr>
              <a:t>keV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0" dirty="0">
                <a:solidFill>
                  <a:schemeClr val="tx1"/>
                </a:solidFill>
              </a:rPr>
              <a:t>and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  backgrounds make this very challenging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6555" y="1707366"/>
            <a:ext cx="2747267" cy="9857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b="0" dirty="0">
                <a:solidFill>
                  <a:schemeClr val="tx1"/>
                </a:solidFill>
              </a:rPr>
              <a:t> energies up to 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  several MeV</a:t>
            </a:r>
          </a:p>
        </p:txBody>
      </p:sp>
    </p:spTree>
    <p:extLst>
      <p:ext uri="{BB962C8B-B14F-4D97-AF65-F5344CB8AC3E}">
        <p14:creationId xmlns:p14="http://schemas.microsoft.com/office/powerpoint/2010/main" val="2412317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44" y="1461364"/>
            <a:ext cx="4887490" cy="4450619"/>
          </a:xfrm>
          <a:prstGeom prst="rect">
            <a:avLst/>
          </a:prstGeom>
        </p:spPr>
      </p:pic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406097" y="377369"/>
            <a:ext cx="8252993" cy="8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  <a:cs typeface="msmincho" charset="0"/>
              </a:rPr>
              <a:t>Both </a:t>
            </a:r>
            <a:r>
              <a:rPr lang="en-US" sz="2400" dirty="0">
                <a:solidFill>
                  <a:schemeClr val="tx1"/>
                </a:solidFill>
                <a:cs typeface="msmincho" charset="0"/>
              </a:rPr>
              <a:t>cross-section </a:t>
            </a:r>
            <a:r>
              <a:rPr lang="en-US" sz="2400" b="0" dirty="0">
                <a:solidFill>
                  <a:schemeClr val="tx1"/>
                </a:solidFill>
                <a:cs typeface="msmincho" charset="0"/>
              </a:rPr>
              <a:t>and</a:t>
            </a:r>
            <a:r>
              <a:rPr lang="en-US" sz="2400" dirty="0">
                <a:solidFill>
                  <a:schemeClr val="tx1"/>
                </a:solidFill>
                <a:cs typeface="msmincho" charset="0"/>
              </a:rPr>
              <a:t> maximum recoil energy </a:t>
            </a:r>
            <a:br>
              <a:rPr lang="en-US" sz="2400" dirty="0">
                <a:solidFill>
                  <a:schemeClr val="tx1"/>
                </a:solidFill>
                <a:cs typeface="msmincho" charset="0"/>
              </a:rPr>
            </a:br>
            <a:r>
              <a:rPr lang="en-US" sz="2400" dirty="0">
                <a:solidFill>
                  <a:schemeClr val="tx1"/>
                </a:solidFill>
                <a:cs typeface="msmincho" charset="0"/>
              </a:rPr>
              <a:t>         increase with neutrino energy</a:t>
            </a:r>
            <a:r>
              <a:rPr lang="en-US" sz="2400" b="0" dirty="0">
                <a:solidFill>
                  <a:schemeClr val="tx1"/>
                </a:solidFill>
                <a:cs typeface="msmincho" charset="0"/>
              </a:rPr>
              <a:t>:</a:t>
            </a:r>
          </a:p>
        </p:txBody>
      </p:sp>
      <p:pic>
        <p:nvPicPr>
          <p:cNvPr id="2048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92" y="1496787"/>
            <a:ext cx="4862512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73054" y="4717825"/>
            <a:ext cx="1443733" cy="4103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Times New Roman" pitchFamily="-1" charset="0"/>
              <a:buNone/>
              <a:defRPr/>
            </a:pPr>
            <a:r>
              <a:rPr lang="en-US" sz="2000" baseline="30000" dirty="0">
                <a:solidFill>
                  <a:schemeClr val="tx1"/>
                </a:solidFill>
                <a:latin typeface="Arial" pitchFamily="-1" charset="0"/>
                <a:ea typeface="+mn-ea"/>
                <a:cs typeface="+mn-cs"/>
              </a:rPr>
              <a:t>40</a:t>
            </a:r>
            <a:r>
              <a:rPr lang="en-US" sz="2000" dirty="0">
                <a:solidFill>
                  <a:schemeClr val="tx1"/>
                </a:solidFill>
                <a:latin typeface="Arial" pitchFamily="-1" charset="0"/>
                <a:ea typeface="+mn-ea"/>
                <a:cs typeface="+mn-cs"/>
              </a:rPr>
              <a:t>Ar target</a:t>
            </a:r>
          </a:p>
        </p:txBody>
      </p:sp>
      <p:sp>
        <p:nvSpPr>
          <p:cNvPr id="20487" name="Rectangular Callout 11"/>
          <p:cNvSpPr>
            <a:spLocks noChangeArrowheads="1"/>
          </p:cNvSpPr>
          <p:nvPr/>
        </p:nvSpPr>
        <p:spPr bwMode="auto">
          <a:xfrm>
            <a:off x="5999672" y="2063177"/>
            <a:ext cx="2041525" cy="611187"/>
          </a:xfrm>
          <a:prstGeom prst="wedgeRectCallout">
            <a:avLst>
              <a:gd name="adj1" fmla="val 73060"/>
              <a:gd name="adj2" fmla="val -9210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30 MeV </a:t>
            </a:r>
            <a:r>
              <a:rPr lang="en-US" dirty="0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’s</a:t>
            </a:r>
          </a:p>
        </p:txBody>
      </p:sp>
      <p:sp>
        <p:nvSpPr>
          <p:cNvPr id="20488" name="Rectangular Callout 12"/>
          <p:cNvSpPr>
            <a:spLocks noChangeArrowheads="1"/>
          </p:cNvSpPr>
          <p:nvPr/>
        </p:nvSpPr>
        <p:spPr bwMode="auto">
          <a:xfrm>
            <a:off x="7796017" y="3424012"/>
            <a:ext cx="1889125" cy="609600"/>
          </a:xfrm>
          <a:prstGeom prst="wedgeRectCallout">
            <a:avLst>
              <a:gd name="adj1" fmla="val -67097"/>
              <a:gd name="adj2" fmla="val -789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8000"/>
                </a:solidFill>
              </a:rPr>
              <a:t>3 MeV </a:t>
            </a:r>
            <a:r>
              <a:rPr lang="en-US">
                <a:solidFill>
                  <a:srgbClr val="008000"/>
                </a:solidFill>
                <a:latin typeface="Symbol" charset="0"/>
                <a:cs typeface="Symbol" charset="0"/>
              </a:rPr>
              <a:t>n</a:t>
            </a:r>
            <a:r>
              <a:rPr lang="en-US">
                <a:solidFill>
                  <a:srgbClr val="008000"/>
                </a:solidFill>
              </a:rPr>
              <a:t>’s</a:t>
            </a:r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7707117" y="4605112"/>
            <a:ext cx="1799604" cy="4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b="0" dirty="0">
                <a:solidFill>
                  <a:schemeClr val="tx1"/>
                </a:solidFill>
                <a:cs typeface="msmincho" charset="0"/>
              </a:rPr>
              <a:t>for same flux</a:t>
            </a:r>
          </a:p>
        </p:txBody>
      </p:sp>
      <p:sp>
        <p:nvSpPr>
          <p:cNvPr id="2" name="Rectangle 1"/>
          <p:cNvSpPr/>
          <p:nvPr/>
        </p:nvSpPr>
        <p:spPr>
          <a:xfrm>
            <a:off x="691992" y="5980760"/>
            <a:ext cx="9143293" cy="1242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Want energy as large as possible while satisfying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coherence condition:       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                                   </a:t>
            </a:r>
            <a:endParaRPr lang="en-US" sz="2400" dirty="0"/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01" y="6446872"/>
            <a:ext cx="1178543" cy="55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08343" y="6425968"/>
            <a:ext cx="3793977" cy="473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(&lt;~ 50 MeV for medium A)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800" y="3784559"/>
            <a:ext cx="922867" cy="884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477" y="2204194"/>
            <a:ext cx="1398411" cy="788677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28369" y="2127511"/>
            <a:ext cx="1085954" cy="346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stopped </a:t>
            </a:r>
            <a:r>
              <a:rPr lang="en-US" sz="1600" b="0" dirty="0">
                <a:latin typeface="Symbol" charset="2"/>
                <a:cs typeface="Symbol" charset="2"/>
              </a:rPr>
              <a:t>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1390" y="3764221"/>
            <a:ext cx="823262" cy="346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reactor</a:t>
            </a:r>
            <a:endParaRPr lang="en-US" sz="1600" b="0" dirty="0">
              <a:latin typeface="Symbol" charset="2"/>
              <a:cs typeface="Symbol" charset="2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2876550"/>
            <a:ext cx="2164707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19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536583"/>
            <a:ext cx="54006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33542" y="4303985"/>
            <a:ext cx="9662804" cy="270012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5776515" y="5870667"/>
            <a:ext cx="428625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91476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600"/>
              </a:spcAft>
            </a:pPr>
            <a:r>
              <a:rPr lang="en-ZW" sz="2200" b="0" dirty="0">
                <a:solidFill>
                  <a:schemeClr val="tx1"/>
                </a:solidFill>
              </a:rPr>
              <a:t>3-body decay: range of energies</a:t>
            </a:r>
          </a:p>
          <a:p>
            <a:pPr eaLnBrk="1">
              <a:lnSpc>
                <a:spcPct val="67000"/>
              </a:lnSpc>
              <a:spcAft>
                <a:spcPts val="600"/>
              </a:spcAft>
            </a:pPr>
            <a:r>
              <a:rPr lang="en-ZW" sz="2200" b="0" dirty="0">
                <a:solidFill>
                  <a:schemeClr val="tx1"/>
                </a:solidFill>
              </a:rPr>
              <a:t>   between 0 and m</a:t>
            </a:r>
            <a:r>
              <a:rPr lang="en-ZW" sz="2200" b="0" baseline="-33000" dirty="0">
                <a:solidFill>
                  <a:schemeClr val="tx1"/>
                </a:solidFill>
                <a:latin typeface="Symbol" charset="0"/>
              </a:rPr>
              <a:t>m</a:t>
            </a:r>
            <a:r>
              <a:rPr lang="en-ZW" sz="2200" b="0" dirty="0">
                <a:solidFill>
                  <a:schemeClr val="tx1"/>
                </a:solidFill>
              </a:rPr>
              <a:t>/2</a:t>
            </a:r>
          </a:p>
          <a:p>
            <a:pPr eaLnBrk="1">
              <a:lnSpc>
                <a:spcPct val="67000"/>
              </a:lnSpc>
              <a:spcAft>
                <a:spcPts val="600"/>
              </a:spcAft>
            </a:pPr>
            <a:r>
              <a:rPr lang="en-ZW" sz="2200" b="0" dirty="0">
                <a:solidFill>
                  <a:schemeClr val="tx1"/>
                </a:solidFill>
              </a:rPr>
              <a:t>   DELAYED (2.2 </a:t>
            </a:r>
            <a:r>
              <a:rPr lang="en-ZW" sz="2200" b="0" dirty="0">
                <a:solidFill>
                  <a:schemeClr val="tx1"/>
                </a:solidFill>
                <a:latin typeface="Symbol" charset="0"/>
              </a:rPr>
              <a:t>m</a:t>
            </a:r>
            <a:r>
              <a:rPr lang="en-ZW" sz="2200" b="0" dirty="0">
                <a:solidFill>
                  <a:schemeClr val="tx1"/>
                </a:solidFill>
              </a:rPr>
              <a:t>s)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723878" y="4799105"/>
            <a:ext cx="577691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91476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600"/>
              </a:spcAft>
            </a:pPr>
            <a:r>
              <a:rPr lang="en-ZW" sz="2200" b="0" dirty="0">
                <a:solidFill>
                  <a:schemeClr val="tx1"/>
                </a:solidFill>
              </a:rPr>
              <a:t>2-body decay: monochromatic 29.9 MeV </a:t>
            </a:r>
            <a:r>
              <a:rPr lang="en-ZW" sz="2200" b="0" dirty="0">
                <a:solidFill>
                  <a:schemeClr val="tx1"/>
                </a:solidFill>
                <a:latin typeface="Symbol" charset="0"/>
              </a:rPr>
              <a:t>n</a:t>
            </a:r>
            <a:r>
              <a:rPr lang="en-ZW" sz="2200" b="0" baseline="-33000" dirty="0">
                <a:solidFill>
                  <a:schemeClr val="tx1"/>
                </a:solidFill>
                <a:latin typeface="Symbol" charset="0"/>
              </a:rPr>
              <a:t>m</a:t>
            </a:r>
          </a:p>
          <a:p>
            <a:pPr eaLnBrk="1">
              <a:lnSpc>
                <a:spcPct val="67000"/>
              </a:lnSpc>
              <a:spcAft>
                <a:spcPts val="600"/>
              </a:spcAft>
            </a:pPr>
            <a:r>
              <a:rPr lang="en-ZW" sz="2200" b="0" dirty="0">
                <a:solidFill>
                  <a:schemeClr val="tx1"/>
                </a:solidFill>
              </a:rPr>
              <a:t>                     PROMPT</a:t>
            </a:r>
          </a:p>
        </p:txBody>
      </p:sp>
      <p:sp>
        <p:nvSpPr>
          <p:cNvPr id="22533" name="Text Box 12"/>
          <p:cNvSpPr txBox="1">
            <a:spLocks noChangeArrowheads="1"/>
          </p:cNvSpPr>
          <p:nvPr/>
        </p:nvSpPr>
        <p:spPr bwMode="auto">
          <a:xfrm>
            <a:off x="1458913" y="127792"/>
            <a:ext cx="69516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68544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3000"/>
              </a:lnSpc>
            </a:pPr>
            <a:r>
              <a:rPr lang="en-ZW" sz="3600" dirty="0">
                <a:solidFill>
                  <a:schemeClr val="tx1"/>
                </a:solidFill>
              </a:rPr>
              <a:t>Stopped-Pion (</a:t>
            </a:r>
            <a:r>
              <a:rPr lang="en-ZW" sz="3600" dirty="0">
                <a:solidFill>
                  <a:schemeClr val="tx1"/>
                </a:solidFill>
                <a:latin typeface="Symbol" charset="2"/>
                <a:cs typeface="Symbol" charset="2"/>
              </a:rPr>
              <a:t>p</a:t>
            </a:r>
            <a:r>
              <a:rPr lang="en-ZW" sz="3600" dirty="0">
                <a:solidFill>
                  <a:schemeClr val="tx1"/>
                </a:solidFill>
              </a:rPr>
              <a:t>DAR) Neutrinos</a:t>
            </a:r>
          </a:p>
        </p:txBody>
      </p:sp>
      <p:sp>
        <p:nvSpPr>
          <p:cNvPr id="22535" name="Text Box 16"/>
          <p:cNvSpPr txBox="1">
            <a:spLocks noChangeArrowheads="1"/>
          </p:cNvSpPr>
          <p:nvPr/>
        </p:nvSpPr>
        <p:spPr bwMode="auto">
          <a:xfrm>
            <a:off x="5356225" y="-57139"/>
            <a:ext cx="1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3000"/>
              </a:lnSpc>
            </a:pPr>
            <a:endParaRPr lang="en-US"/>
          </a:p>
        </p:txBody>
      </p:sp>
      <p:pic>
        <p:nvPicPr>
          <p:cNvPr id="22536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8" y="4646705"/>
            <a:ext cx="2870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37" name="Straight Arrow Connector 21"/>
          <p:cNvCxnSpPr>
            <a:cxnSpLocks noChangeShapeType="1"/>
          </p:cNvCxnSpPr>
          <p:nvPr/>
        </p:nvCxnSpPr>
        <p:spPr bwMode="auto">
          <a:xfrm rot="5400000">
            <a:off x="1667272" y="5636511"/>
            <a:ext cx="4572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8" name="Oval 22"/>
          <p:cNvSpPr>
            <a:spLocks noChangeArrowheads="1"/>
          </p:cNvSpPr>
          <p:nvPr/>
        </p:nvSpPr>
        <p:spPr bwMode="auto">
          <a:xfrm>
            <a:off x="2733278" y="4570505"/>
            <a:ext cx="685800" cy="762000"/>
          </a:xfrm>
          <a:prstGeom prst="ellips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3000"/>
              </a:lnSpc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22539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78" y="6018305"/>
            <a:ext cx="3784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Oval 24"/>
          <p:cNvSpPr>
            <a:spLocks noChangeArrowheads="1"/>
          </p:cNvSpPr>
          <p:nvPr/>
        </p:nvSpPr>
        <p:spPr bwMode="auto">
          <a:xfrm>
            <a:off x="3952478" y="5942105"/>
            <a:ext cx="685800" cy="762000"/>
          </a:xfrm>
          <a:prstGeom prst="ellipse">
            <a:avLst/>
          </a:prstGeom>
          <a:noFill/>
          <a:ln w="603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3000"/>
              </a:lnSpc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2541" name="Oval 25"/>
          <p:cNvSpPr>
            <a:spLocks noChangeArrowheads="1"/>
          </p:cNvSpPr>
          <p:nvPr/>
        </p:nvSpPr>
        <p:spPr bwMode="auto">
          <a:xfrm>
            <a:off x="4943078" y="5942105"/>
            <a:ext cx="685800" cy="762000"/>
          </a:xfrm>
          <a:prstGeom prst="ellipse">
            <a:avLst/>
          </a:prstGeom>
          <a:noFill/>
          <a:ln w="603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3000"/>
              </a:lnSpc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2133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26210" y="1291096"/>
            <a:ext cx="3941892" cy="2100240"/>
            <a:chOff x="426210" y="1291096"/>
            <a:chExt cx="3941892" cy="2100240"/>
          </a:xfrm>
        </p:grpSpPr>
        <p:pic>
          <p:nvPicPr>
            <p:cNvPr id="14" name="Picture 13" descr="snsdiagr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10" y="1291096"/>
              <a:ext cx="3941892" cy="210024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149600" y="2082800"/>
              <a:ext cx="419100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086101" y="2006601"/>
              <a:ext cx="596899" cy="251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tx1"/>
                  </a:solidFill>
                </a:rPr>
                <a:t>at rest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2700"/>
            <a:ext cx="1011078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1527175" y="215900"/>
            <a:ext cx="7519356" cy="5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Stopped-Pion Neutrino Sources Worldwide</a:t>
            </a:r>
          </a:p>
        </p:txBody>
      </p:sp>
      <p:sp>
        <p:nvSpPr>
          <p:cNvPr id="24579" name="Rectangular Callout 7"/>
          <p:cNvSpPr>
            <a:spLocks noChangeArrowheads="1"/>
          </p:cNvSpPr>
          <p:nvPr/>
        </p:nvSpPr>
        <p:spPr bwMode="auto">
          <a:xfrm>
            <a:off x="277813" y="3101975"/>
            <a:ext cx="947737" cy="501650"/>
          </a:xfrm>
          <a:prstGeom prst="wedgeRectCallout">
            <a:avLst>
              <a:gd name="adj1" fmla="val 98056"/>
              <a:gd name="adj2" fmla="val -8219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0" dirty="0">
                <a:solidFill>
                  <a:srgbClr val="008000"/>
                </a:solidFill>
              </a:rPr>
              <a:t>SNS</a:t>
            </a:r>
          </a:p>
        </p:txBody>
      </p:sp>
      <p:sp>
        <p:nvSpPr>
          <p:cNvPr id="24580" name="Rectangular Callout 8"/>
          <p:cNvSpPr>
            <a:spLocks noChangeArrowheads="1"/>
          </p:cNvSpPr>
          <p:nvPr/>
        </p:nvSpPr>
        <p:spPr bwMode="auto">
          <a:xfrm>
            <a:off x="1839913" y="1916113"/>
            <a:ext cx="957262" cy="501650"/>
          </a:xfrm>
          <a:prstGeom prst="wedgeRectCallout">
            <a:avLst>
              <a:gd name="adj1" fmla="val -68949"/>
              <a:gd name="adj2" fmla="val 971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0" dirty="0">
                <a:solidFill>
                  <a:srgbClr val="008000"/>
                </a:solidFill>
              </a:rPr>
              <a:t>BNB</a:t>
            </a:r>
          </a:p>
        </p:txBody>
      </p:sp>
      <p:sp>
        <p:nvSpPr>
          <p:cNvPr id="24581" name="Rectangular Callout 9"/>
          <p:cNvSpPr>
            <a:spLocks noChangeArrowheads="1"/>
          </p:cNvSpPr>
          <p:nvPr/>
        </p:nvSpPr>
        <p:spPr bwMode="auto">
          <a:xfrm>
            <a:off x="5240338" y="6015038"/>
            <a:ext cx="2025267" cy="501650"/>
          </a:xfrm>
          <a:prstGeom prst="wedgeRectCallout">
            <a:avLst>
              <a:gd name="adj1" fmla="val 79787"/>
              <a:gd name="adj2" fmla="val 1348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0" dirty="0" err="1">
                <a:solidFill>
                  <a:srgbClr val="9D2059"/>
                </a:solidFill>
              </a:rPr>
              <a:t>DAE</a:t>
            </a:r>
            <a:r>
              <a:rPr lang="en-US" b="0" dirty="0" err="1">
                <a:solidFill>
                  <a:srgbClr val="9D2059"/>
                </a:solidFill>
                <a:latin typeface="Symbol" charset="0"/>
                <a:cs typeface="Symbol" charset="0"/>
              </a:rPr>
              <a:t>d</a:t>
            </a:r>
            <a:r>
              <a:rPr lang="en-US" b="0" dirty="0" err="1">
                <a:solidFill>
                  <a:srgbClr val="9D2059"/>
                </a:solidFill>
              </a:rPr>
              <a:t>ALUS</a:t>
            </a:r>
            <a:endParaRPr lang="en-US" b="0" dirty="0">
              <a:solidFill>
                <a:srgbClr val="9D2059"/>
              </a:solidFill>
            </a:endParaRPr>
          </a:p>
        </p:txBody>
      </p:sp>
      <p:sp>
        <p:nvSpPr>
          <p:cNvPr id="24582" name="Rectangular Callout 10"/>
          <p:cNvSpPr>
            <a:spLocks noChangeArrowheads="1"/>
          </p:cNvSpPr>
          <p:nvPr/>
        </p:nvSpPr>
        <p:spPr bwMode="auto">
          <a:xfrm>
            <a:off x="4016375" y="2640013"/>
            <a:ext cx="930275" cy="536575"/>
          </a:xfrm>
          <a:prstGeom prst="wedgeRectCallout">
            <a:avLst>
              <a:gd name="adj1" fmla="val 36324"/>
              <a:gd name="adj2" fmla="val -13386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0" dirty="0">
                <a:solidFill>
                  <a:srgbClr val="9D2059"/>
                </a:solidFill>
              </a:rPr>
              <a:t>ESS</a:t>
            </a:r>
          </a:p>
        </p:txBody>
      </p:sp>
      <p:sp>
        <p:nvSpPr>
          <p:cNvPr id="24583" name="Rectangular Callout 11"/>
          <p:cNvSpPr>
            <a:spLocks noChangeArrowheads="1"/>
          </p:cNvSpPr>
          <p:nvPr/>
        </p:nvSpPr>
        <p:spPr bwMode="auto">
          <a:xfrm>
            <a:off x="7577929" y="3057525"/>
            <a:ext cx="957551" cy="501650"/>
          </a:xfrm>
          <a:prstGeom prst="wedgeRectCallout">
            <a:avLst>
              <a:gd name="adj1" fmla="val 79376"/>
              <a:gd name="adj2" fmla="val -9279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0" dirty="0">
                <a:solidFill>
                  <a:srgbClr val="008000"/>
                </a:solidFill>
              </a:rPr>
              <a:t>MLF</a:t>
            </a:r>
          </a:p>
        </p:txBody>
      </p:sp>
      <p:sp>
        <p:nvSpPr>
          <p:cNvPr id="24584" name="Rectangular Callout 12"/>
          <p:cNvSpPr>
            <a:spLocks noChangeArrowheads="1"/>
          </p:cNvSpPr>
          <p:nvPr/>
        </p:nvSpPr>
        <p:spPr bwMode="auto">
          <a:xfrm>
            <a:off x="3243263" y="1647825"/>
            <a:ext cx="855695" cy="500063"/>
          </a:xfrm>
          <a:prstGeom prst="wedgeRectCallout">
            <a:avLst>
              <a:gd name="adj1" fmla="val 83750"/>
              <a:gd name="adj2" fmla="val 8003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0" dirty="0">
                <a:solidFill>
                  <a:srgbClr val="000090"/>
                </a:solidFill>
              </a:rPr>
              <a:t>ISIS</a:t>
            </a:r>
          </a:p>
        </p:txBody>
      </p:sp>
      <p:sp>
        <p:nvSpPr>
          <p:cNvPr id="24585" name="Rectangular Callout 13"/>
          <p:cNvSpPr>
            <a:spLocks noChangeArrowheads="1"/>
          </p:cNvSpPr>
          <p:nvPr/>
        </p:nvSpPr>
        <p:spPr bwMode="auto">
          <a:xfrm>
            <a:off x="132562" y="1295400"/>
            <a:ext cx="1651692" cy="501650"/>
          </a:xfrm>
          <a:prstGeom prst="wedgeRectCallout">
            <a:avLst>
              <a:gd name="adj1" fmla="val 3778"/>
              <a:gd name="adj2" fmla="val 27747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0" dirty="0">
                <a:solidFill>
                  <a:srgbClr val="000090"/>
                </a:solidFill>
              </a:rPr>
              <a:t>LANSCE</a:t>
            </a:r>
          </a:p>
        </p:txBody>
      </p:sp>
      <p:sp>
        <p:nvSpPr>
          <p:cNvPr id="24586" name="TextBox 10"/>
          <p:cNvSpPr txBox="1">
            <a:spLocks noChangeArrowheads="1"/>
          </p:cNvSpPr>
          <p:nvPr/>
        </p:nvSpPr>
        <p:spPr bwMode="auto">
          <a:xfrm>
            <a:off x="7910505" y="5977922"/>
            <a:ext cx="4032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587" name="TextBox 11"/>
          <p:cNvSpPr txBox="1">
            <a:spLocks noChangeArrowheads="1"/>
          </p:cNvSpPr>
          <p:nvPr/>
        </p:nvSpPr>
        <p:spPr bwMode="auto">
          <a:xfrm>
            <a:off x="431800" y="5729288"/>
            <a:ext cx="1381984" cy="14338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000090"/>
                </a:solidFill>
              </a:rPr>
              <a:t>Past</a:t>
            </a:r>
          </a:p>
          <a:p>
            <a:r>
              <a:rPr lang="en-US" b="0" dirty="0">
                <a:solidFill>
                  <a:srgbClr val="008000"/>
                </a:solidFill>
              </a:rPr>
              <a:t>Current</a:t>
            </a:r>
          </a:p>
          <a:p>
            <a:r>
              <a:rPr lang="en-US" b="0" dirty="0">
                <a:solidFill>
                  <a:srgbClr val="9D2059"/>
                </a:solidFill>
              </a:rPr>
              <a:t>Future</a:t>
            </a:r>
          </a:p>
        </p:txBody>
      </p:sp>
      <p:sp>
        <p:nvSpPr>
          <p:cNvPr id="24588" name="Rectangular Callout 10"/>
          <p:cNvSpPr>
            <a:spLocks noChangeArrowheads="1"/>
          </p:cNvSpPr>
          <p:nvPr/>
        </p:nvSpPr>
        <p:spPr bwMode="auto">
          <a:xfrm>
            <a:off x="8359775" y="1931988"/>
            <a:ext cx="1236609" cy="536575"/>
          </a:xfrm>
          <a:prstGeom prst="wedgeRectCallout">
            <a:avLst>
              <a:gd name="adj1" fmla="val -100194"/>
              <a:gd name="adj2" fmla="val 13174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0" dirty="0">
                <a:solidFill>
                  <a:srgbClr val="9D2059"/>
                </a:solidFill>
              </a:rPr>
              <a:t>CSNS</a:t>
            </a:r>
          </a:p>
        </p:txBody>
      </p:sp>
    </p:spTree>
    <p:extLst>
      <p:ext uri="{BB962C8B-B14F-4D97-AF65-F5344CB8AC3E}">
        <p14:creationId xmlns:p14="http://schemas.microsoft.com/office/powerpoint/2010/main" val="3585313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9" y="839227"/>
            <a:ext cx="9383888" cy="6273255"/>
          </a:xfrm>
          <a:prstGeom prst="rect">
            <a:avLst/>
          </a:prstGeom>
        </p:spPr>
      </p:pic>
      <p:sp>
        <p:nvSpPr>
          <p:cNvPr id="3" name="Right Arrow 4"/>
          <p:cNvSpPr>
            <a:spLocks noChangeArrowheads="1"/>
          </p:cNvSpPr>
          <p:nvPr/>
        </p:nvSpPr>
        <p:spPr bwMode="auto">
          <a:xfrm rot="19266737">
            <a:off x="8140594" y="1189861"/>
            <a:ext cx="1036638" cy="939800"/>
          </a:xfrm>
          <a:prstGeom prst="rightArrow">
            <a:avLst>
              <a:gd name="adj1" fmla="val 50000"/>
              <a:gd name="adj2" fmla="val 50061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585777" y="2142018"/>
            <a:ext cx="11842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better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6149818" y="2057912"/>
            <a:ext cx="1078023" cy="1019034"/>
          </a:xfrm>
          <a:prstGeom prst="ellipse">
            <a:avLst/>
          </a:prstGeom>
          <a:solidFill>
            <a:srgbClr val="FFFF00">
              <a:alpha val="1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140" y="645680"/>
            <a:ext cx="1909272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from duty cycle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8300" y="214400"/>
            <a:ext cx="7137315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Comparison of pion decay-at-rest </a:t>
            </a:r>
            <a:r>
              <a:rPr lang="en-US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b="0" dirty="0">
                <a:solidFill>
                  <a:schemeClr val="tx1"/>
                </a:solidFill>
              </a:rPr>
              <a:t> sources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755" y="7081407"/>
            <a:ext cx="1317696" cy="280140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699311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49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7" y="2"/>
            <a:ext cx="10082352" cy="4485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4625" y="4947701"/>
            <a:ext cx="184666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72430" y="4766286"/>
            <a:ext cx="4804020" cy="2010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Proton beam energy: 0.9-1.3 </a:t>
            </a:r>
            <a:r>
              <a:rPr lang="en-US" sz="2400" b="0" dirty="0" err="1">
                <a:solidFill>
                  <a:schemeClr val="tx1"/>
                </a:solidFill>
              </a:rPr>
              <a:t>GeV</a:t>
            </a:r>
            <a:endParaRPr lang="en-US" sz="2400" b="0" dirty="0">
              <a:solidFill>
                <a:schemeClr val="tx1"/>
              </a:solidFill>
            </a:endParaRPr>
          </a:p>
          <a:p>
            <a:r>
              <a:rPr lang="en-US" sz="2400" b="0" dirty="0">
                <a:solidFill>
                  <a:schemeClr val="tx1"/>
                </a:solidFill>
              </a:rPr>
              <a:t>Total power: 0.9-1.4 MW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Pulse duration: 380 ns FWHM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Repetition rate: 60 Hz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Liquid mercury target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33" y="4760117"/>
            <a:ext cx="3154560" cy="2207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1970" y="3974653"/>
            <a:ext cx="3768655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Oak Ridge National Laboratory, TN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74444" y="6758906"/>
            <a:ext cx="4075555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neutrinos are free!</a:t>
            </a:r>
          </a:p>
        </p:txBody>
      </p:sp>
    </p:spTree>
    <p:extLst>
      <p:ext uri="{BB962C8B-B14F-4D97-AF65-F5344CB8AC3E}">
        <p14:creationId xmlns:p14="http://schemas.microsoft.com/office/powerpoint/2010/main" val="4014425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tim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2" y="997785"/>
            <a:ext cx="8226997" cy="5591049"/>
          </a:xfrm>
          <a:prstGeom prst="rect">
            <a:avLst/>
          </a:prstGeom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290771" y="698681"/>
            <a:ext cx="4021175" cy="51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33056" rIns="0" bIns="0"/>
          <a:lstStyle>
            <a:lvl1pPr eaLnBrk="0">
              <a:tabLst>
                <a:tab pos="723900" algn="l"/>
                <a:tab pos="1447800" algn="l"/>
                <a:tab pos="2171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67000"/>
              </a:lnSpc>
            </a:pPr>
            <a:r>
              <a:rPr lang="en-ZW" b="0" dirty="0">
                <a:solidFill>
                  <a:schemeClr val="tx1"/>
                </a:solidFill>
              </a:rPr>
              <a:t>60 Hz </a:t>
            </a:r>
            <a:r>
              <a:rPr lang="en-ZW" b="0" i="1" dirty="0">
                <a:solidFill>
                  <a:schemeClr val="tx1"/>
                </a:solidFill>
              </a:rPr>
              <a:t>pulsed</a:t>
            </a:r>
            <a:r>
              <a:rPr lang="en-ZW" b="0" dirty="0">
                <a:solidFill>
                  <a:schemeClr val="tx1"/>
                </a:solidFill>
              </a:rPr>
              <a:t> source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186613" y="2330454"/>
            <a:ext cx="428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3000"/>
              </a:lnSpc>
            </a:pPr>
            <a:endParaRPr lang="en-US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267450" y="3316291"/>
            <a:ext cx="20478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3000"/>
              </a:lnSpc>
            </a:pPr>
            <a:endParaRPr lang="en-US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421461" y="6574891"/>
            <a:ext cx="6523095" cy="50855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0" tIns="133056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67000"/>
              </a:lnSpc>
            </a:pPr>
            <a:r>
              <a:rPr lang="en-ZW" dirty="0"/>
              <a:t> </a:t>
            </a:r>
            <a:r>
              <a:rPr lang="en-ZW" b="0" dirty="0"/>
              <a:t>Background rejection factor ~few x 10</a:t>
            </a:r>
            <a:r>
              <a:rPr lang="en-ZW" b="0" baseline="33000" dirty="0"/>
              <a:t>-4  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007736" y="195062"/>
            <a:ext cx="6167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77112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3000"/>
              </a:lnSpc>
            </a:pPr>
            <a:r>
              <a:rPr lang="en-ZW" sz="2900" dirty="0">
                <a:solidFill>
                  <a:schemeClr val="tx1"/>
                </a:solidFill>
              </a:rPr>
              <a:t>Time structure of the SNS source</a:t>
            </a:r>
          </a:p>
        </p:txBody>
      </p:sp>
      <p:sp>
        <p:nvSpPr>
          <p:cNvPr id="3" name="Rectangular Callout 2"/>
          <p:cNvSpPr/>
          <p:nvPr/>
        </p:nvSpPr>
        <p:spPr bwMode="auto">
          <a:xfrm>
            <a:off x="3761534" y="1996239"/>
            <a:ext cx="3874180" cy="841115"/>
          </a:xfrm>
          <a:prstGeom prst="wedgeRectCallout">
            <a:avLst>
              <a:gd name="adj1" fmla="val -77444"/>
              <a:gd name="adj2" fmla="val 102597"/>
            </a:avLst>
          </a:prstGeom>
          <a:solidFill>
            <a:srgbClr val="8F1E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Arial" pitchFamily="-65" charset="0"/>
              </a:rPr>
              <a:t>Prompt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Symbol" charset="2"/>
                <a:cs typeface="Symbol" charset="2"/>
              </a:rPr>
              <a:t>n</a:t>
            </a:r>
            <a:r>
              <a:rPr kumimoji="0" lang="en-US" sz="2400" b="0" i="0" u="none" strike="noStrike" cap="none" normalizeH="0" baseline="-25000" dirty="0">
                <a:ln>
                  <a:noFill/>
                </a:ln>
                <a:effectLst/>
                <a:latin typeface="Symbol" charset="2"/>
                <a:cs typeface="Symbol" charset="2"/>
              </a:rPr>
              <a:t>m</a:t>
            </a:r>
            <a:r>
              <a:rPr kumimoji="0" lang="en-US" sz="2400" b="0" i="0" u="none" strike="noStrike" cap="none" normalizeH="0" dirty="0">
                <a:ln>
                  <a:noFill/>
                </a:ln>
                <a:effectLst/>
                <a:latin typeface="Arial" pitchFamily="-65" charset="0"/>
              </a:rPr>
              <a:t> from </a:t>
            </a:r>
            <a:r>
              <a:rPr kumimoji="0" lang="en-US" sz="2400" b="0" i="0" u="none" strike="noStrike" cap="none" normalizeH="0" dirty="0">
                <a:ln>
                  <a:noFill/>
                </a:ln>
                <a:effectLst/>
                <a:latin typeface="Symbol" charset="2"/>
                <a:cs typeface="Symbol" charset="2"/>
              </a:rPr>
              <a:t>p</a:t>
            </a:r>
            <a:r>
              <a:rPr lang="en-US" sz="2400" b="0" dirty="0">
                <a:latin typeface="Arial" pitchFamily="-65" charset="0"/>
              </a:rPr>
              <a:t> decay</a:t>
            </a:r>
            <a:r>
              <a:rPr kumimoji="0" lang="en-US" sz="2400" b="0" i="0" u="none" strike="noStrike" cap="none" normalizeH="0" dirty="0">
                <a:ln>
                  <a:noFill/>
                </a:ln>
                <a:effectLst/>
                <a:latin typeface="Arial" pitchFamily="-65" charset="0"/>
              </a:rPr>
              <a:t> in time with the proton pulse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Arial" pitchFamily="-65" charset="0"/>
            </a:endParaRPr>
          </a:p>
        </p:txBody>
      </p:sp>
      <p:sp>
        <p:nvSpPr>
          <p:cNvPr id="18" name="Rectangular Callout 17"/>
          <p:cNvSpPr/>
          <p:nvPr/>
        </p:nvSpPr>
        <p:spPr bwMode="auto">
          <a:xfrm>
            <a:off x="4056109" y="3686500"/>
            <a:ext cx="3167308" cy="863885"/>
          </a:xfrm>
          <a:prstGeom prst="wedgeRectCallout">
            <a:avLst>
              <a:gd name="adj1" fmla="val -61860"/>
              <a:gd name="adj2" fmla="val 138462"/>
            </a:avLst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r>
              <a:rPr lang="en-US" sz="2400" b="0" dirty="0">
                <a:latin typeface="Arial" pitchFamily="-65" charset="0"/>
              </a:rPr>
              <a:t>Delayed anti-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Symbol" charset="2"/>
                <a:cs typeface="Symbol" charset="2"/>
              </a:rPr>
              <a:t>n</a:t>
            </a:r>
            <a:r>
              <a:rPr kumimoji="0" lang="en-US" sz="2400" b="0" i="0" u="none" strike="noStrike" cap="none" normalizeH="0" baseline="-25000" dirty="0">
                <a:ln>
                  <a:noFill/>
                </a:ln>
                <a:effectLst/>
                <a:latin typeface="Symbol" charset="2"/>
                <a:cs typeface="Symbol" charset="2"/>
              </a:rPr>
              <a:t>m, </a:t>
            </a:r>
            <a:r>
              <a:rPr kumimoji="0" lang="en-US" sz="2400" b="0" i="0" u="none" strike="noStrike" cap="none" normalizeH="0" dirty="0">
                <a:ln>
                  <a:noFill/>
                </a:ln>
                <a:effectLst/>
                <a:latin typeface="Symbol" charset="2"/>
                <a:cs typeface="Symbol" charset="2"/>
              </a:rPr>
              <a:t>n</a:t>
            </a:r>
            <a:r>
              <a:rPr kumimoji="0" lang="en-US" sz="2400" b="0" i="0" u="none" strike="noStrike" cap="none" normalizeH="0" baseline="-25000" dirty="0">
                <a:ln>
                  <a:noFill/>
                </a:ln>
                <a:effectLst/>
                <a:latin typeface="Helvetica"/>
                <a:cs typeface="Helvetica"/>
              </a:rPr>
              <a:t>e</a:t>
            </a:r>
          </a:p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r>
              <a:rPr lang="en-US" sz="2400" b="0" dirty="0">
                <a:latin typeface="Helvetica"/>
                <a:cs typeface="Helvetica"/>
              </a:rPr>
              <a:t>on </a:t>
            </a:r>
            <a:r>
              <a:rPr lang="en-US" sz="2400" b="0" dirty="0">
                <a:latin typeface="Symbol" charset="2"/>
                <a:cs typeface="Symbol" charset="2"/>
              </a:rPr>
              <a:t>m </a:t>
            </a:r>
            <a:r>
              <a:rPr lang="en-US" sz="2400" b="0" dirty="0">
                <a:latin typeface="Helvetica"/>
                <a:cs typeface="Helvetica"/>
              </a:rPr>
              <a:t>decay timescale</a:t>
            </a:r>
            <a:endParaRPr kumimoji="0" lang="en-US" sz="2400" b="0" i="0" u="none" strike="noStrike" cap="none" normalizeH="0" dirty="0">
              <a:ln>
                <a:noFill/>
              </a:ln>
              <a:effectLst/>
              <a:latin typeface="Arial" pitchFamily="-65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26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4029"/>
            <a:ext cx="8091709" cy="5424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105" y="207622"/>
            <a:ext cx="9293856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The SNS has </a:t>
            </a:r>
            <a:r>
              <a:rPr lang="en-US" dirty="0">
                <a:solidFill>
                  <a:schemeClr val="tx1"/>
                </a:solidFill>
              </a:rPr>
              <a:t>large, extremely clean </a:t>
            </a:r>
            <a:r>
              <a:rPr lang="en-US" b="0" dirty="0">
                <a:solidFill>
                  <a:schemeClr val="tx1"/>
                </a:solidFill>
              </a:rPr>
              <a:t>stopped-pion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b="0" dirty="0">
                <a:solidFill>
                  <a:schemeClr val="tx1"/>
                </a:solidFill>
              </a:rPr>
              <a:t> flux</a:t>
            </a:r>
          </a:p>
        </p:txBody>
      </p:sp>
      <p:sp>
        <p:nvSpPr>
          <p:cNvPr id="6" name="Rectangular Callout 5"/>
          <p:cNvSpPr/>
          <p:nvPr/>
        </p:nvSpPr>
        <p:spPr bwMode="auto">
          <a:xfrm>
            <a:off x="2570025" y="1981703"/>
            <a:ext cx="3043952" cy="2001062"/>
          </a:xfrm>
          <a:prstGeom prst="wedgeRectCallout">
            <a:avLst>
              <a:gd name="adj1" fmla="val -10860"/>
              <a:gd name="adj2" fmla="val 94463"/>
            </a:avLst>
          </a:prstGeom>
          <a:solidFill>
            <a:srgbClr val="FFCAF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rPr>
              <a:t>Note that contamination</a:t>
            </a:r>
          </a:p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rPr>
              <a:t> from </a:t>
            </a:r>
            <a:r>
              <a:rPr lang="en-US" sz="2000" b="0" dirty="0">
                <a:solidFill>
                  <a:schemeClr val="tx1"/>
                </a:solidFill>
                <a:latin typeface="Arial" pitchFamily="-65" charset="0"/>
              </a:rPr>
              <a:t>non </a:t>
            </a:r>
            <a:r>
              <a:rPr lang="en-US" sz="2000" b="0" dirty="0">
                <a:solidFill>
                  <a:schemeClr val="tx1"/>
                </a:solidFill>
                <a:latin typeface="Symbol" charset="2"/>
                <a:cs typeface="Symbol" charset="2"/>
              </a:rPr>
              <a:t>p</a:t>
            </a:r>
            <a:r>
              <a:rPr lang="en-US" sz="2000" b="0" dirty="0">
                <a:solidFill>
                  <a:schemeClr val="tx1"/>
                </a:solidFill>
                <a:latin typeface="Arial" pitchFamily="-65" charset="0"/>
              </a:rPr>
              <a:t>-decay at rest</a:t>
            </a:r>
          </a:p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r>
              <a:rPr lang="en-US" sz="1800" b="0" dirty="0">
                <a:solidFill>
                  <a:schemeClr val="tx1"/>
                </a:solidFill>
                <a:latin typeface="Arial" pitchFamily="-65" charset="0"/>
              </a:rPr>
              <a:t> (decay in flight,</a:t>
            </a:r>
          </a:p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r>
              <a:rPr lang="en-US" sz="1800" b="0" dirty="0">
                <a:solidFill>
                  <a:schemeClr val="tx1"/>
                </a:solidFill>
                <a:latin typeface="Arial" pitchFamily="-65" charset="0"/>
              </a:rPr>
              <a:t>  </a:t>
            </a:r>
            <a:r>
              <a:rPr lang="en-US" sz="1800" b="0" dirty="0" err="1">
                <a:solidFill>
                  <a:schemeClr val="tx1"/>
                </a:solidFill>
                <a:latin typeface="Arial" pitchFamily="-65" charset="0"/>
              </a:rPr>
              <a:t>kaon</a:t>
            </a:r>
            <a:r>
              <a:rPr lang="en-US" sz="1800" b="0" dirty="0">
                <a:solidFill>
                  <a:schemeClr val="tx1"/>
                </a:solidFill>
                <a:latin typeface="Arial" pitchFamily="-65" charset="0"/>
              </a:rPr>
              <a:t> decay, </a:t>
            </a:r>
            <a:r>
              <a:rPr lang="en-US" sz="1800" b="0" dirty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0" dirty="0">
                <a:solidFill>
                  <a:schemeClr val="tx1"/>
                </a:solidFill>
                <a:latin typeface="Arial" pitchFamily="-65" charset="0"/>
              </a:rPr>
              <a:t> capture...)</a:t>
            </a:r>
          </a:p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r>
              <a:rPr lang="en-US" sz="2000" b="0" dirty="0">
                <a:solidFill>
                  <a:schemeClr val="tx1"/>
                </a:solidFill>
                <a:latin typeface="Arial" pitchFamily="-65" charset="0"/>
              </a:rPr>
              <a:t> is </a:t>
            </a:r>
            <a:r>
              <a:rPr lang="en-US" sz="2000" dirty="0">
                <a:solidFill>
                  <a:schemeClr val="tx1"/>
                </a:solidFill>
                <a:latin typeface="Arial" pitchFamily="-65" charset="0"/>
              </a:rPr>
              <a:t>down by several</a:t>
            </a:r>
          </a:p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r>
              <a:rPr lang="en-US" sz="2000" dirty="0">
                <a:solidFill>
                  <a:schemeClr val="tx1"/>
                </a:solidFill>
                <a:latin typeface="Arial" pitchFamily="-65" charset="0"/>
              </a:rPr>
              <a:t> orders of magnitude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rPr>
              <a:t> 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84361" y="2974835"/>
            <a:ext cx="2472572" cy="105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SNS flux (1.4 MW):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430 x 10</a:t>
            </a:r>
            <a:r>
              <a:rPr lang="en-US" sz="2000" baseline="30000" dirty="0">
                <a:solidFill>
                  <a:schemeClr val="tx1"/>
                </a:solidFill>
              </a:rPr>
              <a:t>5 </a:t>
            </a:r>
            <a:r>
              <a:rPr lang="en-US" sz="200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>
                <a:solidFill>
                  <a:schemeClr val="tx1"/>
                </a:solidFill>
              </a:rPr>
              <a:t>/cm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/s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 @ 20 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4341" y="800043"/>
            <a:ext cx="6301725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0.08 neutrinos per flavor per proton on target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250" y="2083454"/>
            <a:ext cx="1549400" cy="1905000"/>
          </a:xfrm>
          <a:prstGeom prst="rect">
            <a:avLst/>
          </a:prstGeom>
        </p:spPr>
      </p:pic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62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28</a:t>
            </a:fld>
            <a:endParaRPr lang="en-US"/>
          </a:p>
        </p:txBody>
      </p:sp>
      <p:sp>
        <p:nvSpPr>
          <p:cNvPr id="4" name="Cube 3"/>
          <p:cNvSpPr/>
          <p:nvPr/>
        </p:nvSpPr>
        <p:spPr>
          <a:xfrm>
            <a:off x="3759200" y="2463800"/>
            <a:ext cx="2565400" cy="2476500"/>
          </a:xfrm>
          <a:prstGeom prst="cub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89300" y="2120900"/>
            <a:ext cx="684803" cy="728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3" name="Oval 12"/>
          <p:cNvSpPr/>
          <p:nvPr/>
        </p:nvSpPr>
        <p:spPr>
          <a:xfrm>
            <a:off x="4089400" y="3340100"/>
            <a:ext cx="1219200" cy="1130300"/>
          </a:xfrm>
          <a:prstGeom prst="ellipse">
            <a:avLst/>
          </a:prstGeom>
          <a:solidFill>
            <a:srgbClr val="800000">
              <a:alpha val="3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92600" y="3568700"/>
            <a:ext cx="787400" cy="711200"/>
          </a:xfrm>
          <a:prstGeom prst="ellipse">
            <a:avLst/>
          </a:prstGeom>
          <a:solidFill>
            <a:srgbClr val="800000">
              <a:alpha val="3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75100" y="3213100"/>
            <a:ext cx="1485900" cy="1409700"/>
          </a:xfrm>
          <a:prstGeom prst="ellipse">
            <a:avLst/>
          </a:prstGeom>
          <a:solidFill>
            <a:srgbClr val="8000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3264928">
            <a:off x="4510537" y="3837710"/>
            <a:ext cx="763582" cy="3385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302000" y="2692400"/>
            <a:ext cx="1397000" cy="101600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673600" y="2565400"/>
            <a:ext cx="1384300" cy="105410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914400" y="2413000"/>
            <a:ext cx="1993680" cy="1546965"/>
            <a:chOff x="914400" y="2413000"/>
            <a:chExt cx="1993680" cy="1546965"/>
          </a:xfrm>
        </p:grpSpPr>
        <p:sp>
          <p:nvSpPr>
            <p:cNvPr id="44" name="TextBox 43"/>
            <p:cNvSpPr txBox="1"/>
            <p:nvPr/>
          </p:nvSpPr>
          <p:spPr>
            <a:xfrm>
              <a:off x="990600" y="2413000"/>
              <a:ext cx="1562397" cy="98570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chemeClr val="tx1"/>
                  </a:solidFill>
                </a:rPr>
                <a:t>phonons</a:t>
              </a:r>
            </a:p>
            <a:p>
              <a:r>
                <a:rPr lang="en-US" b="0" dirty="0">
                  <a:solidFill>
                    <a:schemeClr val="tx1"/>
                  </a:solidFill>
                </a:rPr>
                <a:t>  (heat)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14400" y="3581400"/>
              <a:ext cx="1993680" cy="3785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feel a warm pulse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24690" y="7133213"/>
            <a:ext cx="5038725" cy="2831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http://</a:t>
            </a:r>
            <a:r>
              <a:rPr lang="en-US" sz="1200" b="0" dirty="0" err="1">
                <a:solidFill>
                  <a:schemeClr val="tx1"/>
                </a:solidFill>
              </a:rPr>
              <a:t>dmrc.snu.ac.kr</a:t>
            </a:r>
            <a:r>
              <a:rPr lang="en-US" sz="1200" b="0" dirty="0">
                <a:solidFill>
                  <a:schemeClr val="tx1"/>
                </a:solidFill>
              </a:rPr>
              <a:t>/</a:t>
            </a:r>
            <a:r>
              <a:rPr lang="en-US" sz="1200" b="0" dirty="0" err="1">
                <a:solidFill>
                  <a:schemeClr val="tx1"/>
                </a:solidFill>
              </a:rPr>
              <a:t>english</a:t>
            </a:r>
            <a:r>
              <a:rPr lang="en-US" sz="1200" b="0" dirty="0">
                <a:solidFill>
                  <a:schemeClr val="tx1"/>
                </a:solidFill>
              </a:rPr>
              <a:t>/intro/intro1.html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76631" y="659922"/>
            <a:ext cx="8895108" cy="730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This is just like the tiny thump of a WIMP;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  we benefit from the last few decades of  low-energy nuclear recoil detectors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66888" y="112890"/>
            <a:ext cx="7516881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Now, </a:t>
            </a:r>
            <a:r>
              <a:rPr lang="en-US" i="1" dirty="0">
                <a:solidFill>
                  <a:schemeClr val="tx1"/>
                </a:solidFill>
              </a:rPr>
              <a:t>detecting </a:t>
            </a:r>
            <a:r>
              <a:rPr lang="en-US" b="0" dirty="0">
                <a:solidFill>
                  <a:schemeClr val="tx1"/>
                </a:solidFill>
              </a:rPr>
              <a:t>the tiny kick of the neutrino...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57" name="Left-Right Arrow 56"/>
          <p:cNvSpPr/>
          <p:nvPr/>
        </p:nvSpPr>
        <p:spPr>
          <a:xfrm>
            <a:off x="4330701" y="1638301"/>
            <a:ext cx="1422400" cy="457200"/>
          </a:xfrm>
          <a:prstGeom prst="leftRightArrow">
            <a:avLst/>
          </a:prstGeom>
          <a:gradFill>
            <a:gsLst>
              <a:gs pos="100000">
                <a:srgbClr val="FFFF74"/>
              </a:gs>
              <a:gs pos="0">
                <a:schemeClr val="accent2">
                  <a:lumMod val="50000"/>
                </a:schemeClr>
              </a:gs>
            </a:gsLst>
            <a:lin ang="54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/>
          </a:p>
        </p:txBody>
      </p:sp>
      <p:grpSp>
        <p:nvGrpSpPr>
          <p:cNvPr id="67" name="Group 66"/>
          <p:cNvGrpSpPr/>
          <p:nvPr/>
        </p:nvGrpSpPr>
        <p:grpSpPr>
          <a:xfrm>
            <a:off x="6527801" y="5118099"/>
            <a:ext cx="1921310" cy="1085433"/>
            <a:chOff x="6527801" y="5118099"/>
            <a:chExt cx="1921310" cy="1085433"/>
          </a:xfrm>
        </p:grpSpPr>
        <p:sp>
          <p:nvSpPr>
            <p:cNvPr id="56" name="Left-Right Arrow 55"/>
            <p:cNvSpPr/>
            <p:nvPr/>
          </p:nvSpPr>
          <p:spPr>
            <a:xfrm rot="19486035">
              <a:off x="6527801" y="5118099"/>
              <a:ext cx="1422400" cy="457200"/>
            </a:xfrm>
            <a:prstGeom prst="leftRightArrow">
              <a:avLst/>
            </a:prstGeom>
            <a:gradFill>
              <a:gsLst>
                <a:gs pos="100000">
                  <a:srgbClr val="FFFF00"/>
                </a:gs>
                <a:gs pos="0">
                  <a:srgbClr val="0000FF"/>
                </a:gs>
              </a:gsLst>
              <a:lin ang="54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226300" y="5600700"/>
              <a:ext cx="1222811" cy="60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2-phase</a:t>
              </a:r>
            </a:p>
            <a:p>
              <a:r>
                <a:rPr lang="en-US" sz="1600" b="0" dirty="0">
                  <a:solidFill>
                    <a:schemeClr val="tx1"/>
                  </a:solidFill>
                </a:rPr>
                <a:t>noble liquid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354258" y="2540000"/>
            <a:ext cx="4389412" cy="2177632"/>
            <a:chOff x="5354258" y="2540000"/>
            <a:chExt cx="4389412" cy="2177632"/>
          </a:xfrm>
        </p:grpSpPr>
        <p:pic>
          <p:nvPicPr>
            <p:cNvPr id="36" name="Picture 35" descr="photo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3603">
              <a:off x="5367734" y="4142140"/>
              <a:ext cx="2072868" cy="515228"/>
            </a:xfrm>
            <a:prstGeom prst="rect">
              <a:avLst/>
            </a:prstGeom>
          </p:spPr>
        </p:pic>
        <p:pic>
          <p:nvPicPr>
            <p:cNvPr id="37" name="Picture 36" descr="photo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7616">
              <a:off x="5354258" y="3223755"/>
              <a:ext cx="2186812" cy="459867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7950200" y="2540000"/>
              <a:ext cx="1462460" cy="53758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chemeClr val="tx1"/>
                  </a:solidFill>
                </a:rPr>
                <a:t>photons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229600" y="3289300"/>
              <a:ext cx="812091" cy="73045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tx1"/>
                  </a:solidFill>
                </a:rPr>
                <a:t>see a</a:t>
              </a:r>
            </a:p>
            <a:p>
              <a:r>
                <a:rPr lang="en-US" sz="2000" b="0" dirty="0">
                  <a:solidFill>
                    <a:schemeClr val="tx1"/>
                  </a:solidFill>
                </a:rPr>
                <a:t>flash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848600" y="4114800"/>
              <a:ext cx="1895070" cy="60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scintillating crystal</a:t>
              </a:r>
            </a:p>
            <a:p>
              <a:r>
                <a:rPr lang="en-US" sz="1600" b="0" dirty="0">
                  <a:solidFill>
                    <a:schemeClr val="tx1"/>
                  </a:solidFill>
                </a:rPr>
                <a:t>noble liquid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962400" y="3797300"/>
            <a:ext cx="1714483" cy="3509062"/>
            <a:chOff x="3962400" y="3797300"/>
            <a:chExt cx="1714483" cy="3509062"/>
          </a:xfrm>
        </p:grpSpPr>
        <p:grpSp>
          <p:nvGrpSpPr>
            <p:cNvPr id="63" name="Group 62"/>
            <p:cNvGrpSpPr/>
            <p:nvPr/>
          </p:nvGrpSpPr>
          <p:grpSpPr>
            <a:xfrm>
              <a:off x="3962400" y="3797300"/>
              <a:ext cx="977340" cy="994783"/>
              <a:chOff x="3962400" y="3797300"/>
              <a:chExt cx="977340" cy="994783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962400" y="3797300"/>
                <a:ext cx="927759" cy="689983"/>
                <a:chOff x="7200900" y="1282700"/>
                <a:chExt cx="927759" cy="689983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7200900" y="1282700"/>
                  <a:ext cx="394359" cy="537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+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353300" y="1435100"/>
                  <a:ext cx="394359" cy="537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+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7493000" y="1320800"/>
                  <a:ext cx="394359" cy="537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+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734300" y="1422400"/>
                  <a:ext cx="394359" cy="537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4089400" y="4102100"/>
                <a:ext cx="850340" cy="689983"/>
                <a:chOff x="7556500" y="2209800"/>
                <a:chExt cx="850340" cy="689983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7556500" y="2209800"/>
                  <a:ext cx="304240" cy="537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708900" y="2362200"/>
                  <a:ext cx="304240" cy="537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7874000" y="2324100"/>
                  <a:ext cx="304240" cy="537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8102600" y="2286000"/>
                  <a:ext cx="304240" cy="537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-</a:t>
                  </a:r>
                </a:p>
              </p:txBody>
            </p:sp>
          </p:grpSp>
        </p:grpSp>
        <p:sp>
          <p:nvSpPr>
            <p:cNvPr id="48" name="TextBox 47"/>
            <p:cNvSpPr txBox="1"/>
            <p:nvPr/>
          </p:nvSpPr>
          <p:spPr>
            <a:xfrm>
              <a:off x="3975100" y="5918200"/>
              <a:ext cx="1701783" cy="537583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ionization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16400" y="6515100"/>
              <a:ext cx="1185654" cy="378565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0" dirty="0"/>
                <a:t>feel a zap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394200" y="6959600"/>
              <a:ext cx="743413" cy="34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err="1">
                  <a:solidFill>
                    <a:schemeClr val="tx1"/>
                  </a:solidFill>
                </a:rPr>
                <a:t>HPGe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155700" y="4635501"/>
            <a:ext cx="1892302" cy="1422400"/>
            <a:chOff x="1155700" y="4635501"/>
            <a:chExt cx="1892302" cy="1422400"/>
          </a:xfrm>
        </p:grpSpPr>
        <p:sp>
          <p:nvSpPr>
            <p:cNvPr id="34" name="Left-Right Arrow 33"/>
            <p:cNvSpPr/>
            <p:nvPr/>
          </p:nvSpPr>
          <p:spPr>
            <a:xfrm rot="3094110">
              <a:off x="2108202" y="5118101"/>
              <a:ext cx="1422400" cy="457200"/>
            </a:xfrm>
            <a:prstGeom prst="leftRightArrow">
              <a:avLst/>
            </a:prstGeom>
            <a:gradFill>
              <a:gsLst>
                <a:gs pos="100000">
                  <a:srgbClr val="0000FF"/>
                </a:gs>
                <a:gs pos="0">
                  <a:schemeClr val="accent2">
                    <a:lumMod val="50000"/>
                  </a:schemeClr>
                </a:gs>
              </a:gsLst>
              <a:lin ang="54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55700" y="5384800"/>
              <a:ext cx="1165403" cy="60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 Cryogenic</a:t>
              </a:r>
            </a:p>
            <a:p>
              <a:r>
                <a:rPr lang="en-US" sz="1600" b="0" dirty="0">
                  <a:solidFill>
                    <a:schemeClr val="tx1"/>
                  </a:solidFill>
                </a:rPr>
                <a:t>   </a:t>
              </a:r>
              <a:r>
                <a:rPr lang="en-US" sz="1600" b="0" dirty="0" err="1">
                  <a:solidFill>
                    <a:schemeClr val="tx1"/>
                  </a:solidFill>
                </a:rPr>
                <a:t>Ge</a:t>
              </a:r>
              <a:r>
                <a:rPr lang="en-US" sz="1600" b="0" dirty="0">
                  <a:solidFill>
                    <a:schemeClr val="tx1"/>
                  </a:solidFill>
                </a:rPr>
                <a:t>, Si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6171855" y="1834647"/>
            <a:ext cx="684803" cy="728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0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400620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343" y="943156"/>
            <a:ext cx="4122379" cy="184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7" name="TextBox 2"/>
          <p:cNvSpPr txBox="1">
            <a:spLocks noChangeArrowheads="1"/>
          </p:cNvSpPr>
          <p:nvPr/>
        </p:nvSpPr>
        <p:spPr bwMode="auto">
          <a:xfrm>
            <a:off x="1623293" y="0"/>
            <a:ext cx="620395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chemeClr val="tx1"/>
                </a:solidFill>
                <a:cs typeface="msmincho" charset="0"/>
              </a:rPr>
              <a:t>The COHERENT collaboration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5034" y="4423675"/>
            <a:ext cx="2550740" cy="1242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2400" b="0" dirty="0">
                <a:solidFill>
                  <a:schemeClr val="tx1"/>
                </a:solidFill>
              </a:rPr>
              <a:t>~90 members,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  20 institutions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  4 countries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8485" y="5754085"/>
            <a:ext cx="2154757" cy="346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ourier"/>
                <a:cs typeface="Courier"/>
              </a:rPr>
              <a:t>arXiv:1509.08702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72752" y="613763"/>
            <a:ext cx="3878586" cy="346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ourier"/>
                <a:cs typeface="Courier"/>
              </a:rPr>
              <a:t>http://</a:t>
            </a:r>
            <a:r>
              <a:rPr lang="en-US" sz="1600" b="0" dirty="0" err="1">
                <a:solidFill>
                  <a:schemeClr val="tx1"/>
                </a:solidFill>
                <a:latin typeface="Courier"/>
                <a:cs typeface="Courier"/>
              </a:rPr>
              <a:t>sites.duke.edu</a:t>
            </a:r>
            <a:r>
              <a:rPr lang="en-US" sz="1600" b="0" dirty="0">
                <a:solidFill>
                  <a:schemeClr val="tx1"/>
                </a:solidFill>
                <a:latin typeface="Courier"/>
                <a:cs typeface="Courier"/>
              </a:rPr>
              <a:t>/coherent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46" y="6418514"/>
            <a:ext cx="2083407" cy="394158"/>
          </a:xfrm>
          <a:prstGeom prst="rect">
            <a:avLst/>
          </a:prstGeom>
        </p:spPr>
      </p:pic>
      <p:pic>
        <p:nvPicPr>
          <p:cNvPr id="45056" name="Picture 450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126" y="6249656"/>
            <a:ext cx="888978" cy="772178"/>
          </a:xfrm>
          <a:prstGeom prst="rect">
            <a:avLst/>
          </a:prstGeom>
        </p:spPr>
      </p:pic>
      <p:pic>
        <p:nvPicPr>
          <p:cNvPr id="45058" name="Picture 450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59" y="6957078"/>
            <a:ext cx="769820" cy="309216"/>
          </a:xfrm>
          <a:prstGeom prst="rect">
            <a:avLst/>
          </a:prstGeom>
        </p:spPr>
      </p:pic>
      <p:pic>
        <p:nvPicPr>
          <p:cNvPr id="45059" name="Picture 450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610" y="7025817"/>
            <a:ext cx="969018" cy="429278"/>
          </a:xfrm>
          <a:prstGeom prst="rect">
            <a:avLst/>
          </a:prstGeom>
        </p:spPr>
      </p:pic>
      <p:pic>
        <p:nvPicPr>
          <p:cNvPr id="45060" name="Picture 450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8381" y="6894036"/>
            <a:ext cx="868008" cy="471418"/>
          </a:xfrm>
          <a:prstGeom prst="rect">
            <a:avLst/>
          </a:prstGeom>
        </p:spPr>
      </p:pic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7343" y="3114850"/>
            <a:ext cx="5295900" cy="33813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0998" y="6393264"/>
            <a:ext cx="1181100" cy="658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9098" y="6545664"/>
            <a:ext cx="1054100" cy="478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B2688-67BD-5743-81FD-7455862226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132" y="1154778"/>
            <a:ext cx="2586742" cy="30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43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535118" y="2646888"/>
            <a:ext cx="4576524" cy="183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33056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0000"/>
              </a:lnSpc>
              <a:spcAft>
                <a:spcPts val="600"/>
              </a:spcAft>
            </a:pPr>
            <a:r>
              <a:rPr lang="en-ZW" sz="2600" b="0" dirty="0">
                <a:solidFill>
                  <a:schemeClr val="tx1"/>
                </a:solidFill>
                <a:cs typeface="msmincho" charset="0"/>
              </a:rPr>
              <a:t>A neutrino smacks a nucleus </a:t>
            </a:r>
          </a:p>
          <a:p>
            <a:pPr eaLnBrk="1">
              <a:lnSpc>
                <a:spcPct val="90000"/>
              </a:lnSpc>
              <a:spcAft>
                <a:spcPts val="600"/>
              </a:spcAft>
            </a:pPr>
            <a:r>
              <a:rPr lang="en-ZW" sz="2600" b="0" dirty="0">
                <a:solidFill>
                  <a:schemeClr val="tx1"/>
                </a:solidFill>
                <a:cs typeface="msmincho" charset="0"/>
              </a:rPr>
              <a:t>via exchange of a Z, and the </a:t>
            </a:r>
          </a:p>
          <a:p>
            <a:pPr eaLnBrk="1">
              <a:lnSpc>
                <a:spcPct val="90000"/>
              </a:lnSpc>
              <a:spcAft>
                <a:spcPts val="600"/>
              </a:spcAft>
            </a:pPr>
            <a:r>
              <a:rPr lang="en-ZW" sz="2600" b="0" dirty="0">
                <a:solidFill>
                  <a:schemeClr val="tx1"/>
                </a:solidFill>
                <a:cs typeface="msmincho" charset="0"/>
              </a:rPr>
              <a:t>nucleus recoils as a whole;</a:t>
            </a:r>
          </a:p>
          <a:p>
            <a:pPr eaLnBrk="1">
              <a:lnSpc>
                <a:spcPct val="90000"/>
              </a:lnSpc>
              <a:spcAft>
                <a:spcPts val="600"/>
              </a:spcAft>
            </a:pPr>
            <a:r>
              <a:rPr lang="en-ZW" sz="2600" dirty="0">
                <a:solidFill>
                  <a:schemeClr val="tx1"/>
                </a:solidFill>
                <a:cs typeface="msmincho" charset="0"/>
              </a:rPr>
              <a:t>coherent</a:t>
            </a:r>
            <a:r>
              <a:rPr lang="en-ZW" sz="2600" b="0" dirty="0">
                <a:solidFill>
                  <a:schemeClr val="tx1"/>
                </a:solidFill>
                <a:cs typeface="msmincho" charset="0"/>
              </a:rPr>
              <a:t> up to E</a:t>
            </a:r>
            <a:r>
              <a:rPr lang="en-ZW" sz="2600" b="0" baseline="-33000" dirty="0">
                <a:solidFill>
                  <a:schemeClr val="tx1"/>
                </a:solidFill>
                <a:latin typeface="Symbol" charset="0"/>
                <a:cs typeface="msmincho" charset="0"/>
              </a:rPr>
              <a:t>n</a:t>
            </a:r>
            <a:r>
              <a:rPr lang="en-ZW" sz="2600" b="0" dirty="0">
                <a:solidFill>
                  <a:schemeClr val="tx1"/>
                </a:solidFill>
                <a:cs typeface="msmincho" charset="0"/>
              </a:rPr>
              <a:t>~ 50 MeV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64712" y="2209929"/>
            <a:ext cx="15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3000"/>
              </a:lnSpc>
            </a:pPr>
            <a:endParaRPr lang="en-US">
              <a:cs typeface="msmincho" charset="0"/>
            </a:endParaRP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5667680" y="1548325"/>
            <a:ext cx="2867798" cy="3242282"/>
            <a:chOff x="4110" y="1189"/>
            <a:chExt cx="1563" cy="1794"/>
          </a:xfrm>
        </p:grpSpPr>
        <p:grpSp>
          <p:nvGrpSpPr>
            <p:cNvPr id="10255" name="Group 5"/>
            <p:cNvGrpSpPr>
              <a:grpSpLocks/>
            </p:cNvGrpSpPr>
            <p:nvPr/>
          </p:nvGrpSpPr>
          <p:grpSpPr bwMode="auto">
            <a:xfrm>
              <a:off x="4871" y="1418"/>
              <a:ext cx="584" cy="372"/>
              <a:chOff x="4871" y="1418"/>
              <a:chExt cx="584" cy="372"/>
            </a:xfrm>
          </p:grpSpPr>
          <p:sp>
            <p:nvSpPr>
              <p:cNvPr id="10271" name="Line 6"/>
              <p:cNvSpPr>
                <a:spLocks noChangeShapeType="1"/>
              </p:cNvSpPr>
              <p:nvPr/>
            </p:nvSpPr>
            <p:spPr bwMode="auto">
              <a:xfrm flipV="1">
                <a:off x="4871" y="1561"/>
                <a:ext cx="356" cy="231"/>
              </a:xfrm>
              <a:prstGeom prst="line">
                <a:avLst/>
              </a:prstGeom>
              <a:noFill/>
              <a:ln w="5472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Line 7"/>
              <p:cNvSpPr>
                <a:spLocks noChangeShapeType="1"/>
              </p:cNvSpPr>
              <p:nvPr/>
            </p:nvSpPr>
            <p:spPr bwMode="auto">
              <a:xfrm flipV="1">
                <a:off x="5164" y="1417"/>
                <a:ext cx="291" cy="186"/>
              </a:xfrm>
              <a:prstGeom prst="line">
                <a:avLst/>
              </a:prstGeom>
              <a:noFill/>
              <a:ln w="5472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56" name="Group 8"/>
            <p:cNvGrpSpPr>
              <a:grpSpLocks/>
            </p:cNvGrpSpPr>
            <p:nvPr/>
          </p:nvGrpSpPr>
          <p:grpSpPr bwMode="auto">
            <a:xfrm>
              <a:off x="4867" y="2328"/>
              <a:ext cx="517" cy="414"/>
              <a:chOff x="4867" y="2328"/>
              <a:chExt cx="517" cy="414"/>
            </a:xfrm>
          </p:grpSpPr>
          <p:sp>
            <p:nvSpPr>
              <p:cNvPr id="10269" name="Line 9"/>
              <p:cNvSpPr>
                <a:spLocks noChangeShapeType="1"/>
              </p:cNvSpPr>
              <p:nvPr/>
            </p:nvSpPr>
            <p:spPr bwMode="auto">
              <a:xfrm>
                <a:off x="4867" y="2328"/>
                <a:ext cx="337" cy="262"/>
              </a:xfrm>
              <a:prstGeom prst="line">
                <a:avLst/>
              </a:prstGeom>
              <a:noFill/>
              <a:ln w="1098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0" name="Line 10"/>
              <p:cNvSpPr>
                <a:spLocks noChangeShapeType="1"/>
              </p:cNvSpPr>
              <p:nvPr/>
            </p:nvSpPr>
            <p:spPr bwMode="auto">
              <a:xfrm>
                <a:off x="5112" y="2528"/>
                <a:ext cx="272" cy="215"/>
              </a:xfrm>
              <a:prstGeom prst="line">
                <a:avLst/>
              </a:prstGeom>
              <a:noFill/>
              <a:ln w="109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57" name="Line 11"/>
            <p:cNvSpPr>
              <a:spLocks noChangeShapeType="1"/>
            </p:cNvSpPr>
            <p:nvPr/>
          </p:nvSpPr>
          <p:spPr bwMode="auto">
            <a:xfrm>
              <a:off x="4873" y="1796"/>
              <a:ext cx="1" cy="545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58" name="Group 12"/>
            <p:cNvGrpSpPr>
              <a:grpSpLocks/>
            </p:cNvGrpSpPr>
            <p:nvPr/>
          </p:nvGrpSpPr>
          <p:grpSpPr bwMode="auto">
            <a:xfrm>
              <a:off x="4363" y="2314"/>
              <a:ext cx="515" cy="407"/>
              <a:chOff x="4363" y="2314"/>
              <a:chExt cx="515" cy="407"/>
            </a:xfrm>
          </p:grpSpPr>
          <p:sp>
            <p:nvSpPr>
              <p:cNvPr id="10267" name="Line 13"/>
              <p:cNvSpPr>
                <a:spLocks noChangeShapeType="1"/>
              </p:cNvSpPr>
              <p:nvPr/>
            </p:nvSpPr>
            <p:spPr bwMode="auto">
              <a:xfrm flipV="1">
                <a:off x="4363" y="2454"/>
                <a:ext cx="328" cy="269"/>
              </a:xfrm>
              <a:prstGeom prst="line">
                <a:avLst/>
              </a:prstGeom>
              <a:noFill/>
              <a:ln w="1098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8" name="Line 14"/>
              <p:cNvSpPr>
                <a:spLocks noChangeShapeType="1"/>
              </p:cNvSpPr>
              <p:nvPr/>
            </p:nvSpPr>
            <p:spPr bwMode="auto">
              <a:xfrm flipV="1">
                <a:off x="4610" y="2314"/>
                <a:ext cx="269" cy="217"/>
              </a:xfrm>
              <a:prstGeom prst="line">
                <a:avLst/>
              </a:prstGeom>
              <a:noFill/>
              <a:ln w="1098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59" name="Group 15"/>
            <p:cNvGrpSpPr>
              <a:grpSpLocks/>
            </p:cNvGrpSpPr>
            <p:nvPr/>
          </p:nvGrpSpPr>
          <p:grpSpPr bwMode="auto">
            <a:xfrm>
              <a:off x="4301" y="1414"/>
              <a:ext cx="579" cy="381"/>
              <a:chOff x="4301" y="1414"/>
              <a:chExt cx="579" cy="381"/>
            </a:xfrm>
          </p:grpSpPr>
          <p:sp>
            <p:nvSpPr>
              <p:cNvPr id="10265" name="Line 16"/>
              <p:cNvSpPr>
                <a:spLocks noChangeShapeType="1"/>
              </p:cNvSpPr>
              <p:nvPr/>
            </p:nvSpPr>
            <p:spPr bwMode="auto">
              <a:xfrm>
                <a:off x="4301" y="1414"/>
                <a:ext cx="354" cy="232"/>
              </a:xfrm>
              <a:prstGeom prst="line">
                <a:avLst/>
              </a:prstGeom>
              <a:noFill/>
              <a:ln w="5472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6" name="Line 17"/>
              <p:cNvSpPr>
                <a:spLocks noChangeShapeType="1"/>
              </p:cNvSpPr>
              <p:nvPr/>
            </p:nvSpPr>
            <p:spPr bwMode="auto">
              <a:xfrm>
                <a:off x="4593" y="1605"/>
                <a:ext cx="287" cy="191"/>
              </a:xfrm>
              <a:prstGeom prst="line">
                <a:avLst/>
              </a:prstGeom>
              <a:noFill/>
              <a:ln w="5472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60" name="Text Box 18"/>
            <p:cNvSpPr txBox="1">
              <a:spLocks noChangeArrowheads="1"/>
            </p:cNvSpPr>
            <p:nvPr/>
          </p:nvSpPr>
          <p:spPr bwMode="auto">
            <a:xfrm>
              <a:off x="4955" y="1884"/>
              <a:ext cx="23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68544" rIns="0" bIns="0"/>
            <a:lstStyle/>
            <a:p>
              <a:pPr>
                <a:lnSpc>
                  <a:spcPct val="83000"/>
                </a:lnSpc>
              </a:pPr>
              <a:r>
                <a:rPr lang="en-ZW" b="0">
                  <a:solidFill>
                    <a:srgbClr val="000000"/>
                  </a:solidFill>
                  <a:cs typeface="msmincho" charset="0"/>
                </a:rPr>
                <a:t>Z</a:t>
              </a:r>
              <a:r>
                <a:rPr lang="en-ZW" b="0" baseline="33000">
                  <a:solidFill>
                    <a:srgbClr val="000000"/>
                  </a:solidFill>
                  <a:cs typeface="msmincho" charset="0"/>
                </a:rPr>
                <a:t>0</a:t>
              </a:r>
            </a:p>
          </p:txBody>
        </p:sp>
        <p:sp>
          <p:nvSpPr>
            <p:cNvPr id="10261" name="Text Box 19"/>
            <p:cNvSpPr txBox="1">
              <a:spLocks noChangeArrowheads="1"/>
            </p:cNvSpPr>
            <p:nvPr/>
          </p:nvSpPr>
          <p:spPr bwMode="auto">
            <a:xfrm>
              <a:off x="4110" y="1189"/>
              <a:ext cx="187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68544" rIns="0" bIns="0"/>
            <a:lstStyle/>
            <a:p>
              <a:pPr>
                <a:lnSpc>
                  <a:spcPct val="83000"/>
                </a:lnSpc>
              </a:pPr>
              <a:r>
                <a:rPr lang="en-ZW" b="0">
                  <a:solidFill>
                    <a:srgbClr val="000000"/>
                  </a:solidFill>
                  <a:latin typeface="Symbol" charset="0"/>
                  <a:cs typeface="msmincho" charset="0"/>
                </a:rPr>
                <a:t>n</a:t>
              </a:r>
            </a:p>
          </p:txBody>
        </p:sp>
        <p:sp>
          <p:nvSpPr>
            <p:cNvPr id="10262" name="Text Box 20"/>
            <p:cNvSpPr txBox="1">
              <a:spLocks noChangeArrowheads="1"/>
            </p:cNvSpPr>
            <p:nvPr/>
          </p:nvSpPr>
          <p:spPr bwMode="auto">
            <a:xfrm>
              <a:off x="5487" y="1216"/>
              <a:ext cx="187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68544" rIns="0" bIns="0"/>
            <a:lstStyle/>
            <a:p>
              <a:pPr>
                <a:lnSpc>
                  <a:spcPct val="83000"/>
                </a:lnSpc>
              </a:pPr>
              <a:r>
                <a:rPr lang="en-ZW" b="0">
                  <a:solidFill>
                    <a:srgbClr val="000000"/>
                  </a:solidFill>
                  <a:latin typeface="Symbol" charset="0"/>
                  <a:cs typeface="msmincho" charset="0"/>
                </a:rPr>
                <a:t>n</a:t>
              </a:r>
            </a:p>
          </p:txBody>
        </p:sp>
        <p:sp>
          <p:nvSpPr>
            <p:cNvPr id="10263" name="Text Box 21"/>
            <p:cNvSpPr txBox="1">
              <a:spLocks noChangeArrowheads="1"/>
            </p:cNvSpPr>
            <p:nvPr/>
          </p:nvSpPr>
          <p:spPr bwMode="auto">
            <a:xfrm>
              <a:off x="4123" y="2661"/>
              <a:ext cx="186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68544" rIns="0" bIns="0"/>
            <a:lstStyle/>
            <a:p>
              <a:pPr>
                <a:lnSpc>
                  <a:spcPct val="83000"/>
                </a:lnSpc>
              </a:pPr>
              <a:r>
                <a:rPr lang="en-ZW" b="0">
                  <a:solidFill>
                    <a:srgbClr val="000000"/>
                  </a:solidFill>
                  <a:cs typeface="msmincho" charset="0"/>
                </a:rPr>
                <a:t>A</a:t>
              </a:r>
            </a:p>
          </p:txBody>
        </p:sp>
        <p:sp>
          <p:nvSpPr>
            <p:cNvPr id="10264" name="Text Box 22"/>
            <p:cNvSpPr txBox="1">
              <a:spLocks noChangeArrowheads="1"/>
            </p:cNvSpPr>
            <p:nvPr/>
          </p:nvSpPr>
          <p:spPr bwMode="auto">
            <a:xfrm>
              <a:off x="5426" y="2641"/>
              <a:ext cx="186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68544" rIns="0" bIns="0"/>
            <a:lstStyle/>
            <a:p>
              <a:pPr>
                <a:lnSpc>
                  <a:spcPct val="83000"/>
                </a:lnSpc>
              </a:pPr>
              <a:r>
                <a:rPr lang="en-ZW" b="0">
                  <a:solidFill>
                    <a:srgbClr val="000000"/>
                  </a:solidFill>
                  <a:cs typeface="msmincho" charset="0"/>
                </a:rPr>
                <a:t>A</a:t>
              </a:r>
            </a:p>
          </p:txBody>
        </p:sp>
      </p:grpSp>
      <p:sp>
        <p:nvSpPr>
          <p:cNvPr id="10245" name="Text Box 23"/>
          <p:cNvSpPr txBox="1">
            <a:spLocks noChangeArrowheads="1"/>
          </p:cNvSpPr>
          <p:nvPr/>
        </p:nvSpPr>
        <p:spPr bwMode="auto">
          <a:xfrm>
            <a:off x="913950" y="1649620"/>
            <a:ext cx="3862413" cy="7810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lIns="0" tIns="94248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3000"/>
              </a:lnSpc>
              <a:spcAft>
                <a:spcPts val="600"/>
              </a:spcAft>
            </a:pPr>
            <a:r>
              <a:rPr lang="en-ZW" sz="4400" dirty="0">
                <a:latin typeface="Symbol" charset="0"/>
                <a:cs typeface="msmincho" charset="0"/>
              </a:rPr>
              <a:t> n</a:t>
            </a:r>
            <a:r>
              <a:rPr lang="en-ZW" sz="4400" dirty="0">
                <a:cs typeface="msmincho" charset="0"/>
              </a:rPr>
              <a:t> + A </a:t>
            </a:r>
            <a:r>
              <a:rPr lang="en-ZW" sz="4400" dirty="0">
                <a:latin typeface="Symbol" charset="0"/>
                <a:cs typeface="Symbol" charset="0"/>
              </a:rPr>
              <a:t></a:t>
            </a:r>
            <a:r>
              <a:rPr lang="en-ZW" sz="4400" dirty="0">
                <a:cs typeface="msmincho" charset="0"/>
              </a:rPr>
              <a:t>  </a:t>
            </a:r>
            <a:r>
              <a:rPr lang="en-ZW" sz="4400" dirty="0">
                <a:latin typeface="Symbol" charset="0"/>
                <a:cs typeface="msmincho" charset="0"/>
              </a:rPr>
              <a:t>n</a:t>
            </a:r>
            <a:r>
              <a:rPr lang="en-ZW" sz="4400" dirty="0">
                <a:cs typeface="msmincho" charset="0"/>
              </a:rPr>
              <a:t> + A</a:t>
            </a:r>
          </a:p>
        </p:txBody>
      </p:sp>
      <p:sp>
        <p:nvSpPr>
          <p:cNvPr id="10246" name="Text Box 24"/>
          <p:cNvSpPr txBox="1">
            <a:spLocks noChangeArrowheads="1"/>
          </p:cNvSpPr>
          <p:nvPr/>
        </p:nvSpPr>
        <p:spPr bwMode="auto">
          <a:xfrm>
            <a:off x="290513" y="244475"/>
            <a:ext cx="8832225" cy="10969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49688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600"/>
              </a:spcAft>
            </a:pPr>
            <a:r>
              <a:rPr lang="en-ZW" sz="3600" dirty="0">
                <a:solidFill>
                  <a:schemeClr val="tx1"/>
                </a:solidFill>
                <a:cs typeface="msmincho" charset="0"/>
              </a:rPr>
              <a:t> Coherent elastic</a:t>
            </a:r>
          </a:p>
          <a:p>
            <a:pPr eaLnBrk="1">
              <a:lnSpc>
                <a:spcPct val="67000"/>
              </a:lnSpc>
              <a:spcAft>
                <a:spcPts val="600"/>
              </a:spcAft>
            </a:pPr>
            <a:r>
              <a:rPr lang="en-ZW" sz="3600" dirty="0">
                <a:solidFill>
                  <a:schemeClr val="tx1"/>
                </a:solidFill>
                <a:cs typeface="msmincho" charset="0"/>
              </a:rPr>
              <a:t>  neutrino-nucleus scattering  (CEvNS)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9865" y="4870172"/>
            <a:ext cx="3734735" cy="13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Nucleon </a:t>
            </a:r>
            <a:r>
              <a:rPr lang="en-US" sz="2000" b="0" dirty="0" err="1">
                <a:solidFill>
                  <a:schemeClr val="tx1"/>
                </a:solidFill>
              </a:rPr>
              <a:t>wavefunctions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  in the target nucleus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 are </a:t>
            </a:r>
            <a:r>
              <a:rPr lang="en-US" sz="2000" dirty="0">
                <a:solidFill>
                  <a:schemeClr val="tx1"/>
                </a:solidFill>
              </a:rPr>
              <a:t>in phase with each other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 at  low momentum transfer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9914" y="6499580"/>
            <a:ext cx="5952821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[total </a:t>
            </a:r>
            <a:r>
              <a:rPr lang="en-US" sz="2400" b="0" dirty="0" err="1">
                <a:solidFill>
                  <a:schemeClr val="tx1"/>
                </a:solidFill>
              </a:rPr>
              <a:t>xscn</a:t>
            </a:r>
            <a:r>
              <a:rPr lang="en-US" sz="2400" b="0" dirty="0">
                <a:solidFill>
                  <a:schemeClr val="tx1"/>
                </a:solidFill>
              </a:rPr>
              <a:t>]  ~ A</a:t>
            </a:r>
            <a:r>
              <a:rPr lang="en-US" sz="2400" b="0" baseline="30000" dirty="0">
                <a:solidFill>
                  <a:schemeClr val="tx1"/>
                </a:solidFill>
              </a:rPr>
              <a:t>2</a:t>
            </a:r>
            <a:r>
              <a:rPr lang="en-US" sz="2400" b="0" dirty="0">
                <a:solidFill>
                  <a:schemeClr val="tx1"/>
                </a:solidFill>
              </a:rPr>
              <a:t> * [single constituent </a:t>
            </a:r>
            <a:r>
              <a:rPr lang="en-US" sz="2400" b="0" dirty="0" err="1">
                <a:solidFill>
                  <a:schemeClr val="tx1"/>
                </a:solidFill>
              </a:rPr>
              <a:t>xscn</a:t>
            </a:r>
            <a:r>
              <a:rPr lang="en-US" sz="2400" b="0" dirty="0">
                <a:solidFill>
                  <a:schemeClr val="tx1"/>
                </a:solidFill>
              </a:rPr>
              <a:t>]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33753" y="6525764"/>
            <a:ext cx="2003132" cy="384899"/>
            <a:chOff x="4704836" y="6540698"/>
            <a:chExt cx="2003132" cy="384899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9720" y="6658045"/>
              <a:ext cx="989526" cy="2236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704836" y="6547032"/>
              <a:ext cx="530915" cy="37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For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459169" y="6540698"/>
              <a:ext cx="248799" cy="37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,</a:t>
              </a:r>
            </a:p>
          </p:txBody>
        </p:sp>
      </p:grpSp>
      <p:sp>
        <p:nvSpPr>
          <p:cNvPr id="3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699311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3</a:t>
            </a:fld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5003800"/>
            <a:ext cx="3911600" cy="13220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7175500"/>
            <a:ext cx="2659702" cy="28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Image: J. Link </a:t>
            </a:r>
            <a:r>
              <a:rPr lang="en-US" sz="1200" b="0" i="1" dirty="0">
                <a:solidFill>
                  <a:schemeClr val="tx1"/>
                </a:solidFill>
              </a:rPr>
              <a:t>Science</a:t>
            </a:r>
            <a:r>
              <a:rPr lang="en-US" sz="1200" b="0" dirty="0">
                <a:solidFill>
                  <a:schemeClr val="tx1"/>
                </a:solidFill>
              </a:rPr>
              <a:t> Perspectives</a:t>
            </a:r>
          </a:p>
        </p:txBody>
      </p:sp>
    </p:spTree>
    <p:extLst>
      <p:ext uri="{BB962C8B-B14F-4D97-AF65-F5344CB8AC3E}">
        <p14:creationId xmlns:p14="http://schemas.microsoft.com/office/powerpoint/2010/main" val="2996194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2"/>
          <p:cNvSpPr txBox="1">
            <a:spLocks noChangeArrowheads="1"/>
          </p:cNvSpPr>
          <p:nvPr/>
        </p:nvSpPr>
        <p:spPr bwMode="auto">
          <a:xfrm>
            <a:off x="1974687" y="149214"/>
            <a:ext cx="6157718" cy="61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300" dirty="0">
                <a:solidFill>
                  <a:schemeClr val="tx1"/>
                </a:solidFill>
                <a:cs typeface="msmincho" charset="0"/>
              </a:rPr>
              <a:t>COHERENT </a:t>
            </a:r>
            <a:r>
              <a:rPr lang="en-US" sz="3300" dirty="0" err="1">
                <a:solidFill>
                  <a:schemeClr val="tx1"/>
                </a:solidFill>
                <a:cs typeface="msmincho" charset="0"/>
              </a:rPr>
              <a:t>CEvNS</a:t>
            </a:r>
            <a:r>
              <a:rPr lang="en-US" sz="3300" dirty="0">
                <a:solidFill>
                  <a:schemeClr val="tx1"/>
                </a:solidFill>
                <a:cs typeface="msmincho" charset="0"/>
              </a:rPr>
              <a:t> Detectors</a:t>
            </a:r>
          </a:p>
        </p:txBody>
      </p:sp>
      <p:sp>
        <p:nvSpPr>
          <p:cNvPr id="38920" name="TextBox 1"/>
          <p:cNvSpPr txBox="1">
            <a:spLocks noChangeArrowheads="1"/>
          </p:cNvSpPr>
          <p:nvPr/>
        </p:nvSpPr>
        <p:spPr bwMode="auto">
          <a:xfrm>
            <a:off x="630784" y="158060"/>
            <a:ext cx="18466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</a:rPr>
              <a:t> 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980661"/>
              </p:ext>
            </p:extLst>
          </p:nvPr>
        </p:nvGraphicFramePr>
        <p:xfrm>
          <a:off x="413488" y="955150"/>
          <a:ext cx="9214885" cy="4196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4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2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1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19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Helvetica"/>
                          <a:cs typeface="Helvetica"/>
                        </a:rPr>
                        <a:t>Nuclear</a:t>
                      </a:r>
                      <a:r>
                        <a:rPr lang="en-US" sz="2000" b="1" baseline="0" dirty="0">
                          <a:latin typeface="Helvetica"/>
                          <a:cs typeface="Helvetica"/>
                        </a:rPr>
                        <a:t> Target</a:t>
                      </a:r>
                      <a:endParaRPr lang="en-US" sz="20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Helvetica"/>
                          <a:cs typeface="Helvetica"/>
                        </a:rPr>
                        <a:t>Technology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Helvetica"/>
                          <a:cs typeface="Helvetica"/>
                        </a:rPr>
                        <a:t>Mass</a:t>
                      </a:r>
                    </a:p>
                    <a:p>
                      <a:pPr algn="ctr"/>
                      <a:r>
                        <a:rPr lang="en-US" sz="2000" b="1" dirty="0">
                          <a:latin typeface="Helvetica"/>
                          <a:cs typeface="Helvetica"/>
                        </a:rPr>
                        <a:t>(kg)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Helvetica"/>
                          <a:cs typeface="Helvetica"/>
                        </a:rPr>
                        <a:t>Distance from source</a:t>
                      </a:r>
                    </a:p>
                    <a:p>
                      <a:pPr algn="ctr"/>
                      <a:r>
                        <a:rPr lang="en-US" sz="2000" b="1" dirty="0">
                          <a:latin typeface="Helvetica"/>
                          <a:cs typeface="Helvetica"/>
                        </a:rPr>
                        <a:t>(m)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Helvetica"/>
                          <a:cs typeface="Helvetica"/>
                        </a:rPr>
                        <a:t>Recoil threshold (</a:t>
                      </a:r>
                      <a:r>
                        <a:rPr lang="en-US" sz="2000" b="1" dirty="0" err="1">
                          <a:latin typeface="Helvetica"/>
                          <a:cs typeface="Helvetica"/>
                        </a:rPr>
                        <a:t>keVr</a:t>
                      </a:r>
                      <a:r>
                        <a:rPr lang="en-US" sz="2000" b="1" dirty="0">
                          <a:latin typeface="Helvetica"/>
                          <a:cs typeface="Helvetica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74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Helvetica"/>
                          <a:cs typeface="Helvetica"/>
                        </a:rPr>
                        <a:t>CsI</a:t>
                      </a:r>
                      <a:r>
                        <a:rPr lang="en-US" sz="2400" b="1" dirty="0">
                          <a:latin typeface="Helvetica"/>
                          <a:cs typeface="Helvetica"/>
                        </a:rPr>
                        <a:t>[Na]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F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Helvetica"/>
                          <a:cs typeface="Helvetica"/>
                        </a:rPr>
                        <a:t>Scintillating</a:t>
                      </a:r>
                      <a:r>
                        <a:rPr lang="en-US" sz="2400" baseline="0" dirty="0">
                          <a:latin typeface="Helvetica"/>
                          <a:cs typeface="Helvetica"/>
                        </a:rPr>
                        <a:t> </a:t>
                      </a:r>
                      <a:br>
                        <a:rPr lang="en-US" sz="2400" baseline="0" dirty="0">
                          <a:latin typeface="Helvetica"/>
                          <a:cs typeface="Helvetica"/>
                        </a:rPr>
                      </a:br>
                      <a:r>
                        <a:rPr lang="en-US" sz="2400" baseline="0" dirty="0">
                          <a:latin typeface="Helvetica"/>
                          <a:cs typeface="Helvetica"/>
                        </a:rPr>
                        <a:t>crystal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14.6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19.3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6.5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72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Helvetica"/>
                          <a:cs typeface="Helvetica"/>
                        </a:rPr>
                        <a:t>Ge</a:t>
                      </a:r>
                      <a:endParaRPr lang="en-US" sz="24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F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Helvetica"/>
                          <a:cs typeface="Helvetica"/>
                        </a:rPr>
                        <a:t>HPGe</a:t>
                      </a:r>
                      <a:r>
                        <a:rPr lang="en-US" sz="2400" dirty="0">
                          <a:latin typeface="Helvetica"/>
                          <a:cs typeface="Helvetica"/>
                        </a:rPr>
                        <a:t> PPC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&lt;few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8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Helvetica"/>
                          <a:cs typeface="Helvetica"/>
                        </a:rPr>
                        <a:t>LAr</a:t>
                      </a:r>
                      <a:endParaRPr lang="en-US" sz="24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F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Helvetica"/>
                          <a:cs typeface="Helvetica"/>
                        </a:rPr>
                        <a:t>Single-phase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22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85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Helvetica"/>
                          <a:cs typeface="Helvetica"/>
                        </a:rPr>
                        <a:t>NaI</a:t>
                      </a:r>
                      <a:r>
                        <a:rPr lang="en-US" sz="2400" b="1" dirty="0">
                          <a:latin typeface="Helvetica"/>
                          <a:cs typeface="Helvetica"/>
                        </a:rPr>
                        <a:t>[</a:t>
                      </a:r>
                      <a:r>
                        <a:rPr lang="en-US" sz="2400" b="1" dirty="0" err="1">
                          <a:latin typeface="Helvetica"/>
                          <a:cs typeface="Helvetica"/>
                        </a:rPr>
                        <a:t>Tl</a:t>
                      </a:r>
                      <a:r>
                        <a:rPr lang="en-US" sz="2400" b="1" dirty="0">
                          <a:latin typeface="Helvetica"/>
                          <a:cs typeface="Helvetica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F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Helvetica"/>
                          <a:cs typeface="Helvetica"/>
                        </a:rPr>
                        <a:t>Scintillating </a:t>
                      </a:r>
                      <a:br>
                        <a:rPr lang="en-US" sz="2400" dirty="0">
                          <a:latin typeface="Helvetica"/>
                          <a:cs typeface="Helvetica"/>
                        </a:rPr>
                      </a:br>
                      <a:r>
                        <a:rPr lang="en-US" sz="2400" dirty="0">
                          <a:latin typeface="Helvetica"/>
                          <a:cs typeface="Helvetica"/>
                        </a:rPr>
                        <a:t>crystal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185*/3338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/>
                          <a:cs typeface="Helvetica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704" y="6031755"/>
            <a:ext cx="1142140" cy="1121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681" y="6243430"/>
            <a:ext cx="2146179" cy="834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036" y="5906358"/>
            <a:ext cx="665791" cy="1264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1024" y="5172958"/>
            <a:ext cx="7980270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Multiple detectors for N</a:t>
            </a:r>
            <a:r>
              <a:rPr lang="en-US" sz="2400" b="0" baseline="30000" dirty="0">
                <a:solidFill>
                  <a:schemeClr val="tx1"/>
                </a:solidFill>
              </a:rPr>
              <a:t>2</a:t>
            </a:r>
            <a:r>
              <a:rPr lang="en-US" sz="2400" b="0" dirty="0">
                <a:solidFill>
                  <a:schemeClr val="tx1"/>
                </a:solidFill>
              </a:rPr>
              <a:t> dependence of the cross section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59963" y="6121197"/>
            <a:ext cx="1276665" cy="967729"/>
            <a:chOff x="1159963" y="6121197"/>
            <a:chExt cx="1276665" cy="967729"/>
          </a:xfrm>
        </p:grpSpPr>
        <p:pic>
          <p:nvPicPr>
            <p:cNvPr id="17" name="Screen Shot 2015-03-26 at 10.21.55 AM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59963" y="6121197"/>
              <a:ext cx="1276665" cy="967729"/>
            </a:xfrm>
            <a:prstGeom prst="rect">
              <a:avLst/>
            </a:prstGeom>
            <a:ln w="50800" cap="flat">
              <a:solidFill>
                <a:srgbClr val="82A2AB"/>
              </a:solidFill>
              <a:prstDash val="solid"/>
              <a:miter lim="400000"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1166628" y="6793554"/>
              <a:ext cx="654972" cy="267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 err="1">
                  <a:solidFill>
                    <a:schemeClr val="tx1"/>
                  </a:solidFill>
                </a:rPr>
                <a:t>CsI</a:t>
              </a:r>
              <a:r>
                <a:rPr lang="en-US" sz="1100" b="0" dirty="0">
                  <a:solidFill>
                    <a:schemeClr val="tx1"/>
                  </a:solidFill>
                </a:rPr>
                <a:t>[Na]</a:t>
              </a:r>
            </a:p>
          </p:txBody>
        </p:sp>
      </p:grp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30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33334" y="3753386"/>
            <a:ext cx="736387" cy="3785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 flash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9290" y="3101489"/>
            <a:ext cx="556838" cy="378565"/>
          </a:xfrm>
          <a:prstGeom prst="rect">
            <a:avLst/>
          </a:prstGeom>
          <a:solidFill>
            <a:srgbClr val="6C1E7B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0" dirty="0"/>
              <a:t>zap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44622" y="4498424"/>
            <a:ext cx="736387" cy="3785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 flash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6401" y="2410078"/>
            <a:ext cx="736387" cy="3785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 flash</a:t>
            </a:r>
          </a:p>
        </p:txBody>
      </p:sp>
    </p:spTree>
    <p:extLst>
      <p:ext uri="{BB962C8B-B14F-4D97-AF65-F5344CB8AC3E}">
        <p14:creationId xmlns:p14="http://schemas.microsoft.com/office/powerpoint/2010/main" val="2372539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113058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1213"/>
            <a:ext cx="7797886" cy="6136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888" y="4503892"/>
            <a:ext cx="5522975" cy="2678582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5639758" y="3595861"/>
            <a:ext cx="716781" cy="551908"/>
          </a:xfrm>
          <a:prstGeom prst="wedgeRectCallout">
            <a:avLst>
              <a:gd name="adj1" fmla="val -66592"/>
              <a:gd name="adj2" fmla="val 222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6546548" y="3477447"/>
            <a:ext cx="823282" cy="618221"/>
          </a:xfrm>
          <a:prstGeom prst="wedgeRectCallout">
            <a:avLst>
              <a:gd name="adj1" fmla="val 26378"/>
              <a:gd name="adj2" fmla="val 246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NaI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7534977" y="3708155"/>
            <a:ext cx="716781" cy="624389"/>
          </a:xfrm>
          <a:prstGeom prst="wedgeRectCallout">
            <a:avLst>
              <a:gd name="adj1" fmla="val -2675"/>
              <a:gd name="adj2" fmla="val 2362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8276637" y="4126850"/>
            <a:ext cx="716781" cy="650865"/>
          </a:xfrm>
          <a:prstGeom prst="wedgeRectCallout">
            <a:avLst>
              <a:gd name="adj1" fmla="val 6041"/>
              <a:gd name="adj2" fmla="val 188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CsI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9056310" y="3825193"/>
            <a:ext cx="918482" cy="786195"/>
          </a:xfrm>
          <a:prstGeom prst="wedgeRectCallout">
            <a:avLst>
              <a:gd name="adj1" fmla="val -17923"/>
              <a:gd name="adj2" fmla="val 2123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NIN cubes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384" y="263141"/>
            <a:ext cx="6451781" cy="1370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Siting for deployment in SNS basement</a:t>
            </a:r>
          </a:p>
          <a:p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sz="2400" b="0" dirty="0">
                <a:solidFill>
                  <a:schemeClr val="tx1"/>
                </a:solidFill>
              </a:rPr>
              <a:t>(measured neutron backgrounds low,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    ~ 8 </a:t>
            </a:r>
            <a:r>
              <a:rPr lang="en-US" sz="2400" b="0" dirty="0" err="1">
                <a:solidFill>
                  <a:schemeClr val="tx1"/>
                </a:solidFill>
              </a:rPr>
              <a:t>mwe</a:t>
            </a:r>
            <a:r>
              <a:rPr lang="en-US" sz="2400" b="0" dirty="0">
                <a:solidFill>
                  <a:schemeClr val="tx1"/>
                </a:solidFill>
              </a:rPr>
              <a:t> overburden)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254" y="929104"/>
            <a:ext cx="1820596" cy="25005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7353" y="299473"/>
            <a:ext cx="2139328" cy="602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View looking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down “Neutrino Alley”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1806" y="6822006"/>
            <a:ext cx="4266688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Isotropic </a:t>
            </a:r>
            <a:r>
              <a:rPr lang="en-US" sz="2000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000" b="0" dirty="0">
                <a:solidFill>
                  <a:schemeClr val="tx1"/>
                </a:solidFill>
              </a:rPr>
              <a:t> glow from Hg SNS target</a:t>
            </a:r>
          </a:p>
        </p:txBody>
      </p:sp>
      <p:pic>
        <p:nvPicPr>
          <p:cNvPr id="11" name="Picture 10" descr="background-shrink.png"/>
          <p:cNvPicPr>
            <a:picLocks noChangeAspect="1"/>
          </p:cNvPicPr>
          <p:nvPr/>
        </p:nvPicPr>
        <p:blipFill>
          <a:blip r:embed="rId6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3" y="-973621"/>
            <a:ext cx="755967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07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1" y="282575"/>
            <a:ext cx="7699388" cy="72771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0900" y="113809"/>
            <a:ext cx="8216899" cy="5375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          Expected recoil energy distribution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68" y="22745253"/>
            <a:ext cx="9252363" cy="6680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2971800"/>
            <a:ext cx="2134569" cy="12428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Lighter targets: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less rate per mass,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but kicked to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higher energy</a:t>
            </a:r>
          </a:p>
        </p:txBody>
      </p:sp>
    </p:spTree>
    <p:extLst>
      <p:ext uri="{BB962C8B-B14F-4D97-AF65-F5344CB8AC3E}">
        <p14:creationId xmlns:p14="http://schemas.microsoft.com/office/powerpoint/2010/main" val="877229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046" y="2498994"/>
            <a:ext cx="660216" cy="64337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30500" y="2641600"/>
            <a:ext cx="4251770" cy="2819400"/>
            <a:chOff x="2971800" y="1879600"/>
            <a:chExt cx="4251770" cy="2819400"/>
          </a:xfrm>
        </p:grpSpPr>
        <p:sp>
          <p:nvSpPr>
            <p:cNvPr id="13" name="Cube 12"/>
            <p:cNvSpPr/>
            <p:nvPr/>
          </p:nvSpPr>
          <p:spPr>
            <a:xfrm>
              <a:off x="3441700" y="2222500"/>
              <a:ext cx="2565400" cy="2476500"/>
            </a:xfrm>
            <a:prstGeom prst="cub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1879600"/>
              <a:ext cx="184666" cy="728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b="0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771900" y="3098800"/>
              <a:ext cx="1219200" cy="1130300"/>
            </a:xfrm>
            <a:prstGeom prst="ellipse">
              <a:avLst/>
            </a:prstGeom>
            <a:solidFill>
              <a:srgbClr val="800000">
                <a:alpha val="3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975100" y="3327400"/>
              <a:ext cx="787400" cy="711200"/>
            </a:xfrm>
            <a:prstGeom prst="ellipse">
              <a:avLst/>
            </a:prstGeom>
            <a:solidFill>
              <a:srgbClr val="800000">
                <a:alpha val="3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657600" y="2971800"/>
              <a:ext cx="1485900" cy="1409700"/>
            </a:xfrm>
            <a:prstGeom prst="ellipse">
              <a:avLst/>
            </a:prstGeom>
            <a:solidFill>
              <a:srgbClr val="800000">
                <a:alpha val="1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3264928">
              <a:off x="4193037" y="3596410"/>
              <a:ext cx="763582" cy="33850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644900" y="3556000"/>
              <a:ext cx="927759" cy="689983"/>
              <a:chOff x="7200900" y="1282700"/>
              <a:chExt cx="927759" cy="689983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200900" y="1282700"/>
                <a:ext cx="394359" cy="537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+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353300" y="1435100"/>
                <a:ext cx="394359" cy="537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+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493000" y="1320800"/>
                <a:ext cx="394359" cy="537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+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734300" y="1422400"/>
                <a:ext cx="394359" cy="537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+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771900" y="3860800"/>
              <a:ext cx="850340" cy="689983"/>
              <a:chOff x="7556500" y="2209800"/>
              <a:chExt cx="850340" cy="689983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7556500" y="2209800"/>
                <a:ext cx="304240" cy="537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-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708900" y="2362200"/>
                <a:ext cx="304240" cy="537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-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874000" y="2324100"/>
                <a:ext cx="304240" cy="537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-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102600" y="2286000"/>
                <a:ext cx="304240" cy="537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-</a:t>
                </a:r>
              </a:p>
            </p:txBody>
          </p:sp>
        </p:grpSp>
        <p:pic>
          <p:nvPicPr>
            <p:cNvPr id="24" name="Picture 23" descr="photo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3603">
              <a:off x="5050234" y="3900840"/>
              <a:ext cx="2072868" cy="515228"/>
            </a:xfrm>
            <a:prstGeom prst="rect">
              <a:avLst/>
            </a:prstGeom>
          </p:spPr>
        </p:pic>
        <p:pic>
          <p:nvPicPr>
            <p:cNvPr id="25" name="Picture 24" descr="photo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7616">
              <a:off x="5036758" y="2982455"/>
              <a:ext cx="2186812" cy="459867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>
              <a:off x="2984500" y="2451100"/>
              <a:ext cx="1397000" cy="101600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356100" y="2146300"/>
              <a:ext cx="1587500" cy="123190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33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84222" y="268098"/>
            <a:ext cx="2479189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Backgrounds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3111" y="1058283"/>
            <a:ext cx="2719214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Usual suspects: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2333" y="987731"/>
            <a:ext cx="4647426" cy="1050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0" dirty="0" err="1">
                <a:solidFill>
                  <a:schemeClr val="tx1"/>
                </a:solidFill>
              </a:rPr>
              <a:t>cosmogenics</a:t>
            </a:r>
            <a:endParaRPr lang="en-US" sz="2000" b="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ambient and intrinsic radioactivity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detector-specific noise and dark rate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177" y="1975458"/>
            <a:ext cx="6651305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Neutrons are especially not our friends*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8445" y="6009654"/>
            <a:ext cx="8356975" cy="858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Steady-state backgrounds can be </a:t>
            </a:r>
            <a:r>
              <a:rPr lang="en-US" sz="2400" b="0" i="1" dirty="0">
                <a:solidFill>
                  <a:schemeClr val="tx1"/>
                </a:solidFill>
              </a:rPr>
              <a:t>measured </a:t>
            </a:r>
            <a:r>
              <a:rPr lang="en-US" sz="2400" b="0" dirty="0">
                <a:solidFill>
                  <a:schemeClr val="tx1"/>
                </a:solidFill>
              </a:rPr>
              <a:t>off-beam-pulse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... in-time backgrounds must be carefully characterized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523" y="2805206"/>
            <a:ext cx="660216" cy="6433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6511" y="7167238"/>
            <a:ext cx="3546313" cy="28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*Thanks to Robert Cooper for the “mean neutron”</a:t>
            </a:r>
          </a:p>
        </p:txBody>
      </p:sp>
    </p:spTree>
    <p:extLst>
      <p:ext uri="{BB962C8B-B14F-4D97-AF65-F5344CB8AC3E}">
        <p14:creationId xmlns:p14="http://schemas.microsoft.com/office/powerpoint/2010/main" val="2846076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1834" y="267698"/>
            <a:ext cx="9385552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The </a:t>
            </a:r>
            <a:r>
              <a:rPr lang="en-US" b="0" dirty="0" err="1">
                <a:solidFill>
                  <a:schemeClr val="tx1"/>
                </a:solidFill>
              </a:rPr>
              <a:t>CsI</a:t>
            </a:r>
            <a:r>
              <a:rPr lang="en-US" b="0" dirty="0">
                <a:solidFill>
                  <a:schemeClr val="tx1"/>
                </a:solidFill>
              </a:rPr>
              <a:t> Detector in Shielding in Neutrino Alley at the SNS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73" y="977251"/>
            <a:ext cx="2975327" cy="45794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07481"/>
            <a:ext cx="10080625" cy="1552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1340412"/>
            <a:ext cx="2598812" cy="3298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445" y="1375690"/>
            <a:ext cx="2455667" cy="32275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1112" y="4779637"/>
            <a:ext cx="2635808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A hand-held detector!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19761" y="4755667"/>
            <a:ext cx="2606753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Almost wrapped up...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81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6222" y="190448"/>
            <a:ext cx="4767651" cy="601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COHERENT data taking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2230"/>
            <a:ext cx="10080625" cy="4000248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367897" y="5508938"/>
            <a:ext cx="2341436" cy="1683867"/>
          </a:xfrm>
          <a:prstGeom prst="wedgeRectCallout">
            <a:avLst>
              <a:gd name="adj1" fmla="val 46506"/>
              <a:gd name="adj2" fmla="val -9459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Neutron background data-taking for ~2 years before first </a:t>
            </a:r>
            <a:r>
              <a:rPr lang="en-US" sz="2000" b="0" dirty="0" err="1">
                <a:solidFill>
                  <a:schemeClr val="tx1"/>
                </a:solidFill>
                <a:latin typeface="Helvetica"/>
                <a:cs typeface="Helvetica"/>
              </a:rPr>
              <a:t>CEvNS</a:t>
            </a:r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 detectors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5176965" y="5855350"/>
            <a:ext cx="3164626" cy="955753"/>
          </a:xfrm>
          <a:prstGeom prst="wedgeRectCallout">
            <a:avLst>
              <a:gd name="adj1" fmla="val -47151"/>
              <a:gd name="adj2" fmla="val -123641"/>
            </a:avLst>
          </a:prstGeom>
          <a:solidFill>
            <a:srgbClr val="8F1E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0" dirty="0" err="1">
                <a:solidFill>
                  <a:schemeClr val="bg1"/>
                </a:solidFill>
                <a:latin typeface="Helvetica"/>
                <a:cs typeface="Helvetica"/>
              </a:rPr>
              <a:t>CsI</a:t>
            </a:r>
            <a:r>
              <a:rPr lang="en-US" sz="2400" b="0" dirty="0">
                <a:solidFill>
                  <a:schemeClr val="bg1"/>
                </a:solidFill>
                <a:latin typeface="Helvetica"/>
                <a:cs typeface="Helvetica"/>
              </a:rPr>
              <a:t> data-taking starting summer 2015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6334781" y="197519"/>
            <a:ext cx="2431747" cy="1263532"/>
          </a:xfrm>
          <a:prstGeom prst="wedgeRectCallout">
            <a:avLst>
              <a:gd name="adj1" fmla="val 78776"/>
              <a:gd name="adj2" fmla="val 232300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0" dirty="0">
                <a:solidFill>
                  <a:schemeClr val="bg1"/>
                </a:solidFill>
                <a:latin typeface="Helvetica"/>
                <a:cs typeface="Helvetica"/>
              </a:rPr>
              <a:t>1.76 x10</a:t>
            </a:r>
            <a:r>
              <a:rPr lang="en-US" sz="2400" b="0" baseline="30000" dirty="0">
                <a:solidFill>
                  <a:schemeClr val="bg1"/>
                </a:solidFill>
                <a:latin typeface="Helvetica"/>
                <a:cs typeface="Helvetica"/>
              </a:rPr>
              <a:t>23</a:t>
            </a:r>
            <a:r>
              <a:rPr lang="en-US" sz="2400" b="0" dirty="0">
                <a:solidFill>
                  <a:schemeClr val="bg1"/>
                </a:solidFill>
                <a:latin typeface="Helvetica"/>
                <a:cs typeface="Helvetica"/>
              </a:rPr>
              <a:t> POT delivered to </a:t>
            </a:r>
            <a:r>
              <a:rPr lang="en-US" sz="2400" b="0" dirty="0" err="1">
                <a:solidFill>
                  <a:schemeClr val="bg1"/>
                </a:solidFill>
                <a:latin typeface="Helvetica"/>
                <a:cs typeface="Helvetica"/>
              </a:rPr>
              <a:t>CsI</a:t>
            </a:r>
            <a:endParaRPr lang="en-US" sz="2400" b="0" dirty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US" sz="2400" b="0" dirty="0">
                <a:solidFill>
                  <a:schemeClr val="bg1"/>
                </a:solidFill>
                <a:latin typeface="Helvetica"/>
                <a:cs typeface="Helvetica"/>
              </a:rPr>
              <a:t>(7.48 </a:t>
            </a:r>
            <a:r>
              <a:rPr lang="en-US" sz="2400" b="0" dirty="0" err="1">
                <a:solidFill>
                  <a:schemeClr val="bg1"/>
                </a:solidFill>
                <a:latin typeface="Helvetica"/>
                <a:cs typeface="Helvetica"/>
              </a:rPr>
              <a:t>GWhr</a:t>
            </a:r>
            <a:r>
              <a:rPr lang="en-US" sz="2400" b="0" dirty="0">
                <a:solidFill>
                  <a:schemeClr val="bg1"/>
                </a:solidFill>
                <a:latin typeface="Helvetica"/>
                <a:cs typeface="Helvetic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2024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691958" y="407035"/>
            <a:ext cx="565372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2816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3000"/>
              </a:lnSpc>
            </a:pPr>
            <a:endParaRPr lang="en-ZW" sz="4800" b="0" dirty="0">
              <a:solidFill>
                <a:srgbClr val="800080"/>
              </a:solidFill>
              <a:cs typeface="msmincho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36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3CB52-E66E-F949-9FB6-B0FAA6D8B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71" y="1219835"/>
            <a:ext cx="5504970" cy="5103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8DA71-8736-514F-B77A-C7569DBA5E24}"/>
              </a:ext>
            </a:extLst>
          </p:cNvPr>
          <p:cNvSpPr txBox="1"/>
          <p:nvPr/>
        </p:nvSpPr>
        <p:spPr>
          <a:xfrm>
            <a:off x="660330" y="186241"/>
            <a:ext cx="7659469" cy="958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First light </a:t>
            </a:r>
            <a:r>
              <a:rPr lang="en-US" b="0" dirty="0">
                <a:solidFill>
                  <a:schemeClr val="tx1"/>
                </a:solidFill>
              </a:rPr>
              <a:t>at the SNS (stopped-pion neutrinos)</a:t>
            </a:r>
          </a:p>
          <a:p>
            <a:r>
              <a:rPr lang="en-US" b="0" dirty="0">
                <a:solidFill>
                  <a:schemeClr val="tx1"/>
                </a:solidFill>
              </a:rPr>
              <a:t>   with 14.6-kg </a:t>
            </a:r>
            <a:r>
              <a:rPr lang="en-US" b="0" dirty="0" err="1">
                <a:solidFill>
                  <a:schemeClr val="tx1"/>
                </a:solidFill>
              </a:rPr>
              <a:t>CsI</a:t>
            </a:r>
            <a:r>
              <a:rPr lang="en-US" b="0" dirty="0">
                <a:solidFill>
                  <a:schemeClr val="tx1"/>
                </a:solidFill>
              </a:rPr>
              <a:t>[Na] detector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9A3B6-5BA1-5D4B-9458-4A9E44C2B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613" y="2436402"/>
            <a:ext cx="3451018" cy="1686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128374-7260-1E46-93D4-DE982F54E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613" y="1505367"/>
            <a:ext cx="2362200" cy="787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DC7DBE-1F8B-9E44-AC44-48825D03554E}"/>
              </a:ext>
            </a:extLst>
          </p:cNvPr>
          <p:cNvSpPr txBox="1"/>
          <p:nvPr/>
        </p:nvSpPr>
        <p:spPr>
          <a:xfrm>
            <a:off x="6305821" y="4554902"/>
            <a:ext cx="3018775" cy="649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Background-subtracted and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integrated over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69FFB-F83B-8342-9F8E-31FBA523334D}"/>
              </a:ext>
            </a:extLst>
          </p:cNvPr>
          <p:cNvSpPr txBox="1"/>
          <p:nvPr/>
        </p:nvSpPr>
        <p:spPr>
          <a:xfrm>
            <a:off x="660330" y="6359986"/>
            <a:ext cx="3477717" cy="331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DOI: 10.5281/zenodo.1228631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DF6D3-AFC9-2043-89B3-EF3D182918A4}"/>
              </a:ext>
            </a:extLst>
          </p:cNvPr>
          <p:cNvSpPr txBox="1"/>
          <p:nvPr/>
        </p:nvSpPr>
        <p:spPr>
          <a:xfrm>
            <a:off x="552813" y="6716451"/>
            <a:ext cx="7170468" cy="602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D. </a:t>
            </a:r>
            <a:r>
              <a:rPr lang="en-US" sz="1600" b="0" dirty="0" err="1">
                <a:solidFill>
                  <a:schemeClr val="tx1"/>
                </a:solidFill>
              </a:rPr>
              <a:t>Akimov</a:t>
            </a:r>
            <a:r>
              <a:rPr lang="en-US" sz="1600" b="0" dirty="0">
                <a:solidFill>
                  <a:schemeClr val="tx1"/>
                </a:solidFill>
              </a:rPr>
              <a:t> et al.</a:t>
            </a:r>
            <a:r>
              <a:rPr lang="en-US" sz="1600" b="0" i="1" dirty="0">
                <a:solidFill>
                  <a:schemeClr val="tx1"/>
                </a:solidFill>
              </a:rPr>
              <a:t>, Science</a:t>
            </a:r>
            <a:r>
              <a:rPr lang="en-US" sz="1600" b="0" dirty="0">
                <a:solidFill>
                  <a:schemeClr val="tx1"/>
                </a:solidFill>
              </a:rPr>
              <a:t>,  2017</a:t>
            </a:r>
          </a:p>
          <a:p>
            <a:r>
              <a:rPr lang="en-US" sz="1600" b="0" dirty="0">
                <a:solidFill>
                  <a:schemeClr val="tx1"/>
                </a:solidFill>
                <a:hlinkClick r:id="rId6"/>
              </a:rPr>
              <a:t>http://science.sciencemag.org/</a:t>
            </a:r>
            <a:r>
              <a:rPr lang="en-US" sz="1600" b="0" dirty="0">
                <a:solidFill>
                  <a:schemeClr val="tx1"/>
                </a:solidFill>
              </a:rPr>
              <a:t>content/early/2017/08/02/science.aao0990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D159C6-2DC2-344C-993E-7BE221289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986" y="4117265"/>
            <a:ext cx="3327400" cy="29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B41602-5A09-ED42-89DE-03EFF060B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289" y="5283427"/>
            <a:ext cx="2679700" cy="495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96A73F-72BB-DE42-8FEE-288EFD46AAA4}"/>
              </a:ext>
            </a:extLst>
          </p:cNvPr>
          <p:cNvSpPr txBox="1"/>
          <p:nvPr/>
        </p:nvSpPr>
        <p:spPr>
          <a:xfrm>
            <a:off x="5271401" y="6051201"/>
            <a:ext cx="4305987" cy="450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→ measure of the Q spectrum</a:t>
            </a:r>
          </a:p>
        </p:txBody>
      </p:sp>
    </p:spTree>
    <p:extLst>
      <p:ext uri="{BB962C8B-B14F-4D97-AF65-F5344CB8AC3E}">
        <p14:creationId xmlns:p14="http://schemas.microsoft.com/office/powerpoint/2010/main" val="3204601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4194" y="237317"/>
            <a:ext cx="8986504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Signal, background, and uncertainty summary numbers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155838"/>
              </p:ext>
            </p:extLst>
          </p:nvPr>
        </p:nvGraphicFramePr>
        <p:xfrm>
          <a:off x="1104708" y="1471356"/>
          <a:ext cx="6973904" cy="2565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0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Beam</a:t>
                      </a:r>
                      <a:r>
                        <a:rPr lang="en-US" baseline="0" dirty="0">
                          <a:latin typeface="Helvetica"/>
                          <a:cs typeface="Helvetica"/>
                        </a:rPr>
                        <a:t> ON coincidence window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547 counts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Anticoincidence</a:t>
                      </a:r>
                      <a:r>
                        <a:rPr lang="en-US" baseline="0" dirty="0">
                          <a:latin typeface="Helvetica"/>
                          <a:cs typeface="Helvetica"/>
                        </a:rPr>
                        <a:t> window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405 counts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Beam-on</a:t>
                      </a:r>
                      <a:r>
                        <a:rPr lang="en-US" baseline="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baseline="0" dirty="0" err="1">
                          <a:latin typeface="Helvetica"/>
                          <a:cs typeface="Helvetica"/>
                        </a:rPr>
                        <a:t>bg</a:t>
                      </a:r>
                      <a:r>
                        <a:rPr lang="en-US" baseline="0" dirty="0">
                          <a:latin typeface="Helvetica"/>
                          <a:cs typeface="Helvetica"/>
                        </a:rPr>
                        <a:t>:  prompt beam neutrons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7.0 ± 1.7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Beam-on </a:t>
                      </a:r>
                      <a:r>
                        <a:rPr lang="en-US" dirty="0" err="1">
                          <a:latin typeface="Helvetica"/>
                          <a:cs typeface="Helvetica"/>
                        </a:rPr>
                        <a:t>bg</a:t>
                      </a:r>
                      <a:r>
                        <a:rPr lang="en-US" dirty="0">
                          <a:latin typeface="Helvetica"/>
                          <a:cs typeface="Helvetica"/>
                        </a:rPr>
                        <a:t>: NINs (neglected)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4.0 ± 1.3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Signal</a:t>
                      </a:r>
                      <a:r>
                        <a:rPr lang="en-US" baseline="0" dirty="0">
                          <a:latin typeface="Helvetica"/>
                          <a:cs typeface="Helvetica"/>
                        </a:rPr>
                        <a:t> counts, single-bin counting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136 ± 31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977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lvetica"/>
                          <a:cs typeface="Helvetica"/>
                        </a:rPr>
                        <a:t>Signal counts, 2D</a:t>
                      </a:r>
                      <a:r>
                        <a:rPr lang="en-US" b="1" baseline="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b="1" dirty="0">
                          <a:latin typeface="Helvetica"/>
                          <a:cs typeface="Helvetica"/>
                        </a:rPr>
                        <a:t>likelihood fit</a:t>
                      </a:r>
                    </a:p>
                  </a:txBody>
                  <a:tcPr>
                    <a:solidFill>
                      <a:srgbClr val="F0F1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134 ± 22</a:t>
                      </a:r>
                      <a:endParaRPr lang="en-US" b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F0F1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lvetica"/>
                          <a:cs typeface="Helvetica"/>
                        </a:rPr>
                        <a:t>Predicted SM signal counts</a:t>
                      </a:r>
                    </a:p>
                  </a:txBody>
                  <a:tcPr>
                    <a:solidFill>
                      <a:srgbClr val="F0F1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173 ± 48</a:t>
                      </a:r>
                      <a:endParaRPr lang="en-US" b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F0F1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86274"/>
              </p:ext>
            </p:extLst>
          </p:nvPr>
        </p:nvGraphicFramePr>
        <p:xfrm>
          <a:off x="371205" y="4403640"/>
          <a:ext cx="6720418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8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Helvetica"/>
                          <a:cs typeface="Helvetica"/>
                        </a:rPr>
                        <a:t>Uncertainties on signal</a:t>
                      </a:r>
                      <a:r>
                        <a:rPr lang="en-US" b="1" baseline="0" dirty="0">
                          <a:latin typeface="Helvetica"/>
                          <a:cs typeface="Helvetica"/>
                        </a:rPr>
                        <a:t> and background </a:t>
                      </a:r>
                      <a:r>
                        <a:rPr lang="en-US" b="1" dirty="0">
                          <a:latin typeface="Helvetica"/>
                          <a:cs typeface="Helvetica"/>
                        </a:rPr>
                        <a:t>predictions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Event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Quenching</a:t>
                      </a:r>
                      <a:r>
                        <a:rPr lang="en-US" baseline="0" dirty="0">
                          <a:latin typeface="Helvetica"/>
                          <a:cs typeface="Helvetica"/>
                        </a:rPr>
                        <a:t> factor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Form</a:t>
                      </a:r>
                      <a:r>
                        <a:rPr lang="en-US" baseline="0" dirty="0">
                          <a:latin typeface="Helvetica"/>
                          <a:cs typeface="Helvetica"/>
                        </a:rPr>
                        <a:t> factor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lvetica"/>
                          <a:cs typeface="Helvetica"/>
                        </a:rPr>
                        <a:t>Total uncertainty</a:t>
                      </a:r>
                      <a:r>
                        <a:rPr lang="en-US" b="1" baseline="0" dirty="0">
                          <a:latin typeface="Helvetica"/>
                          <a:cs typeface="Helvetica"/>
                        </a:rPr>
                        <a:t> on signal</a:t>
                      </a:r>
                      <a:endParaRPr lang="en-US" b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Helvetica"/>
                          <a:cs typeface="Helvetica"/>
                        </a:rPr>
                        <a:t>28%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Beam-on</a:t>
                      </a:r>
                      <a:r>
                        <a:rPr lang="en-US" baseline="0" dirty="0">
                          <a:latin typeface="Helvetica"/>
                          <a:cs typeface="Helvetica"/>
                        </a:rPr>
                        <a:t> neutron background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72973" y="761920"/>
            <a:ext cx="3991447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6 ≤ PE ≤ 30, 0 ≤ t ≤ 6000 ns </a:t>
            </a:r>
          </a:p>
        </p:txBody>
      </p:sp>
      <p:sp>
        <p:nvSpPr>
          <p:cNvPr id="10" name="Left Arrow 9"/>
          <p:cNvSpPr/>
          <p:nvPr/>
        </p:nvSpPr>
        <p:spPr>
          <a:xfrm>
            <a:off x="7104943" y="5435730"/>
            <a:ext cx="476251" cy="458564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81193" y="5259359"/>
            <a:ext cx="1441420" cy="7304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Dominant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uncertainty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444" y="5230871"/>
            <a:ext cx="719667" cy="70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92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37" y="1167187"/>
            <a:ext cx="7388442" cy="5063408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355562" y="6281386"/>
            <a:ext cx="3301653" cy="1032789"/>
          </a:xfrm>
          <a:prstGeom prst="wedgeRectCallout">
            <a:avLst>
              <a:gd name="adj1" fmla="val 75577"/>
              <a:gd name="adj2" fmla="val -136516"/>
            </a:avLst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Helvetica"/>
                <a:cs typeface="Helvetica"/>
              </a:rPr>
              <a:t>Best fit: 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134 ± 22 </a:t>
            </a:r>
            <a:r>
              <a:rPr lang="en-US" b="0" dirty="0">
                <a:solidFill>
                  <a:schemeClr val="tx1"/>
                </a:solidFill>
                <a:latin typeface="Helvetica"/>
                <a:cs typeface="Helvetica"/>
              </a:rPr>
              <a:t>observed events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4486861" y="304756"/>
            <a:ext cx="1625429" cy="11174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SM prediction,</a:t>
            </a:r>
          </a:p>
          <a:p>
            <a:pPr algn="ctr"/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 173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1630" y="1472994"/>
            <a:ext cx="1028647" cy="346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68% C.L.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7940" y="3013733"/>
            <a:ext cx="428322" cy="346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5</a:t>
            </a:r>
            <a:r>
              <a:rPr lang="en-US" sz="1600" b="0" dirty="0">
                <a:solidFill>
                  <a:schemeClr val="tx1"/>
                </a:solidFill>
                <a:latin typeface="Symbol" charset="2"/>
                <a:cs typeface="Symbol" charset="2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8749" y="4639127"/>
            <a:ext cx="428322" cy="346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2</a:t>
            </a:r>
            <a:r>
              <a:rPr lang="en-US" sz="1600" b="0" dirty="0">
                <a:solidFill>
                  <a:schemeClr val="tx1"/>
                </a:solidFill>
                <a:latin typeface="Symbol" charset="2"/>
                <a:cs typeface="Symbol" charset="2"/>
              </a:rPr>
              <a:t>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8767" y="4926974"/>
            <a:ext cx="428322" cy="346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1</a:t>
            </a:r>
            <a:r>
              <a:rPr lang="en-US" sz="1600" b="0" dirty="0">
                <a:solidFill>
                  <a:schemeClr val="tx1"/>
                </a:solidFill>
                <a:latin typeface="Symbol" charset="2"/>
                <a:cs typeface="Symbol" charset="2"/>
              </a:rPr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37658" y="6213664"/>
            <a:ext cx="4602242" cy="9857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No </a:t>
            </a:r>
            <a:r>
              <a:rPr lang="en-US" b="0" dirty="0" err="1">
                <a:solidFill>
                  <a:schemeClr val="tx1"/>
                </a:solidFill>
              </a:rPr>
              <a:t>CEvNS</a:t>
            </a:r>
            <a:r>
              <a:rPr lang="en-US" b="0" dirty="0">
                <a:solidFill>
                  <a:schemeClr val="tx1"/>
                </a:solidFill>
              </a:rPr>
              <a:t> rejected at 6.7</a:t>
            </a:r>
            <a:r>
              <a:rPr lang="en-US" b="0" dirty="0">
                <a:solidFill>
                  <a:schemeClr val="tx1"/>
                </a:solidFill>
                <a:latin typeface="Symbol" charset="2"/>
                <a:cs typeface="Symbol" charset="2"/>
              </a:rPr>
              <a:t>s,</a:t>
            </a:r>
          </a:p>
          <a:p>
            <a:r>
              <a:rPr lang="en-US" b="0" dirty="0">
                <a:solidFill>
                  <a:schemeClr val="tx1"/>
                </a:solidFill>
                <a:latin typeface="Helvetica"/>
                <a:cs typeface="Helvetica"/>
              </a:rPr>
              <a:t>consistent w/SM within 1</a:t>
            </a:r>
            <a:r>
              <a:rPr lang="en-US" b="0" dirty="0">
                <a:solidFill>
                  <a:schemeClr val="tx1"/>
                </a:solidFill>
                <a:latin typeface="Symbol" charset="2"/>
                <a:cs typeface="Symbol" charset="2"/>
              </a:rPr>
              <a:t>s</a:t>
            </a:r>
            <a:r>
              <a:rPr lang="en-US" b="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9426" y="203171"/>
            <a:ext cx="2813591" cy="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Results of 2D</a:t>
            </a:r>
          </a:p>
          <a:p>
            <a:r>
              <a:rPr lang="en-US" dirty="0">
                <a:solidFill>
                  <a:schemeClr val="tx1"/>
                </a:solidFill>
              </a:rPr>
              <a:t> energy, time fit</a:t>
            </a:r>
          </a:p>
        </p:txBody>
      </p:sp>
    </p:spTree>
    <p:extLst>
      <p:ext uri="{BB962C8B-B14F-4D97-AF65-F5344CB8AC3E}">
        <p14:creationId xmlns:p14="http://schemas.microsoft.com/office/powerpoint/2010/main" val="3711172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1" y="841745"/>
            <a:ext cx="8039100" cy="517511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810000" y="990600"/>
            <a:ext cx="0" cy="64135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708400" y="5397500"/>
            <a:ext cx="203200" cy="190500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8000" y="381000"/>
            <a:ext cx="8507507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tx1"/>
                </a:solidFill>
              </a:rPr>
              <a:t>Interpreting the rate in the context of SM parameters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4700" y="5715000"/>
            <a:ext cx="2123382" cy="259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>
                <a:solidFill>
                  <a:schemeClr val="tx1"/>
                </a:solidFill>
              </a:rPr>
              <a:t>B. Canas et al., arXiv:1608.0267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400" y="5842000"/>
            <a:ext cx="3880539" cy="1242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>
                <a:solidFill>
                  <a:schemeClr val="tx1"/>
                </a:solidFill>
              </a:rPr>
              <a:t>... our first measurement</a:t>
            </a:r>
          </a:p>
          <a:p>
            <a:r>
              <a:rPr lang="en-US" sz="2400" b="0">
                <a:solidFill>
                  <a:schemeClr val="tx1"/>
                </a:solidFill>
              </a:rPr>
              <a:t>does not look very good on</a:t>
            </a:r>
          </a:p>
          <a:p>
            <a:r>
              <a:rPr lang="en-US" sz="2400" b="0">
                <a:solidFill>
                  <a:schemeClr val="tx1"/>
                </a:solidFill>
              </a:rPr>
              <a:t>this plot... but...</a:t>
            </a:r>
          </a:p>
        </p:txBody>
      </p:sp>
    </p:spTree>
    <p:extLst>
      <p:ext uri="{BB962C8B-B14F-4D97-AF65-F5344CB8AC3E}">
        <p14:creationId xmlns:p14="http://schemas.microsoft.com/office/powerpoint/2010/main" val="2978062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92200" y="2171700"/>
            <a:ext cx="3747841" cy="1320800"/>
            <a:chOff x="1092200" y="2171700"/>
            <a:chExt cx="3747841" cy="1320800"/>
          </a:xfrm>
        </p:grpSpPr>
        <p:sp>
          <p:nvSpPr>
            <p:cNvPr id="9" name="Rectangular Callout 8"/>
            <p:cNvSpPr/>
            <p:nvPr/>
          </p:nvSpPr>
          <p:spPr>
            <a:xfrm>
              <a:off x="2082800" y="2971800"/>
              <a:ext cx="635000" cy="520700"/>
            </a:xfrm>
            <a:prstGeom prst="wedgeRectCallout">
              <a:avLst>
                <a:gd name="adj1" fmla="val 19690"/>
                <a:gd name="adj2" fmla="val -13089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92200" y="2171700"/>
              <a:ext cx="3747841" cy="41036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tx1"/>
                  </a:solidFill>
                </a:rPr>
                <a:t>Fermi constant (SM parameter)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4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421525" y="2946400"/>
            <a:ext cx="6445190" cy="2857311"/>
            <a:chOff x="1421525" y="2946400"/>
            <a:chExt cx="6445190" cy="2857311"/>
          </a:xfrm>
        </p:grpSpPr>
        <p:sp>
          <p:nvSpPr>
            <p:cNvPr id="21" name="Rectangular Callout 20"/>
            <p:cNvSpPr/>
            <p:nvPr/>
          </p:nvSpPr>
          <p:spPr>
            <a:xfrm>
              <a:off x="3162300" y="2946400"/>
              <a:ext cx="647700" cy="584200"/>
            </a:xfrm>
            <a:prstGeom prst="wedgeRectCallout">
              <a:avLst>
                <a:gd name="adj1" fmla="val -139812"/>
                <a:gd name="adj2" fmla="val 24715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21525" y="4540801"/>
              <a:ext cx="1462109" cy="12629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0" dirty="0">
                  <a:solidFill>
                    <a:schemeClr val="tx1"/>
                  </a:solidFill>
                </a:rPr>
                <a:t> weak </a:t>
              </a:r>
            </a:p>
            <a:p>
              <a:pPr>
                <a:lnSpc>
                  <a:spcPct val="90000"/>
                </a:lnSpc>
              </a:pPr>
              <a:r>
                <a:rPr lang="en-US" b="0" dirty="0">
                  <a:solidFill>
                    <a:schemeClr val="tx1"/>
                  </a:solidFill>
                </a:rPr>
                <a:t> nuclear </a:t>
              </a:r>
            </a:p>
            <a:p>
              <a:pPr>
                <a:lnSpc>
                  <a:spcPct val="90000"/>
                </a:lnSpc>
              </a:pPr>
              <a:r>
                <a:rPr lang="en-US" b="0" dirty="0">
                  <a:solidFill>
                    <a:schemeClr val="tx1"/>
                  </a:solidFill>
                </a:rPr>
                <a:t> charge </a:t>
              </a: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1" y="4998241"/>
              <a:ext cx="4691724" cy="43718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0" name="TextBox 29"/>
          <p:cNvSpPr txBox="1"/>
          <p:nvPr/>
        </p:nvSpPr>
        <p:spPr>
          <a:xfrm>
            <a:off x="6537793" y="410236"/>
            <a:ext cx="2419553" cy="1371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E</a:t>
            </a:r>
            <a:r>
              <a:rPr lang="en-US" sz="1600" b="0" baseline="-2500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0" dirty="0">
                <a:solidFill>
                  <a:schemeClr val="tx1"/>
                </a:solidFill>
                <a:latin typeface="Helvetica"/>
                <a:cs typeface="Helvetica"/>
              </a:rPr>
              <a:t>: neutrino energy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T:  nuclear recoil energy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M: nuclear mass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Q = √ (2 M T):  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        momentum transfer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228600"/>
            <a:ext cx="5412434" cy="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Standard Model prediction </a:t>
            </a:r>
          </a:p>
          <a:p>
            <a:r>
              <a:rPr lang="en-US" dirty="0">
                <a:solidFill>
                  <a:schemeClr val="tx1"/>
                </a:solidFill>
              </a:rPr>
              <a:t>    for differential cross section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4100" y="1143000"/>
            <a:ext cx="4474352" cy="858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(probability of kicking a nucleus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    with recoil energy T)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35400" y="3238500"/>
            <a:ext cx="4077218" cy="1521565"/>
            <a:chOff x="3835400" y="3238500"/>
            <a:chExt cx="4077218" cy="1521565"/>
          </a:xfrm>
        </p:grpSpPr>
        <p:sp>
          <p:nvSpPr>
            <p:cNvPr id="15" name="Rectangular Callout 14"/>
            <p:cNvSpPr/>
            <p:nvPr/>
          </p:nvSpPr>
          <p:spPr>
            <a:xfrm>
              <a:off x="3835400" y="3238500"/>
              <a:ext cx="1168400" cy="520700"/>
            </a:xfrm>
            <a:prstGeom prst="wedgeRectCallout">
              <a:avLst>
                <a:gd name="adj1" fmla="val 34733"/>
                <a:gd name="adj2" fmla="val 17154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03700" y="4381500"/>
              <a:ext cx="3708918" cy="37856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Form factor: F=1 </a:t>
              </a:r>
              <a:r>
                <a:rPr lang="en-US" sz="1800" b="0" dirty="0">
                  <a:solidFill>
                    <a:schemeClr val="tx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1800" b="0" dirty="0">
                  <a:solidFill>
                    <a:schemeClr val="tx1"/>
                  </a:solidFill>
                </a:rPr>
                <a:t> full coherence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067300" y="2235200"/>
            <a:ext cx="4423617" cy="2757916"/>
            <a:chOff x="5067300" y="2235200"/>
            <a:chExt cx="4423617" cy="2757916"/>
          </a:xfrm>
        </p:grpSpPr>
        <p:grpSp>
          <p:nvGrpSpPr>
            <p:cNvPr id="22" name="Group 21"/>
            <p:cNvGrpSpPr/>
            <p:nvPr/>
          </p:nvGrpSpPr>
          <p:grpSpPr>
            <a:xfrm>
              <a:off x="5067300" y="2235200"/>
              <a:ext cx="4342755" cy="1828800"/>
              <a:chOff x="5067300" y="2235200"/>
              <a:chExt cx="4342755" cy="1828800"/>
            </a:xfrm>
          </p:grpSpPr>
          <p:sp>
            <p:nvSpPr>
              <p:cNvPr id="16" name="Rectangular Callout 15"/>
              <p:cNvSpPr/>
              <p:nvPr/>
            </p:nvSpPr>
            <p:spPr>
              <a:xfrm>
                <a:off x="5067300" y="2997200"/>
                <a:ext cx="1968500" cy="1066800"/>
              </a:xfrm>
              <a:prstGeom prst="wedgeRectCallout">
                <a:avLst>
                  <a:gd name="adj1" fmla="val 69337"/>
                  <a:gd name="adj2" fmla="val -81926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429500" y="2235200"/>
                <a:ext cx="1980555" cy="156268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chemeClr val="tx1"/>
                    </a:solidFill>
                  </a:rPr>
                  <a:t>kinematics:</a:t>
                </a:r>
              </a:p>
              <a:p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ping-pong</a:t>
                </a:r>
                <a:endParaRPr lang="en-US" sz="2000" b="0" dirty="0">
                  <a:solidFill>
                    <a:schemeClr val="tx1"/>
                  </a:solidFill>
                </a:endParaRP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 ball hits</a:t>
                </a: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 bowling ball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151497" y="3942216"/>
              <a:ext cx="1339420" cy="1050900"/>
              <a:chOff x="8151497" y="3942216"/>
              <a:chExt cx="1339420" cy="1050900"/>
            </a:xfrm>
          </p:grpSpPr>
          <p:grpSp>
            <p:nvGrpSpPr>
              <p:cNvPr id="25" name="Group 25"/>
              <p:cNvGrpSpPr>
                <a:grpSpLocks/>
              </p:cNvGrpSpPr>
              <p:nvPr/>
            </p:nvGrpSpPr>
            <p:grpSpPr bwMode="auto">
              <a:xfrm>
                <a:off x="8151497" y="3967619"/>
                <a:ext cx="951913" cy="1025497"/>
                <a:chOff x="340" y="3340"/>
                <a:chExt cx="412" cy="427"/>
              </a:xfrm>
            </p:grpSpPr>
            <p:pic>
              <p:nvPicPr>
                <p:cNvPr id="26" name="Picture 2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" y="3340"/>
                  <a:ext cx="107" cy="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27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" y="3501"/>
                  <a:ext cx="280" cy="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Line 29"/>
                <p:cNvSpPr>
                  <a:spLocks noChangeShapeType="1"/>
                </p:cNvSpPr>
                <p:nvPr/>
              </p:nvSpPr>
              <p:spPr bwMode="auto">
                <a:xfrm>
                  <a:off x="434" y="3417"/>
                  <a:ext cx="121" cy="85"/>
                </a:xfrm>
                <a:prstGeom prst="line">
                  <a:avLst/>
                </a:prstGeom>
                <a:noFill/>
                <a:ln w="3672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32" name="Picture 2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43697" y="3942216"/>
                <a:ext cx="247220" cy="240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Line 29"/>
              <p:cNvSpPr>
                <a:spLocks noChangeShapeType="1"/>
              </p:cNvSpPr>
              <p:nvPr/>
            </p:nvSpPr>
            <p:spPr bwMode="auto">
              <a:xfrm flipV="1">
                <a:off x="8940800" y="4127755"/>
                <a:ext cx="334369" cy="215645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49" y="3041650"/>
            <a:ext cx="5878887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5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3" y="860737"/>
            <a:ext cx="7186725" cy="6698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273" y="137586"/>
            <a:ext cx="6470892" cy="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 Neutrino non-standard interaction </a:t>
            </a:r>
          </a:p>
          <a:p>
            <a:r>
              <a:rPr lang="en-US" b="0" dirty="0">
                <a:solidFill>
                  <a:schemeClr val="tx1"/>
                </a:solidFill>
              </a:rPr>
              <a:t>       constraints for current </a:t>
            </a:r>
            <a:r>
              <a:rPr lang="en-US" b="0" dirty="0" err="1">
                <a:solidFill>
                  <a:schemeClr val="tx1"/>
                </a:solidFill>
              </a:rPr>
              <a:t>CsI</a:t>
            </a:r>
            <a:r>
              <a:rPr lang="en-US" b="0" dirty="0">
                <a:solidFill>
                  <a:schemeClr val="tx1"/>
                </a:solidFill>
              </a:rPr>
              <a:t> data set: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0765" y="1179741"/>
            <a:ext cx="2148695" cy="1242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Assume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 all other </a:t>
            </a:r>
            <a:r>
              <a:rPr lang="en-US" sz="2400" b="0" dirty="0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sz="2400" b="0" dirty="0">
                <a:solidFill>
                  <a:schemeClr val="tx1"/>
                </a:solidFill>
              </a:rPr>
              <a:t>’s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     zero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7506212" y="2695211"/>
            <a:ext cx="1759016" cy="3160238"/>
          </a:xfrm>
          <a:prstGeom prst="wedgeRectCallout">
            <a:avLst>
              <a:gd name="adj1" fmla="val -128187"/>
              <a:gd name="adj2" fmla="val 3902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Parameters describing beyond-the-SM interactions outside this region disfavored at 90%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000" y="7152890"/>
            <a:ext cx="5419084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*CHARM constraints apply only to heavy mediators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8334" y="5220875"/>
            <a:ext cx="287258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4474" y="5990968"/>
            <a:ext cx="1838965" cy="858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See also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Coloma et al.,</a:t>
            </a:r>
          </a:p>
          <a:p>
            <a:r>
              <a:rPr lang="nb-NO" sz="1600" b="0" dirty="0">
                <a:solidFill>
                  <a:schemeClr val="tx1"/>
                </a:solidFill>
              </a:rPr>
              <a:t>arXiv:1708.02899 </a:t>
            </a:r>
          </a:p>
        </p:txBody>
      </p:sp>
    </p:spTree>
    <p:extLst>
      <p:ext uri="{BB962C8B-B14F-4D97-AF65-F5344CB8AC3E}">
        <p14:creationId xmlns:p14="http://schemas.microsoft.com/office/powerpoint/2010/main" val="750593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402"/>
            <a:ext cx="5903903" cy="34856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12" y="197706"/>
            <a:ext cx="8617297" cy="874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672" y="1332176"/>
            <a:ext cx="3702306" cy="858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Global fits to COHERENT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+ oscillation experiments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987" y="4349270"/>
            <a:ext cx="4939402" cy="30551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17046" y="2438720"/>
            <a:ext cx="3846079" cy="1530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Solid: COHERENT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Dashed: COHERENT + </a:t>
            </a:r>
            <a:r>
              <a:rPr lang="en-US" sz="1800" b="0" dirty="0" err="1">
                <a:solidFill>
                  <a:schemeClr val="tx1"/>
                </a:solidFill>
              </a:rPr>
              <a:t>osc</a:t>
            </a:r>
            <a:endParaRPr lang="en-US" sz="1800" b="0" dirty="0">
              <a:solidFill>
                <a:schemeClr val="tx1"/>
              </a:solidFill>
            </a:endParaRPr>
          </a:p>
          <a:p>
            <a:r>
              <a:rPr lang="en-US" sz="1800" b="0" dirty="0">
                <a:solidFill>
                  <a:srgbClr val="000090"/>
                </a:solidFill>
              </a:rPr>
              <a:t>Blue: LMA  (</a:t>
            </a:r>
            <a:r>
              <a:rPr lang="en-US" sz="1800" b="0" dirty="0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en-US" sz="1800" b="0" baseline="-25000" dirty="0">
                <a:solidFill>
                  <a:srgbClr val="000090"/>
                </a:solidFill>
              </a:rPr>
              <a:t>12 </a:t>
            </a:r>
            <a:r>
              <a:rPr lang="en-US" sz="1800" b="0" dirty="0">
                <a:solidFill>
                  <a:srgbClr val="000090"/>
                </a:solidFill>
              </a:rPr>
              <a:t>&lt; </a:t>
            </a:r>
            <a:r>
              <a:rPr lang="en-US" sz="1800" b="0" dirty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1800" b="0" dirty="0">
                <a:solidFill>
                  <a:srgbClr val="000090"/>
                </a:solidFill>
              </a:rPr>
              <a:t>/4)</a:t>
            </a:r>
          </a:p>
          <a:p>
            <a:r>
              <a:rPr lang="en-US" sz="1800" b="0" dirty="0">
                <a:solidFill>
                  <a:srgbClr val="8F1E50"/>
                </a:solidFill>
              </a:rPr>
              <a:t>Red: LMA-D (</a:t>
            </a:r>
            <a:r>
              <a:rPr lang="en-US" sz="1800" b="0" dirty="0">
                <a:solidFill>
                  <a:srgbClr val="8F1E50"/>
                </a:solidFill>
                <a:latin typeface="Symbol" charset="2"/>
                <a:cs typeface="Symbol" charset="2"/>
              </a:rPr>
              <a:t>q</a:t>
            </a:r>
            <a:r>
              <a:rPr lang="en-US" sz="1800" b="0" baseline="-25000" dirty="0">
                <a:solidFill>
                  <a:srgbClr val="8F1E50"/>
                </a:solidFill>
              </a:rPr>
              <a:t>12 </a:t>
            </a:r>
            <a:r>
              <a:rPr lang="en-US" sz="1800" b="0" dirty="0">
                <a:solidFill>
                  <a:srgbClr val="8F1E50"/>
                </a:solidFill>
              </a:rPr>
              <a:t>&gt; </a:t>
            </a:r>
            <a:r>
              <a:rPr lang="en-US" sz="1800" b="0" dirty="0">
                <a:solidFill>
                  <a:srgbClr val="8F1E50"/>
                </a:solidFill>
                <a:latin typeface="Symbol" charset="2"/>
                <a:cs typeface="Symbol" charset="2"/>
              </a:rPr>
              <a:t>p</a:t>
            </a:r>
            <a:r>
              <a:rPr lang="en-US" sz="1800" b="0" dirty="0">
                <a:solidFill>
                  <a:srgbClr val="8F1E50"/>
                </a:solidFill>
              </a:rPr>
              <a:t>/4) </a:t>
            </a:r>
          </a:p>
          <a:p>
            <a:r>
              <a:rPr lang="en-US" sz="1800" b="0" dirty="0">
                <a:solidFill>
                  <a:srgbClr val="8F1E50"/>
                </a:solidFill>
              </a:rPr>
              <a:t>(“dark side”, still allowed with NSI)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0445" y="4698781"/>
            <a:ext cx="3287888" cy="162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1</a:t>
            </a:r>
            <a:r>
              <a:rPr lang="en-US" sz="2400" b="0" dirty="0">
                <a:solidFill>
                  <a:schemeClr val="tx1"/>
                </a:solidFill>
                <a:latin typeface="Symbol" charset="2"/>
                <a:cs typeface="Symbol" charset="2"/>
              </a:rPr>
              <a:t>s, </a:t>
            </a:r>
            <a:r>
              <a:rPr lang="en-US" sz="2400" b="0" dirty="0">
                <a:solidFill>
                  <a:schemeClr val="tx1"/>
                </a:solidFill>
              </a:rPr>
              <a:t>2</a:t>
            </a:r>
            <a:r>
              <a:rPr lang="en-US" sz="2400" b="0" dirty="0">
                <a:solidFill>
                  <a:schemeClr val="tx1"/>
                </a:solidFill>
                <a:latin typeface="Symbol" charset="2"/>
                <a:cs typeface="Symbol" charset="2"/>
              </a:rPr>
              <a:t>s </a:t>
            </a:r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allowed</a:t>
            </a:r>
          </a:p>
          <a:p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regions projected in </a:t>
            </a:r>
          </a:p>
          <a:p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(</a:t>
            </a:r>
            <a:r>
              <a:rPr lang="en-US" sz="2400" b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sz="2400" b="0" baseline="-25000" dirty="0" err="1">
                <a:solidFill>
                  <a:schemeClr val="tx1"/>
                </a:solidFill>
                <a:latin typeface="Helvetica"/>
                <a:cs typeface="Helvetica"/>
              </a:rPr>
              <a:t>ee</a:t>
            </a:r>
            <a:r>
              <a:rPr lang="en-US" sz="2400" b="0" baseline="30000" dirty="0" err="1">
                <a:solidFill>
                  <a:schemeClr val="tx1"/>
                </a:solidFill>
                <a:latin typeface="Helvetica"/>
                <a:cs typeface="Helvetica"/>
              </a:rPr>
              <a:t>uV</a:t>
            </a:r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sz="2400" b="0" baseline="-250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mm</a:t>
            </a:r>
            <a:r>
              <a:rPr lang="en-US" sz="2400" b="0" baseline="30000" dirty="0" err="1">
                <a:solidFill>
                  <a:schemeClr val="tx1"/>
                </a:solidFill>
                <a:latin typeface="Helvetica"/>
                <a:cs typeface="Helvetica"/>
              </a:rPr>
              <a:t>uV</a:t>
            </a:r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)</a:t>
            </a:r>
          </a:p>
          <a:p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  plane</a:t>
            </a:r>
            <a:r>
              <a:rPr lang="en-US" sz="2400" b="0" dirty="0">
                <a:solidFill>
                  <a:schemeClr val="tx1"/>
                </a:solidFill>
                <a:latin typeface="Symbol" charset="2"/>
                <a:cs typeface="Symbol" charset="2"/>
              </a:rPr>
              <a:t>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0555" y="4839885"/>
            <a:ext cx="2020705" cy="1433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Already</a:t>
            </a:r>
          </a:p>
          <a:p>
            <a:r>
              <a:rPr lang="en-US" b="0" dirty="0">
                <a:solidFill>
                  <a:schemeClr val="tx1"/>
                </a:solidFill>
              </a:rPr>
              <a:t>meaningful</a:t>
            </a:r>
          </a:p>
          <a:p>
            <a:r>
              <a:rPr lang="en-US" b="0" dirty="0">
                <a:solidFill>
                  <a:schemeClr val="tx1"/>
                </a:solidFill>
              </a:rPr>
              <a:t>constraints!</a:t>
            </a:r>
          </a:p>
        </p:txBody>
      </p:sp>
    </p:spTree>
    <p:extLst>
      <p:ext uri="{BB962C8B-B14F-4D97-AF65-F5344CB8AC3E}">
        <p14:creationId xmlns:p14="http://schemas.microsoft.com/office/powerpoint/2010/main" val="4236553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15444" y="169326"/>
            <a:ext cx="4759686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Single-Phase Liquid Argon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479" y="838193"/>
            <a:ext cx="2679700" cy="6134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223" y="818406"/>
            <a:ext cx="5429692" cy="2139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~22 kg </a:t>
            </a:r>
            <a:r>
              <a:rPr lang="en-US" sz="1600" b="0" dirty="0" err="1">
                <a:solidFill>
                  <a:schemeClr val="tx1"/>
                </a:solidFill>
              </a:rPr>
              <a:t>fiducial</a:t>
            </a:r>
            <a:r>
              <a:rPr lang="en-US" sz="1600" b="0" dirty="0">
                <a:solidFill>
                  <a:schemeClr val="tx1"/>
                </a:solidFill>
              </a:rPr>
              <a:t> mass</a:t>
            </a:r>
          </a:p>
          <a:p>
            <a:pPr marL="457200" indent="-457200">
              <a:buFont typeface="Arial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2 x Hamamatsu 5912-02-MOD 8” PMTs</a:t>
            </a:r>
          </a:p>
          <a:p>
            <a:pPr marL="1200150" lvl="1" indent="-457200">
              <a:buFont typeface="Arial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8” borosilicate glass </a:t>
            </a:r>
            <a:r>
              <a:rPr lang="en-US" sz="1600" b="0" dirty="0" err="1">
                <a:solidFill>
                  <a:schemeClr val="tx1"/>
                </a:solidFill>
              </a:rPr>
              <a:t>windown</a:t>
            </a:r>
            <a:endParaRPr lang="en-US" sz="1600" b="0" dirty="0">
              <a:solidFill>
                <a:schemeClr val="tx1"/>
              </a:solidFill>
            </a:endParaRPr>
          </a:p>
          <a:p>
            <a:pPr marL="1200150" lvl="1" indent="-457200">
              <a:buFont typeface="Arial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14 dynodes</a:t>
            </a:r>
          </a:p>
          <a:p>
            <a:pPr marL="1200150" lvl="1" indent="-457200">
              <a:buFont typeface="Arial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QE: 18%@ 400 nm </a:t>
            </a:r>
          </a:p>
          <a:p>
            <a:pPr marL="457200" indent="-457200">
              <a:buFont typeface="Arial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Wavelength shifter: TB-coated </a:t>
            </a:r>
            <a:r>
              <a:rPr lang="en-US" sz="1600" b="0" dirty="0" err="1">
                <a:solidFill>
                  <a:schemeClr val="tx1"/>
                </a:solidFill>
              </a:rPr>
              <a:t>teflon</a:t>
            </a:r>
            <a:r>
              <a:rPr lang="en-US" sz="1600" b="0" dirty="0">
                <a:solidFill>
                  <a:schemeClr val="tx1"/>
                </a:solidFill>
              </a:rPr>
              <a:t> walls and PMTs</a:t>
            </a:r>
          </a:p>
          <a:p>
            <a:pPr marL="457200" indent="-457200">
              <a:buFont typeface="Arial"/>
              <a:buChar char="•"/>
            </a:pPr>
            <a:r>
              <a:rPr lang="en-US" sz="1600" b="0" dirty="0" err="1">
                <a:solidFill>
                  <a:schemeClr val="tx1"/>
                </a:solidFill>
              </a:rPr>
              <a:t>Cryomech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err="1">
                <a:solidFill>
                  <a:schemeClr val="tx1"/>
                </a:solidFill>
              </a:rPr>
              <a:t>cryocooler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mr-IN" sz="1600" b="0" dirty="0">
                <a:solidFill>
                  <a:schemeClr val="tx1"/>
                </a:solidFill>
              </a:rPr>
              <a:t>–</a:t>
            </a:r>
            <a:r>
              <a:rPr lang="en-US" sz="1600" b="0" dirty="0">
                <a:solidFill>
                  <a:schemeClr val="tx1"/>
                </a:solidFill>
              </a:rPr>
              <a:t> 90 </a:t>
            </a:r>
            <a:r>
              <a:rPr lang="en-US" sz="1600" b="0" dirty="0" err="1">
                <a:solidFill>
                  <a:schemeClr val="tx1"/>
                </a:solidFill>
              </a:rPr>
              <a:t>Wt</a:t>
            </a:r>
            <a:endParaRPr lang="en-US" sz="1600" b="0" dirty="0">
              <a:solidFill>
                <a:schemeClr val="tx1"/>
              </a:solidFill>
            </a:endParaRPr>
          </a:p>
          <a:p>
            <a:pPr marL="1200150" lvl="1" indent="-457200">
              <a:buFont typeface="Arial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PT90 single-state pulse-tube cold head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469" y="338674"/>
            <a:ext cx="1333500" cy="652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375" y="6946112"/>
            <a:ext cx="7218179" cy="571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Detector from FNAL, previously built (J. </a:t>
            </a:r>
            <a:r>
              <a:rPr lang="en-US" sz="1800" b="0" dirty="0" err="1">
                <a:solidFill>
                  <a:schemeClr val="tx1"/>
                </a:solidFill>
              </a:rPr>
              <a:t>Yoo</a:t>
            </a:r>
            <a:r>
              <a:rPr lang="en-US" sz="1800" b="0" dirty="0">
                <a:solidFill>
                  <a:schemeClr val="tx1"/>
                </a:solidFill>
              </a:rPr>
              <a:t> et al.) for CENNS@BNB </a:t>
            </a:r>
          </a:p>
          <a:p>
            <a:r>
              <a:rPr lang="en-US" sz="1200" b="0" dirty="0">
                <a:solidFill>
                  <a:schemeClr val="tx1"/>
                </a:solidFill>
              </a:rPr>
              <a:t>(S. Brice, </a:t>
            </a:r>
            <a:r>
              <a:rPr lang="is-IS" sz="1200" b="0" dirty="0">
                <a:solidFill>
                  <a:schemeClr val="tx1"/>
                </a:solidFill>
              </a:rPr>
              <a:t>Phys.Rev. D89 (2014) no.7, 072004)</a:t>
            </a:r>
            <a:r>
              <a:rPr lang="en-US" sz="1200" b="0" dirty="0">
                <a:solidFill>
                  <a:schemeClr val="tx1"/>
                </a:solidFill>
              </a:rPr>
              <a:t>  </a:t>
            </a:r>
            <a:endParaRPr lang="en-US" sz="1400" b="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34" y="3128312"/>
            <a:ext cx="4222465" cy="37434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22616" y="759509"/>
            <a:ext cx="1133644" cy="283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IU, UT, ORNL</a:t>
            </a:r>
          </a:p>
        </p:txBody>
      </p:sp>
    </p:spTree>
    <p:extLst>
      <p:ext uri="{BB962C8B-B14F-4D97-AF65-F5344CB8AC3E}">
        <p14:creationId xmlns:p14="http://schemas.microsoft.com/office/powerpoint/2010/main" val="3257630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3F2C14-6CC3-AF47-853F-DA4C2BB3A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Scholberg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35EAC9-D91E-9C4C-9837-C85EBCB7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FFD40-566F-F64B-BA7F-393FE5E82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83277"/>
            <a:ext cx="10080625" cy="5793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22689-ACA6-5946-A298-BBB5C8AB3324}"/>
              </a:ext>
            </a:extLst>
          </p:cNvPr>
          <p:cNvSpPr txBox="1"/>
          <p:nvPr/>
        </p:nvSpPr>
        <p:spPr>
          <a:xfrm>
            <a:off x="1304365" y="363071"/>
            <a:ext cx="3631635" cy="390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Matt Heath, APS April meeting</a:t>
            </a:r>
          </a:p>
        </p:txBody>
      </p:sp>
    </p:spTree>
    <p:extLst>
      <p:ext uri="{BB962C8B-B14F-4D97-AF65-F5344CB8AC3E}">
        <p14:creationId xmlns:p14="http://schemas.microsoft.com/office/powerpoint/2010/main" val="4201426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8638BD-0FA4-5241-ABFE-2F7B3F5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FB83C-55FD-6546-981B-DCCE3772B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3042"/>
            <a:ext cx="10080625" cy="5873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E33F7E-1794-E243-9A88-EC18CD9EC116}"/>
              </a:ext>
            </a:extLst>
          </p:cNvPr>
          <p:cNvSpPr txBox="1"/>
          <p:nvPr/>
        </p:nvSpPr>
        <p:spPr>
          <a:xfrm>
            <a:off x="1304365" y="363071"/>
            <a:ext cx="3631635" cy="390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Matt Heath, APS April meeting</a:t>
            </a:r>
          </a:p>
        </p:txBody>
      </p:sp>
    </p:spTree>
    <p:extLst>
      <p:ext uri="{BB962C8B-B14F-4D97-AF65-F5344CB8AC3E}">
        <p14:creationId xmlns:p14="http://schemas.microsoft.com/office/powerpoint/2010/main" val="175275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F5E414-F243-0340-AF83-F0CE663E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AF8E6-7C8A-A94C-B732-988979781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6178"/>
            <a:ext cx="10080625" cy="5647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485DE-9083-8642-910D-72238358E457}"/>
              </a:ext>
            </a:extLst>
          </p:cNvPr>
          <p:cNvSpPr txBox="1"/>
          <p:nvPr/>
        </p:nvSpPr>
        <p:spPr>
          <a:xfrm>
            <a:off x="1304365" y="363071"/>
            <a:ext cx="3631635" cy="390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Matt Heath, APS April meeting</a:t>
            </a:r>
          </a:p>
        </p:txBody>
      </p:sp>
    </p:spTree>
    <p:extLst>
      <p:ext uri="{BB962C8B-B14F-4D97-AF65-F5344CB8AC3E}">
        <p14:creationId xmlns:p14="http://schemas.microsoft.com/office/powerpoint/2010/main" val="2737907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012" y="3656083"/>
            <a:ext cx="4535207" cy="39035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46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0445" y="380982"/>
            <a:ext cx="5872321" cy="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Another phenomenological</a:t>
            </a:r>
          </a:p>
          <a:p>
            <a:r>
              <a:rPr lang="en-US" b="0" dirty="0">
                <a:solidFill>
                  <a:schemeClr val="tx1"/>
                </a:solidFill>
              </a:rPr>
              <a:t> analysis, making use of spectral fit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222" y="248472"/>
            <a:ext cx="2977444" cy="1148345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024746" y="1351897"/>
            <a:ext cx="1851143" cy="35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8316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1200"/>
              </a:spcAft>
            </a:pPr>
            <a:r>
              <a:rPr lang="en-ZW" sz="1600" b="0" dirty="0">
                <a:solidFill>
                  <a:schemeClr val="tx1"/>
                </a:solidFill>
                <a:cs typeface="msmincho" charset="0"/>
              </a:rPr>
              <a:t>arXiv:1708.04255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10" y="2377774"/>
            <a:ext cx="2311400" cy="571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525" y="2360838"/>
            <a:ext cx="7023100" cy="7620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2624667" y="2469329"/>
            <a:ext cx="423333" cy="55030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0444" y="1834358"/>
            <a:ext cx="2094869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000090"/>
                </a:solidFill>
              </a:rPr>
              <a:t>SM weak charge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8066" y="1676328"/>
            <a:ext cx="4086350" cy="730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000090"/>
                </a:solidFill>
              </a:rPr>
              <a:t>Effective weak charge in presence</a:t>
            </a:r>
          </a:p>
          <a:p>
            <a:r>
              <a:rPr lang="en-US" sz="2000" b="0" dirty="0">
                <a:solidFill>
                  <a:srgbClr val="000090"/>
                </a:solidFill>
              </a:rPr>
              <a:t> of light vector mediator Z’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2779" y="3118412"/>
            <a:ext cx="6532558" cy="858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Q</a:t>
            </a:r>
            <a:r>
              <a:rPr lang="en-US" sz="2400" b="0" baseline="30000" dirty="0">
                <a:solidFill>
                  <a:schemeClr val="tx1"/>
                </a:solidFill>
              </a:rPr>
              <a:t>2</a:t>
            </a:r>
            <a:r>
              <a:rPr lang="en-US" sz="2400" b="0" dirty="0">
                <a:solidFill>
                  <a:schemeClr val="tx1"/>
                </a:solidFill>
              </a:rPr>
              <a:t>-dependence  </a:t>
            </a:r>
            <a:r>
              <a:rPr lang="en-US" sz="2400" b="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b="0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2400" b="0" i="1" dirty="0">
                <a:solidFill>
                  <a:schemeClr val="tx1"/>
                </a:solidFill>
              </a:rPr>
              <a:t>affects recoil spectrum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2 parameters: g, M</a:t>
            </a:r>
            <a:r>
              <a:rPr lang="en-US" sz="2400" b="0" baseline="-25000" dirty="0">
                <a:solidFill>
                  <a:schemeClr val="tx1"/>
                </a:solidFill>
              </a:rPr>
              <a:t>Z’</a:t>
            </a:r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" y="4044135"/>
            <a:ext cx="4175996" cy="26159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889" y="6744796"/>
            <a:ext cx="2482771" cy="475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Dashed: SM</a:t>
            </a:r>
          </a:p>
          <a:p>
            <a:r>
              <a:rPr lang="en-US" sz="1200" b="0" dirty="0">
                <a:solidFill>
                  <a:schemeClr val="tx1"/>
                </a:solidFill>
              </a:rPr>
              <a:t>Solid: NSI w/ </a:t>
            </a:r>
            <a:r>
              <a:rPr lang="en-US" sz="1200" b="0" dirty="0" err="1">
                <a:solidFill>
                  <a:schemeClr val="tx1"/>
                </a:solidFill>
              </a:rPr>
              <a:t>M</a:t>
            </a:r>
            <a:r>
              <a:rPr lang="en-US" sz="1200" b="0" baseline="-25000" dirty="0" err="1">
                <a:solidFill>
                  <a:schemeClr val="tx1"/>
                </a:solidFill>
              </a:rPr>
              <a:t>z</a:t>
            </a:r>
            <a:r>
              <a:rPr lang="en-US" sz="1200" b="0" baseline="-25000" dirty="0">
                <a:solidFill>
                  <a:schemeClr val="tx1"/>
                </a:solidFill>
              </a:rPr>
              <a:t>’</a:t>
            </a:r>
            <a:r>
              <a:rPr lang="en-US" sz="1200" b="0" dirty="0">
                <a:solidFill>
                  <a:schemeClr val="tx1"/>
                </a:solidFill>
              </a:rPr>
              <a:t>= 10 MeV, g=10</a:t>
            </a:r>
            <a:r>
              <a:rPr lang="en-US" sz="1200" b="0" baseline="30000" dirty="0">
                <a:solidFill>
                  <a:schemeClr val="tx1"/>
                </a:solidFill>
              </a:rPr>
              <a:t>-4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6400" y="6685538"/>
            <a:ext cx="1677187" cy="859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0090"/>
                </a:solidFill>
              </a:rPr>
              <a:t>Blue: </a:t>
            </a:r>
            <a:r>
              <a:rPr lang="en-US" sz="1200" b="0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200" b="0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</a:p>
          <a:p>
            <a:r>
              <a:rPr lang="en-US" sz="1200" b="0" dirty="0">
                <a:solidFill>
                  <a:srgbClr val="CB406B"/>
                </a:solidFill>
              </a:rPr>
              <a:t>Red: </a:t>
            </a:r>
            <a:r>
              <a:rPr lang="en-US" sz="1200" b="0" dirty="0">
                <a:solidFill>
                  <a:srgbClr val="CB406B"/>
                </a:solidFill>
                <a:latin typeface="Symbol" charset="2"/>
                <a:cs typeface="Symbol" charset="2"/>
              </a:rPr>
              <a:t>n</a:t>
            </a:r>
            <a:r>
              <a:rPr lang="en-US" sz="1200" b="0" baseline="-25000" dirty="0">
                <a:solidFill>
                  <a:srgbClr val="CB406B"/>
                </a:solidFill>
                <a:latin typeface="Symbol" charset="2"/>
                <a:cs typeface="Symbol" charset="2"/>
              </a:rPr>
              <a:t>m</a:t>
            </a:r>
            <a:r>
              <a:rPr lang="en-US" sz="1200" b="0" dirty="0">
                <a:solidFill>
                  <a:srgbClr val="CB406B"/>
                </a:solidFill>
                <a:latin typeface="Symbol" charset="2"/>
                <a:cs typeface="Symbol" charset="2"/>
              </a:rPr>
              <a:t> </a:t>
            </a:r>
            <a:r>
              <a:rPr lang="en-US" sz="1200" b="0" baseline="-25000" dirty="0">
                <a:solidFill>
                  <a:srgbClr val="CB406B"/>
                </a:solidFill>
                <a:latin typeface="Symbol" charset="2"/>
                <a:cs typeface="Symbol" charset="2"/>
              </a:rPr>
              <a:t>  </a:t>
            </a:r>
            <a:r>
              <a:rPr lang="en-US" sz="1200" b="0" dirty="0">
                <a:solidFill>
                  <a:srgbClr val="CB406B"/>
                </a:solidFill>
                <a:latin typeface="Symbol" charset="2"/>
                <a:cs typeface="Symbol" charset="2"/>
              </a:rPr>
              <a:t>+ n</a:t>
            </a:r>
            <a:r>
              <a:rPr lang="en-US" sz="1200" b="0" baseline="-25000" dirty="0">
                <a:solidFill>
                  <a:srgbClr val="CB406B"/>
                </a:solidFill>
                <a:latin typeface="Symbol" charset="2"/>
                <a:cs typeface="Symbol" charset="2"/>
              </a:rPr>
              <a:t>m—</a:t>
            </a:r>
            <a:r>
              <a:rPr lang="en-US" sz="1200" b="0" dirty="0">
                <a:solidFill>
                  <a:srgbClr val="CB406B"/>
                </a:solidFill>
                <a:latin typeface="Helvetica"/>
                <a:cs typeface="Helvetica"/>
              </a:rPr>
              <a:t>bar</a:t>
            </a:r>
          </a:p>
          <a:p>
            <a:r>
              <a:rPr lang="en-US" sz="1200" b="0" dirty="0">
                <a:solidFill>
                  <a:schemeClr val="tx1"/>
                </a:solidFill>
                <a:latin typeface="Helvetica"/>
                <a:cs typeface="Helvetica"/>
              </a:rPr>
              <a:t>Black: </a:t>
            </a:r>
            <a:r>
              <a:rPr lang="en-US" sz="1200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1200" b="0" baseline="-25000" dirty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1200" b="0" dirty="0">
                <a:solidFill>
                  <a:schemeClr val="tx1"/>
                </a:solidFill>
                <a:latin typeface="Symbol" charset="2"/>
                <a:cs typeface="Symbol" charset="2"/>
              </a:rPr>
              <a:t> +</a:t>
            </a:r>
            <a:r>
              <a:rPr lang="en-US" sz="1200" b="0" baseline="-25000" dirty="0">
                <a:solidFill>
                  <a:schemeClr val="tx1"/>
                </a:solidFill>
                <a:latin typeface="Symbol" charset="2"/>
                <a:cs typeface="Symbol" charset="2"/>
              </a:rPr>
              <a:t> </a:t>
            </a:r>
            <a:r>
              <a:rPr lang="en-US" sz="1200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1200" b="0" baseline="-25000" dirty="0">
                <a:solidFill>
                  <a:schemeClr val="tx1"/>
                </a:solidFill>
                <a:latin typeface="Symbol" charset="2"/>
                <a:cs typeface="Symbol" charset="2"/>
              </a:rPr>
              <a:t>m—</a:t>
            </a:r>
            <a:r>
              <a:rPr lang="en-US" sz="1200" b="0" dirty="0">
                <a:solidFill>
                  <a:schemeClr val="tx1"/>
                </a:solidFill>
                <a:latin typeface="Helvetica"/>
                <a:cs typeface="Helvetica"/>
              </a:rPr>
              <a:t>bar + </a:t>
            </a:r>
            <a:r>
              <a:rPr lang="en-US" sz="1200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1200" b="0" baseline="-25000" dirty="0">
                <a:solidFill>
                  <a:schemeClr val="tx1"/>
                </a:solidFill>
                <a:latin typeface="Helvetica"/>
                <a:cs typeface="Helvetica"/>
              </a:rPr>
              <a:t>e</a:t>
            </a:r>
            <a:endParaRPr lang="en-US" sz="1200" b="0" baseline="-25000" dirty="0">
              <a:solidFill>
                <a:schemeClr val="tx1"/>
              </a:solidFill>
              <a:latin typeface="Symbol" charset="2"/>
              <a:cs typeface="Symbol" charset="2"/>
            </a:endParaRPr>
          </a:p>
          <a:p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7478888" y="5827617"/>
            <a:ext cx="1143001" cy="846627"/>
          </a:xfrm>
          <a:prstGeom prst="wedgeRectCallout">
            <a:avLst>
              <a:gd name="adj1" fmla="val -90789"/>
              <a:gd name="adj2" fmla="val -5901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>
                <a:solidFill>
                  <a:schemeClr val="tx1"/>
                </a:solidFill>
                <a:latin typeface="Helvetica"/>
                <a:cs typeface="Helvetica"/>
              </a:rPr>
              <a:t>excluded</a:t>
            </a:r>
            <a:r>
              <a:rPr lang="en-US" sz="1800" dirty="0"/>
              <a:t> </a:t>
            </a:r>
            <a:r>
              <a:rPr lang="en-US" sz="1800" b="0" dirty="0">
                <a:solidFill>
                  <a:schemeClr val="tx1"/>
                </a:solidFill>
                <a:latin typeface="Helvetica"/>
                <a:cs typeface="Helvetica"/>
              </a:rPr>
              <a:t>at 2</a:t>
            </a:r>
            <a:r>
              <a:rPr lang="en-US" sz="1800" b="0" dirty="0">
                <a:solidFill>
                  <a:schemeClr val="tx1"/>
                </a:solidFill>
                <a:latin typeface="Symbol" charset="2"/>
                <a:cs typeface="Symbol" charset="2"/>
              </a:rPr>
              <a:t>s</a:t>
            </a:r>
            <a:r>
              <a:rPr lang="en-US" sz="1800" b="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8379177" y="4639524"/>
            <a:ext cx="1301045" cy="846627"/>
          </a:xfrm>
          <a:prstGeom prst="wedgeRectCallout">
            <a:avLst>
              <a:gd name="adj1" fmla="val -90789"/>
              <a:gd name="adj2" fmla="val -49015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>
                <a:solidFill>
                  <a:schemeClr val="tx1"/>
                </a:solidFill>
                <a:latin typeface="Helvetica"/>
                <a:cs typeface="Helvetica"/>
              </a:rPr>
              <a:t>explains g-2 anomaly</a:t>
            </a:r>
          </a:p>
        </p:txBody>
      </p:sp>
    </p:spTree>
    <p:extLst>
      <p:ext uri="{BB962C8B-B14F-4D97-AF65-F5344CB8AC3E}">
        <p14:creationId xmlns:p14="http://schemas.microsoft.com/office/powerpoint/2010/main" val="2069611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02555" y="296320"/>
            <a:ext cx="5138747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What’s Next for COHERENT?</a:t>
            </a:r>
          </a:p>
        </p:txBody>
      </p:sp>
      <p:sp>
        <p:nvSpPr>
          <p:cNvPr id="8" name="Rectangle 7"/>
          <p:cNvSpPr/>
          <p:nvPr/>
        </p:nvSpPr>
        <p:spPr>
          <a:xfrm>
            <a:off x="4947979" y="3511047"/>
            <a:ext cx="184666" cy="537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23334" y="1234572"/>
            <a:ext cx="9657291" cy="4353168"/>
            <a:chOff x="423334" y="1234572"/>
            <a:chExt cx="9657291" cy="4353168"/>
          </a:xfrm>
        </p:grpSpPr>
        <p:pic>
          <p:nvPicPr>
            <p:cNvPr id="9" name="Picture 8" descr="NeutrinoAlley3D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34" y="1234572"/>
              <a:ext cx="9372590" cy="4310835"/>
            </a:xfrm>
            <a:prstGeom prst="rect">
              <a:avLst/>
            </a:prstGeom>
          </p:spPr>
        </p:pic>
        <p:sp>
          <p:nvSpPr>
            <p:cNvPr id="12" name="Right Triangle 11"/>
            <p:cNvSpPr/>
            <p:nvPr/>
          </p:nvSpPr>
          <p:spPr>
            <a:xfrm>
              <a:off x="428625" y="3386509"/>
              <a:ext cx="9652000" cy="2201231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1" y="4140200"/>
            <a:ext cx="4648200" cy="3222951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537200" y="5715000"/>
            <a:ext cx="2997200" cy="1320800"/>
          </a:xfrm>
          <a:prstGeom prst="wedgeRectCallout">
            <a:avLst>
              <a:gd name="adj1" fmla="val -75418"/>
              <a:gd name="adj2" fmla="val -7525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One measurement    so far!  Want to map out N</a:t>
            </a:r>
            <a:r>
              <a:rPr lang="en-US" sz="2400" b="0" baseline="30000" dirty="0">
                <a:solidFill>
                  <a:schemeClr val="tx1"/>
                </a:solidFill>
                <a:latin typeface="Helvetica"/>
                <a:cs typeface="Helvetica"/>
              </a:rPr>
              <a:t>2</a:t>
            </a:r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 dependence</a:t>
            </a:r>
          </a:p>
        </p:txBody>
      </p:sp>
    </p:spTree>
    <p:extLst>
      <p:ext uri="{BB962C8B-B14F-4D97-AF65-F5344CB8AC3E}">
        <p14:creationId xmlns:p14="http://schemas.microsoft.com/office/powerpoint/2010/main" val="2988268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ular Callout 20"/>
          <p:cNvSpPr/>
          <p:nvPr/>
        </p:nvSpPr>
        <p:spPr>
          <a:xfrm>
            <a:off x="2291643" y="7025242"/>
            <a:ext cx="1188157" cy="432833"/>
          </a:xfrm>
          <a:prstGeom prst="wedgeRectCallout">
            <a:avLst>
              <a:gd name="adj1" fmla="val 38902"/>
              <a:gd name="adj2" fmla="val -14519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dirty="0" err="1">
                <a:latin typeface="Helvetica"/>
                <a:cs typeface="Helvetica"/>
              </a:rPr>
              <a:t>CEvNS</a:t>
            </a:r>
            <a:endParaRPr lang="en-US" sz="2400" b="0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1" y="723900"/>
            <a:ext cx="7810500" cy="56335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48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9521" y="190485"/>
            <a:ext cx="7612481" cy="858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Neutrino Alley Deployments: current &amp;  near future</a:t>
            </a:r>
          </a:p>
          <a:p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310443" y="6603689"/>
            <a:ext cx="1382891" cy="550308"/>
          </a:xfrm>
          <a:prstGeom prst="wedgeRectCallout">
            <a:avLst>
              <a:gd name="adj1" fmla="val 38902"/>
              <a:gd name="adj2" fmla="val -14519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>
                <a:latin typeface="Helvetica"/>
                <a:cs typeface="Helvetica"/>
              </a:rPr>
              <a:t>CEvNS</a:t>
            </a:r>
            <a:endParaRPr lang="en-US" b="0" dirty="0">
              <a:latin typeface="Helvetica"/>
              <a:cs typeface="Helvetica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6008509" y="6253766"/>
            <a:ext cx="1382891" cy="550308"/>
          </a:xfrm>
          <a:prstGeom prst="wedgeRectCallout">
            <a:avLst>
              <a:gd name="adj1" fmla="val -18853"/>
              <a:gd name="adj2" fmla="val -16903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>
                <a:latin typeface="Helvetica"/>
                <a:cs typeface="Helvetica"/>
              </a:rPr>
              <a:t>CEvNS</a:t>
            </a:r>
            <a:endParaRPr lang="en-US" b="0" dirty="0">
              <a:latin typeface="Helvetica"/>
              <a:cs typeface="Helvetica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7861298" y="6266455"/>
            <a:ext cx="1382891" cy="925660"/>
          </a:xfrm>
          <a:prstGeom prst="wedgeRectCallout">
            <a:avLst>
              <a:gd name="adj1" fmla="val -53955"/>
              <a:gd name="adj2" fmla="val -12808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latin typeface="Helvetica"/>
                <a:cs typeface="Helvetica"/>
              </a:rPr>
              <a:t>Neutrino-induced neutrons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4422424" y="6724332"/>
            <a:ext cx="1396999" cy="691413"/>
          </a:xfrm>
          <a:prstGeom prst="wedgeRectCallout">
            <a:avLst>
              <a:gd name="adj1" fmla="val 24738"/>
              <a:gd name="adj2" fmla="val -228804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dirty="0">
                <a:latin typeface="Helvetica"/>
                <a:cs typeface="Helvetica"/>
              </a:rPr>
              <a:t>Neutron backgrounds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2125135" y="6538801"/>
            <a:ext cx="1766709" cy="461406"/>
          </a:xfrm>
          <a:prstGeom prst="wedgeRectCallout">
            <a:avLst>
              <a:gd name="adj1" fmla="val -7040"/>
              <a:gd name="adj2" fmla="val -173958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 err="1">
                <a:latin typeface="Symbol" charset="2"/>
                <a:cs typeface="Symbol" charset="2"/>
              </a:rPr>
              <a:t>n</a:t>
            </a:r>
            <a:r>
              <a:rPr lang="en-US" sz="2000" b="0" baseline="-25000" dirty="0" err="1">
                <a:latin typeface="Helvetica"/>
                <a:cs typeface="Helvetica"/>
              </a:rPr>
              <a:t>e</a:t>
            </a:r>
            <a:r>
              <a:rPr lang="en-US" sz="2000" b="0" dirty="0" err="1">
                <a:latin typeface="Helvetica"/>
                <a:cs typeface="Helvetica"/>
              </a:rPr>
              <a:t>CC</a:t>
            </a:r>
            <a:r>
              <a:rPr lang="en-US" sz="2000" b="0" dirty="0">
                <a:latin typeface="Helvetica"/>
                <a:cs typeface="Helvetica"/>
              </a:rPr>
              <a:t> on </a:t>
            </a:r>
            <a:r>
              <a:rPr lang="en-US" sz="2000" b="0" baseline="30000" dirty="0">
                <a:latin typeface="Helvetica"/>
                <a:cs typeface="Helvetica"/>
              </a:rPr>
              <a:t>127</a:t>
            </a:r>
            <a:r>
              <a:rPr lang="en-US" sz="2000" b="0" dirty="0">
                <a:latin typeface="Helvetica"/>
                <a:cs typeface="Helvetica"/>
              </a:rPr>
              <a:t>I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863595"/>
            <a:ext cx="3162300" cy="821446"/>
          </a:xfrm>
          <a:prstGeom prst="rect">
            <a:avLst/>
          </a:prstGeom>
        </p:spPr>
      </p:pic>
      <p:sp>
        <p:nvSpPr>
          <p:cNvPr id="20" name="Rectangular Callout 19"/>
          <p:cNvSpPr/>
          <p:nvPr/>
        </p:nvSpPr>
        <p:spPr>
          <a:xfrm>
            <a:off x="3548943" y="5917889"/>
            <a:ext cx="1382891" cy="550308"/>
          </a:xfrm>
          <a:prstGeom prst="wedgeRectCallout">
            <a:avLst>
              <a:gd name="adj1" fmla="val 6759"/>
              <a:gd name="adj2" fmla="val -11519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>
                <a:latin typeface="Helvetica"/>
                <a:cs typeface="Helvetica"/>
              </a:rPr>
              <a:t>CEvNS</a:t>
            </a:r>
            <a:endParaRPr lang="en-US" b="0" dirty="0"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203200"/>
            <a:ext cx="1676400" cy="4699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86000" y="7023099"/>
            <a:ext cx="1206500" cy="45720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30600" y="5930899"/>
            <a:ext cx="1397000" cy="54610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39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1" y="723900"/>
            <a:ext cx="7810500" cy="5633531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2291643" y="7025242"/>
            <a:ext cx="1188157" cy="432833"/>
          </a:xfrm>
          <a:prstGeom prst="wedgeRectCallout">
            <a:avLst>
              <a:gd name="adj1" fmla="val 38902"/>
              <a:gd name="adj2" fmla="val -14519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dirty="0" err="1">
                <a:latin typeface="Helvetica"/>
                <a:cs typeface="Helvetica"/>
              </a:rPr>
              <a:t>CEvNS</a:t>
            </a:r>
            <a:endParaRPr lang="en-US" sz="2400" b="0" dirty="0"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49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9521" y="190485"/>
            <a:ext cx="4015342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Lots more data in the can! 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310443" y="6603689"/>
            <a:ext cx="1382891" cy="550308"/>
          </a:xfrm>
          <a:prstGeom prst="wedgeRectCallout">
            <a:avLst>
              <a:gd name="adj1" fmla="val 38902"/>
              <a:gd name="adj2" fmla="val -14519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>
                <a:latin typeface="Helvetica"/>
                <a:cs typeface="Helvetica"/>
              </a:rPr>
              <a:t>CEvNS</a:t>
            </a:r>
            <a:endParaRPr lang="en-US" b="0" dirty="0">
              <a:latin typeface="Helvetica"/>
              <a:cs typeface="Helvetica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6008509" y="6253766"/>
            <a:ext cx="1382891" cy="550308"/>
          </a:xfrm>
          <a:prstGeom prst="wedgeRectCallout">
            <a:avLst>
              <a:gd name="adj1" fmla="val -18853"/>
              <a:gd name="adj2" fmla="val -16903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>
                <a:latin typeface="Helvetica"/>
                <a:cs typeface="Helvetica"/>
              </a:rPr>
              <a:t>CEvNS</a:t>
            </a:r>
            <a:endParaRPr lang="en-US" b="0" dirty="0">
              <a:latin typeface="Helvetica"/>
              <a:cs typeface="Helvetica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7861298" y="6266455"/>
            <a:ext cx="1382891" cy="925660"/>
          </a:xfrm>
          <a:prstGeom prst="wedgeRectCallout">
            <a:avLst>
              <a:gd name="adj1" fmla="val -53955"/>
              <a:gd name="adj2" fmla="val -12808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latin typeface="Helvetica"/>
                <a:cs typeface="Helvetica"/>
              </a:rPr>
              <a:t>Neutrino-induced neutrons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4422424" y="6724332"/>
            <a:ext cx="1396999" cy="691413"/>
          </a:xfrm>
          <a:prstGeom prst="wedgeRectCallout">
            <a:avLst>
              <a:gd name="adj1" fmla="val 24738"/>
              <a:gd name="adj2" fmla="val -228804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dirty="0">
                <a:latin typeface="Helvetica"/>
                <a:cs typeface="Helvetica"/>
              </a:rPr>
              <a:t>Neutron backgrounds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2125135" y="6538801"/>
            <a:ext cx="1766709" cy="461406"/>
          </a:xfrm>
          <a:prstGeom prst="wedgeRectCallout">
            <a:avLst>
              <a:gd name="adj1" fmla="val -7040"/>
              <a:gd name="adj2" fmla="val -173958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 err="1">
                <a:latin typeface="Symbol" charset="2"/>
                <a:cs typeface="Symbol" charset="2"/>
              </a:rPr>
              <a:t>n</a:t>
            </a:r>
            <a:r>
              <a:rPr lang="en-US" sz="2000" b="0" baseline="-25000" dirty="0" err="1">
                <a:latin typeface="Helvetica"/>
                <a:cs typeface="Helvetica"/>
              </a:rPr>
              <a:t>e</a:t>
            </a:r>
            <a:r>
              <a:rPr lang="en-US" sz="2000" b="0" dirty="0" err="1">
                <a:latin typeface="Helvetica"/>
                <a:cs typeface="Helvetica"/>
              </a:rPr>
              <a:t>CC</a:t>
            </a:r>
            <a:r>
              <a:rPr lang="en-US" sz="2000" b="0" dirty="0">
                <a:latin typeface="Helvetica"/>
                <a:cs typeface="Helvetica"/>
              </a:rPr>
              <a:t> on </a:t>
            </a:r>
            <a:r>
              <a:rPr lang="en-US" sz="2000" b="0" baseline="30000" dirty="0">
                <a:latin typeface="Helvetica"/>
                <a:cs typeface="Helvetica"/>
              </a:rPr>
              <a:t>127</a:t>
            </a:r>
            <a:r>
              <a:rPr lang="en-US" sz="2000" b="0" dirty="0">
                <a:latin typeface="Helvetica"/>
                <a:cs typeface="Helvetica"/>
              </a:rPr>
              <a:t>I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3548943" y="5917889"/>
            <a:ext cx="1382891" cy="550308"/>
          </a:xfrm>
          <a:prstGeom prst="wedgeRectCallout">
            <a:avLst>
              <a:gd name="adj1" fmla="val 6759"/>
              <a:gd name="adj2" fmla="val -11519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>
                <a:latin typeface="Helvetica"/>
                <a:cs typeface="Helvetica"/>
              </a:rPr>
              <a:t>CEvNS</a:t>
            </a:r>
            <a:endParaRPr lang="en-US" b="0" dirty="0"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0" y="7023099"/>
            <a:ext cx="1206500" cy="45720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30600" y="5930899"/>
            <a:ext cx="1397000" cy="54610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97551-E45F-B547-B028-CA66BEE1F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56" y="641162"/>
            <a:ext cx="7176802" cy="28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5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421525" y="2946400"/>
            <a:ext cx="6445190" cy="2857311"/>
            <a:chOff x="1421525" y="2946400"/>
            <a:chExt cx="6445190" cy="2857311"/>
          </a:xfrm>
        </p:grpSpPr>
        <p:sp>
          <p:nvSpPr>
            <p:cNvPr id="21" name="Rectangular Callout 20"/>
            <p:cNvSpPr/>
            <p:nvPr/>
          </p:nvSpPr>
          <p:spPr>
            <a:xfrm>
              <a:off x="3162300" y="2946400"/>
              <a:ext cx="647700" cy="584200"/>
            </a:xfrm>
            <a:prstGeom prst="wedgeRectCallout">
              <a:avLst>
                <a:gd name="adj1" fmla="val -139812"/>
                <a:gd name="adj2" fmla="val 24715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21525" y="4540801"/>
              <a:ext cx="1462109" cy="12629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0" dirty="0">
                  <a:solidFill>
                    <a:schemeClr val="tx1"/>
                  </a:solidFill>
                </a:rPr>
                <a:t> weak </a:t>
              </a:r>
            </a:p>
            <a:p>
              <a:pPr>
                <a:lnSpc>
                  <a:spcPct val="90000"/>
                </a:lnSpc>
              </a:pPr>
              <a:r>
                <a:rPr lang="en-US" b="0" dirty="0">
                  <a:solidFill>
                    <a:schemeClr val="tx1"/>
                  </a:solidFill>
                </a:rPr>
                <a:t> nuclear </a:t>
              </a:r>
            </a:p>
            <a:p>
              <a:pPr>
                <a:lnSpc>
                  <a:spcPct val="90000"/>
                </a:lnSpc>
              </a:pPr>
              <a:r>
                <a:rPr lang="en-US" b="0" dirty="0">
                  <a:solidFill>
                    <a:schemeClr val="tx1"/>
                  </a:solidFill>
                </a:rPr>
                <a:t> charge </a:t>
              </a: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1" y="4998241"/>
              <a:ext cx="4691724" cy="437184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5125156" y="4934552"/>
              <a:ext cx="2469444" cy="691412"/>
            </a:xfrm>
            <a:prstGeom prst="rect">
              <a:avLst/>
            </a:prstGeom>
            <a:solidFill>
              <a:srgbClr val="660066">
                <a:alpha val="1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37793" y="410236"/>
            <a:ext cx="2419553" cy="1371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E</a:t>
            </a:r>
            <a:r>
              <a:rPr lang="en-US" sz="1600" b="0" baseline="-2500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0" dirty="0">
                <a:solidFill>
                  <a:schemeClr val="tx1"/>
                </a:solidFill>
                <a:latin typeface="Helvetica"/>
                <a:cs typeface="Helvetica"/>
              </a:rPr>
              <a:t>: neutrino energy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T:  nuclear recoil energy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M: nuclear mass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Q = √ (2 M T):  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        momentum transfer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228600"/>
            <a:ext cx="5412434" cy="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Standard Model prediction </a:t>
            </a:r>
          </a:p>
          <a:p>
            <a:r>
              <a:rPr lang="en-US" dirty="0">
                <a:solidFill>
                  <a:schemeClr val="tx1"/>
                </a:solidFill>
              </a:rPr>
              <a:t>    for differential cross section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4100" y="1143000"/>
            <a:ext cx="4474352" cy="858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(probability of kicking a nucleus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    with recoil energy T)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49" y="3041650"/>
            <a:ext cx="5878887" cy="94615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203700" y="4140200"/>
            <a:ext cx="1155700" cy="635000"/>
          </a:xfrm>
          <a:prstGeom prst="wedgeRectCallout">
            <a:avLst>
              <a:gd name="adj1" fmla="val -21660"/>
              <a:gd name="adj2" fmla="val 7689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>
                <a:solidFill>
                  <a:schemeClr val="tx1"/>
                </a:solidFill>
                <a:latin typeface="Helvetica"/>
                <a:cs typeface="Helvetica"/>
              </a:rPr>
              <a:t>No. of neutrons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7454900" y="4089400"/>
            <a:ext cx="1155700" cy="647700"/>
          </a:xfrm>
          <a:prstGeom prst="wedgeRectCallout">
            <a:avLst>
              <a:gd name="adj1" fmla="val -21660"/>
              <a:gd name="adj2" fmla="val 95118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>
                <a:solidFill>
                  <a:schemeClr val="tx1"/>
                </a:solidFill>
                <a:latin typeface="Helvetica"/>
                <a:cs typeface="Helvetica"/>
              </a:rPr>
              <a:t>No. of protons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857982" y="6056437"/>
            <a:ext cx="2928984" cy="842282"/>
            <a:chOff x="1544238" y="3179196"/>
            <a:chExt cx="2928984" cy="842282"/>
          </a:xfrm>
        </p:grpSpPr>
        <p:sp>
          <p:nvSpPr>
            <p:cNvPr id="26" name="Rectangular Callout 22"/>
            <p:cNvSpPr>
              <a:spLocks noChangeArrowheads="1"/>
            </p:cNvSpPr>
            <p:nvPr/>
          </p:nvSpPr>
          <p:spPr bwMode="auto">
            <a:xfrm>
              <a:off x="1544238" y="3179196"/>
              <a:ext cx="2928984" cy="842282"/>
            </a:xfrm>
            <a:prstGeom prst="wedgeRectCallout">
              <a:avLst>
                <a:gd name="adj1" fmla="val 44359"/>
                <a:gd name="adj2" fmla="val -9826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2100" b="0" dirty="0">
                  <a:solidFill>
                    <a:schemeClr val="tx1"/>
                  </a:solidFill>
                </a:rPr>
                <a:t>                                 ,</a:t>
              </a:r>
            </a:p>
            <a:p>
              <a:r>
                <a:rPr lang="en-US" sz="2100" b="0" dirty="0">
                  <a:solidFill>
                    <a:schemeClr val="tx1"/>
                  </a:solidFill>
                </a:rPr>
                <a:t>so protons unimportant</a:t>
              </a:r>
            </a:p>
          </p:txBody>
        </p:sp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634" y="3231312"/>
              <a:ext cx="2254086" cy="366853"/>
            </a:xfrm>
            <a:prstGeom prst="rect">
              <a:avLst/>
            </a:prstGeom>
          </p:spPr>
        </p:pic>
      </p:grp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5" y="6254750"/>
            <a:ext cx="27686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2"/>
          <p:cNvSpPr txBox="1">
            <a:spLocks noChangeArrowheads="1"/>
          </p:cNvSpPr>
          <p:nvPr/>
        </p:nvSpPr>
        <p:spPr bwMode="auto">
          <a:xfrm>
            <a:off x="285523" y="203195"/>
            <a:ext cx="9317174" cy="5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  <a:cs typeface="msmincho" charset="0"/>
              </a:rPr>
              <a:t>COHERENT </a:t>
            </a:r>
            <a:r>
              <a:rPr lang="en-US" dirty="0" err="1">
                <a:solidFill>
                  <a:schemeClr val="tx1"/>
                </a:solidFill>
                <a:cs typeface="msmincho" charset="0"/>
              </a:rPr>
              <a:t>CEvNS</a:t>
            </a:r>
            <a:r>
              <a:rPr lang="en-US" b="0" dirty="0">
                <a:solidFill>
                  <a:schemeClr val="tx1"/>
                </a:solidFill>
                <a:cs typeface="msmincho" charset="0"/>
              </a:rPr>
              <a:t> Detector Status and </a:t>
            </a:r>
            <a:r>
              <a:rPr lang="en-US" dirty="0">
                <a:solidFill>
                  <a:schemeClr val="tx1"/>
                </a:solidFill>
                <a:cs typeface="msmincho" charset="0"/>
              </a:rPr>
              <a:t>Farther Future</a:t>
            </a:r>
          </a:p>
        </p:txBody>
      </p:sp>
      <p:sp>
        <p:nvSpPr>
          <p:cNvPr id="38920" name="TextBox 1"/>
          <p:cNvSpPr txBox="1">
            <a:spLocks noChangeArrowheads="1"/>
          </p:cNvSpPr>
          <p:nvPr/>
        </p:nvSpPr>
        <p:spPr bwMode="auto">
          <a:xfrm>
            <a:off x="630784" y="158060"/>
            <a:ext cx="18466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</a:rPr>
              <a:t> 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619624"/>
              </p:ext>
            </p:extLst>
          </p:nvPr>
        </p:nvGraphicFramePr>
        <p:xfrm>
          <a:off x="434440" y="1068685"/>
          <a:ext cx="9104670" cy="3875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7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0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314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14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5215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/>
                          <a:cs typeface="Helvetica"/>
                        </a:rPr>
                        <a:t>Nuclear</a:t>
                      </a:r>
                      <a:r>
                        <a:rPr lang="en-US" sz="1600" b="1" baseline="0" dirty="0">
                          <a:latin typeface="Helvetica"/>
                          <a:cs typeface="Helvetica"/>
                        </a:rPr>
                        <a:t> Target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/>
                          <a:cs typeface="Helvetica"/>
                        </a:rPr>
                        <a:t>Technology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/>
                          <a:cs typeface="Helvetica"/>
                        </a:rPr>
                        <a:t>Mass</a:t>
                      </a:r>
                    </a:p>
                    <a:p>
                      <a:pPr algn="ctr"/>
                      <a:r>
                        <a:rPr lang="en-US" sz="1600" b="1" dirty="0">
                          <a:latin typeface="Helvetica"/>
                          <a:cs typeface="Helvetica"/>
                        </a:rPr>
                        <a:t>(kg)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/>
                          <a:cs typeface="Helvetica"/>
                        </a:rPr>
                        <a:t>Distance from source</a:t>
                      </a:r>
                    </a:p>
                    <a:p>
                      <a:pPr algn="ctr"/>
                      <a:r>
                        <a:rPr lang="en-US" sz="1600" b="1" dirty="0">
                          <a:latin typeface="Helvetica"/>
                          <a:cs typeface="Helvetica"/>
                        </a:rPr>
                        <a:t>(m)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/>
                          <a:cs typeface="Helvetica"/>
                        </a:rPr>
                        <a:t>Recoil threshold (</a:t>
                      </a:r>
                      <a:r>
                        <a:rPr lang="en-US" sz="1600" b="1" dirty="0" err="1">
                          <a:latin typeface="Helvetica"/>
                          <a:cs typeface="Helvetica"/>
                        </a:rPr>
                        <a:t>keVr</a:t>
                      </a:r>
                      <a:r>
                        <a:rPr lang="en-US" sz="1600" b="1" dirty="0">
                          <a:latin typeface="Helvetica"/>
                          <a:cs typeface="Helvetica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/>
                          <a:cs typeface="Helvetica"/>
                        </a:rPr>
                        <a:t>Data-taking start date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/>
                          <a:cs typeface="Helvetica"/>
                        </a:rPr>
                        <a:t>Future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74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Helvetica"/>
                          <a:cs typeface="Helvetica"/>
                        </a:rPr>
                        <a:t>CsI</a:t>
                      </a:r>
                      <a:r>
                        <a:rPr lang="en-US" sz="1600" b="1" dirty="0">
                          <a:latin typeface="Helvetica"/>
                          <a:cs typeface="Helvetica"/>
                        </a:rPr>
                        <a:t>[Na]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Scintillating</a:t>
                      </a:r>
                      <a:r>
                        <a:rPr lang="en-US" sz="1600" baseline="0" dirty="0">
                          <a:latin typeface="Helvetica"/>
                          <a:cs typeface="Helvetica"/>
                        </a:rPr>
                        <a:t> crystal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14.6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6.5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Helvetica"/>
                          <a:cs typeface="Helvetica"/>
                        </a:rPr>
                        <a:t>9/2015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/>
                          <a:cs typeface="Helvetica"/>
                        </a:rPr>
                        <a:t>Finishing data-taking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72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Helvetica"/>
                          <a:cs typeface="Helvetica"/>
                        </a:rPr>
                        <a:t>Ge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Helvetica"/>
                          <a:cs typeface="Helvetica"/>
                        </a:rPr>
                        <a:t>HPGe</a:t>
                      </a:r>
                      <a:r>
                        <a:rPr lang="en-US" sz="1600" dirty="0">
                          <a:latin typeface="Helvetica"/>
                          <a:cs typeface="Helvetica"/>
                        </a:rPr>
                        <a:t> PPC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&lt;few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Helvetica"/>
                          <a:cs typeface="Helvetica"/>
                        </a:rPr>
                        <a:t>2019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Helvetica"/>
                          <a:cs typeface="Helvetica"/>
                        </a:rPr>
                        <a:t> 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85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Helvetica"/>
                          <a:cs typeface="Helvetica"/>
                        </a:rPr>
                        <a:t>LAr</a:t>
                      </a:r>
                      <a:endParaRPr lang="en-US" sz="16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Single-phase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/>
                          <a:cs typeface="Helvetica"/>
                        </a:rPr>
                        <a:t>12/2016, upgraded</a:t>
                      </a:r>
                    </a:p>
                    <a:p>
                      <a:r>
                        <a:rPr lang="en-US" sz="1600" dirty="0">
                          <a:latin typeface="Helvetica"/>
                          <a:cs typeface="Helvetica"/>
                        </a:rPr>
                        <a:t>summer</a:t>
                      </a:r>
                      <a:r>
                        <a:rPr lang="en-US" sz="1600" baseline="0" dirty="0">
                          <a:latin typeface="Helvetica"/>
                          <a:cs typeface="Helvetica"/>
                        </a:rPr>
                        <a:t> 2017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/>
                          <a:cs typeface="Helvetica"/>
                        </a:rPr>
                        <a:t>Expansion to</a:t>
                      </a:r>
                    </a:p>
                    <a:p>
                      <a:r>
                        <a:rPr lang="en-US" sz="160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600" b="1" dirty="0">
                          <a:latin typeface="Helvetica"/>
                          <a:cs typeface="Helvetica"/>
                        </a:rPr>
                        <a:t>750 kg scale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85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Helvetica"/>
                          <a:cs typeface="Helvetica"/>
                        </a:rPr>
                        <a:t>NaI</a:t>
                      </a:r>
                      <a:r>
                        <a:rPr lang="en-US" sz="1600" b="1" dirty="0">
                          <a:latin typeface="Helvetica"/>
                          <a:cs typeface="Helvetica"/>
                        </a:rPr>
                        <a:t>[</a:t>
                      </a:r>
                      <a:r>
                        <a:rPr lang="en-US" sz="1600" b="1" dirty="0" err="1">
                          <a:latin typeface="Helvetica"/>
                          <a:cs typeface="Helvetica"/>
                        </a:rPr>
                        <a:t>Tl</a:t>
                      </a:r>
                      <a:r>
                        <a:rPr lang="en-US" sz="1600" b="1" dirty="0">
                          <a:latin typeface="Helvetica"/>
                          <a:cs typeface="Helvetica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F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Scintillating crystal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185*/</a:t>
                      </a:r>
                    </a:p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3388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/>
                          <a:cs typeface="Helvetica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/>
                          <a:cs typeface="Helvetica"/>
                        </a:rPr>
                        <a:t>*high-threshold</a:t>
                      </a:r>
                      <a:r>
                        <a:rPr lang="en-US" sz="1600" baseline="0" dirty="0">
                          <a:latin typeface="Helvetica"/>
                          <a:cs typeface="Helvetica"/>
                        </a:rPr>
                        <a:t> deployment summer 2016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/>
                          <a:cs typeface="Helvetica"/>
                        </a:rPr>
                        <a:t>Expansion to</a:t>
                      </a:r>
                    </a:p>
                    <a:p>
                      <a:r>
                        <a:rPr lang="en-US" sz="1600" b="1" baseline="0" dirty="0">
                          <a:latin typeface="Helvetica"/>
                          <a:cs typeface="Helvetica"/>
                        </a:rPr>
                        <a:t>3.3 </a:t>
                      </a:r>
                      <a:r>
                        <a:rPr lang="en-US" sz="1600" b="1" baseline="0" dirty="0" err="1">
                          <a:latin typeface="Helvetica"/>
                          <a:cs typeface="Helvetica"/>
                        </a:rPr>
                        <a:t>tonne</a:t>
                      </a:r>
                      <a:r>
                        <a:rPr lang="en-US" sz="1600" baseline="0" dirty="0">
                          <a:latin typeface="Helvetica"/>
                          <a:cs typeface="Helvetica"/>
                        </a:rPr>
                        <a:t>,  up to 9 </a:t>
                      </a:r>
                      <a:r>
                        <a:rPr lang="en-US" sz="1600" baseline="0" dirty="0" err="1">
                          <a:latin typeface="Helvetica"/>
                          <a:cs typeface="Helvetica"/>
                        </a:rPr>
                        <a:t>tonnes</a:t>
                      </a:r>
                      <a:endParaRPr lang="en-US" sz="1600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50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000" y="5503345"/>
            <a:ext cx="1451079" cy="1664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4778" y="5813506"/>
            <a:ext cx="1432253" cy="1050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+ concepts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for other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targets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0639785-7A12-3F48-BD3A-FDA0CA72EA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70204"/>
              </p:ext>
            </p:extLst>
          </p:nvPr>
        </p:nvGraphicFramePr>
        <p:xfrm>
          <a:off x="431800" y="5355063"/>
          <a:ext cx="2503777" cy="193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Acrobat Document" r:id="rId5" imgW="5029155" imgH="3886200" progId="Acrobat.Document.11">
                  <p:embed/>
                </p:oleObj>
              </mc:Choice>
              <mc:Fallback>
                <p:oleObj name="Acrobat Document" r:id="rId5" imgW="5029155" imgH="3886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1800" y="5355063"/>
                        <a:ext cx="2503777" cy="193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9140D90-80B2-5B4B-A732-EA56072F9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498" y="5126570"/>
            <a:ext cx="1708803" cy="204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129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BF3281-76A8-874E-9CBC-C88DE88FA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28712" y="6871268"/>
            <a:ext cx="2268141" cy="402483"/>
          </a:xfrm>
        </p:spPr>
        <p:txBody>
          <a:bodyPr/>
          <a:lstStyle/>
          <a:p>
            <a:fld id="{B12D1772-DEC5-644A-B821-C2F3D2A9FFEE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0639785-7A12-3F48-BD3A-FDA0CA72EA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340392"/>
              </p:ext>
            </p:extLst>
          </p:nvPr>
        </p:nvGraphicFramePr>
        <p:xfrm>
          <a:off x="185896" y="1298803"/>
          <a:ext cx="5186204" cy="5342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Acrobat Document" r:id="rId3" imgW="5029155" imgH="3886200" progId="Acrobat.Document.11">
                  <p:embed/>
                </p:oleObj>
              </mc:Choice>
              <mc:Fallback>
                <p:oleObj name="Acrobat Document" r:id="rId3" imgW="5029155" imgH="3886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896" y="1298803"/>
                        <a:ext cx="5186204" cy="5342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9046E3-0188-944A-9D59-C5FF808B72C6}"/>
              </a:ext>
            </a:extLst>
          </p:cNvPr>
          <p:cNvSpPr txBox="1"/>
          <p:nvPr/>
        </p:nvSpPr>
        <p:spPr>
          <a:xfrm>
            <a:off x="5347265" y="887372"/>
            <a:ext cx="4537491" cy="134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sz="1800" b="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Helvetica"/>
                <a:cs typeface="Helvetica"/>
              </a:rPr>
              <a:t>750-kg LAr will fit in the same place, will reuse part of existing infrastructure</a:t>
            </a:r>
          </a:p>
          <a:p>
            <a:pPr>
              <a:lnSpc>
                <a:spcPct val="90000"/>
              </a:lnSpc>
            </a:pPr>
            <a:endParaRPr lang="en-US" sz="1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800" b="0" dirty="0">
                <a:solidFill>
                  <a:srgbClr val="000000"/>
                </a:solidFill>
                <a:latin typeface="Helvetica"/>
                <a:cs typeface="Helvetica"/>
              </a:rPr>
              <a:t>Could potentially use depleted argon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78100" y="330200"/>
            <a:ext cx="4532010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Tonne-scale LAr Detector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8868" y="4949082"/>
            <a:ext cx="3877985" cy="649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CC/NC </a:t>
            </a:r>
            <a:r>
              <a:rPr lang="en-US" sz="1800" dirty="0">
                <a:solidFill>
                  <a:schemeClr val="tx1"/>
                </a:solidFill>
              </a:rPr>
              <a:t>inelastic</a:t>
            </a:r>
            <a:r>
              <a:rPr lang="en-US" sz="1800" b="0" dirty="0">
                <a:solidFill>
                  <a:schemeClr val="tx1"/>
                </a:solidFill>
              </a:rPr>
              <a:t> in argon of interest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for supernova neutrinos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F4453-7CE7-C648-BB97-20A3DC647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265" y="2250406"/>
            <a:ext cx="4394441" cy="26790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EF1A78-E034-3F4E-91F4-71EB9156AF0C}"/>
              </a:ext>
            </a:extLst>
          </p:cNvPr>
          <p:cNvSpPr/>
          <p:nvPr/>
        </p:nvSpPr>
        <p:spPr>
          <a:xfrm>
            <a:off x="5401474" y="5656565"/>
            <a:ext cx="4102405" cy="511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 CC   </a:t>
            </a:r>
            <a:r>
              <a:rPr lang="en-US" b="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b="0" baseline="-25000" dirty="0">
                <a:solidFill>
                  <a:schemeClr val="tx1"/>
                </a:solidFill>
              </a:rPr>
              <a:t>e</a:t>
            </a:r>
            <a:r>
              <a:rPr lang="en-US" b="0" dirty="0">
                <a:solidFill>
                  <a:schemeClr val="tx1"/>
                </a:solidFill>
              </a:rPr>
              <a:t>+</a:t>
            </a:r>
            <a:r>
              <a:rPr lang="en-US" b="0" baseline="30000" dirty="0">
                <a:solidFill>
                  <a:schemeClr val="tx1"/>
                </a:solidFill>
              </a:rPr>
              <a:t>40</a:t>
            </a:r>
            <a:r>
              <a:rPr lang="en-US" b="0" dirty="0">
                <a:solidFill>
                  <a:schemeClr val="tx1"/>
                </a:solidFill>
              </a:rPr>
              <a:t>Ar </a:t>
            </a:r>
            <a:r>
              <a:rPr lang="en-US" b="0" dirty="0">
                <a:solidFill>
                  <a:schemeClr val="tx1"/>
                </a:solidFill>
                <a:latin typeface="Wingdings"/>
                <a:sym typeface="Wingdings"/>
              </a:rPr>
              <a:t>→</a:t>
            </a:r>
            <a:r>
              <a:rPr lang="en-US" b="0" dirty="0">
                <a:solidFill>
                  <a:schemeClr val="tx1"/>
                </a:solidFill>
                <a:sym typeface="Wingdings"/>
              </a:rPr>
              <a:t> e</a:t>
            </a:r>
            <a:r>
              <a:rPr lang="en-US" b="0" baseline="30000" dirty="0">
                <a:solidFill>
                  <a:schemeClr val="tx1"/>
                </a:solidFill>
                <a:sym typeface="Wingdings"/>
              </a:rPr>
              <a:t>-</a:t>
            </a:r>
            <a:r>
              <a:rPr lang="en-US" b="0" dirty="0">
                <a:solidFill>
                  <a:schemeClr val="tx1"/>
                </a:solidFill>
                <a:sym typeface="Wingdings"/>
              </a:rPr>
              <a:t> + </a:t>
            </a:r>
            <a:r>
              <a:rPr lang="en-US" b="0" baseline="30000" dirty="0">
                <a:solidFill>
                  <a:schemeClr val="tx1"/>
                </a:solidFill>
                <a:sym typeface="Wingdings"/>
              </a:rPr>
              <a:t>40</a:t>
            </a:r>
            <a:r>
              <a:rPr lang="en-US" b="0" dirty="0">
                <a:solidFill>
                  <a:schemeClr val="tx1"/>
                </a:solidFill>
                <a:sym typeface="Wingdings"/>
              </a:rPr>
              <a:t>K</a:t>
            </a:r>
            <a:r>
              <a:rPr lang="en-US" baseline="30000" dirty="0">
                <a:solidFill>
                  <a:schemeClr val="tx1"/>
                </a:solidFill>
                <a:sym typeface="Wingdings"/>
              </a:rPr>
              <a:t>*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7D7B30-CD35-3445-A89C-7A547A4473D5}"/>
              </a:ext>
            </a:extLst>
          </p:cNvPr>
          <p:cNvSpPr/>
          <p:nvPr/>
        </p:nvSpPr>
        <p:spPr>
          <a:xfrm>
            <a:off x="5488036" y="6118384"/>
            <a:ext cx="4108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b="0" dirty="0">
                <a:solidFill>
                  <a:schemeClr val="tx1"/>
                </a:solidFill>
                <a:latin typeface="Helvetica" pitchFamily="2" charset="0"/>
                <a:cs typeface="Symbol" charset="2"/>
              </a:rPr>
              <a:t>NC</a:t>
            </a:r>
            <a:r>
              <a:rPr lang="en-US" b="0" dirty="0">
                <a:solidFill>
                  <a:schemeClr val="tx1"/>
                </a:solidFill>
                <a:latin typeface="Symbol" charset="2"/>
                <a:cs typeface="Symbol" charset="2"/>
              </a:rPr>
              <a:t>   n</a:t>
            </a:r>
            <a:r>
              <a:rPr lang="en-US" b="0" baseline="-25000" dirty="0">
                <a:solidFill>
                  <a:schemeClr val="tx1"/>
                </a:solidFill>
              </a:rPr>
              <a:t>x</a:t>
            </a:r>
            <a:r>
              <a:rPr lang="en-US" b="0" dirty="0">
                <a:solidFill>
                  <a:schemeClr val="tx1"/>
                </a:solidFill>
              </a:rPr>
              <a:t>+</a:t>
            </a:r>
            <a:r>
              <a:rPr lang="en-US" b="0" baseline="30000" dirty="0">
                <a:solidFill>
                  <a:schemeClr val="tx1"/>
                </a:solidFill>
              </a:rPr>
              <a:t>40</a:t>
            </a:r>
            <a:r>
              <a:rPr lang="en-US" b="0" dirty="0">
                <a:solidFill>
                  <a:schemeClr val="tx1"/>
                </a:solidFill>
              </a:rPr>
              <a:t>Ar </a:t>
            </a:r>
            <a:r>
              <a:rPr lang="en-US" b="0" dirty="0">
                <a:solidFill>
                  <a:schemeClr val="tx1"/>
                </a:solidFill>
                <a:latin typeface="Wingdings"/>
                <a:sym typeface="Wingdings"/>
              </a:rPr>
              <a:t>→</a:t>
            </a:r>
            <a:r>
              <a:rPr lang="en-US" b="0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b="0" baseline="-25000" dirty="0" err="1">
                <a:solidFill>
                  <a:schemeClr val="tx1"/>
                </a:solidFill>
                <a:sym typeface="Wingdings"/>
              </a:rPr>
              <a:t>x</a:t>
            </a:r>
            <a:r>
              <a:rPr lang="en-US" b="0" dirty="0">
                <a:solidFill>
                  <a:schemeClr val="tx1"/>
                </a:solidFill>
                <a:sym typeface="Wingdings"/>
              </a:rPr>
              <a:t> + </a:t>
            </a:r>
            <a:r>
              <a:rPr lang="en-US" b="0" baseline="30000" dirty="0">
                <a:solidFill>
                  <a:schemeClr val="tx1"/>
                </a:solidFill>
                <a:sym typeface="Wingdings"/>
              </a:rPr>
              <a:t>40</a:t>
            </a:r>
            <a:r>
              <a:rPr lang="en-US" b="0" dirty="0">
                <a:solidFill>
                  <a:schemeClr val="tx1"/>
                </a:solidFill>
                <a:sym typeface="Wingdings"/>
              </a:rPr>
              <a:t>Ar</a:t>
            </a:r>
            <a:r>
              <a:rPr lang="en-US" b="0" baseline="30000" dirty="0">
                <a:solidFill>
                  <a:schemeClr val="tx1"/>
                </a:solidFill>
                <a:sym typeface="Wingdings"/>
              </a:rPr>
              <a:t>*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88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9954" y="144340"/>
            <a:ext cx="5970855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High-Purity Germanium Detectors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7446" y="2377062"/>
            <a:ext cx="5151196" cy="167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8 Canberra/</a:t>
            </a:r>
            <a:r>
              <a:rPr lang="en-US" sz="2000" b="0" dirty="0" err="1">
                <a:solidFill>
                  <a:schemeClr val="tx1"/>
                </a:solidFill>
              </a:rPr>
              <a:t>Mirion</a:t>
            </a:r>
            <a:r>
              <a:rPr lang="en-US" sz="2000" b="0" dirty="0">
                <a:solidFill>
                  <a:schemeClr val="tx1"/>
                </a:solidFill>
              </a:rPr>
              <a:t> 2 kg detectors</a:t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  in multi-port </a:t>
            </a:r>
            <a:r>
              <a:rPr lang="en-US" sz="2000" b="0" dirty="0" err="1">
                <a:solidFill>
                  <a:schemeClr val="tx1"/>
                </a:solidFill>
              </a:rPr>
              <a:t>dewar</a:t>
            </a:r>
            <a:endParaRPr lang="en-US" sz="2000" b="0" dirty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Compact </a:t>
            </a:r>
            <a:r>
              <a:rPr lang="en-US" sz="2000" b="0" dirty="0" err="1">
                <a:solidFill>
                  <a:schemeClr val="tx1"/>
                </a:solidFill>
              </a:rPr>
              <a:t>poly+Cu+Pb</a:t>
            </a:r>
            <a:r>
              <a:rPr lang="en-US" sz="2000" b="0" dirty="0">
                <a:solidFill>
                  <a:schemeClr val="tx1"/>
                </a:solidFill>
              </a:rPr>
              <a:t> shield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 err="1">
                <a:solidFill>
                  <a:schemeClr val="tx1"/>
                </a:solidFill>
              </a:rPr>
              <a:t>Muon</a:t>
            </a:r>
            <a:r>
              <a:rPr lang="en-US" sz="2000" b="0" dirty="0">
                <a:solidFill>
                  <a:schemeClr val="tx1"/>
                </a:solidFill>
              </a:rPr>
              <a:t> veto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Designed to enable additional detectors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613" y="894679"/>
            <a:ext cx="2536948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P-type Point Contact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2141" y="1161883"/>
            <a:ext cx="4224233" cy="1050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Excellent low-energy resolution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Well-measured quenching factor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Reasonable timing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B85DFE-08CA-8948-9AE5-63B9B7EE7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66" y="1305048"/>
            <a:ext cx="2365212" cy="282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DFA87B-004D-EF47-BC80-46C2B08D0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14" y="4306766"/>
            <a:ext cx="4655267" cy="282576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087733" y="2403105"/>
            <a:ext cx="5310909" cy="1645055"/>
          </a:xfrm>
          <a:prstGeom prst="wedgeRectCallout">
            <a:avLst>
              <a:gd name="adj1" fmla="val -52697"/>
              <a:gd name="adj2" fmla="val 100504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702A06-D664-834F-8F30-49680D16E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312" y="4485040"/>
            <a:ext cx="4062142" cy="24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86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2823" y="119957"/>
            <a:ext cx="7207096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Sodium Iodide (</a:t>
            </a:r>
            <a:r>
              <a:rPr lang="en-US" dirty="0" err="1">
                <a:solidFill>
                  <a:schemeClr val="tx1"/>
                </a:solidFill>
              </a:rPr>
              <a:t>NaI</a:t>
            </a:r>
            <a:r>
              <a:rPr lang="en-US" dirty="0">
                <a:solidFill>
                  <a:schemeClr val="tx1"/>
                </a:solidFill>
              </a:rPr>
              <a:t>[</a:t>
            </a:r>
            <a:r>
              <a:rPr lang="en-US" dirty="0" err="1">
                <a:solidFill>
                  <a:schemeClr val="tx1"/>
                </a:solidFill>
              </a:rPr>
              <a:t>Tl</a:t>
            </a:r>
            <a:r>
              <a:rPr lang="en-US" dirty="0">
                <a:solidFill>
                  <a:schemeClr val="tx1"/>
                </a:solidFill>
              </a:rPr>
              <a:t>]) Detectors (</a:t>
            </a:r>
            <a:r>
              <a:rPr lang="en-US" dirty="0" err="1">
                <a:solidFill>
                  <a:schemeClr val="tx1"/>
                </a:solidFill>
              </a:rPr>
              <a:t>NaIvE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954961"/>
            <a:ext cx="2278495" cy="4601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966" y="1007949"/>
            <a:ext cx="3629213" cy="4507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 b="0" dirty="0">
                <a:solidFill>
                  <a:schemeClr val="tx1"/>
                </a:solidFill>
              </a:rPr>
              <a:t>up to 9 tons available, </a:t>
            </a:r>
            <a:br>
              <a:rPr lang="en-US" sz="2300" b="0" dirty="0">
                <a:solidFill>
                  <a:schemeClr val="tx1"/>
                </a:solidFill>
              </a:rPr>
            </a:br>
            <a:r>
              <a:rPr lang="en-US" sz="2300" b="0" dirty="0">
                <a:solidFill>
                  <a:schemeClr val="tx1"/>
                </a:solidFill>
              </a:rPr>
              <a:t>  2 tons in hand</a:t>
            </a:r>
          </a:p>
          <a:p>
            <a:pPr marL="342900" indent="-342900">
              <a:buFont typeface="Arial"/>
              <a:buChar char="•"/>
            </a:pPr>
            <a:r>
              <a:rPr lang="en-US" sz="2300" b="0" dirty="0">
                <a:solidFill>
                  <a:schemeClr val="tx1"/>
                </a:solidFill>
              </a:rPr>
              <a:t>QF measured</a:t>
            </a:r>
          </a:p>
          <a:p>
            <a:pPr marL="342900" indent="-342900">
              <a:buFont typeface="Arial"/>
              <a:buChar char="•"/>
            </a:pPr>
            <a:r>
              <a:rPr lang="en-US" sz="2300" b="0" dirty="0">
                <a:solidFill>
                  <a:schemeClr val="tx1"/>
                </a:solidFill>
              </a:rPr>
              <a:t>require PMT base</a:t>
            </a:r>
            <a:br>
              <a:rPr lang="en-US" sz="2300" b="0" dirty="0">
                <a:solidFill>
                  <a:schemeClr val="tx1"/>
                </a:solidFill>
              </a:rPr>
            </a:br>
            <a:r>
              <a:rPr lang="en-US" sz="2300" b="0" dirty="0">
                <a:solidFill>
                  <a:schemeClr val="tx1"/>
                </a:solidFill>
              </a:rPr>
              <a:t>  refurbishment</a:t>
            </a:r>
            <a:br>
              <a:rPr lang="en-US" sz="2300" b="0" dirty="0">
                <a:solidFill>
                  <a:schemeClr val="tx1"/>
                </a:solidFill>
              </a:rPr>
            </a:br>
            <a:r>
              <a:rPr lang="en-US" sz="2300" b="0" dirty="0">
                <a:solidFill>
                  <a:schemeClr val="tx1"/>
                </a:solidFill>
              </a:rPr>
              <a:t>  (dual gain) to </a:t>
            </a:r>
            <a:br>
              <a:rPr lang="en-US" sz="2300" b="0" dirty="0">
                <a:solidFill>
                  <a:schemeClr val="tx1"/>
                </a:solidFill>
              </a:rPr>
            </a:br>
            <a:r>
              <a:rPr lang="en-US" sz="2300" b="0" dirty="0">
                <a:solidFill>
                  <a:schemeClr val="tx1"/>
                </a:solidFill>
              </a:rPr>
              <a:t>  enable low threshold</a:t>
            </a:r>
            <a:br>
              <a:rPr lang="en-US" sz="2300" b="0" dirty="0">
                <a:solidFill>
                  <a:schemeClr val="tx1"/>
                </a:solidFill>
              </a:rPr>
            </a:br>
            <a:r>
              <a:rPr lang="en-US" sz="2300" b="0" dirty="0">
                <a:solidFill>
                  <a:schemeClr val="tx1"/>
                </a:solidFill>
              </a:rPr>
              <a:t>  for </a:t>
            </a:r>
            <a:r>
              <a:rPr lang="en-US" sz="2300" b="0" dirty="0" err="1">
                <a:solidFill>
                  <a:schemeClr val="tx1"/>
                </a:solidFill>
              </a:rPr>
              <a:t>CEvNS</a:t>
            </a:r>
            <a:r>
              <a:rPr lang="en-US" sz="2300" b="0" dirty="0">
                <a:solidFill>
                  <a:schemeClr val="tx1"/>
                </a:solidFill>
              </a:rPr>
              <a:t> on Na</a:t>
            </a:r>
            <a:br>
              <a:rPr lang="en-US" sz="2300" b="0" dirty="0">
                <a:solidFill>
                  <a:schemeClr val="tx1"/>
                </a:solidFill>
              </a:rPr>
            </a:br>
            <a:r>
              <a:rPr lang="en-US" sz="2300" b="0" dirty="0">
                <a:solidFill>
                  <a:schemeClr val="tx1"/>
                </a:solidFill>
              </a:rPr>
              <a:t>  measurement</a:t>
            </a:r>
          </a:p>
          <a:p>
            <a:pPr marL="342900" indent="-342900">
              <a:buFont typeface="Arial"/>
              <a:buChar char="•"/>
            </a:pPr>
            <a:r>
              <a:rPr lang="en-US" sz="2300" b="0" dirty="0">
                <a:solidFill>
                  <a:schemeClr val="tx1"/>
                </a:solidFill>
              </a:rPr>
              <a:t>development and </a:t>
            </a:r>
            <a:br>
              <a:rPr lang="en-US" sz="2300" b="0" dirty="0">
                <a:solidFill>
                  <a:schemeClr val="tx1"/>
                </a:solidFill>
              </a:rPr>
            </a:br>
            <a:r>
              <a:rPr lang="en-US" sz="2300" b="0" dirty="0">
                <a:solidFill>
                  <a:schemeClr val="tx1"/>
                </a:solidFill>
              </a:rPr>
              <a:t> instrumentation tests</a:t>
            </a:r>
            <a:br>
              <a:rPr lang="en-US" sz="2300" b="0" dirty="0">
                <a:solidFill>
                  <a:schemeClr val="tx1"/>
                </a:solidFill>
              </a:rPr>
            </a:br>
            <a:r>
              <a:rPr lang="en-US" sz="2300" b="0" dirty="0">
                <a:solidFill>
                  <a:schemeClr val="tx1"/>
                </a:solidFill>
              </a:rPr>
              <a:t> underway at UW, Duke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47" y="5759456"/>
            <a:ext cx="9200105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In the meantime: </a:t>
            </a:r>
            <a:r>
              <a:rPr lang="en-US" sz="2400" dirty="0">
                <a:solidFill>
                  <a:schemeClr val="tx1"/>
                </a:solidFill>
              </a:rPr>
              <a:t>185 kg deployed at SNS </a:t>
            </a:r>
            <a:r>
              <a:rPr lang="en-US" sz="2400" b="0" dirty="0">
                <a:solidFill>
                  <a:schemeClr val="tx1"/>
                </a:solidFill>
              </a:rPr>
              <a:t>to go after </a:t>
            </a:r>
            <a:r>
              <a:rPr lang="en-US" sz="24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 err="1">
                <a:solidFill>
                  <a:schemeClr val="tx1"/>
                </a:solidFill>
              </a:rPr>
              <a:t>e</a:t>
            </a:r>
            <a:r>
              <a:rPr lang="en-US" sz="2400" dirty="0" err="1">
                <a:solidFill>
                  <a:schemeClr val="tx1"/>
                </a:solidFill>
              </a:rPr>
              <a:t>CC</a:t>
            </a:r>
            <a:r>
              <a:rPr lang="en-US" sz="2400" dirty="0">
                <a:solidFill>
                  <a:schemeClr val="tx1"/>
                </a:solidFill>
              </a:rPr>
              <a:t> on </a:t>
            </a:r>
            <a:r>
              <a:rPr lang="en-US" sz="2400" baseline="30000" dirty="0">
                <a:solidFill>
                  <a:schemeClr val="tx1"/>
                </a:solidFill>
              </a:rPr>
              <a:t>127</a:t>
            </a:r>
            <a:r>
              <a:rPr lang="en-US" sz="2400" dirty="0">
                <a:solidFill>
                  <a:schemeClr val="tx1"/>
                </a:solidFill>
              </a:rPr>
              <a:t>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111" y="1683286"/>
            <a:ext cx="2887018" cy="33121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81932" y="1344581"/>
            <a:ext cx="1942396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Multi-ton concept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6316008"/>
            <a:ext cx="10018887" cy="624818"/>
            <a:chOff x="-56443" y="6174903"/>
            <a:chExt cx="10018887" cy="62481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71223"/>
              <a:ext cx="9934222" cy="3284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6443" y="6174903"/>
              <a:ext cx="10018887" cy="339623"/>
            </a:xfrm>
            <a:prstGeom prst="rect">
              <a:avLst/>
            </a:prstGeom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702968" y="6925525"/>
            <a:ext cx="5313657" cy="34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8316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1200"/>
              </a:spcAft>
            </a:pPr>
            <a:r>
              <a:rPr lang="en-ZW" sz="1200" b="0" dirty="0">
                <a:solidFill>
                  <a:schemeClr val="tx1"/>
                </a:solidFill>
                <a:cs typeface="msmincho" charset="0"/>
              </a:rPr>
              <a:t>J.A. Formaggio and G. Zeller,  RMP 84 (2012) 1307-1341</a:t>
            </a:r>
          </a:p>
        </p:txBody>
      </p:sp>
    </p:spTree>
    <p:extLst>
      <p:ext uri="{BB962C8B-B14F-4D97-AF65-F5344CB8AC3E}">
        <p14:creationId xmlns:p14="http://schemas.microsoft.com/office/powerpoint/2010/main" val="4258147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54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8608" y="237034"/>
            <a:ext cx="5951920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Estimated future sensitivities for NSI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2483" y="4747579"/>
            <a:ext cx="2184170" cy="1626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Combination</a:t>
            </a:r>
          </a:p>
          <a:p>
            <a:pPr algn="ctr"/>
            <a:r>
              <a:rPr lang="en-US" sz="2400" b="0" dirty="0"/>
              <a:t>of targets</a:t>
            </a:r>
          </a:p>
          <a:p>
            <a:pPr algn="ctr"/>
            <a:r>
              <a:rPr lang="en-US" sz="2400" b="0" dirty="0"/>
              <a:t>improves</a:t>
            </a:r>
          </a:p>
          <a:p>
            <a:pPr algn="ctr"/>
            <a:r>
              <a:rPr lang="en-US" sz="2400" b="0" dirty="0"/>
              <a:t>sensitivity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C5A7CE-6AB1-584C-BBA7-87BD181FE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3235"/>
            <a:ext cx="10080625" cy="31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015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3930" y="196892"/>
            <a:ext cx="4838184" cy="51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Neutrino magnetic moment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912" y="752753"/>
            <a:ext cx="6564267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Signature is </a:t>
            </a:r>
            <a:r>
              <a:rPr lang="en-US" sz="2400" dirty="0">
                <a:solidFill>
                  <a:schemeClr val="tx1"/>
                </a:solidFill>
              </a:rPr>
              <a:t>distortion at low recoil energy 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4849" y="3026599"/>
            <a:ext cx="3449983" cy="12334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 very low</a:t>
            </a:r>
          </a:p>
          <a:p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    energy threshold</a:t>
            </a:r>
          </a:p>
          <a:p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    is desirable (i.e., Ge )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44" y="1397613"/>
            <a:ext cx="5545667" cy="776393"/>
          </a:xfrm>
          <a:prstGeom prst="rect">
            <a:avLst/>
          </a:prstGeom>
        </p:spPr>
      </p:pic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55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22" y="2291806"/>
            <a:ext cx="5530189" cy="5133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465C2-8743-D544-9D31-D074F7AFBDC9}"/>
              </a:ext>
            </a:extLst>
          </p:cNvPr>
          <p:cNvSpPr txBox="1"/>
          <p:nvPr/>
        </p:nvSpPr>
        <p:spPr>
          <a:xfrm>
            <a:off x="6296826" y="4785334"/>
            <a:ext cx="2680542" cy="1217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Note </a:t>
            </a:r>
            <a:r>
              <a:rPr lang="en-US" sz="2400" dirty="0">
                <a:solidFill>
                  <a:schemeClr val="tx1"/>
                </a:solidFill>
              </a:rPr>
              <a:t>muon flavor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content @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stopped-</a:t>
            </a:r>
            <a:r>
              <a:rPr lang="en-US" sz="2400" b="0" dirty="0">
                <a:solidFill>
                  <a:schemeClr val="tx1"/>
                </a:solidFill>
                <a:latin typeface="Symbol" pitchFamily="2" charset="2"/>
              </a:rPr>
              <a:t>p</a:t>
            </a:r>
            <a:r>
              <a:rPr lang="en-US" sz="2400" b="0" dirty="0">
                <a:solidFill>
                  <a:schemeClr val="tx1"/>
                </a:solidFill>
              </a:rPr>
              <a:t> source</a:t>
            </a:r>
          </a:p>
        </p:txBody>
      </p:sp>
    </p:spTree>
    <p:extLst>
      <p:ext uri="{BB962C8B-B14F-4D97-AF65-F5344CB8AC3E}">
        <p14:creationId xmlns:p14="http://schemas.microsoft.com/office/powerpoint/2010/main" val="10600671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E46DCA-AA58-F74A-BC34-A351646E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56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1CD65-796C-F843-9642-B1C3ABB52768}"/>
              </a:ext>
            </a:extLst>
          </p:cNvPr>
          <p:cNvSpPr txBox="1"/>
          <p:nvPr/>
        </p:nvSpPr>
        <p:spPr>
          <a:xfrm>
            <a:off x="2014620" y="194048"/>
            <a:ext cx="5638082" cy="51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CEvNS</a:t>
            </a:r>
            <a:r>
              <a:rPr lang="en-US" dirty="0">
                <a:solidFill>
                  <a:schemeClr val="tx1"/>
                </a:solidFill>
              </a:rPr>
              <a:t> vs </a:t>
            </a:r>
            <a:r>
              <a:rPr lang="en-US" dirty="0">
                <a:solidFill>
                  <a:schemeClr val="tx1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-e Elastic Scattering</a:t>
            </a:r>
          </a:p>
        </p:txBody>
      </p:sp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1927A4DD-CC2A-FF4A-893D-A097931B7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3" y="1061043"/>
            <a:ext cx="3644323" cy="510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C7DB5-79B7-864C-BB33-E99F50911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312" y="2041066"/>
            <a:ext cx="4821369" cy="3477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B54E7C-8241-FE4B-AA77-BE6A17C1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44" y="2041066"/>
            <a:ext cx="4782894" cy="3477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6720AD-40C6-9440-A671-31CE49D2A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585" y="1032287"/>
            <a:ext cx="3078256" cy="618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326BCE-A7F8-2F47-8960-99825034DE77}"/>
              </a:ext>
            </a:extLst>
          </p:cNvPr>
          <p:cNvSpPr txBox="1"/>
          <p:nvPr/>
        </p:nvSpPr>
        <p:spPr>
          <a:xfrm>
            <a:off x="983753" y="5882430"/>
            <a:ext cx="8113118" cy="1124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 err="1">
                <a:solidFill>
                  <a:schemeClr val="tx1"/>
                </a:solidFill>
              </a:rPr>
              <a:t>CEvNS</a:t>
            </a:r>
            <a:r>
              <a:rPr lang="en-US" sz="2200" b="0" dirty="0">
                <a:solidFill>
                  <a:schemeClr val="tx1"/>
                </a:solidFill>
              </a:rPr>
              <a:t> </a:t>
            </a:r>
            <a:r>
              <a:rPr lang="en-US" sz="2200" b="0" dirty="0" err="1">
                <a:solidFill>
                  <a:schemeClr val="tx1"/>
                </a:solidFill>
              </a:rPr>
              <a:t>xscn</a:t>
            </a:r>
            <a:r>
              <a:rPr lang="en-US" sz="2200" b="0" dirty="0">
                <a:solidFill>
                  <a:schemeClr val="tx1"/>
                </a:solidFill>
              </a:rPr>
              <a:t> larger by Z</a:t>
            </a:r>
            <a:r>
              <a:rPr lang="en-US" sz="2200" b="0" baseline="30000" dirty="0">
                <a:solidFill>
                  <a:schemeClr val="tx1"/>
                </a:solidFill>
              </a:rPr>
              <a:t>2 </a:t>
            </a:r>
            <a:r>
              <a:rPr lang="en-US" sz="2200" b="0" dirty="0">
                <a:solidFill>
                  <a:schemeClr val="tx1"/>
                </a:solidFill>
              </a:rPr>
              <a:t>than ES</a:t>
            </a:r>
            <a:endParaRPr lang="en-US" sz="2200" b="0" baseline="30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</a:rPr>
              <a:t>But Z more electrons per target for ES, so </a:t>
            </a:r>
            <a:r>
              <a:rPr lang="en-US" sz="2200" b="0" dirty="0" err="1">
                <a:solidFill>
                  <a:schemeClr val="tx1"/>
                </a:solidFill>
              </a:rPr>
              <a:t>xscn</a:t>
            </a:r>
            <a:r>
              <a:rPr lang="en-US" sz="2200" b="0" dirty="0">
                <a:solidFill>
                  <a:schemeClr val="tx1"/>
                </a:solidFill>
              </a:rPr>
              <a:t> ~Z bigger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 err="1">
                <a:solidFill>
                  <a:schemeClr val="tx1"/>
                </a:solidFill>
              </a:rPr>
              <a:t>CEvNS</a:t>
            </a:r>
            <a:r>
              <a:rPr lang="en-US" sz="2200" b="0" dirty="0">
                <a:solidFill>
                  <a:schemeClr val="tx1"/>
                </a:solidFill>
              </a:rPr>
              <a:t> magnetic scattering has higher rate, but more SM </a:t>
            </a:r>
            <a:r>
              <a:rPr lang="en-US" sz="2200" b="0" dirty="0" err="1">
                <a:solidFill>
                  <a:schemeClr val="tx1"/>
                </a:solidFill>
              </a:rPr>
              <a:t>bg</a:t>
            </a:r>
            <a:endParaRPr lang="en-US" sz="2200" b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8EE13-334D-5340-9E1E-AD9F7530CBF4}"/>
              </a:ext>
            </a:extLst>
          </p:cNvPr>
          <p:cNvSpPr txBox="1"/>
          <p:nvPr/>
        </p:nvSpPr>
        <p:spPr>
          <a:xfrm>
            <a:off x="8478371" y="1978691"/>
            <a:ext cx="1095172" cy="390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US" sz="2000" b="0" baseline="-25000" dirty="0" err="1">
                <a:solidFill>
                  <a:schemeClr val="tx1"/>
                </a:solidFill>
                <a:latin typeface="Symbol" pitchFamily="2" charset="2"/>
              </a:rPr>
              <a:t>n</a:t>
            </a:r>
            <a:r>
              <a:rPr lang="en-US" sz="2000" b="0" dirty="0">
                <a:solidFill>
                  <a:schemeClr val="tx1"/>
                </a:solidFill>
              </a:rPr>
              <a:t> in </a:t>
            </a:r>
            <a:r>
              <a:rPr lang="en-US" sz="2000" b="0" dirty="0" err="1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US" sz="2000" b="0" baseline="-25000" dirty="0" err="1">
                <a:solidFill>
                  <a:schemeClr val="tx1"/>
                </a:solidFill>
              </a:rPr>
              <a:t>B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48990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2A4B9B-1FB7-D84D-8929-3F254EE9D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B66E2-C4DD-E842-8435-A5AE1CD21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28" y="392859"/>
            <a:ext cx="8456034" cy="6188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18CF29-CB43-954A-BDEE-3B10774FB9D5}"/>
              </a:ext>
            </a:extLst>
          </p:cNvPr>
          <p:cNvSpPr txBox="1"/>
          <p:nvPr/>
        </p:nvSpPr>
        <p:spPr>
          <a:xfrm>
            <a:off x="5728447" y="392859"/>
            <a:ext cx="1353256" cy="51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@20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069917-2FE1-C845-AF0C-BDBE77423CAA}"/>
              </a:ext>
            </a:extLst>
          </p:cNvPr>
          <p:cNvSpPr txBox="1"/>
          <p:nvPr/>
        </p:nvSpPr>
        <p:spPr>
          <a:xfrm>
            <a:off x="2597477" y="6614806"/>
            <a:ext cx="3384260" cy="510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quite hard @ SNS...</a:t>
            </a:r>
          </a:p>
        </p:txBody>
      </p:sp>
    </p:spTree>
    <p:extLst>
      <p:ext uri="{BB962C8B-B14F-4D97-AF65-F5344CB8AC3E}">
        <p14:creationId xmlns:p14="http://schemas.microsoft.com/office/powerpoint/2010/main" val="33961094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721717"/>
              </p:ext>
            </p:extLst>
          </p:nvPr>
        </p:nvGraphicFramePr>
        <p:xfrm>
          <a:off x="371205" y="1660824"/>
          <a:ext cx="6720418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8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Helvetica"/>
                          <a:cs typeface="Helvetica"/>
                        </a:rPr>
                        <a:t>Uncertainties on signal</a:t>
                      </a:r>
                      <a:r>
                        <a:rPr lang="en-US" b="1" baseline="0" dirty="0">
                          <a:latin typeface="Helvetica"/>
                          <a:cs typeface="Helvetica"/>
                        </a:rPr>
                        <a:t> and background </a:t>
                      </a:r>
                      <a:r>
                        <a:rPr lang="en-US" b="1" dirty="0">
                          <a:latin typeface="Helvetica"/>
                          <a:cs typeface="Helvetica"/>
                        </a:rPr>
                        <a:t>predictions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Event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Quenching</a:t>
                      </a:r>
                      <a:r>
                        <a:rPr lang="en-US" baseline="0" dirty="0">
                          <a:latin typeface="Helvetica"/>
                          <a:cs typeface="Helvetica"/>
                        </a:rPr>
                        <a:t> factor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rgbClr val="FFF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25%</a:t>
                      </a:r>
                    </a:p>
                  </a:txBody>
                  <a:tcPr>
                    <a:solidFill>
                      <a:srgbClr val="FFFF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Flux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10%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Form</a:t>
                      </a:r>
                      <a:r>
                        <a:rPr lang="en-US" baseline="0" dirty="0">
                          <a:latin typeface="Helvetica"/>
                          <a:cs typeface="Helvetica"/>
                        </a:rPr>
                        <a:t> factor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lvetica"/>
                          <a:cs typeface="Helvetica"/>
                        </a:rPr>
                        <a:t>Total uncertainty</a:t>
                      </a:r>
                      <a:r>
                        <a:rPr lang="en-US" b="1" baseline="0" dirty="0">
                          <a:latin typeface="Helvetica"/>
                          <a:cs typeface="Helvetica"/>
                        </a:rPr>
                        <a:t> on signal</a:t>
                      </a:r>
                      <a:endParaRPr lang="en-US" b="1" dirty="0">
                        <a:latin typeface="Helvetica"/>
                        <a:cs typeface="Helvetic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Helvetica"/>
                          <a:cs typeface="Helvetica"/>
                        </a:rPr>
                        <a:t>28%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/>
                          <a:cs typeface="Helvetica"/>
                        </a:rPr>
                        <a:t>Beam-on</a:t>
                      </a:r>
                      <a:r>
                        <a:rPr lang="en-US" baseline="0" dirty="0">
                          <a:latin typeface="Helvetica"/>
                          <a:cs typeface="Helvetica"/>
                        </a:rPr>
                        <a:t> neutron background</a:t>
                      </a:r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/>
                          <a:cs typeface="Helvetica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Rectangular Callout 15"/>
          <p:cNvSpPr/>
          <p:nvPr/>
        </p:nvSpPr>
        <p:spPr>
          <a:xfrm>
            <a:off x="7619197" y="998927"/>
            <a:ext cx="2082583" cy="1828544"/>
          </a:xfrm>
          <a:prstGeom prst="wedgeRectCallout">
            <a:avLst>
              <a:gd name="adj1" fmla="val -73852"/>
              <a:gd name="adj2" fmla="val 37570"/>
            </a:avLst>
          </a:prstGeom>
          <a:solidFill>
            <a:srgbClr val="FFFF7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Helvetica"/>
                <a:cs typeface="Helvetica"/>
              </a:rPr>
              <a:t>Dominant uncertainty</a:t>
            </a:r>
          </a:p>
          <a:p>
            <a:pPr algn="ctr"/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(detector-dependent)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4855" y="1083582"/>
            <a:ext cx="3390672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2017 </a:t>
            </a:r>
            <a:r>
              <a:rPr lang="en-US" sz="2400" b="0" dirty="0" err="1">
                <a:solidFill>
                  <a:schemeClr val="tx1"/>
                </a:solidFill>
              </a:rPr>
              <a:t>CsI</a:t>
            </a:r>
            <a:r>
              <a:rPr lang="en-US" sz="2400" b="0" dirty="0">
                <a:solidFill>
                  <a:schemeClr val="tx1"/>
                </a:solidFill>
              </a:rPr>
              <a:t> measurement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7862590" y="3233836"/>
            <a:ext cx="2082583" cy="2138264"/>
          </a:xfrm>
          <a:prstGeom prst="wedgeRectCallout">
            <a:avLst>
              <a:gd name="adj1" fmla="val -87673"/>
              <a:gd name="adj2" fmla="val -6335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Helvetica"/>
                <a:cs typeface="Helvetica"/>
              </a:rPr>
              <a:t>Next largest uncertainty</a:t>
            </a:r>
          </a:p>
          <a:p>
            <a:pPr algn="ctr"/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(affects all</a:t>
            </a:r>
          </a:p>
          <a:p>
            <a:pPr algn="ctr"/>
            <a:r>
              <a:rPr lang="en-US" sz="2400" b="0" dirty="0">
                <a:solidFill>
                  <a:schemeClr val="tx1"/>
                </a:solidFill>
                <a:latin typeface="Helvetica"/>
                <a:cs typeface="Helvetica"/>
              </a:rPr>
              <a:t>detectors)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8852" y="4876117"/>
            <a:ext cx="6250429" cy="1242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ancillary quenching factor measurements 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 are important for the physics program</a:t>
            </a:r>
          </a:p>
          <a:p>
            <a:pPr marL="457200" indent="-457200">
              <a:buFont typeface="Arial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D</a:t>
            </a:r>
            <a:r>
              <a:rPr lang="en-US" sz="2400" b="0" baseline="-25000" dirty="0">
                <a:solidFill>
                  <a:schemeClr val="tx1"/>
                </a:solidFill>
              </a:rPr>
              <a:t>2</a:t>
            </a:r>
            <a:r>
              <a:rPr lang="en-US" sz="2400" b="0" dirty="0">
                <a:solidFill>
                  <a:schemeClr val="tx1"/>
                </a:solidFill>
              </a:rPr>
              <a:t>O for flux normalization also planned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89972" y="253964"/>
            <a:ext cx="6111293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Reducing systematic uncertainties</a:t>
            </a:r>
          </a:p>
        </p:txBody>
      </p:sp>
    </p:spTree>
    <p:extLst>
      <p:ext uri="{BB962C8B-B14F-4D97-AF65-F5344CB8AC3E}">
        <p14:creationId xmlns:p14="http://schemas.microsoft.com/office/powerpoint/2010/main" val="1201477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59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10080625" cy="498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4900" y="266700"/>
            <a:ext cx="6750566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Heavy water detector in Neutrino Alley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6300" y="6299200"/>
            <a:ext cx="7763062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0">
                <a:solidFill>
                  <a:schemeClr val="tx1"/>
                </a:solidFill>
              </a:rPr>
              <a:t>  ~few percent precision on flux normalization</a:t>
            </a:r>
          </a:p>
        </p:txBody>
      </p:sp>
    </p:spTree>
    <p:extLst>
      <p:ext uri="{BB962C8B-B14F-4D97-AF65-F5344CB8AC3E}">
        <p14:creationId xmlns:p14="http://schemas.microsoft.com/office/powerpoint/2010/main" val="3589512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191000" y="3594100"/>
            <a:ext cx="5499100" cy="3636406"/>
            <a:chOff x="4191000" y="3492500"/>
            <a:chExt cx="5499100" cy="363640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3492500"/>
              <a:ext cx="5499100" cy="363640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936828" y="3624476"/>
              <a:ext cx="3018074" cy="34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Averaged over stopped-</a:t>
              </a:r>
              <a:r>
                <a:rPr lang="en-US" sz="1600" b="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p n</a:t>
              </a:r>
              <a:r>
                <a:rPr lang="en-US" sz="1600" b="0" dirty="0">
                  <a:solidFill>
                    <a:schemeClr val="tx1"/>
                  </a:solidFill>
                </a:rPr>
                <a:t> flux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12745" y="5988487"/>
              <a:ext cx="3263333" cy="60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Line: F(Q)=1</a:t>
              </a:r>
            </a:p>
            <a:p>
              <a:r>
                <a:rPr lang="en-US" sz="1600" b="0" dirty="0">
                  <a:solidFill>
                    <a:srgbClr val="008000"/>
                  </a:solidFill>
                </a:rPr>
                <a:t>Green: Klein-</a:t>
              </a:r>
              <a:r>
                <a:rPr lang="en-US" sz="1600" b="0" dirty="0" err="1">
                  <a:solidFill>
                    <a:srgbClr val="008000"/>
                  </a:solidFill>
                </a:rPr>
                <a:t>Nystrand</a:t>
              </a:r>
              <a:r>
                <a:rPr lang="en-US" sz="1600" b="0" dirty="0">
                  <a:solidFill>
                    <a:srgbClr val="008000"/>
                  </a:solidFill>
                </a:rPr>
                <a:t> FF w/</a:t>
              </a:r>
              <a:r>
                <a:rPr lang="en-US" sz="1600" b="0" dirty="0" err="1">
                  <a:solidFill>
                    <a:srgbClr val="008000"/>
                  </a:solidFill>
                </a:rPr>
                <a:t>uccty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6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888125" y="660400"/>
            <a:ext cx="6445190" cy="2857311"/>
            <a:chOff x="1421525" y="2946400"/>
            <a:chExt cx="6445190" cy="2857311"/>
          </a:xfrm>
        </p:grpSpPr>
        <p:sp>
          <p:nvSpPr>
            <p:cNvPr id="21" name="Rectangular Callout 20"/>
            <p:cNvSpPr/>
            <p:nvPr/>
          </p:nvSpPr>
          <p:spPr>
            <a:xfrm>
              <a:off x="3162300" y="2946400"/>
              <a:ext cx="647700" cy="584200"/>
            </a:xfrm>
            <a:prstGeom prst="wedgeRectCallout">
              <a:avLst>
                <a:gd name="adj1" fmla="val -139812"/>
                <a:gd name="adj2" fmla="val 24715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21525" y="4540801"/>
              <a:ext cx="1462109" cy="12629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0" dirty="0">
                  <a:solidFill>
                    <a:schemeClr val="tx1"/>
                  </a:solidFill>
                </a:rPr>
                <a:t> weak </a:t>
              </a:r>
            </a:p>
            <a:p>
              <a:pPr>
                <a:lnSpc>
                  <a:spcPct val="90000"/>
                </a:lnSpc>
              </a:pPr>
              <a:r>
                <a:rPr lang="en-US" b="0" dirty="0">
                  <a:solidFill>
                    <a:schemeClr val="tx1"/>
                  </a:solidFill>
                </a:rPr>
                <a:t> nuclear </a:t>
              </a:r>
            </a:p>
            <a:p>
              <a:pPr>
                <a:lnSpc>
                  <a:spcPct val="90000"/>
                </a:lnSpc>
              </a:pPr>
              <a:r>
                <a:rPr lang="en-US" b="0" dirty="0">
                  <a:solidFill>
                    <a:schemeClr val="tx1"/>
                  </a:solidFill>
                </a:rPr>
                <a:t> charge </a:t>
              </a: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1" y="4998241"/>
              <a:ext cx="4691724" cy="437184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5125156" y="4934552"/>
              <a:ext cx="2469444" cy="691412"/>
            </a:xfrm>
            <a:prstGeom prst="rect">
              <a:avLst/>
            </a:prstGeom>
            <a:solidFill>
              <a:srgbClr val="660066">
                <a:alpha val="1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37793" y="410236"/>
            <a:ext cx="2419553" cy="1371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E</a:t>
            </a:r>
            <a:r>
              <a:rPr lang="en-US" sz="1600" b="0" baseline="-2500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0" dirty="0">
                <a:solidFill>
                  <a:schemeClr val="tx1"/>
                </a:solidFill>
                <a:latin typeface="Helvetica"/>
                <a:cs typeface="Helvetica"/>
              </a:rPr>
              <a:t>: neutrino energy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T:  nuclear recoil energy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M: nuclear mass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Q = √ (2 M T):  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        momentum transfer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02000" y="952500"/>
            <a:ext cx="4077218" cy="1521565"/>
            <a:chOff x="3835400" y="3238500"/>
            <a:chExt cx="4077218" cy="1521565"/>
          </a:xfrm>
        </p:grpSpPr>
        <p:sp>
          <p:nvSpPr>
            <p:cNvPr id="15" name="Rectangular Callout 14"/>
            <p:cNvSpPr/>
            <p:nvPr/>
          </p:nvSpPr>
          <p:spPr>
            <a:xfrm>
              <a:off x="3835400" y="3238500"/>
              <a:ext cx="1168400" cy="520700"/>
            </a:xfrm>
            <a:prstGeom prst="wedgeRectCallout">
              <a:avLst>
                <a:gd name="adj1" fmla="val 34733"/>
                <a:gd name="adj2" fmla="val 17154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03700" y="4381500"/>
              <a:ext cx="3708918" cy="37856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Form factor: F=1 </a:t>
              </a:r>
              <a:r>
                <a:rPr lang="en-US" sz="1800" b="0" dirty="0">
                  <a:solidFill>
                    <a:schemeClr val="tx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1800" b="0" dirty="0">
                  <a:solidFill>
                    <a:schemeClr val="tx1"/>
                  </a:solidFill>
                </a:rPr>
                <a:t> full coherence</a:t>
              </a:r>
            </a:p>
          </p:txBody>
        </p:sp>
      </p:grp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9" y="755650"/>
            <a:ext cx="5878887" cy="9461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3610" y="4647724"/>
            <a:ext cx="3162132" cy="1430872"/>
            <a:chOff x="466310" y="5358924"/>
            <a:chExt cx="3162132" cy="1430872"/>
          </a:xfrm>
        </p:grpSpPr>
        <p:sp>
          <p:nvSpPr>
            <p:cNvPr id="25" name="Rectangle 24"/>
            <p:cNvSpPr/>
            <p:nvPr/>
          </p:nvSpPr>
          <p:spPr bwMode="auto">
            <a:xfrm>
              <a:off x="1088695" y="5358924"/>
              <a:ext cx="2539747" cy="1430872"/>
            </a:xfrm>
            <a:prstGeom prst="rect">
              <a:avLst/>
            </a:prstGeom>
            <a:solidFill>
              <a:srgbClr val="EBF5A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65" charset="0"/>
                <a:buNone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10" y="5426636"/>
              <a:ext cx="3061400" cy="1202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29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/>
          <p:cNvSpPr txBox="1">
            <a:spLocks noChangeArrowheads="1"/>
          </p:cNvSpPr>
          <p:nvPr/>
        </p:nvSpPr>
        <p:spPr bwMode="auto">
          <a:xfrm>
            <a:off x="3375025" y="0"/>
            <a:ext cx="2300630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cs typeface="msmincho" charset="0"/>
              </a:rPr>
              <a:t>Summary</a:t>
            </a: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437865" y="492436"/>
            <a:ext cx="9480835" cy="22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  <a:cs typeface="msmincho" charset="0"/>
              </a:rPr>
              <a:t>CEvNS</a:t>
            </a:r>
            <a:r>
              <a:rPr lang="en-US" sz="2400" dirty="0">
                <a:solidFill>
                  <a:schemeClr val="tx1"/>
                </a:solidFill>
                <a:cs typeface="msmincho" charset="0"/>
              </a:rPr>
              <a:t>: </a:t>
            </a:r>
          </a:p>
          <a:p>
            <a:pPr marL="1085850" lvl="1" indent="-342900">
              <a:buFont typeface="Arial"/>
              <a:buChar char="•"/>
            </a:pPr>
            <a:r>
              <a:rPr lang="en-US" sz="2200" b="0" dirty="0">
                <a:solidFill>
                  <a:schemeClr val="tx1"/>
                </a:solidFill>
                <a:cs typeface="msmincho" charset="0"/>
              </a:rPr>
              <a:t>large cross section, but tiny recoils, </a:t>
            </a:r>
            <a:r>
              <a:rPr lang="en-US" sz="2200" b="0" dirty="0">
                <a:solidFill>
                  <a:schemeClr val="tx1"/>
                </a:solidFill>
                <a:latin typeface="Symbol" charset="2"/>
                <a:cs typeface="Symbol" charset="2"/>
              </a:rPr>
              <a:t>a</a:t>
            </a:r>
            <a:r>
              <a:rPr lang="en-US" sz="2200" b="0" dirty="0">
                <a:solidFill>
                  <a:schemeClr val="tx1"/>
                </a:solidFill>
                <a:cs typeface="msmincho" charset="0"/>
              </a:rPr>
              <a:t> N</a:t>
            </a:r>
            <a:r>
              <a:rPr lang="en-US" sz="2200" b="0" baseline="30000" dirty="0">
                <a:solidFill>
                  <a:schemeClr val="tx1"/>
                </a:solidFill>
                <a:cs typeface="msmincho" charset="0"/>
              </a:rPr>
              <a:t>2</a:t>
            </a:r>
            <a:endParaRPr lang="en-US" sz="2200" b="0" dirty="0">
              <a:solidFill>
                <a:schemeClr val="tx1"/>
              </a:solidFill>
              <a:cs typeface="msmincho" charset="0"/>
            </a:endParaRPr>
          </a:p>
          <a:p>
            <a:pPr marL="1085850" lvl="1" indent="-342900">
              <a:buFont typeface="Arial"/>
              <a:buChar char="•"/>
            </a:pPr>
            <a:r>
              <a:rPr lang="en-US" sz="2200" b="0" dirty="0">
                <a:solidFill>
                  <a:schemeClr val="tx1"/>
                </a:solidFill>
                <a:cs typeface="msmincho" charset="0"/>
              </a:rPr>
              <a:t>accessible w/low-energy threshold detectors, plus extra</a:t>
            </a:r>
            <a:br>
              <a:rPr lang="en-US" sz="2200" b="0" dirty="0">
                <a:solidFill>
                  <a:schemeClr val="tx1"/>
                </a:solidFill>
                <a:cs typeface="msmincho" charset="0"/>
              </a:rPr>
            </a:br>
            <a:r>
              <a:rPr lang="en-US" sz="2200" b="0" dirty="0">
                <a:solidFill>
                  <a:schemeClr val="tx1"/>
                </a:solidFill>
                <a:cs typeface="msmincho" charset="0"/>
              </a:rPr>
              <a:t>   oomph of stopped-pion neutrino source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msmincho" charset="0"/>
              </a:rPr>
              <a:t>First measurement</a:t>
            </a:r>
            <a:r>
              <a:rPr lang="en-US" sz="2400" b="0" dirty="0">
                <a:solidFill>
                  <a:schemeClr val="tx1"/>
                </a:solidFill>
                <a:cs typeface="msmincho" charset="0"/>
              </a:rPr>
              <a:t> by COHERENT </a:t>
            </a:r>
            <a:r>
              <a:rPr lang="en-US" sz="2400" b="0" dirty="0" err="1">
                <a:solidFill>
                  <a:schemeClr val="tx1"/>
                </a:solidFill>
                <a:cs typeface="msmincho" charset="0"/>
              </a:rPr>
              <a:t>CsI</a:t>
            </a:r>
            <a:r>
              <a:rPr lang="en-US" sz="2400" b="0" dirty="0">
                <a:solidFill>
                  <a:schemeClr val="tx1"/>
                </a:solidFill>
                <a:cs typeface="msmincho" charset="0"/>
              </a:rPr>
              <a:t>[Na] at the SNS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msmincho" charset="0"/>
              </a:rPr>
              <a:t>Meaningful bounds on beyond-the-SM physics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3396"/>
            <a:ext cx="10080625" cy="2419033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91803" y="5539791"/>
            <a:ext cx="9178730" cy="151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msmincho" charset="0"/>
              </a:rPr>
              <a:t>It’s just the beginning....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>
                <a:solidFill>
                  <a:schemeClr val="tx1"/>
                </a:solidFill>
                <a:cs typeface="msmincho" charset="0"/>
              </a:rPr>
              <a:t>Multiple targets, upgrades and new ideas in the works!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>
                <a:solidFill>
                  <a:schemeClr val="tx1"/>
                </a:solidFill>
                <a:cs typeface="msmincho" charset="0"/>
              </a:rPr>
              <a:t>Other </a:t>
            </a:r>
            <a:r>
              <a:rPr lang="en-US" sz="2400" b="0" dirty="0" err="1">
                <a:solidFill>
                  <a:schemeClr val="tx1"/>
                </a:solidFill>
                <a:cs typeface="msmincho" charset="0"/>
              </a:rPr>
              <a:t>CEvNS</a:t>
            </a:r>
            <a:r>
              <a:rPr lang="en-US" sz="2400" b="0" dirty="0">
                <a:solidFill>
                  <a:schemeClr val="tx1"/>
                </a:solidFill>
                <a:cs typeface="msmincho" charset="0"/>
              </a:rPr>
              <a:t> experiments at reactors are joining the fun</a:t>
            </a:r>
            <a:br>
              <a:rPr lang="en-US" sz="2400" b="0" dirty="0">
                <a:solidFill>
                  <a:schemeClr val="tx1"/>
                </a:solidFill>
                <a:cs typeface="msmincho" charset="0"/>
              </a:rPr>
            </a:br>
            <a:r>
              <a:rPr lang="en-US" sz="1800" b="0" dirty="0">
                <a:solidFill>
                  <a:schemeClr val="tx1"/>
                </a:solidFill>
                <a:cs typeface="msmincho" charset="0"/>
              </a:rPr>
              <a:t>    (CONUS, CONNIE, MINER, RED, Ricochet, Nu-</a:t>
            </a:r>
            <a:r>
              <a:rPr lang="en-US" sz="1800" b="0" dirty="0" err="1">
                <a:solidFill>
                  <a:schemeClr val="tx1"/>
                </a:solidFill>
                <a:cs typeface="msmincho" charset="0"/>
              </a:rPr>
              <a:t>cleus</a:t>
            </a:r>
            <a:r>
              <a:rPr lang="en-US" sz="1800" b="0" dirty="0">
                <a:solidFill>
                  <a:schemeClr val="tx1"/>
                </a:solidFill>
                <a:cs typeface="msmincho" charset="0"/>
              </a:rPr>
              <a:t>...)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696489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2225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354939" y="6039942"/>
            <a:ext cx="3695700" cy="1282700"/>
            <a:chOff x="5354939" y="6039942"/>
            <a:chExt cx="3695700" cy="12827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4939" y="6039942"/>
              <a:ext cx="3695700" cy="12827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652025" y="6992488"/>
              <a:ext cx="270905" cy="32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844" y="115864"/>
            <a:ext cx="6972300" cy="74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3460" y="887076"/>
            <a:ext cx="4400764" cy="858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is-IS" sz="1600" b="0" dirty="0">
                <a:solidFill>
                  <a:schemeClr val="tx1"/>
                </a:solidFill>
              </a:rPr>
              <a:t>Phys.Rev. D94 (2016) no.5, 055005, </a:t>
            </a:r>
          </a:p>
          <a:p>
            <a:r>
              <a:rPr lang="is-IS" sz="1600" b="0" dirty="0">
                <a:solidFill>
                  <a:schemeClr val="tx1"/>
                </a:solidFill>
              </a:rPr>
              <a:t>  Erratum: Phys.Rev. D95 (2017) no.7, 079903</a:t>
            </a:r>
            <a:endParaRPr lang="en-US" sz="1600" b="0" dirty="0">
              <a:solidFill>
                <a:schemeClr val="tx1"/>
              </a:solidFill>
            </a:endParaRPr>
          </a:p>
          <a:p>
            <a:r>
              <a:rPr lang="en-US" sz="1600" b="0" dirty="0">
                <a:solidFill>
                  <a:schemeClr val="tx1"/>
                </a:solidFill>
              </a:rPr>
              <a:t> P. Coloma et al., </a:t>
            </a:r>
            <a:r>
              <a:rPr lang="is-IS" sz="1600" b="0" dirty="0">
                <a:solidFill>
                  <a:schemeClr val="tx1"/>
                </a:solidFill>
              </a:rPr>
              <a:t>JHEP 1704 (2017) 116</a:t>
            </a:r>
            <a:r>
              <a:rPr lang="en-US" sz="1600" b="0" dirty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69" y="1128082"/>
            <a:ext cx="3375313" cy="3214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38" y="4368408"/>
            <a:ext cx="3164863" cy="30325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20761" y="1821603"/>
            <a:ext cx="3219100" cy="252212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If you allow for NSI,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an ambiguity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exists in determining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mass ordering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w/ LBL experiments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r>
              <a:rPr lang="en-US" dirty="0">
                <a:solidFill>
                  <a:schemeClr val="tx1"/>
                </a:solidFill>
              </a:rPr>
              <a:t> “LMA-Dark”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3867726" y="2483440"/>
            <a:ext cx="1184052" cy="1411045"/>
          </a:xfrm>
          <a:prstGeom prst="wedgeRectCallout">
            <a:avLst>
              <a:gd name="adj1" fmla="val -158502"/>
              <a:gd name="adj2" fmla="val 4258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Normal ordering w/no NSI..</a:t>
            </a:r>
            <a:r>
              <a:rPr lang="en-US" sz="2000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512767" y="4659301"/>
            <a:ext cx="1270899" cy="1904911"/>
          </a:xfrm>
          <a:prstGeom prst="wedgeRectCallout">
            <a:avLst>
              <a:gd name="adj1" fmla="val -192665"/>
              <a:gd name="adj2" fmla="val 6776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...looks just like inverted ordering w/NSI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2133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61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057" y="4435913"/>
            <a:ext cx="2511024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Same answer for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164" y="4897720"/>
            <a:ext cx="43180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49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44" y="115864"/>
            <a:ext cx="6972300" cy="74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3460" y="887076"/>
            <a:ext cx="4400764" cy="858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is-IS" sz="1600" b="0" dirty="0">
                <a:solidFill>
                  <a:schemeClr val="tx1"/>
                </a:solidFill>
              </a:rPr>
              <a:t>Phys.Rev. D94 (2016) no.5, 055005, </a:t>
            </a:r>
          </a:p>
          <a:p>
            <a:r>
              <a:rPr lang="is-IS" sz="1600" b="0" dirty="0">
                <a:solidFill>
                  <a:schemeClr val="tx1"/>
                </a:solidFill>
              </a:rPr>
              <a:t>  Erratum: Phys.Rev. D95 (2017) no.7, 079903</a:t>
            </a:r>
            <a:endParaRPr lang="en-US" sz="1600" b="0" dirty="0">
              <a:solidFill>
                <a:schemeClr val="tx1"/>
              </a:solidFill>
            </a:endParaRPr>
          </a:p>
          <a:p>
            <a:r>
              <a:rPr lang="en-US" sz="1600" b="0" dirty="0">
                <a:solidFill>
                  <a:schemeClr val="tx1"/>
                </a:solidFill>
              </a:rPr>
              <a:t> P. Coloma et al., </a:t>
            </a:r>
            <a:r>
              <a:rPr lang="is-IS" sz="1600" b="0" dirty="0">
                <a:solidFill>
                  <a:schemeClr val="tx1"/>
                </a:solidFill>
              </a:rPr>
              <a:t>JHEP 1704 (2017) 116</a:t>
            </a:r>
            <a:r>
              <a:rPr lang="en-US" sz="1600" b="0" dirty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69" y="1128082"/>
            <a:ext cx="3375313" cy="3214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38" y="4368408"/>
            <a:ext cx="3164863" cy="3032534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3867726" y="2483440"/>
            <a:ext cx="1184052" cy="1411045"/>
          </a:xfrm>
          <a:prstGeom prst="wedgeRectCallout">
            <a:avLst>
              <a:gd name="adj1" fmla="val -158502"/>
              <a:gd name="adj2" fmla="val 4258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Normal ordering w/no NSI..</a:t>
            </a:r>
            <a:r>
              <a:rPr lang="en-US" sz="2000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2133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62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21276" y="2201025"/>
            <a:ext cx="3876382" cy="2778196"/>
          </a:xfrm>
          <a:prstGeom prst="rect">
            <a:avLst/>
          </a:prstGeom>
          <a:solidFill>
            <a:srgbClr val="F0F18D"/>
          </a:solidFill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chemeClr val="tx1"/>
                </a:solidFill>
              </a:rPr>
              <a:t>CEvNS</a:t>
            </a:r>
            <a:r>
              <a:rPr lang="en-US" b="0" dirty="0">
                <a:solidFill>
                  <a:schemeClr val="tx1"/>
                </a:solidFill>
              </a:rPr>
              <a:t> measurements</a:t>
            </a:r>
          </a:p>
          <a:p>
            <a:r>
              <a:rPr lang="en-US" b="0" dirty="0">
                <a:solidFill>
                  <a:schemeClr val="tx1"/>
                </a:solidFill>
              </a:rPr>
              <a:t>can place significant</a:t>
            </a:r>
          </a:p>
          <a:p>
            <a:r>
              <a:rPr lang="en-US" b="0" dirty="0">
                <a:solidFill>
                  <a:schemeClr val="tx1"/>
                </a:solidFill>
              </a:rPr>
              <a:t>constraints</a:t>
            </a:r>
          </a:p>
          <a:p>
            <a:r>
              <a:rPr lang="en-US" b="0" dirty="0">
                <a:solidFill>
                  <a:schemeClr val="tx1"/>
                </a:solidFill>
              </a:rPr>
              <a:t>  to </a:t>
            </a:r>
            <a:r>
              <a:rPr lang="en-US" dirty="0">
                <a:solidFill>
                  <a:schemeClr val="tx1"/>
                </a:solidFill>
              </a:rPr>
              <a:t>resolve the  </a:t>
            </a:r>
          </a:p>
          <a:p>
            <a:r>
              <a:rPr lang="en-US" dirty="0">
                <a:solidFill>
                  <a:schemeClr val="tx1"/>
                </a:solidFill>
              </a:rPr>
              <a:t>  LMA-D ambiguity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0" dirty="0">
                <a:solidFill>
                  <a:schemeClr val="tx1"/>
                </a:solidFill>
              </a:rPr>
              <a:t>if SM rate is measured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0592" y="5333253"/>
            <a:ext cx="3257998" cy="1433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OR, could </a:t>
            </a:r>
            <a:r>
              <a:rPr lang="en-US" b="0" i="1" dirty="0">
                <a:solidFill>
                  <a:schemeClr val="tx1"/>
                </a:solidFill>
              </a:rPr>
              <a:t>confirm</a:t>
            </a:r>
          </a:p>
          <a:p>
            <a:r>
              <a:rPr lang="en-US" b="0" i="1" dirty="0">
                <a:solidFill>
                  <a:schemeClr val="tx1"/>
                </a:solidFill>
              </a:rPr>
              <a:t>an NSI signature</a:t>
            </a:r>
          </a:p>
          <a:p>
            <a:r>
              <a:rPr lang="en-US" b="0" dirty="0">
                <a:solidFill>
                  <a:schemeClr val="tx1"/>
                </a:solidFill>
              </a:rPr>
              <a:t>observed by DUNE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3512767" y="4659301"/>
            <a:ext cx="1270899" cy="1904911"/>
          </a:xfrm>
          <a:prstGeom prst="wedgeRectCallout">
            <a:avLst>
              <a:gd name="adj1" fmla="val -192665"/>
              <a:gd name="adj2" fmla="val 6776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...looks just like inverted ordering w/NSI</a:t>
            </a:r>
          </a:p>
        </p:txBody>
      </p:sp>
    </p:spTree>
    <p:extLst>
      <p:ext uri="{BB962C8B-B14F-4D97-AF65-F5344CB8AC3E}">
        <p14:creationId xmlns:p14="http://schemas.microsoft.com/office/powerpoint/2010/main" val="22329790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2232" y="54435"/>
            <a:ext cx="9325415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chemeClr val="tx1"/>
                </a:solidFill>
              </a:rPr>
              <a:t>CsI</a:t>
            </a:r>
            <a:r>
              <a:rPr lang="en-US" b="0" dirty="0">
                <a:solidFill>
                  <a:schemeClr val="tx1"/>
                </a:solidFill>
              </a:rPr>
              <a:t> quenching factor measurements at TUNL w/ neutrons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35428" y="615019"/>
            <a:ext cx="9162143" cy="6007918"/>
            <a:chOff x="-93148" y="848910"/>
            <a:chExt cx="9169400" cy="66239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3148" y="919638"/>
              <a:ext cx="9169400" cy="6553200"/>
            </a:xfrm>
            <a:prstGeom prst="rect">
              <a:avLst/>
            </a:prstGeom>
          </p:spPr>
        </p:pic>
        <p:sp>
          <p:nvSpPr>
            <p:cNvPr id="6" name="Rectangular Callout 5"/>
            <p:cNvSpPr/>
            <p:nvPr/>
          </p:nvSpPr>
          <p:spPr>
            <a:xfrm>
              <a:off x="3547864" y="848910"/>
              <a:ext cx="3076710" cy="1563741"/>
            </a:xfrm>
            <a:prstGeom prst="wedgeRectCallout">
              <a:avLst>
                <a:gd name="adj1" fmla="val -78086"/>
                <a:gd name="adj2" fmla="val 7036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0" dirty="0">
                  <a:solidFill>
                    <a:schemeClr val="tx1"/>
                  </a:solidFill>
                </a:rPr>
                <a:t>Discrepancy between two measurements used to estimate systematic uncertainty</a:t>
              </a:r>
            </a:p>
          </p:txBody>
        </p:sp>
        <p:sp>
          <p:nvSpPr>
            <p:cNvPr id="8" name="Rectangular Callout 7"/>
            <p:cNvSpPr/>
            <p:nvPr/>
          </p:nvSpPr>
          <p:spPr>
            <a:xfrm>
              <a:off x="3799337" y="2830610"/>
              <a:ext cx="1551481" cy="426333"/>
            </a:xfrm>
            <a:prstGeom prst="wedgeRectCallout">
              <a:avLst>
                <a:gd name="adj1" fmla="val -78086"/>
                <a:gd name="adj2" fmla="val 5151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0" dirty="0">
                  <a:solidFill>
                    <a:schemeClr val="tx1"/>
                  </a:solidFill>
                </a:rPr>
                <a:t>Flat 8.78%</a:t>
              </a:r>
            </a:p>
          </p:txBody>
        </p:sp>
        <p:sp>
          <p:nvSpPr>
            <p:cNvPr id="9" name="Right Brace 8"/>
            <p:cNvSpPr/>
            <p:nvPr/>
          </p:nvSpPr>
          <p:spPr>
            <a:xfrm>
              <a:off x="5779645" y="4839115"/>
              <a:ext cx="257190" cy="643035"/>
            </a:xfrm>
            <a:prstGeom prst="rightBrac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87643" y="6237434"/>
            <a:ext cx="8725966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13.348 </a:t>
            </a:r>
            <a:r>
              <a:rPr lang="en-US" b="0" dirty="0" err="1">
                <a:solidFill>
                  <a:schemeClr val="tx1"/>
                </a:solidFill>
              </a:rPr>
              <a:t>pe</a:t>
            </a:r>
            <a:r>
              <a:rPr lang="en-US" b="0" dirty="0">
                <a:solidFill>
                  <a:schemeClr val="tx1"/>
                </a:solidFill>
              </a:rPr>
              <a:t>/</a:t>
            </a:r>
            <a:r>
              <a:rPr lang="en-US" b="0" dirty="0" err="1">
                <a:solidFill>
                  <a:schemeClr val="tx1"/>
                </a:solidFill>
              </a:rPr>
              <a:t>keVee</a:t>
            </a:r>
            <a:r>
              <a:rPr lang="en-US" b="0" dirty="0">
                <a:solidFill>
                  <a:schemeClr val="tx1"/>
                </a:solidFill>
              </a:rPr>
              <a:t> * 0.0878 </a:t>
            </a:r>
            <a:r>
              <a:rPr lang="en-US" b="0" dirty="0" err="1">
                <a:solidFill>
                  <a:schemeClr val="tx1"/>
                </a:solidFill>
              </a:rPr>
              <a:t>keVee</a:t>
            </a:r>
            <a:r>
              <a:rPr lang="en-US" b="0" dirty="0">
                <a:solidFill>
                  <a:schemeClr val="tx1"/>
                </a:solidFill>
              </a:rPr>
              <a:t>/</a:t>
            </a:r>
            <a:r>
              <a:rPr lang="en-US" b="0" dirty="0" err="1">
                <a:solidFill>
                  <a:schemeClr val="tx1"/>
                </a:solidFill>
              </a:rPr>
              <a:t>keVr</a:t>
            </a:r>
            <a:r>
              <a:rPr lang="en-US" b="0" dirty="0">
                <a:solidFill>
                  <a:schemeClr val="tx1"/>
                </a:solidFill>
              </a:rPr>
              <a:t> = </a:t>
            </a:r>
            <a:r>
              <a:rPr lang="en-US" dirty="0">
                <a:solidFill>
                  <a:schemeClr val="tx1"/>
                </a:solidFill>
              </a:rPr>
              <a:t>1.2 </a:t>
            </a:r>
            <a:r>
              <a:rPr lang="en-US" dirty="0" err="1">
                <a:solidFill>
                  <a:schemeClr val="tx1"/>
                </a:solidFill>
              </a:rPr>
              <a:t>pe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keVr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ight Brace 11"/>
          <p:cNvSpPr/>
          <p:nvPr/>
        </p:nvSpPr>
        <p:spPr>
          <a:xfrm rot="5400000">
            <a:off x="5163887" y="5606562"/>
            <a:ext cx="273293" cy="2596045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2149640" y="5630355"/>
            <a:ext cx="273293" cy="2596045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83045" y="6976923"/>
            <a:ext cx="683300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QF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57974" y="7022092"/>
            <a:ext cx="1895621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err="1">
                <a:solidFill>
                  <a:schemeClr val="tx1"/>
                </a:solidFill>
              </a:rPr>
              <a:t>ee</a:t>
            </a:r>
            <a:r>
              <a:rPr lang="en-US" sz="2400" b="0" dirty="0">
                <a:solidFill>
                  <a:schemeClr val="tx1"/>
                </a:solidFill>
              </a:rPr>
              <a:t> light yield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84344" y="3924407"/>
            <a:ext cx="1478815" cy="8589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dirty="0">
                <a:solidFill>
                  <a:schemeClr val="tx1"/>
                </a:solidFill>
              </a:rPr>
              <a:t>22 cm</a:t>
            </a:r>
            <a:r>
              <a:rPr lang="en-US" sz="1800" b="0" baseline="30000" dirty="0">
                <a:solidFill>
                  <a:schemeClr val="tx1"/>
                </a:solidFill>
              </a:rPr>
              <a:t>3</a:t>
            </a:r>
            <a:r>
              <a:rPr lang="en-US" sz="1600" b="0" dirty="0">
                <a:solidFill>
                  <a:schemeClr val="tx1"/>
                </a:solidFill>
              </a:rPr>
              <a:t> crystal</a:t>
            </a:r>
          </a:p>
          <a:p>
            <a:pPr>
              <a:lnSpc>
                <a:spcPct val="100000"/>
              </a:lnSpc>
            </a:pPr>
            <a:r>
              <a:rPr lang="en-US" sz="1600" b="0" dirty="0">
                <a:solidFill>
                  <a:schemeClr val="tx1"/>
                </a:solidFill>
              </a:rPr>
              <a:t>from same </a:t>
            </a:r>
          </a:p>
          <a:p>
            <a:pPr>
              <a:lnSpc>
                <a:spcPct val="100000"/>
              </a:lnSpc>
            </a:pPr>
            <a:r>
              <a:rPr lang="en-US" sz="1600" b="0" dirty="0">
                <a:solidFill>
                  <a:schemeClr val="tx1"/>
                </a:solidFill>
              </a:rPr>
              <a:t>manufacturer</a:t>
            </a:r>
          </a:p>
        </p:txBody>
      </p:sp>
    </p:spTree>
    <p:extLst>
      <p:ext uri="{BB962C8B-B14F-4D97-AF65-F5344CB8AC3E}">
        <p14:creationId xmlns:p14="http://schemas.microsoft.com/office/powerpoint/2010/main" val="31254484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930869" y="5399834"/>
            <a:ext cx="801427" cy="658341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3500" dirty="0"/>
              <a:t>!!!!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3003" y="5399834"/>
            <a:ext cx="2597491" cy="54702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/>
              <a:t>Assumptions: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2600" y="165100"/>
            <a:ext cx="8086018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tx1"/>
                </a:solidFill>
              </a:rPr>
              <a:t>Another example:  </a:t>
            </a:r>
            <a:r>
              <a:rPr lang="en-US">
                <a:solidFill>
                  <a:schemeClr val="tx1"/>
                </a:solidFill>
              </a:rPr>
              <a:t>sterile neutrino oscillations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1100" y="825500"/>
            <a:ext cx="8045792" cy="1242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0">
                <a:solidFill>
                  <a:schemeClr val="tx1"/>
                </a:solidFill>
              </a:rPr>
              <a:t>CEvNS is NC and doesn’t care about the flavor;</a:t>
            </a:r>
            <a:br>
              <a:rPr lang="en-US" sz="1800" b="0">
                <a:solidFill>
                  <a:schemeClr val="tx1"/>
                </a:solidFill>
              </a:rPr>
            </a:br>
            <a:r>
              <a:rPr lang="en-US" sz="1800" b="0">
                <a:solidFill>
                  <a:schemeClr val="tx1"/>
                </a:solidFill>
              </a:rPr>
              <a:t>     disappearance is “true” disappearance</a:t>
            </a:r>
          </a:p>
          <a:p>
            <a:pPr marL="285750" indent="-285750">
              <a:buFont typeface="Arial"/>
              <a:buChar char="•"/>
            </a:pPr>
            <a:r>
              <a:rPr lang="en-US" sz="1800" b="0">
                <a:solidFill>
                  <a:schemeClr val="tx1"/>
                </a:solidFill>
              </a:rPr>
              <a:t>Some neutrino spectral info in the recoil spectrum</a:t>
            </a:r>
          </a:p>
          <a:p>
            <a:pPr marL="285750" indent="-285750">
              <a:buFont typeface="Arial"/>
              <a:buChar char="•"/>
            </a:pPr>
            <a:r>
              <a:rPr lang="en-US" sz="1800" b="0">
                <a:solidFill>
                  <a:schemeClr val="tx1"/>
                </a:solidFill>
              </a:rPr>
              <a:t>Can cancel some systematics with multiple identical, or movable detectors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1" y="2311400"/>
            <a:ext cx="7277100" cy="3992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653" y="3378200"/>
            <a:ext cx="2691706" cy="1092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430" y="6306823"/>
            <a:ext cx="7277100" cy="73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Even 100 kg of Ge is expensive/challenging, but </a:t>
            </a:r>
            <a:r>
              <a:rPr lang="en-US" sz="2000" b="0" dirty="0" err="1">
                <a:solidFill>
                  <a:schemeClr val="tx1"/>
                </a:solidFill>
              </a:rPr>
              <a:t>multitons</a:t>
            </a:r>
            <a:r>
              <a:rPr lang="en-US" sz="2000" b="0" dirty="0">
                <a:solidFill>
                  <a:schemeClr val="tx1"/>
                </a:solidFill>
              </a:rPr>
              <a:t> of </a:t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     noble liquid is entirely thinkable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0FB93C-E3B4-1247-BA1F-3BB954B32BD7}"/>
              </a:ext>
            </a:extLst>
          </p:cNvPr>
          <p:cNvSpPr/>
          <p:nvPr/>
        </p:nvSpPr>
        <p:spPr>
          <a:xfrm>
            <a:off x="3778251" y="7070063"/>
            <a:ext cx="5846196" cy="301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</a:rPr>
              <a:t>Kosmas et al., </a:t>
            </a:r>
            <a:r>
              <a:rPr lang="en-US" sz="1400" b="0" dirty="0" err="1">
                <a:solidFill>
                  <a:srgbClr val="000000"/>
                </a:solidFill>
                <a:latin typeface="arial" panose="020B0604020202020204" pitchFamily="34" charset="0"/>
              </a:rPr>
              <a:t>Phys.Rev</a:t>
            </a:r>
            <a:r>
              <a:rPr lang="en-US" sz="1400" b="0" dirty="0">
                <a:solidFill>
                  <a:srgbClr val="000000"/>
                </a:solidFill>
                <a:latin typeface="arial" panose="020B0604020202020204" pitchFamily="34" charset="0"/>
              </a:rPr>
              <a:t>. D96 (2017) no.6, 063013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8749248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61550-753E-4248-8ABA-3B2C4971A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65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5A5E6-1B87-5A4D-8AD2-D642CF60B161}"/>
              </a:ext>
            </a:extLst>
          </p:cNvPr>
          <p:cNvSpPr txBox="1"/>
          <p:nvPr/>
        </p:nvSpPr>
        <p:spPr>
          <a:xfrm>
            <a:off x="1878784" y="366548"/>
            <a:ext cx="3288080" cy="1043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Projections: Kosmas et al., </a:t>
            </a:r>
          </a:p>
          <a:p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  arXiv:1505.03202,</a:t>
            </a:r>
          </a:p>
          <a:p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   1711.09773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CC238-E2E9-D44D-9B1D-64CCFBF55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1" y="1778800"/>
            <a:ext cx="9686995" cy="400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553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638C2C-C410-A744-B6A3-CAB5E89B2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807" y="2856010"/>
            <a:ext cx="5069811" cy="3814863"/>
          </a:xfrm>
          <a:prstGeom prst="rect">
            <a:avLst/>
          </a:prstGeom>
        </p:spPr>
      </p:pic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880093" y="314045"/>
            <a:ext cx="7907445" cy="69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2816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3000"/>
              </a:lnSpc>
            </a:pPr>
            <a:r>
              <a:rPr lang="en-ZW" sz="3200" dirty="0">
                <a:solidFill>
                  <a:srgbClr val="7030A0"/>
                </a:solidFill>
                <a:cs typeface="msmincho" charset="0"/>
              </a:rPr>
              <a:t>Some experimental issues to keep in mind</a:t>
            </a:r>
          </a:p>
        </p:txBody>
      </p:sp>
      <p:sp>
        <p:nvSpPr>
          <p:cNvPr id="2" name="Rectangle 1"/>
          <p:cNvSpPr/>
          <p:nvPr/>
        </p:nvSpPr>
        <p:spPr>
          <a:xfrm>
            <a:off x="522858" y="959830"/>
            <a:ext cx="80624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sz="2400" b="0" dirty="0">
                <a:solidFill>
                  <a:schemeClr val="tx1"/>
                </a:solidFill>
                <a:cs typeface="msmincho" charset="0"/>
              </a:rPr>
              <a:t> </a:t>
            </a: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Efficiency is a function of T, and has shape uncertainties</a:t>
            </a:r>
          </a:p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Low energy thresholds are hard to achieve</a:t>
            </a:r>
          </a:p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“Quenching factor” (observable recoil energy compared to electron energy deposition) and other detector response has T shape uncertainties</a:t>
            </a:r>
          </a:p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T shape uncertainties  </a:t>
            </a:r>
            <a:br>
              <a:rPr lang="en-ZW" sz="2000" b="0" dirty="0">
                <a:solidFill>
                  <a:schemeClr val="tx1"/>
                </a:solidFill>
                <a:cs typeface="msmincho" charset="0"/>
              </a:rPr>
            </a:b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     </a:t>
            </a:r>
            <a:r>
              <a:rPr lang="en-ZW" sz="2000" dirty="0">
                <a:solidFill>
                  <a:schemeClr val="tx1"/>
                </a:solidFill>
                <a:cs typeface="msmincho" charset="0"/>
              </a:rPr>
              <a:t>have correlations</a:t>
            </a:r>
          </a:p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Energy resolution matters</a:t>
            </a:r>
          </a:p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Backgrounds matter (a lot)</a:t>
            </a:r>
          </a:p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There are flux normalization</a:t>
            </a:r>
            <a:br>
              <a:rPr lang="en-ZW" sz="2000" b="0" dirty="0">
                <a:solidFill>
                  <a:schemeClr val="tx1"/>
                </a:solidFill>
                <a:cs typeface="msmincho" charset="0"/>
              </a:rPr>
            </a:b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    and shape uncertainties* 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All of these are </a:t>
            </a:r>
            <a:r>
              <a:rPr lang="en-ZW" sz="2000" dirty="0">
                <a:solidFill>
                  <a:schemeClr val="tx1"/>
                </a:solidFill>
                <a:cs typeface="msmincho" charset="0"/>
              </a:rPr>
              <a:t>very target- </a:t>
            </a:r>
            <a:br>
              <a:rPr lang="en-ZW" sz="2000" dirty="0">
                <a:solidFill>
                  <a:schemeClr val="tx1"/>
                </a:solidFill>
                <a:cs typeface="msmincho" charset="0"/>
              </a:rPr>
            </a:br>
            <a:r>
              <a:rPr lang="en-ZW" sz="2000" dirty="0">
                <a:solidFill>
                  <a:schemeClr val="tx1"/>
                </a:solidFill>
                <a:cs typeface="msmincho" charset="0"/>
              </a:rPr>
              <a:t>   and detector-dependent</a:t>
            </a:r>
            <a:endParaRPr lang="en-ZW" sz="2000" b="0" dirty="0">
              <a:solidFill>
                <a:schemeClr val="tx1"/>
              </a:solidFill>
              <a:cs typeface="msmincho" charset="0"/>
            </a:endParaRPr>
          </a:p>
          <a:p>
            <a:pPr eaLnBrk="1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It’s very hard work to get a handle </a:t>
            </a:r>
            <a:br>
              <a:rPr lang="en-ZW" sz="2000" b="0" dirty="0">
                <a:solidFill>
                  <a:schemeClr val="tx1"/>
                </a:solidFill>
                <a:cs typeface="msmincho" charset="0"/>
              </a:rPr>
            </a:b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  on these parameters</a:t>
            </a:r>
            <a:br>
              <a:rPr lang="en-ZW" sz="2000" b="0" dirty="0">
                <a:solidFill>
                  <a:schemeClr val="tx1"/>
                </a:solidFill>
                <a:cs typeface="msmincho" charset="0"/>
              </a:rPr>
            </a:b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    and their (correlated) </a:t>
            </a:r>
            <a:br>
              <a:rPr lang="en-ZW" sz="2000" b="0" dirty="0">
                <a:solidFill>
                  <a:schemeClr val="tx1"/>
                </a:solidFill>
                <a:cs typeface="msmincho" charset="0"/>
              </a:rPr>
            </a:br>
            <a:r>
              <a:rPr lang="en-ZW" sz="2000" b="0" dirty="0">
                <a:solidFill>
                  <a:schemeClr val="tx1"/>
                </a:solidFill>
                <a:cs typeface="msmincho" charset="0"/>
              </a:rPr>
              <a:t>       uncertainties 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66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916BF-A471-9E4A-A1E5-3674E51B8F02}"/>
              </a:ext>
            </a:extLst>
          </p:cNvPr>
          <p:cNvSpPr txBox="1"/>
          <p:nvPr/>
        </p:nvSpPr>
        <p:spPr>
          <a:xfrm>
            <a:off x="344515" y="7072511"/>
            <a:ext cx="3071675" cy="390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*</a:t>
            </a:r>
            <a:r>
              <a:rPr lang="en-US" sz="1400" b="0" dirty="0">
                <a:solidFill>
                  <a:schemeClr val="tx1"/>
                </a:solidFill>
              </a:rPr>
              <a:t>Little flux shape uncertainty at SNS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14233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44" y="4120238"/>
            <a:ext cx="3804880" cy="3087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7" y="1328851"/>
            <a:ext cx="9526551" cy="13026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67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290" y="239705"/>
            <a:ext cx="5881162" cy="51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Now, zoom in on the </a:t>
            </a:r>
            <a:r>
              <a:rPr lang="en-US" dirty="0">
                <a:solidFill>
                  <a:schemeClr val="tx1"/>
                </a:solidFill>
              </a:rPr>
              <a:t>form factor(s)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78008" y="2609359"/>
            <a:ext cx="4224233" cy="1370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E</a:t>
            </a:r>
            <a:r>
              <a:rPr lang="en-US" sz="2000" b="0" baseline="-2500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: neutrino energy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T:  nuclear recoil energy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M: nuclear mass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Q = √ (2 M T):   momentum transfer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08078" y="1774025"/>
            <a:ext cx="755494" cy="514428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78731" y="5042460"/>
            <a:ext cx="16813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</a:rPr>
              <a:t>form factor</a:t>
            </a:r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</a:rPr>
              <a:t>suppresses</a:t>
            </a:r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</a:rPr>
              <a:t>cross section</a:t>
            </a:r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chemeClr val="tx1"/>
                </a:solidFill>
              </a:rPr>
              <a:t>at large Q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55090-47CB-5849-AC64-574545BD678A}"/>
              </a:ext>
            </a:extLst>
          </p:cNvPr>
          <p:cNvSpPr txBox="1"/>
          <p:nvPr/>
        </p:nvSpPr>
        <p:spPr>
          <a:xfrm>
            <a:off x="840529" y="807813"/>
            <a:ext cx="8182048" cy="710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000" b="0" dirty="0">
                <a:solidFill>
                  <a:schemeClr val="tx1"/>
                </a:solidFill>
              </a:rPr>
              <a:t>Fourier transform of the nucleon distributions</a:t>
            </a:r>
          </a:p>
          <a:p>
            <a:pPr marL="457200" indent="-457200">
              <a:buFontTx/>
              <a:buChar char="-"/>
            </a:pPr>
            <a:r>
              <a:rPr lang="en-US" sz="2000" b="0" dirty="0">
                <a:solidFill>
                  <a:schemeClr val="tx1"/>
                </a:solidFill>
              </a:rPr>
              <a:t>encapsulates information about non-point-like-ness  of the nucleus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9F12C-B6E5-8243-B190-95283E3F6E4B}"/>
              </a:ext>
            </a:extLst>
          </p:cNvPr>
          <p:cNvSpPr txBox="1"/>
          <p:nvPr/>
        </p:nvSpPr>
        <p:spPr>
          <a:xfrm>
            <a:off x="6616321" y="5174415"/>
            <a:ext cx="2961067" cy="1030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larger effect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for </a:t>
            </a:r>
            <a:r>
              <a:rPr lang="en-US" sz="2000" dirty="0">
                <a:solidFill>
                  <a:schemeClr val="tx1"/>
                </a:solidFill>
              </a:rPr>
              <a:t>stopped-</a:t>
            </a:r>
            <a:r>
              <a:rPr lang="en-US" sz="2000" dirty="0">
                <a:solidFill>
                  <a:schemeClr val="tx1"/>
                </a:solidFill>
                <a:latin typeface="Symbol" pitchFamily="2" charset="2"/>
              </a:rPr>
              <a:t>p</a:t>
            </a:r>
            <a:r>
              <a:rPr lang="en-US" sz="2000" b="0" dirty="0">
                <a:solidFill>
                  <a:schemeClr val="tx1"/>
                </a:solidFill>
              </a:rPr>
              <a:t>, SN, </a:t>
            </a:r>
            <a:r>
              <a:rPr lang="en-US" sz="2000" b="0" dirty="0" err="1">
                <a:solidFill>
                  <a:schemeClr val="tx1"/>
                </a:solidFill>
              </a:rPr>
              <a:t>atm</a:t>
            </a:r>
            <a:r>
              <a:rPr lang="en-US" sz="2000" b="0" dirty="0" err="1">
                <a:solidFill>
                  <a:schemeClr val="tx1"/>
                </a:solidFill>
                <a:latin typeface="Symbol" pitchFamily="2" charset="2"/>
              </a:rPr>
              <a:t>n</a:t>
            </a:r>
            <a:endParaRPr lang="en-US" sz="2000" b="0" dirty="0">
              <a:solidFill>
                <a:schemeClr val="tx1"/>
              </a:solidFill>
              <a:latin typeface="Symbol" pitchFamily="2" charset="2"/>
            </a:endParaRPr>
          </a:p>
          <a:p>
            <a:r>
              <a:rPr lang="en-US" sz="2000" b="0" dirty="0">
                <a:solidFill>
                  <a:schemeClr val="tx1"/>
                </a:solidFill>
              </a:rPr>
              <a:t>than solar, reactor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1309E32-FE73-E548-8052-D931BFCD6075}"/>
              </a:ext>
            </a:extLst>
          </p:cNvPr>
          <p:cNvSpPr/>
          <p:nvPr/>
        </p:nvSpPr>
        <p:spPr>
          <a:xfrm>
            <a:off x="6190359" y="5473657"/>
            <a:ext cx="233789" cy="230522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120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68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4C13D-3209-224D-8267-C57AD5B620EA}"/>
              </a:ext>
            </a:extLst>
          </p:cNvPr>
          <p:cNvSpPr txBox="1"/>
          <p:nvPr/>
        </p:nvSpPr>
        <p:spPr>
          <a:xfrm>
            <a:off x="1082040" y="624840"/>
            <a:ext cx="7893508" cy="958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One should write separate</a:t>
            </a:r>
          </a:p>
          <a:p>
            <a:r>
              <a:rPr lang="en-US" b="0" dirty="0">
                <a:solidFill>
                  <a:schemeClr val="tx1"/>
                </a:solidFill>
              </a:rPr>
              <a:t>      </a:t>
            </a:r>
            <a:r>
              <a:rPr lang="en-US" b="0" dirty="0" err="1">
                <a:solidFill>
                  <a:schemeClr val="tx1"/>
                </a:solidFill>
              </a:rPr>
              <a:t>F</a:t>
            </a:r>
            <a:r>
              <a:rPr lang="en-US" b="0" baseline="-25000" dirty="0" err="1">
                <a:solidFill>
                  <a:schemeClr val="tx1"/>
                </a:solidFill>
              </a:rPr>
              <a:t>n</a:t>
            </a:r>
            <a:r>
              <a:rPr lang="en-US" b="0" baseline="30000" dirty="0" err="1">
                <a:solidFill>
                  <a:schemeClr val="tx1"/>
                </a:solidFill>
              </a:rPr>
              <a:t>V</a:t>
            </a:r>
            <a:r>
              <a:rPr lang="en-US" b="0" dirty="0">
                <a:solidFill>
                  <a:schemeClr val="tx1"/>
                </a:solidFill>
              </a:rPr>
              <a:t>(Q), </a:t>
            </a:r>
            <a:r>
              <a:rPr lang="en-US" b="0" dirty="0" err="1">
                <a:solidFill>
                  <a:schemeClr val="tx1"/>
                </a:solidFill>
              </a:rPr>
              <a:t>F</a:t>
            </a:r>
            <a:r>
              <a:rPr lang="en-US" b="0" baseline="-25000" dirty="0" err="1">
                <a:solidFill>
                  <a:schemeClr val="tx1"/>
                </a:solidFill>
              </a:rPr>
              <a:t>n</a:t>
            </a:r>
            <a:r>
              <a:rPr lang="en-US" b="0" baseline="30000" dirty="0" err="1">
                <a:solidFill>
                  <a:schemeClr val="tx1"/>
                </a:solidFill>
              </a:rPr>
              <a:t>A</a:t>
            </a:r>
            <a:r>
              <a:rPr lang="en-US" b="0" dirty="0">
                <a:solidFill>
                  <a:schemeClr val="tx1"/>
                </a:solidFill>
              </a:rPr>
              <a:t>(Q), </a:t>
            </a:r>
            <a:r>
              <a:rPr lang="en-US" b="0" dirty="0" err="1">
                <a:solidFill>
                  <a:schemeClr val="tx1"/>
                </a:solidFill>
              </a:rPr>
              <a:t>F</a:t>
            </a:r>
            <a:r>
              <a:rPr lang="en-US" b="0" baseline="-25000" dirty="0" err="1">
                <a:solidFill>
                  <a:schemeClr val="tx1"/>
                </a:solidFill>
              </a:rPr>
              <a:t>p</a:t>
            </a:r>
            <a:r>
              <a:rPr lang="en-US" b="0" baseline="30000" dirty="0" err="1">
                <a:solidFill>
                  <a:schemeClr val="tx1"/>
                </a:solidFill>
              </a:rPr>
              <a:t>V</a:t>
            </a:r>
            <a:r>
              <a:rPr lang="en-US" b="0" dirty="0">
                <a:solidFill>
                  <a:schemeClr val="tx1"/>
                </a:solidFill>
              </a:rPr>
              <a:t>(Q), </a:t>
            </a:r>
            <a:r>
              <a:rPr lang="en-US" b="0" dirty="0" err="1">
                <a:solidFill>
                  <a:schemeClr val="tx1"/>
                </a:solidFill>
              </a:rPr>
              <a:t>F</a:t>
            </a:r>
            <a:r>
              <a:rPr lang="en-US" b="0" baseline="-25000" dirty="0" err="1">
                <a:solidFill>
                  <a:schemeClr val="tx1"/>
                </a:solidFill>
              </a:rPr>
              <a:t>p</a:t>
            </a:r>
            <a:r>
              <a:rPr lang="en-US" b="0" baseline="30000" dirty="0" err="1">
                <a:solidFill>
                  <a:schemeClr val="tx1"/>
                </a:solidFill>
              </a:rPr>
              <a:t>A</a:t>
            </a:r>
            <a:r>
              <a:rPr lang="en-US" b="0" dirty="0">
                <a:solidFill>
                  <a:schemeClr val="tx1"/>
                </a:solidFill>
              </a:rPr>
              <a:t>(Q) form factors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524815-B268-514E-8577-7D8B5584FF7B}"/>
              </a:ext>
            </a:extLst>
          </p:cNvPr>
          <p:cNvSpPr txBox="1"/>
          <p:nvPr/>
        </p:nvSpPr>
        <p:spPr>
          <a:xfrm>
            <a:off x="1462886" y="4843220"/>
            <a:ext cx="6534161" cy="16026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Currently, assuming these are </a:t>
            </a:r>
            <a:r>
              <a:rPr lang="en-US" sz="2400" dirty="0">
                <a:solidFill>
                  <a:schemeClr val="tx1"/>
                </a:solidFill>
              </a:rPr>
              <a:t>all the same</a:t>
            </a:r>
            <a:r>
              <a:rPr lang="en-US" sz="2400" b="0" dirty="0">
                <a:solidFill>
                  <a:schemeClr val="tx1"/>
                </a:solidFill>
              </a:rPr>
              <a:t>,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 except for extra neutron skin for </a:t>
            </a:r>
            <a:r>
              <a:rPr lang="en-US" sz="2400" b="0" dirty="0" err="1">
                <a:solidFill>
                  <a:schemeClr val="tx1"/>
                </a:solidFill>
              </a:rPr>
              <a:t>F</a:t>
            </a:r>
            <a:r>
              <a:rPr lang="en-US" sz="2400" b="0" baseline="-25000" dirty="0" err="1">
                <a:solidFill>
                  <a:schemeClr val="tx1"/>
                </a:solidFill>
              </a:rPr>
              <a:t>n</a:t>
            </a:r>
            <a:r>
              <a:rPr lang="en-US" sz="2400" b="0" baseline="30000" dirty="0" err="1">
                <a:solidFill>
                  <a:schemeClr val="tx1"/>
                </a:solidFill>
              </a:rPr>
              <a:t>V</a:t>
            </a:r>
            <a:r>
              <a:rPr lang="en-US" sz="2400" b="0" dirty="0">
                <a:solidFill>
                  <a:schemeClr val="tx1"/>
                </a:solidFill>
              </a:rPr>
              <a:t>(Q)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   - axial contributions are pretty tiny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   - proton contributions also quite unimportant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A2BD6E-4A65-8C4E-9CF5-95AD318A3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7" y="1629477"/>
            <a:ext cx="9526551" cy="13026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52E850-4F8F-7F40-8D92-6343E50C46DD}"/>
              </a:ext>
            </a:extLst>
          </p:cNvPr>
          <p:cNvSpPr/>
          <p:nvPr/>
        </p:nvSpPr>
        <p:spPr>
          <a:xfrm>
            <a:off x="1808078" y="2074651"/>
            <a:ext cx="755494" cy="514428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517EED-FB3D-6942-9439-23A297ECA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078" y="3277776"/>
            <a:ext cx="4953189" cy="410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C59595-B5D6-0045-9D7B-D6C2BAD7F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01" y="3871635"/>
            <a:ext cx="7928352" cy="41026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2B0B679-8AA7-1645-8B0F-6124645CEBDC}"/>
              </a:ext>
            </a:extLst>
          </p:cNvPr>
          <p:cNvSpPr/>
          <p:nvPr/>
        </p:nvSpPr>
        <p:spPr>
          <a:xfrm>
            <a:off x="3285641" y="3177863"/>
            <a:ext cx="960895" cy="601974"/>
          </a:xfrm>
          <a:prstGeom prst="rect">
            <a:avLst/>
          </a:prstGeom>
          <a:solidFill>
            <a:schemeClr val="accent3">
              <a:lumMod val="50000"/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BCD93A-A6A3-2D45-88FF-8EDF53922313}"/>
              </a:ext>
            </a:extLst>
          </p:cNvPr>
          <p:cNvSpPr/>
          <p:nvPr/>
        </p:nvSpPr>
        <p:spPr>
          <a:xfrm>
            <a:off x="6142870" y="3817623"/>
            <a:ext cx="960895" cy="601974"/>
          </a:xfrm>
          <a:prstGeom prst="rect">
            <a:avLst/>
          </a:prstGeom>
          <a:solidFill>
            <a:schemeClr val="accent3">
              <a:lumMod val="50000"/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7868A3-D2A2-6042-A1E3-F147E0255421}"/>
              </a:ext>
            </a:extLst>
          </p:cNvPr>
          <p:cNvSpPr/>
          <p:nvPr/>
        </p:nvSpPr>
        <p:spPr>
          <a:xfrm>
            <a:off x="2496413" y="3809084"/>
            <a:ext cx="960895" cy="601974"/>
          </a:xfrm>
          <a:prstGeom prst="rect">
            <a:avLst/>
          </a:prstGeom>
          <a:solidFill>
            <a:schemeClr val="accent3">
              <a:lumMod val="50000"/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ABF2D2-6941-A24B-8389-7FBB89129B2A}"/>
              </a:ext>
            </a:extLst>
          </p:cNvPr>
          <p:cNvSpPr/>
          <p:nvPr/>
        </p:nvSpPr>
        <p:spPr>
          <a:xfrm>
            <a:off x="5396125" y="3170947"/>
            <a:ext cx="960895" cy="601974"/>
          </a:xfrm>
          <a:prstGeom prst="rect">
            <a:avLst/>
          </a:prstGeom>
          <a:solidFill>
            <a:schemeClr val="accent3">
              <a:lumMod val="50000"/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039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49524" y="2439414"/>
            <a:ext cx="9075314" cy="142220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9540" y="3878567"/>
            <a:ext cx="9075314" cy="142220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9508" y="998828"/>
            <a:ext cx="9075314" cy="142220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69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4276" y="1135709"/>
            <a:ext cx="1412491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“Helm”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384271" y="276914"/>
            <a:ext cx="9276647" cy="450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Three form-factor functional forms studied in detail for COHERENT: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71" y="2518237"/>
            <a:ext cx="5009762" cy="77890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65" y="3424090"/>
            <a:ext cx="1697516" cy="3216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703" y="2507139"/>
            <a:ext cx="3097573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“Klein-Nystrand”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48" y="3506633"/>
            <a:ext cx="1100969" cy="2645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8139" y="4217144"/>
            <a:ext cx="2050336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“Horowitz”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0941" y="3895455"/>
            <a:ext cx="6100874" cy="1370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>
                <a:solidFill>
                  <a:schemeClr val="tx1"/>
                </a:solidFill>
              </a:rPr>
              <a:t>Numerical files from Chuck Horowitz,</a:t>
            </a:r>
          </a:p>
          <a:p>
            <a:r>
              <a:rPr lang="en-US" sz="2000" b="0">
                <a:solidFill>
                  <a:schemeClr val="tx1"/>
                </a:solidFill>
              </a:rPr>
              <a:t>“based on relativistic mean field interaction FSUgold</a:t>
            </a:r>
          </a:p>
          <a:p>
            <a:r>
              <a:rPr lang="en-US" sz="2000" b="0">
                <a:solidFill>
                  <a:schemeClr val="tx1"/>
                </a:solidFill>
              </a:rPr>
              <a:t>that does a good job reproducing the binding</a:t>
            </a:r>
          </a:p>
          <a:p>
            <a:r>
              <a:rPr lang="en-US" sz="2000" b="0">
                <a:solidFill>
                  <a:schemeClr val="tx1"/>
                </a:solidFill>
              </a:rPr>
              <a:t> energy and charge radii of many nuclei”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38" y="1057326"/>
            <a:ext cx="6521279" cy="73586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60" y="1922987"/>
            <a:ext cx="1697516" cy="321635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148" y="1969535"/>
            <a:ext cx="1107773" cy="2666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6F3509-153E-674C-9E96-BD63070F2F39}"/>
              </a:ext>
            </a:extLst>
          </p:cNvPr>
          <p:cNvSpPr txBox="1"/>
          <p:nvPr/>
        </p:nvSpPr>
        <p:spPr>
          <a:xfrm>
            <a:off x="1560064" y="6433905"/>
            <a:ext cx="4801314" cy="649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also looked at: “solid sphere”, Lewin-Smith;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did not look at “symmetrized Fermi function”</a:t>
            </a:r>
          </a:p>
        </p:txBody>
      </p:sp>
      <p:pic>
        <p:nvPicPr>
          <p:cNvPr id="20" name="Picture 19" descr="latex-image-1.pdf">
            <a:extLst>
              <a:ext uri="{FF2B5EF4-FFF2-40B4-BE49-F238E27FC236}">
                <a16:creationId xmlns:a16="http://schemas.microsoft.com/office/drawing/2014/main" id="{090E8F4E-D9C3-1E45-82AD-6A20261A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58" y="5573671"/>
            <a:ext cx="3061355" cy="5466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70E970-C0E5-3B43-B904-AB731FBB3D12}"/>
              </a:ext>
            </a:extLst>
          </p:cNvPr>
          <p:cNvSpPr txBox="1"/>
          <p:nvPr/>
        </p:nvSpPr>
        <p:spPr>
          <a:xfrm>
            <a:off x="788139" y="5607325"/>
            <a:ext cx="2948243" cy="390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Neutron skin adjustment</a:t>
            </a:r>
          </a:p>
        </p:txBody>
      </p:sp>
    </p:spTree>
    <p:extLst>
      <p:ext uri="{BB962C8B-B14F-4D97-AF65-F5344CB8AC3E}">
        <p14:creationId xmlns:p14="http://schemas.microsoft.com/office/powerpoint/2010/main" val="4014883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50" y="4198852"/>
            <a:ext cx="5416756" cy="969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337" y="494456"/>
            <a:ext cx="8042010" cy="510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In a bit more detail: vector and axial contributions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85" y="880910"/>
            <a:ext cx="9526551" cy="13026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08379" y="4221817"/>
            <a:ext cx="902811" cy="4103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vector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780" y="4725921"/>
            <a:ext cx="712154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axial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645" y="5656976"/>
            <a:ext cx="1911031" cy="1581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61210" y="3627622"/>
            <a:ext cx="4953833" cy="537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G</a:t>
            </a:r>
            <a:r>
              <a:rPr lang="en-US" b="0" baseline="-25000" dirty="0">
                <a:solidFill>
                  <a:schemeClr val="tx1"/>
                </a:solidFill>
              </a:rPr>
              <a:t>V</a:t>
            </a:r>
            <a:r>
              <a:rPr lang="en-US" b="0" dirty="0">
                <a:solidFill>
                  <a:schemeClr val="tx1"/>
                </a:solidFill>
              </a:rPr>
              <a:t>, G</a:t>
            </a:r>
            <a:r>
              <a:rPr lang="en-US" b="0" baseline="-25000" dirty="0">
                <a:solidFill>
                  <a:schemeClr val="tx1"/>
                </a:solidFill>
              </a:rPr>
              <a:t>A</a:t>
            </a:r>
            <a:r>
              <a:rPr lang="en-US" b="0" dirty="0">
                <a:solidFill>
                  <a:schemeClr val="tx1"/>
                </a:solidFill>
              </a:rPr>
              <a:t>:  SM weak parameters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7474570" y="4231998"/>
            <a:ext cx="514380" cy="385820"/>
          </a:xfrm>
          <a:prstGeom prst="lef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05023" y="4183770"/>
            <a:ext cx="1703881" cy="4739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dominates</a:t>
            </a:r>
          </a:p>
        </p:txBody>
      </p:sp>
      <p:sp>
        <p:nvSpPr>
          <p:cNvPr id="19" name="Left Arrow 18"/>
          <p:cNvSpPr/>
          <p:nvPr/>
        </p:nvSpPr>
        <p:spPr>
          <a:xfrm>
            <a:off x="7498375" y="4738067"/>
            <a:ext cx="514380" cy="385820"/>
          </a:xfrm>
          <a:prstGeom prst="lef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012755" y="4689838"/>
            <a:ext cx="1703881" cy="2010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small for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most nuclei,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zero for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spin-zero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27226" y="2174286"/>
            <a:ext cx="4224233" cy="1370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E</a:t>
            </a:r>
            <a:r>
              <a:rPr lang="en-US" sz="2000" b="0" baseline="-25000" dirty="0">
                <a:solidFill>
                  <a:schemeClr val="tx1"/>
                </a:solidFill>
                <a:latin typeface="Symbol" charset="2"/>
                <a:cs typeface="Symbol" charset="2"/>
              </a:rPr>
              <a:t>n</a:t>
            </a:r>
            <a:r>
              <a:rPr lang="en-US" sz="2000" b="0" dirty="0">
                <a:solidFill>
                  <a:schemeClr val="tx1"/>
                </a:solidFill>
                <a:latin typeface="Helvetica"/>
                <a:cs typeface="Helvetica"/>
              </a:rPr>
              <a:t>: neutrino energy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T:  nuclear recoil energy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M: nuclear mass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Q = √ (2 M T):   momentum transfer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71207" y="7007227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F02B8F-EF5A-B949-B1F9-C9B124C24022}"/>
              </a:ext>
            </a:extLst>
          </p:cNvPr>
          <p:cNvSpPr txBox="1"/>
          <p:nvPr/>
        </p:nvSpPr>
        <p:spPr>
          <a:xfrm>
            <a:off x="5533097" y="5989398"/>
            <a:ext cx="2238113" cy="1030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For the moment,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mostly ignoring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axial contributions</a:t>
            </a:r>
          </a:p>
        </p:txBody>
      </p:sp>
    </p:spTree>
    <p:extLst>
      <p:ext uri="{BB962C8B-B14F-4D97-AF65-F5344CB8AC3E}">
        <p14:creationId xmlns:p14="http://schemas.microsoft.com/office/powerpoint/2010/main" val="9426984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70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4C13D-3209-224D-8267-C57AD5B620EA}"/>
              </a:ext>
            </a:extLst>
          </p:cNvPr>
          <p:cNvSpPr txBox="1"/>
          <p:nvPr/>
        </p:nvSpPr>
        <p:spPr>
          <a:xfrm>
            <a:off x="821881" y="285166"/>
            <a:ext cx="8436861" cy="510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Different parameterizations give very similar shapes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3A736-6E65-FD40-8B7A-61197ECC1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52" y="1107319"/>
            <a:ext cx="9346219" cy="5831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8C60C5-B591-6A4E-841B-F0D881AD0E33}"/>
              </a:ext>
            </a:extLst>
          </p:cNvPr>
          <p:cNvSpPr txBox="1"/>
          <p:nvPr/>
        </p:nvSpPr>
        <p:spPr>
          <a:xfrm>
            <a:off x="4656178" y="829617"/>
            <a:ext cx="926055" cy="4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>
                <a:solidFill>
                  <a:schemeClr val="tx1"/>
                </a:solidFill>
              </a:rPr>
              <a:t>Cs133</a:t>
            </a:r>
          </a:p>
        </p:txBody>
      </p:sp>
    </p:spTree>
    <p:extLst>
      <p:ext uri="{BB962C8B-B14F-4D97-AF65-F5344CB8AC3E}">
        <p14:creationId xmlns:p14="http://schemas.microsoft.com/office/powerpoint/2010/main" val="24736324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71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4C13D-3209-224D-8267-C57AD5B620EA}"/>
              </a:ext>
            </a:extLst>
          </p:cNvPr>
          <p:cNvSpPr txBox="1"/>
          <p:nvPr/>
        </p:nvSpPr>
        <p:spPr>
          <a:xfrm>
            <a:off x="540522" y="381061"/>
            <a:ext cx="8999580" cy="51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Effect of the form factor on the flux-averaged </a:t>
            </a:r>
            <a:r>
              <a:rPr lang="en-US" dirty="0" err="1">
                <a:solidFill>
                  <a:schemeClr val="tx1"/>
                </a:solidFill>
              </a:rPr>
              <a:t>xscns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22957E-EF37-124A-8741-B10E46220DFD}"/>
              </a:ext>
            </a:extLst>
          </p:cNvPr>
          <p:cNvGrpSpPr/>
          <p:nvPr/>
        </p:nvGrpSpPr>
        <p:grpSpPr>
          <a:xfrm>
            <a:off x="1134194" y="1256945"/>
            <a:ext cx="7812237" cy="5314336"/>
            <a:chOff x="4191000" y="3492500"/>
            <a:chExt cx="5499100" cy="36364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DDD2D7-BAD9-D041-8659-9C0A71135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3492500"/>
              <a:ext cx="5499100" cy="363640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0417C9-A5E6-AC4D-A7DF-C8795F725120}"/>
                </a:ext>
              </a:extLst>
            </p:cNvPr>
            <p:cNvSpPr txBox="1"/>
            <p:nvPr/>
          </p:nvSpPr>
          <p:spPr>
            <a:xfrm>
              <a:off x="4936828" y="3624476"/>
              <a:ext cx="3018074" cy="34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Averaged over stopped-</a:t>
              </a:r>
              <a:r>
                <a:rPr lang="en-US" sz="1600" b="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p n</a:t>
              </a:r>
              <a:r>
                <a:rPr lang="en-US" sz="1600" b="0" dirty="0">
                  <a:solidFill>
                    <a:schemeClr val="tx1"/>
                  </a:solidFill>
                </a:rPr>
                <a:t> flux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63AD0F-F18D-014F-B907-678E62B9BF47}"/>
                </a:ext>
              </a:extLst>
            </p:cNvPr>
            <p:cNvSpPr txBox="1"/>
            <p:nvPr/>
          </p:nvSpPr>
          <p:spPr>
            <a:xfrm>
              <a:off x="6012745" y="5988487"/>
              <a:ext cx="3037886" cy="441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>
                  <a:solidFill>
                    <a:schemeClr val="tx1"/>
                  </a:solidFill>
                </a:rPr>
                <a:t>Line: F(Q)=1</a:t>
              </a:r>
            </a:p>
            <a:p>
              <a:r>
                <a:rPr lang="en-US" sz="1600" b="0" dirty="0">
                  <a:solidFill>
                    <a:srgbClr val="008000"/>
                  </a:solidFill>
                </a:rPr>
                <a:t>Green: Klein-</a:t>
              </a:r>
              <a:r>
                <a:rPr lang="en-US" sz="1600" b="0" dirty="0" err="1">
                  <a:solidFill>
                    <a:srgbClr val="008000"/>
                  </a:solidFill>
                </a:rPr>
                <a:t>Nystrand</a:t>
              </a:r>
              <a:r>
                <a:rPr lang="en-US" sz="1600" b="0" dirty="0">
                  <a:solidFill>
                    <a:srgbClr val="008000"/>
                  </a:solidFill>
                </a:rPr>
                <a:t> FF w/uncertainty*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0447205-283B-6F4F-9634-5F99D12951AF}"/>
              </a:ext>
            </a:extLst>
          </p:cNvPr>
          <p:cNvSpPr txBox="1"/>
          <p:nvPr/>
        </p:nvSpPr>
        <p:spPr>
          <a:xfrm>
            <a:off x="1134194" y="6571281"/>
            <a:ext cx="2706190" cy="390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*</a:t>
            </a:r>
            <a:r>
              <a:rPr lang="en-US" sz="2000" b="0" dirty="0">
                <a:solidFill>
                  <a:srgbClr val="00B050"/>
                </a:solidFill>
              </a:rPr>
              <a:t>will come back to this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72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4C13D-3209-224D-8267-C57AD5B620EA}"/>
              </a:ext>
            </a:extLst>
          </p:cNvPr>
          <p:cNvSpPr txBox="1"/>
          <p:nvPr/>
        </p:nvSpPr>
        <p:spPr>
          <a:xfrm>
            <a:off x="932456" y="438861"/>
            <a:ext cx="7896714" cy="51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Effect of the form factor on the recoil spectra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F783B-A125-E849-91EB-8541DE58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470" y="962813"/>
            <a:ext cx="6710632" cy="60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840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73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4C13D-3209-224D-8267-C57AD5B620EA}"/>
              </a:ext>
            </a:extLst>
          </p:cNvPr>
          <p:cNvSpPr txBox="1"/>
          <p:nvPr/>
        </p:nvSpPr>
        <p:spPr>
          <a:xfrm>
            <a:off x="625945" y="244595"/>
            <a:ext cx="8095486" cy="1735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Approaching the form factor as </a:t>
            </a:r>
          </a:p>
          <a:p>
            <a:r>
              <a:rPr lang="en-US" b="0" dirty="0">
                <a:solidFill>
                  <a:schemeClr val="tx1"/>
                </a:solidFill>
              </a:rPr>
              <a:t>   </a:t>
            </a:r>
            <a:r>
              <a:rPr lang="en-US" dirty="0">
                <a:solidFill>
                  <a:schemeClr val="tx1"/>
                </a:solidFill>
              </a:rPr>
              <a:t>something to </a:t>
            </a:r>
            <a:r>
              <a:rPr lang="en-US" i="1" dirty="0">
                <a:solidFill>
                  <a:schemeClr val="tx1"/>
                </a:solidFill>
              </a:rPr>
              <a:t>measure</a:t>
            </a:r>
            <a:r>
              <a:rPr lang="en-US" dirty="0">
                <a:solidFill>
                  <a:schemeClr val="tx1"/>
                </a:solidFill>
              </a:rPr>
              <a:t> using </a:t>
            </a:r>
            <a:r>
              <a:rPr lang="en-US" dirty="0" err="1">
                <a:solidFill>
                  <a:schemeClr val="tx1"/>
                </a:solidFill>
              </a:rPr>
              <a:t>CEvNS</a:t>
            </a:r>
            <a:r>
              <a:rPr lang="en-US" b="0" dirty="0">
                <a:solidFill>
                  <a:schemeClr val="tx1"/>
                </a:solidFill>
              </a:rPr>
              <a:t>…</a:t>
            </a:r>
          </a:p>
          <a:p>
            <a:r>
              <a:rPr lang="en-US" b="0" dirty="0">
                <a:solidFill>
                  <a:schemeClr val="tx1"/>
                </a:solidFill>
              </a:rPr>
              <a:t>assume the SM is true,  </a:t>
            </a:r>
            <a:r>
              <a:rPr lang="en-US" dirty="0">
                <a:solidFill>
                  <a:schemeClr val="tx2"/>
                </a:solidFill>
              </a:rPr>
              <a:t>learn about the nucleus</a:t>
            </a:r>
          </a:p>
          <a:p>
            <a:r>
              <a:rPr lang="en-US" sz="2000" dirty="0">
                <a:solidFill>
                  <a:schemeClr val="tx2"/>
                </a:solidFill>
              </a:rPr>
              <a:t>                                                                      (and astrophysics!)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4F25C6-D808-C54E-A6BA-CCB090C47F8B}"/>
              </a:ext>
            </a:extLst>
          </p:cNvPr>
          <p:cNvSpPr txBox="1"/>
          <p:nvPr/>
        </p:nvSpPr>
        <p:spPr>
          <a:xfrm>
            <a:off x="1082040" y="1844040"/>
            <a:ext cx="284052" cy="51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05195-83A1-7B49-AEF6-9A7AD9DC3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01" y="1901618"/>
            <a:ext cx="4386320" cy="2374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65E526-EDF9-9441-A1DA-2FE27ED79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004" y="2136572"/>
            <a:ext cx="4823384" cy="1752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8F7BCA-71C8-DA49-B1B7-EDDC3E5E4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040" y="4063880"/>
            <a:ext cx="4686300" cy="325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111222-935B-3744-961F-5F866A5763A5}"/>
              </a:ext>
            </a:extLst>
          </p:cNvPr>
          <p:cNvSpPr txBox="1"/>
          <p:nvPr/>
        </p:nvSpPr>
        <p:spPr>
          <a:xfrm>
            <a:off x="6416298" y="4757980"/>
            <a:ext cx="2483372" cy="1854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Observable is </a:t>
            </a:r>
          </a:p>
          <a:p>
            <a:r>
              <a:rPr lang="en-US" b="0" dirty="0">
                <a:solidFill>
                  <a:schemeClr val="tx1"/>
                </a:solidFill>
              </a:rPr>
              <a:t>   </a:t>
            </a:r>
            <a:r>
              <a:rPr lang="en-US" dirty="0">
                <a:solidFill>
                  <a:schemeClr val="tx1"/>
                </a:solidFill>
              </a:rPr>
              <a:t>recoil</a:t>
            </a:r>
          </a:p>
          <a:p>
            <a:r>
              <a:rPr lang="en-US" dirty="0">
                <a:solidFill>
                  <a:schemeClr val="tx1"/>
                </a:solidFill>
              </a:rPr>
              <a:t>   spectrum</a:t>
            </a:r>
          </a:p>
          <a:p>
            <a:r>
              <a:rPr lang="en-US" dirty="0">
                <a:solidFill>
                  <a:schemeClr val="tx1"/>
                </a:solidFill>
              </a:rPr>
              <a:t>   shape</a:t>
            </a:r>
          </a:p>
        </p:txBody>
      </p:sp>
    </p:spTree>
    <p:extLst>
      <p:ext uri="{BB962C8B-B14F-4D97-AF65-F5344CB8AC3E}">
        <p14:creationId xmlns:p14="http://schemas.microsoft.com/office/powerpoint/2010/main" val="39273829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069" y="2894453"/>
            <a:ext cx="5663274" cy="2946607"/>
          </a:xfrm>
          <a:prstGeom prst="rect">
            <a:avLst/>
          </a:prstGeom>
        </p:spPr>
      </p:pic>
      <p:sp>
        <p:nvSpPr>
          <p:cNvPr id="11" name="Rectangular Callout 22"/>
          <p:cNvSpPr>
            <a:spLocks noChangeArrowheads="1"/>
          </p:cNvSpPr>
          <p:nvPr/>
        </p:nvSpPr>
        <p:spPr bwMode="auto">
          <a:xfrm>
            <a:off x="7521676" y="4147197"/>
            <a:ext cx="1659333" cy="785813"/>
          </a:xfrm>
          <a:prstGeom prst="wedgeRectCallout">
            <a:avLst>
              <a:gd name="adj1" fmla="val -125353"/>
              <a:gd name="adj2" fmla="val -4637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100" b="0" dirty="0">
                <a:solidFill>
                  <a:schemeClr val="tx1"/>
                </a:solidFill>
              </a:rPr>
              <a:t>+: model</a:t>
            </a:r>
          </a:p>
          <a:p>
            <a:r>
              <a:rPr lang="en-US" sz="2100" b="0" dirty="0">
                <a:solidFill>
                  <a:schemeClr val="tx1"/>
                </a:solidFill>
              </a:rPr>
              <a:t> predictions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63578" y="4031342"/>
            <a:ext cx="1993179" cy="13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cs typeface="msmincho" charset="0"/>
              </a:rPr>
              <a:t>Example:</a:t>
            </a:r>
          </a:p>
          <a:p>
            <a:r>
              <a:rPr lang="en-US" sz="2000" b="0" dirty="0" err="1">
                <a:solidFill>
                  <a:schemeClr val="tx1"/>
                </a:solidFill>
                <a:cs typeface="msmincho" charset="0"/>
              </a:rPr>
              <a:t>tonne</a:t>
            </a:r>
            <a:r>
              <a:rPr lang="en-US" sz="2000" b="0" dirty="0">
                <a:solidFill>
                  <a:schemeClr val="tx1"/>
                </a:solidFill>
                <a:cs typeface="msmincho" charset="0"/>
              </a:rPr>
              <a:t>-scale </a:t>
            </a:r>
          </a:p>
          <a:p>
            <a:r>
              <a:rPr lang="en-US" sz="2000" b="0" dirty="0">
                <a:solidFill>
                  <a:schemeClr val="tx1"/>
                </a:solidFill>
                <a:cs typeface="msmincho" charset="0"/>
              </a:rPr>
              <a:t>experiment</a:t>
            </a:r>
          </a:p>
          <a:p>
            <a:r>
              <a:rPr lang="en-US" sz="2000" b="0" dirty="0">
                <a:solidFill>
                  <a:schemeClr val="tx1"/>
                </a:solidFill>
                <a:cs typeface="msmincho" charset="0"/>
              </a:rPr>
              <a:t>at </a:t>
            </a:r>
            <a:r>
              <a:rPr lang="en-US" sz="2000" b="0" dirty="0" err="1">
                <a:solidFill>
                  <a:schemeClr val="tx1"/>
                </a:solidFill>
                <a:latin typeface="Symbol" charset="2"/>
                <a:cs typeface="Symbol" charset="2"/>
              </a:rPr>
              <a:t>p</a:t>
            </a:r>
            <a:r>
              <a:rPr lang="en-US" sz="2000" b="0" dirty="0" err="1">
                <a:solidFill>
                  <a:schemeClr val="tx1"/>
                </a:solidFill>
                <a:cs typeface="msmincho" charset="0"/>
              </a:rPr>
              <a:t>DAR</a:t>
            </a:r>
            <a:r>
              <a:rPr lang="en-US" sz="2000" b="0" dirty="0">
                <a:solidFill>
                  <a:schemeClr val="tx1"/>
                </a:solidFill>
                <a:cs typeface="msmincho" charset="0"/>
              </a:rPr>
              <a:t> source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983926" y="4890319"/>
            <a:ext cx="1839942" cy="66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cs typeface="msmincho" charset="0"/>
              </a:rPr>
              <a:t>10% uncertainty </a:t>
            </a:r>
          </a:p>
          <a:p>
            <a:r>
              <a:rPr lang="en-US" sz="1800" b="0" dirty="0">
                <a:solidFill>
                  <a:schemeClr val="tx1"/>
                </a:solidFill>
                <a:cs typeface="msmincho" charset="0"/>
              </a:rPr>
              <a:t>on rate</a:t>
            </a:r>
          </a:p>
        </p:txBody>
      </p:sp>
      <p:sp>
        <p:nvSpPr>
          <p:cNvPr id="14" name="Rectangular Callout 22"/>
          <p:cNvSpPr>
            <a:spLocks noChangeArrowheads="1"/>
          </p:cNvSpPr>
          <p:nvPr/>
        </p:nvSpPr>
        <p:spPr bwMode="auto">
          <a:xfrm>
            <a:off x="5084509" y="3159292"/>
            <a:ext cx="1983687" cy="466725"/>
          </a:xfrm>
          <a:prstGeom prst="wedgeRectCallout">
            <a:avLst>
              <a:gd name="adj1" fmla="val -44903"/>
              <a:gd name="adj2" fmla="val 12856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100" b="0" dirty="0" err="1">
                <a:solidFill>
                  <a:schemeClr val="tx1"/>
                </a:solidFill>
              </a:rPr>
              <a:t>Ar</a:t>
            </a:r>
            <a:r>
              <a:rPr lang="en-US" sz="2100" b="0" dirty="0">
                <a:solidFill>
                  <a:schemeClr val="tx1"/>
                </a:solidFill>
              </a:rPr>
              <a:t>-C scattering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3544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74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742" y="5809824"/>
            <a:ext cx="4612457" cy="6461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1D7351-8B72-0543-8742-2F63CD967395}"/>
              </a:ext>
            </a:extLst>
          </p:cNvPr>
          <p:cNvSpPr txBox="1"/>
          <p:nvPr/>
        </p:nvSpPr>
        <p:spPr>
          <a:xfrm>
            <a:off x="463578" y="516351"/>
            <a:ext cx="8464177" cy="510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Approach: expand in moments of the neutron radius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41678A-A140-F64C-B532-2DDE65355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78" y="1287084"/>
            <a:ext cx="5778500" cy="1358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EA2A23-28D0-8247-B819-41BDE22AA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555" y="1426784"/>
            <a:ext cx="2108200" cy="1219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81F98B-C4BE-0A4E-9741-AB51AA55311D}"/>
              </a:ext>
            </a:extLst>
          </p:cNvPr>
          <p:cNvSpPr/>
          <p:nvPr/>
        </p:nvSpPr>
        <p:spPr>
          <a:xfrm>
            <a:off x="1871317" y="6749572"/>
            <a:ext cx="5505876" cy="30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67000"/>
              </a:lnSpc>
              <a:spcAft>
                <a:spcPts val="1200"/>
              </a:spcAft>
            </a:pPr>
            <a:r>
              <a:rPr lang="en-ZW" sz="2000" b="0" dirty="0">
                <a:solidFill>
                  <a:srgbClr val="000000"/>
                </a:solidFill>
                <a:cs typeface="msmincho" charset="0"/>
              </a:rPr>
              <a:t>K. Patton et al., PRC86  (2012) 024612</a:t>
            </a:r>
          </a:p>
        </p:txBody>
      </p:sp>
    </p:spTree>
    <p:extLst>
      <p:ext uri="{BB962C8B-B14F-4D97-AF65-F5344CB8AC3E}">
        <p14:creationId xmlns:p14="http://schemas.microsoft.com/office/powerpoint/2010/main" val="275915363"/>
      </p:ext>
    </p:extLst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75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E7CFB3-EE37-2947-A682-97500FF7B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01909"/>
            <a:ext cx="5408908" cy="327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D04A36-AD1D-9443-AE1D-13EBA1FD2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80" y="4866468"/>
            <a:ext cx="4206732" cy="245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8C2B14-150A-4C4B-B222-A6FE445258B4}"/>
              </a:ext>
            </a:extLst>
          </p:cNvPr>
          <p:cNvSpPr txBox="1"/>
          <p:nvPr/>
        </p:nvSpPr>
        <p:spPr>
          <a:xfrm>
            <a:off x="1286359" y="5284922"/>
            <a:ext cx="2356735" cy="331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Lines: 2 </a:t>
            </a:r>
            <a:r>
              <a:rPr lang="en-US" sz="1600" b="0" dirty="0" err="1">
                <a:solidFill>
                  <a:schemeClr val="tx1"/>
                </a:solidFill>
              </a:rPr>
              <a:t>tonnes</a:t>
            </a:r>
            <a:r>
              <a:rPr lang="en-US" sz="1600" b="0" dirty="0">
                <a:solidFill>
                  <a:schemeClr val="tx1"/>
                </a:solidFill>
              </a:rPr>
              <a:t> @ 20 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C81664-6A22-CD48-84BD-C3D04BFBB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949" y="1501908"/>
            <a:ext cx="5040676" cy="3364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4AD0D5-62F7-794A-8885-4461090C2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483" y="4843355"/>
            <a:ext cx="3949337" cy="2920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D9EC8-B6A0-1F4B-93B9-74680E4CD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312" y="529712"/>
            <a:ext cx="2705100" cy="838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DC94A1-B765-274E-ADB0-9CFFE4DA4EFF}"/>
              </a:ext>
            </a:extLst>
          </p:cNvPr>
          <p:cNvSpPr txBox="1"/>
          <p:nvPr/>
        </p:nvSpPr>
        <p:spPr>
          <a:xfrm>
            <a:off x="563740" y="514214"/>
            <a:ext cx="5243743" cy="510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More studies with this approach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A295C9-E93C-BD45-9442-A39E5F8C4781}"/>
              </a:ext>
            </a:extLst>
          </p:cNvPr>
          <p:cNvSpPr txBox="1"/>
          <p:nvPr/>
        </p:nvSpPr>
        <p:spPr>
          <a:xfrm>
            <a:off x="1394847" y="6028841"/>
            <a:ext cx="5028941" cy="710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Uses uncertainties uncorrelated bin by bin,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  which is probably too conservative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330E6109-C750-D049-9F03-C6CDD6DF1D78}"/>
              </a:ext>
            </a:extLst>
          </p:cNvPr>
          <p:cNvSpPr/>
          <p:nvPr/>
        </p:nvSpPr>
        <p:spPr>
          <a:xfrm>
            <a:off x="7051720" y="5344021"/>
            <a:ext cx="1600284" cy="531219"/>
          </a:xfrm>
          <a:prstGeom prst="wedgeRectCallout">
            <a:avLst>
              <a:gd name="adj1" fmla="val -39278"/>
              <a:gd name="adj2" fmla="val -83180"/>
            </a:avLst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" pitchFamily="2" charset="0"/>
              </a:rPr>
              <a:t>4</a:t>
            </a:r>
            <a:r>
              <a:rPr lang="en-US" sz="2000" baseline="30000" dirty="0">
                <a:latin typeface="Helvetica" pitchFamily="2" charset="0"/>
              </a:rPr>
              <a:t>th</a:t>
            </a:r>
            <a:r>
              <a:rPr lang="en-US" sz="2000" dirty="0">
                <a:latin typeface="Helvetica" pitchFamily="2" charset="0"/>
              </a:rPr>
              <a:t> moment</a:t>
            </a:r>
          </a:p>
        </p:txBody>
      </p:sp>
    </p:spTree>
    <p:extLst>
      <p:ext uri="{BB962C8B-B14F-4D97-AF65-F5344CB8AC3E}">
        <p14:creationId xmlns:p14="http://schemas.microsoft.com/office/powerpoint/2010/main" val="34686527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76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88" y="1020587"/>
            <a:ext cx="8817224" cy="401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55" y="1393749"/>
            <a:ext cx="3498123" cy="3326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31" y="3917870"/>
            <a:ext cx="3162300" cy="711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7054" y="5356082"/>
            <a:ext cx="8302273" cy="1030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Fit to neutron radius resulting in ~18% uncertainty, as</a:t>
            </a:r>
            <a:br>
              <a:rPr lang="en-US" sz="2000" b="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   well as neutron skin measurement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Does not handle bin-by-bin correlation of systematics (e.g., from QF)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988" y="237033"/>
            <a:ext cx="6094938" cy="51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First fit to the COHERENT </a:t>
            </a:r>
            <a:r>
              <a:rPr lang="en-US" dirty="0" err="1">
                <a:solidFill>
                  <a:schemeClr val="tx1"/>
                </a:solidFill>
              </a:rPr>
              <a:t>CsI</a:t>
            </a:r>
            <a:r>
              <a:rPr lang="en-US" dirty="0">
                <a:solidFill>
                  <a:schemeClr val="tx1"/>
                </a:solidFill>
              </a:rPr>
              <a:t>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44" y="1480269"/>
            <a:ext cx="4704041" cy="2272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753" y="4611603"/>
            <a:ext cx="2292995" cy="7444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922" y="4588641"/>
            <a:ext cx="2222500" cy="694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9E51F5-2C04-A643-B183-1FA72DF34670}"/>
              </a:ext>
            </a:extLst>
          </p:cNvPr>
          <p:cNvSpPr txBox="1"/>
          <p:nvPr/>
        </p:nvSpPr>
        <p:spPr>
          <a:xfrm>
            <a:off x="559080" y="3632748"/>
            <a:ext cx="2534668" cy="390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Helm functional form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B09424-68CE-174E-A20E-496333D250BF}"/>
              </a:ext>
            </a:extLst>
          </p:cNvPr>
          <p:cNvSpPr/>
          <p:nvPr/>
        </p:nvSpPr>
        <p:spPr>
          <a:xfrm>
            <a:off x="847054" y="4611603"/>
            <a:ext cx="4542368" cy="671207"/>
          </a:xfrm>
          <a:prstGeom prst="rect">
            <a:avLst/>
          </a:prstGeom>
          <a:noFill/>
          <a:ln w="444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F4AD2-1EB1-C647-AC96-C13AA49F1AD5}"/>
              </a:ext>
            </a:extLst>
          </p:cNvPr>
          <p:cNvSpPr txBox="1"/>
          <p:nvPr/>
        </p:nvSpPr>
        <p:spPr>
          <a:xfrm>
            <a:off x="847054" y="6460277"/>
            <a:ext cx="7609776" cy="83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COHERENT will have better measurement soon,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  + handling of shape systematics w/ correlations</a:t>
            </a:r>
          </a:p>
        </p:txBody>
      </p:sp>
    </p:spTree>
    <p:extLst>
      <p:ext uri="{BB962C8B-B14F-4D97-AF65-F5344CB8AC3E}">
        <p14:creationId xmlns:p14="http://schemas.microsoft.com/office/powerpoint/2010/main" val="32921325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77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4C13D-3209-224D-8267-C57AD5B620EA}"/>
              </a:ext>
            </a:extLst>
          </p:cNvPr>
          <p:cNvSpPr txBox="1"/>
          <p:nvPr/>
        </p:nvSpPr>
        <p:spPr>
          <a:xfrm>
            <a:off x="818569" y="407864"/>
            <a:ext cx="8295861" cy="2494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But now:  suppose your physics goal is 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hunt for BSM effects in the recoil spectrum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understand an astrophysical </a:t>
            </a:r>
            <a:r>
              <a:rPr lang="en-US" sz="2400" b="0" dirty="0" err="1">
                <a:solidFill>
                  <a:schemeClr val="tx1"/>
                </a:solidFill>
              </a:rPr>
              <a:t>CEvNS</a:t>
            </a:r>
            <a:r>
              <a:rPr lang="en-US" sz="2400" b="0" dirty="0">
                <a:solidFill>
                  <a:schemeClr val="tx1"/>
                </a:solidFill>
              </a:rPr>
              <a:t> signal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understand an astrophysical </a:t>
            </a:r>
            <a:r>
              <a:rPr lang="en-US" sz="2400" b="0" dirty="0" err="1">
                <a:solidFill>
                  <a:schemeClr val="tx1"/>
                </a:solidFill>
              </a:rPr>
              <a:t>CEvNS</a:t>
            </a:r>
            <a:r>
              <a:rPr lang="en-US" sz="2400" b="0" dirty="0">
                <a:solidFill>
                  <a:schemeClr val="tx1"/>
                </a:solidFill>
              </a:rPr>
              <a:t> background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    (DM floor)</a:t>
            </a:r>
          </a:p>
          <a:p>
            <a:r>
              <a:rPr lang="en-US" b="0" dirty="0">
                <a:solidFill>
                  <a:schemeClr val="tx1"/>
                </a:solidFill>
              </a:rPr>
              <a:t>then…  </a:t>
            </a:r>
            <a:r>
              <a:rPr lang="en-US" sz="2400" dirty="0">
                <a:solidFill>
                  <a:schemeClr val="tx1"/>
                </a:solidFill>
              </a:rPr>
              <a:t>uncertainties in the form factor are a nuisance</a:t>
            </a:r>
            <a:r>
              <a:rPr lang="en-US" b="0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56BAE-AF92-9948-B980-A1A9815D6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73" y="4002968"/>
            <a:ext cx="2823463" cy="1595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56EECD-B3F6-A945-B4E8-0E346473B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540" y="3972716"/>
            <a:ext cx="2165769" cy="16560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CC535B-CA4A-6C49-AE5C-8DB9BEB10226}"/>
              </a:ext>
            </a:extLst>
          </p:cNvPr>
          <p:cNvSpPr/>
          <p:nvPr/>
        </p:nvSpPr>
        <p:spPr>
          <a:xfrm>
            <a:off x="263021" y="3168444"/>
            <a:ext cx="9554582" cy="83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There are degeneracies in the observables between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“old” (but still mysterious) physics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A35DB-98B5-3544-A69A-79D3EDBA070E}"/>
              </a:ext>
            </a:extLst>
          </p:cNvPr>
          <p:cNvSpPr/>
          <p:nvPr/>
        </p:nvSpPr>
        <p:spPr>
          <a:xfrm>
            <a:off x="4966499" y="5578966"/>
            <a:ext cx="3430036" cy="450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and “new” physics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471C03-284F-F64C-B60A-F79EDD1F9CB4}"/>
              </a:ext>
            </a:extLst>
          </p:cNvPr>
          <p:cNvSpPr/>
          <p:nvPr/>
        </p:nvSpPr>
        <p:spPr>
          <a:xfrm>
            <a:off x="818569" y="6291505"/>
            <a:ext cx="8030022" cy="83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We will need to think carefully about how to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   disentangle these effects and understand uncertainties</a:t>
            </a:r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87852FCE-8F7C-1744-BD5F-135A169018D6}"/>
              </a:ext>
            </a:extLst>
          </p:cNvPr>
          <p:cNvSpPr/>
          <p:nvPr/>
        </p:nvSpPr>
        <p:spPr>
          <a:xfrm>
            <a:off x="4138047" y="4695986"/>
            <a:ext cx="828452" cy="449451"/>
          </a:xfrm>
          <a:prstGeom prst="left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711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78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523" y="2278999"/>
            <a:ext cx="4608108" cy="4295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581" y="354562"/>
            <a:ext cx="9430787" cy="2434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 Initial COHERENT </a:t>
            </a:r>
            <a:r>
              <a:rPr lang="en-US" b="0" dirty="0" err="1">
                <a:solidFill>
                  <a:schemeClr val="tx1"/>
                </a:solidFill>
              </a:rPr>
              <a:t>CsI</a:t>
            </a:r>
            <a:r>
              <a:rPr lang="en-US" b="0" dirty="0">
                <a:solidFill>
                  <a:schemeClr val="tx1"/>
                </a:solidFill>
              </a:rPr>
              <a:t> result used Klein-</a:t>
            </a:r>
            <a:r>
              <a:rPr lang="en-US" b="0" dirty="0" err="1">
                <a:solidFill>
                  <a:schemeClr val="tx1"/>
                </a:solidFill>
              </a:rPr>
              <a:t>Nystrand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(no skin)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assumed +/-</a:t>
            </a:r>
            <a:r>
              <a:rPr lang="en-US" sz="2400" dirty="0">
                <a:solidFill>
                  <a:schemeClr val="tx1"/>
                </a:solidFill>
              </a:rPr>
              <a:t>5% FF uncertainty </a:t>
            </a:r>
            <a:r>
              <a:rPr lang="en-US" sz="2400" b="0" dirty="0">
                <a:solidFill>
                  <a:schemeClr val="tx1"/>
                </a:solidFill>
              </a:rPr>
              <a:t>on counts or 1-bin NSI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conservative estimate based on variation of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   integrated counts for different parameterizations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not the dominant uncertainty (which is QF-related, +/-25%)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54774-CE2C-134B-890E-90DC50900678}"/>
              </a:ext>
            </a:extLst>
          </p:cNvPr>
          <p:cNvSpPr txBox="1"/>
          <p:nvPr/>
        </p:nvSpPr>
        <p:spPr>
          <a:xfrm>
            <a:off x="1456687" y="6574339"/>
            <a:ext cx="6242415" cy="83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Updated estimates of integrated event rates </a:t>
            </a:r>
          </a:p>
          <a:p>
            <a:r>
              <a:rPr lang="en-US" sz="2400" b="0" dirty="0">
                <a:solidFill>
                  <a:schemeClr val="tx1"/>
                </a:solidFill>
              </a:rPr>
              <a:t>   w/FF variation are within this uncertainty </a:t>
            </a:r>
          </a:p>
        </p:txBody>
      </p:sp>
    </p:spTree>
    <p:extLst>
      <p:ext uri="{BB962C8B-B14F-4D97-AF65-F5344CB8AC3E}">
        <p14:creationId xmlns:p14="http://schemas.microsoft.com/office/powerpoint/2010/main" val="35414707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94" y="1460891"/>
            <a:ext cx="8894494" cy="58529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79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1741" y="130446"/>
            <a:ext cx="8544519" cy="140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Current method of estimating FF uncertainty:</a:t>
            </a:r>
          </a:p>
          <a:p>
            <a:r>
              <a:rPr lang="en-US" b="0" dirty="0">
                <a:solidFill>
                  <a:schemeClr val="tx1"/>
                </a:solidFill>
              </a:rPr>
              <a:t> R</a:t>
            </a:r>
            <a:r>
              <a:rPr lang="en-US" b="0" baseline="-25000" dirty="0">
                <a:solidFill>
                  <a:schemeClr val="tx1"/>
                </a:solidFill>
              </a:rPr>
              <a:t>n </a:t>
            </a:r>
            <a:r>
              <a:rPr lang="en-US" b="0" dirty="0">
                <a:solidFill>
                  <a:schemeClr val="tx1"/>
                </a:solidFill>
              </a:rPr>
              <a:t>scaling (via Q) by ±3%</a:t>
            </a:r>
            <a:r>
              <a:rPr lang="en-US" sz="2000" b="0" dirty="0">
                <a:solidFill>
                  <a:schemeClr val="tx1"/>
                </a:solidFill>
              </a:rPr>
              <a:t> (C. Horowitz’s estimate of R</a:t>
            </a:r>
            <a:r>
              <a:rPr lang="en-US" sz="2000" b="0" baseline="-25000" dirty="0">
                <a:solidFill>
                  <a:schemeClr val="tx1"/>
                </a:solidFill>
              </a:rPr>
              <a:t>n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uccty</a:t>
            </a:r>
            <a:r>
              <a:rPr lang="en-US" sz="2000" b="0" dirty="0">
                <a:solidFill>
                  <a:schemeClr val="tx1"/>
                </a:solidFill>
              </a:rPr>
              <a:t>)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   </a:t>
            </a:r>
            <a:r>
              <a:rPr lang="en-US" b="0" dirty="0">
                <a:solidFill>
                  <a:schemeClr val="tx1"/>
                </a:solidFill>
                <a:sym typeface="Wingdings"/>
              </a:rPr>
              <a:t> ~4% effect on </a:t>
            </a:r>
            <a:r>
              <a:rPr lang="en-US" b="0" dirty="0" err="1">
                <a:solidFill>
                  <a:schemeClr val="tx1"/>
                </a:solidFill>
                <a:sym typeface="Wingdings"/>
              </a:rPr>
              <a:t>CsI</a:t>
            </a:r>
            <a:r>
              <a:rPr lang="en-US" b="0" dirty="0">
                <a:solidFill>
                  <a:schemeClr val="tx1"/>
                </a:solidFill>
                <a:sym typeface="Wingdings"/>
              </a:rPr>
              <a:t> number</a:t>
            </a:r>
            <a:endParaRPr lang="en-US" b="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575745" y="2760288"/>
          <a:ext cx="2430516" cy="1749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216">
                <a:tc gridSpan="2">
                  <a:txBody>
                    <a:bodyPr/>
                    <a:lstStyle/>
                    <a:p>
                      <a:r>
                        <a:rPr lang="en-US" dirty="0" err="1">
                          <a:latin typeface="Helvetica"/>
                          <a:cs typeface="Helvetica"/>
                        </a:rPr>
                        <a:t>CsI</a:t>
                      </a:r>
                      <a:r>
                        <a:rPr lang="en-US" dirty="0">
                          <a:latin typeface="Helvetica"/>
                          <a:cs typeface="Helvetica"/>
                        </a:rPr>
                        <a:t> events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1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CB406B"/>
                          </a:solidFill>
                          <a:latin typeface="Helvetica"/>
                          <a:cs typeface="Helvetica"/>
                        </a:rPr>
                        <a:t>Horowitz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CB406B"/>
                          </a:solidFill>
                          <a:latin typeface="Helvetica"/>
                          <a:cs typeface="Helvetica"/>
                        </a:rPr>
                        <a:t>171.72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643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8000"/>
                          </a:solidFill>
                          <a:latin typeface="Helvetica"/>
                          <a:cs typeface="Helvetica"/>
                        </a:rPr>
                        <a:t>Horowitz Rn+3%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8000"/>
                          </a:solidFill>
                          <a:latin typeface="Helvetica"/>
                          <a:cs typeface="Helvetica"/>
                        </a:rPr>
                        <a:t>164.89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64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Horowitz</a:t>
                      </a:r>
                      <a:r>
                        <a:rPr lang="en-US" sz="1400" baseline="0" dirty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 Rn-3%</a:t>
                      </a:r>
                      <a:endParaRPr lang="en-US" sz="1400" dirty="0">
                        <a:solidFill>
                          <a:srgbClr val="00009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90"/>
                          </a:solidFill>
                          <a:latin typeface="Helvetica"/>
                          <a:cs typeface="Helvetica"/>
                        </a:rPr>
                        <a:t>178.64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64060" y="4791463"/>
            <a:ext cx="2835632" cy="1370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>
                <a:solidFill>
                  <a:schemeClr val="tx1"/>
                </a:solidFill>
              </a:rPr>
              <a:t>The previously</a:t>
            </a:r>
          </a:p>
          <a:p>
            <a:r>
              <a:rPr lang="en-US" sz="2000" b="0">
                <a:solidFill>
                  <a:schemeClr val="tx1"/>
                </a:solidFill>
              </a:rPr>
              <a:t>estimated ~5% uccty</a:t>
            </a:r>
          </a:p>
          <a:p>
            <a:r>
              <a:rPr lang="en-US" sz="2000" b="0">
                <a:solidFill>
                  <a:schemeClr val="tx1"/>
                </a:solidFill>
              </a:rPr>
              <a:t>on CsI number from FF</a:t>
            </a:r>
          </a:p>
          <a:p>
            <a:r>
              <a:rPr lang="en-US" sz="2000" b="0">
                <a:solidFill>
                  <a:schemeClr val="tx1"/>
                </a:solidFill>
              </a:rPr>
              <a:t>is probably reasonable</a:t>
            </a:r>
          </a:p>
        </p:txBody>
      </p:sp>
    </p:spTree>
    <p:extLst>
      <p:ext uri="{BB962C8B-B14F-4D97-AF65-F5344CB8AC3E}">
        <p14:creationId xmlns:p14="http://schemas.microsoft.com/office/powerpoint/2010/main" val="519138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90500"/>
            <a:ext cx="9093200" cy="727685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5400000">
            <a:off x="6689651" y="1052994"/>
            <a:ext cx="945116" cy="679356"/>
          </a:xfrm>
          <a:prstGeom prst="rightArrow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39584" y="2294670"/>
            <a:ext cx="1766830" cy="28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(per target atom in </a:t>
            </a:r>
            <a:r>
              <a:rPr lang="en-US" sz="1200" b="0" dirty="0" err="1">
                <a:solidFill>
                  <a:schemeClr val="tx1"/>
                </a:solidFill>
              </a:rPr>
              <a:t>CsI</a:t>
            </a:r>
            <a:r>
              <a:rPr lang="en-US" sz="1200" b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343195" y="3276124"/>
            <a:ext cx="1705305" cy="635476"/>
          </a:xfrm>
          <a:prstGeom prst="rect">
            <a:avLst/>
          </a:prstGeom>
          <a:solidFill>
            <a:srgbClr val="EBF5A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2717800"/>
            <a:ext cx="5331581" cy="4064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0" y="3346450"/>
            <a:ext cx="2425700" cy="4191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02189" y="131281"/>
            <a:ext cx="3238611" cy="1164120"/>
          </a:xfrm>
          <a:prstGeom prst="rect">
            <a:avLst/>
          </a:prstGeom>
          <a:solidFill>
            <a:srgbClr val="00009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0" tIns="8568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3000"/>
              </a:lnSpc>
            </a:pPr>
            <a:r>
              <a:rPr lang="en-ZW" dirty="0">
                <a:cs typeface="msmincho" charset="0"/>
              </a:rPr>
              <a:t> The cross section</a:t>
            </a:r>
          </a:p>
          <a:p>
            <a:pPr eaLnBrk="1">
              <a:lnSpc>
                <a:spcPct val="83000"/>
              </a:lnSpc>
            </a:pPr>
            <a:r>
              <a:rPr lang="en-ZW" dirty="0">
                <a:cs typeface="msmincho" charset="0"/>
              </a:rPr>
              <a:t>       is </a:t>
            </a:r>
            <a:r>
              <a:rPr lang="en-ZW" i="1" dirty="0">
                <a:cs typeface="msmincho" charset="0"/>
              </a:rPr>
              <a:t>large  </a:t>
            </a:r>
          </a:p>
          <a:p>
            <a:pPr eaLnBrk="1">
              <a:lnSpc>
                <a:spcPct val="83000"/>
              </a:lnSpc>
            </a:pPr>
            <a:r>
              <a:rPr lang="en-ZW" sz="2000" b="0" dirty="0">
                <a:cs typeface="msmincho" charset="0"/>
              </a:rPr>
              <a:t>    (by neutrino standards)</a:t>
            </a:r>
          </a:p>
        </p:txBody>
      </p:sp>
    </p:spTree>
    <p:extLst>
      <p:ext uri="{BB962C8B-B14F-4D97-AF65-F5344CB8AC3E}">
        <p14:creationId xmlns:p14="http://schemas.microsoft.com/office/powerpoint/2010/main" val="620264606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242D4E-8422-BE4F-B016-1A53D4650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23" y="1605230"/>
            <a:ext cx="4648731" cy="42841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D078F1-E219-F640-AB41-C41480B2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D09F7-C163-2740-8300-1A2155B69646}"/>
              </a:ext>
            </a:extLst>
          </p:cNvPr>
          <p:cNvSpPr txBox="1"/>
          <p:nvPr/>
        </p:nvSpPr>
        <p:spPr>
          <a:xfrm>
            <a:off x="322467" y="363164"/>
            <a:ext cx="9092554" cy="51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Effect of FF uncertainty on the SNS recoil spectrum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6596C-4ADD-4040-B9A5-92248F90BFA5}"/>
              </a:ext>
            </a:extLst>
          </p:cNvPr>
          <p:cNvSpPr txBox="1"/>
          <p:nvPr/>
        </p:nvSpPr>
        <p:spPr>
          <a:xfrm>
            <a:off x="2444290" y="2787161"/>
            <a:ext cx="1524776" cy="271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(Klein-</a:t>
            </a:r>
            <a:r>
              <a:rPr lang="en-US" sz="1200" b="0" dirty="0" err="1">
                <a:solidFill>
                  <a:schemeClr val="tx1"/>
                </a:solidFill>
              </a:rPr>
              <a:t>Nystrand</a:t>
            </a:r>
            <a:r>
              <a:rPr lang="en-US" sz="1200" b="0" dirty="0">
                <a:solidFill>
                  <a:schemeClr val="tx1"/>
                </a:solidFill>
              </a:rPr>
              <a:t> FF)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F4CAA-EAAE-0742-A271-EA7DB94B8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1" y="1547461"/>
            <a:ext cx="4842774" cy="44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99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D3639-1212-8047-81EA-793C60B81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51" y="440398"/>
            <a:ext cx="7162800" cy="167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81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4C13D-3209-224D-8267-C57AD5B620EA}"/>
              </a:ext>
            </a:extLst>
          </p:cNvPr>
          <p:cNvSpPr txBox="1"/>
          <p:nvPr/>
        </p:nvSpPr>
        <p:spPr>
          <a:xfrm>
            <a:off x="555098" y="185296"/>
            <a:ext cx="1043876" cy="51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New: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5294C-071A-F544-BAAC-3610BDC8C54C}"/>
              </a:ext>
            </a:extLst>
          </p:cNvPr>
          <p:cNvSpPr txBox="1"/>
          <p:nvPr/>
        </p:nvSpPr>
        <p:spPr>
          <a:xfrm>
            <a:off x="1210858" y="6609137"/>
            <a:ext cx="6458819" cy="510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Helm form factor with R</a:t>
            </a:r>
            <a:r>
              <a:rPr lang="en-US" b="0" baseline="-25000" dirty="0">
                <a:solidFill>
                  <a:schemeClr val="tx1"/>
                </a:solidFill>
              </a:rPr>
              <a:t>n </a:t>
            </a:r>
            <a:r>
              <a:rPr lang="en-US" b="0" dirty="0">
                <a:solidFill>
                  <a:schemeClr val="tx1"/>
                </a:solidFill>
              </a:rPr>
              <a:t>varied ~+/-9%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AE6C8D-B1A8-F147-B0C4-F64D9EDF8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7" y="5587338"/>
            <a:ext cx="3086100" cy="62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29D1DD-D83A-D44D-B640-4A3D4506A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63143"/>
            <a:ext cx="6458268" cy="2760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A1CCA2-EDE5-0449-B959-2FF92B38A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493" y="2920484"/>
            <a:ext cx="3145699" cy="20051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6BB61A-8C46-844B-8394-FF0B09128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142" y="5570432"/>
            <a:ext cx="5334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342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F77D9-D757-B74F-A424-C53235E19F75}" type="slidenum">
              <a:rPr lang="en-US" smtClean="0"/>
              <a:t>82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4C13D-3209-224D-8267-C57AD5B620EA}"/>
              </a:ext>
            </a:extLst>
          </p:cNvPr>
          <p:cNvSpPr txBox="1"/>
          <p:nvPr/>
        </p:nvSpPr>
        <p:spPr>
          <a:xfrm>
            <a:off x="555098" y="185296"/>
            <a:ext cx="8477001" cy="51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May make significant impact on BSM sensitivity: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30827-D8A6-914A-BD9B-4916D03EC904}"/>
              </a:ext>
            </a:extLst>
          </p:cNvPr>
          <p:cNvSpPr txBox="1"/>
          <p:nvPr/>
        </p:nvSpPr>
        <p:spPr>
          <a:xfrm>
            <a:off x="800357" y="5587802"/>
            <a:ext cx="7986482" cy="12186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But is +/-0.5 </a:t>
            </a:r>
            <a:r>
              <a:rPr lang="en-US" sz="2400" b="0" dirty="0" err="1">
                <a:solidFill>
                  <a:schemeClr val="tx1"/>
                </a:solidFill>
              </a:rPr>
              <a:t>fm</a:t>
            </a:r>
            <a:r>
              <a:rPr lang="en-US" sz="2400" b="0" dirty="0">
                <a:solidFill>
                  <a:schemeClr val="tx1"/>
                </a:solidFill>
              </a:rPr>
              <a:t> on R</a:t>
            </a:r>
            <a:r>
              <a:rPr lang="en-US" sz="2400" b="0" baseline="-25000" dirty="0">
                <a:solidFill>
                  <a:schemeClr val="tx1"/>
                </a:solidFill>
              </a:rPr>
              <a:t>n</a:t>
            </a:r>
            <a:r>
              <a:rPr lang="en-US" sz="2400" b="0" dirty="0">
                <a:solidFill>
                  <a:schemeClr val="tx1"/>
                </a:solidFill>
              </a:rPr>
              <a:t> the right amount of uncertainty?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Is varying R</a:t>
            </a:r>
            <a:r>
              <a:rPr lang="en-US" sz="2400" b="0" baseline="-25000" dirty="0">
                <a:solidFill>
                  <a:schemeClr val="tx1"/>
                </a:solidFill>
              </a:rPr>
              <a:t>n</a:t>
            </a:r>
            <a:r>
              <a:rPr lang="en-US" sz="2400" b="0" dirty="0">
                <a:solidFill>
                  <a:schemeClr val="tx1"/>
                </a:solidFill>
              </a:rPr>
              <a:t> even the right thing to do?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How to incorporate known nuclear structure physics?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52874-729E-D54F-9FD5-04A7444AA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736" y="2612989"/>
            <a:ext cx="2646611" cy="1460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F8DA6-CA0F-7944-AC1B-7EB73E00C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32" y="942720"/>
            <a:ext cx="6313540" cy="42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6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44" y="1312317"/>
            <a:ext cx="8029225" cy="5744486"/>
          </a:xfrm>
          <a:prstGeom prst="rect">
            <a:avLst/>
          </a:prstGeom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17549" y="1587205"/>
            <a:ext cx="5881689" cy="3432174"/>
            <a:chOff x="1241" y="1142"/>
            <a:chExt cx="3594" cy="2009"/>
          </a:xfrm>
        </p:grpSpPr>
        <p:sp>
          <p:nvSpPr>
            <p:cNvPr id="16388" name="Text Box 4"/>
            <p:cNvSpPr txBox="1">
              <a:spLocks noChangeArrowheads="1"/>
            </p:cNvSpPr>
            <p:nvPr/>
          </p:nvSpPr>
          <p:spPr bwMode="auto">
            <a:xfrm>
              <a:off x="1241" y="1142"/>
              <a:ext cx="3594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68544" rIns="0" bIns="0"/>
            <a:lstStyle>
              <a:lvl1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lnSpc>
                  <a:spcPct val="83000"/>
                </a:lnSpc>
              </a:pPr>
              <a:r>
                <a:rPr lang="en-ZW" sz="2000" b="0" dirty="0">
                  <a:solidFill>
                    <a:schemeClr val="tx1"/>
                  </a:solidFill>
                  <a:cs typeface="msmincho" charset="0"/>
                </a:rPr>
                <a:t>Nuclear recoil energy spectrum in Ge for 30 MeV </a:t>
              </a:r>
              <a:r>
                <a:rPr lang="en-ZW" sz="2000" b="0" dirty="0">
                  <a:solidFill>
                    <a:schemeClr val="tx1"/>
                  </a:solidFill>
                  <a:latin typeface="Symbol" charset="0"/>
                  <a:cs typeface="msmincho" charset="0"/>
                </a:rPr>
                <a:t>n</a:t>
              </a:r>
            </a:p>
          </p:txBody>
        </p:sp>
        <p:sp>
          <p:nvSpPr>
            <p:cNvPr id="16393" name="Text Box 9"/>
            <p:cNvSpPr txBox="1">
              <a:spLocks noChangeArrowheads="1"/>
            </p:cNvSpPr>
            <p:nvPr/>
          </p:nvSpPr>
          <p:spPr bwMode="auto">
            <a:xfrm>
              <a:off x="2130" y="2864"/>
              <a:ext cx="62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lnSpc>
                  <a:spcPct val="83000"/>
                </a:lnSpc>
              </a:pPr>
              <a:endParaRPr lang="en-US">
                <a:cs typeface="msmincho" charset="0"/>
              </a:endParaRPr>
            </a:p>
          </p:txBody>
        </p:sp>
      </p:grpSp>
      <p:sp>
        <p:nvSpPr>
          <p:cNvPr id="5" name="Rectangular Callout 4"/>
          <p:cNvSpPr/>
          <p:nvPr/>
        </p:nvSpPr>
        <p:spPr bwMode="auto">
          <a:xfrm>
            <a:off x="6756401" y="3785884"/>
            <a:ext cx="3144428" cy="1710028"/>
          </a:xfrm>
          <a:prstGeom prst="wedgeRectCallout">
            <a:avLst>
              <a:gd name="adj1" fmla="val -22300"/>
              <a:gd name="adj2" fmla="val 92350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110000"/>
              </a:lnSpc>
              <a:spcAft>
                <a:spcPts val="600"/>
              </a:spcAft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 Max recoil</a:t>
            </a:r>
          </a:p>
          <a:p>
            <a:pPr eaLnBrk="1">
              <a:lnSpc>
                <a:spcPct val="110000"/>
              </a:lnSpc>
              <a:spcAft>
                <a:spcPts val="600"/>
              </a:spcAft>
            </a:pPr>
            <a:r>
              <a:rPr lang="en-ZW" b="0" dirty="0">
                <a:solidFill>
                  <a:schemeClr val="tx1"/>
                </a:solidFill>
                <a:cs typeface="msmincho" charset="0"/>
              </a:rPr>
              <a:t> energy is ~2E</a:t>
            </a:r>
            <a:r>
              <a:rPr lang="en-ZW" b="0" baseline="-33000" dirty="0">
                <a:solidFill>
                  <a:schemeClr val="tx1"/>
                </a:solidFill>
                <a:latin typeface="Symbol" charset="0"/>
                <a:cs typeface="msmincho" charset="0"/>
              </a:rPr>
              <a:t>n</a:t>
            </a:r>
            <a:r>
              <a:rPr lang="en-ZW" b="0" baseline="33000" dirty="0">
                <a:solidFill>
                  <a:schemeClr val="tx1"/>
                </a:solidFill>
                <a:cs typeface="msmincho" charset="0"/>
              </a:rPr>
              <a:t>2</a:t>
            </a:r>
            <a:r>
              <a:rPr lang="en-ZW" b="0" dirty="0">
                <a:solidFill>
                  <a:schemeClr val="tx1"/>
                </a:solidFill>
                <a:cs typeface="msmincho" charset="0"/>
              </a:rPr>
              <a:t>/M </a:t>
            </a:r>
          </a:p>
          <a:p>
            <a:pPr eaLnBrk="1">
              <a:lnSpc>
                <a:spcPct val="110000"/>
              </a:lnSpc>
              <a:spcAft>
                <a:spcPts val="600"/>
              </a:spcAft>
            </a:pPr>
            <a:r>
              <a:rPr lang="en-ZW" sz="2400" b="0" dirty="0">
                <a:solidFill>
                  <a:schemeClr val="tx1"/>
                </a:solidFill>
                <a:cs typeface="msmincho" charset="0"/>
              </a:rPr>
              <a:t> (25 keV for Ge)</a:t>
            </a:r>
          </a:p>
          <a:p>
            <a:pPr marL="0" marR="0" indent="0" algn="l" defTabSz="449263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65" charset="0"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54" y="205050"/>
            <a:ext cx="9408583" cy="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Large cross section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sz="1800" b="0" dirty="0">
                <a:solidFill>
                  <a:schemeClr val="tx1"/>
                </a:solidFill>
              </a:rPr>
              <a:t>(by neutrino standards) </a:t>
            </a:r>
            <a:r>
              <a:rPr lang="en-US" b="0" dirty="0">
                <a:solidFill>
                  <a:schemeClr val="tx1"/>
                </a:solidFill>
              </a:rPr>
              <a:t>but hard to observe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  due to</a:t>
            </a:r>
            <a:r>
              <a:rPr lang="en-US" dirty="0">
                <a:solidFill>
                  <a:schemeClr val="tx1"/>
                </a:solidFill>
              </a:rPr>
              <a:t> tiny nuclear recoil energies: 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24713" y="6993115"/>
            <a:ext cx="2352675" cy="401638"/>
          </a:xfrm>
        </p:spPr>
        <p:txBody>
          <a:bodyPr/>
          <a:lstStyle/>
          <a:p>
            <a:fld id="{AB6F77D9-D757-B74F-A424-C53235E19F75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49" y="2266950"/>
            <a:ext cx="4695219" cy="755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62700" y="2197100"/>
            <a:ext cx="1638300" cy="914400"/>
          </a:xfrm>
          <a:prstGeom prst="rect">
            <a:avLst/>
          </a:prstGeom>
          <a:solidFill>
            <a:schemeClr val="accent6">
              <a:lumMod val="75000"/>
              <a:alpha val="13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65" charset="0"/>
          <a:buNone/>
          <a:tabLst/>
          <a:defRPr kumimoji="0" lang="en-GB" sz="28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65" charset="0"/>
          <a:buNone/>
          <a:tabLst/>
          <a:defRPr kumimoji="0" lang="en-GB" sz="28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244829</TotalTime>
  <Words>4667</Words>
  <Application>Microsoft Macintosh PowerPoint</Application>
  <PresentationFormat>Custom</PresentationFormat>
  <Paragraphs>947</Paragraphs>
  <Slides>82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5" baseType="lpstr">
      <vt:lpstr>Arial</vt:lpstr>
      <vt:lpstr>Arial</vt:lpstr>
      <vt:lpstr>Calibri</vt:lpstr>
      <vt:lpstr>Courier</vt:lpstr>
      <vt:lpstr>Helvetica</vt:lpstr>
      <vt:lpstr>Symbol</vt:lpstr>
      <vt:lpstr>Times New Roman</vt:lpstr>
      <vt:lpstr>Wingdings</vt:lpstr>
      <vt:lpstr>Office Theme</vt:lpstr>
      <vt:lpstr>Custom Design</vt:lpstr>
      <vt:lpstr>1_Custom Design</vt:lpstr>
      <vt:lpstr>2_Custom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Dr Kate Scholberg, Ph.D.</cp:lastModifiedBy>
  <cp:revision>1259</cp:revision>
  <cp:lastPrinted>2019-04-25T03:27:29Z</cp:lastPrinted>
  <dcterms:created xsi:type="dcterms:W3CDTF">2013-02-01T11:34:50Z</dcterms:created>
  <dcterms:modified xsi:type="dcterms:W3CDTF">2019-04-25T14:02:17Z</dcterms:modified>
</cp:coreProperties>
</file>