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79" r:id="rId2"/>
    <p:sldId id="404" r:id="rId3"/>
    <p:sldId id="398" r:id="rId4"/>
    <p:sldId id="399" r:id="rId5"/>
    <p:sldId id="401" r:id="rId6"/>
    <p:sldId id="405" r:id="rId7"/>
    <p:sldId id="409" r:id="rId8"/>
    <p:sldId id="410" r:id="rId9"/>
    <p:sldId id="415" r:id="rId10"/>
    <p:sldId id="412" r:id="rId11"/>
    <p:sldId id="413" r:id="rId12"/>
    <p:sldId id="416" r:id="rId13"/>
    <p:sldId id="418" r:id="rId14"/>
    <p:sldId id="417" r:id="rId15"/>
    <p:sldId id="419" r:id="rId16"/>
    <p:sldId id="406" r:id="rId17"/>
    <p:sldId id="414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8"/>
    <a:srgbClr val="940028"/>
    <a:srgbClr val="940019"/>
    <a:srgbClr val="940017"/>
    <a:srgbClr val="010000"/>
    <a:srgbClr val="800000"/>
    <a:srgbClr val="33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99798" autoAdjust="0"/>
  </p:normalViewPr>
  <p:slideViewPr>
    <p:cSldViewPr>
      <p:cViewPr varScale="1">
        <p:scale>
          <a:sx n="133" d="100"/>
          <a:sy n="133" d="100"/>
        </p:scale>
        <p:origin x="-440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A95A-4231-AA4A-B8D9-65C45543E4B9}" type="datetimeFigureOut">
              <a:rPr lang="en-US" smtClean="0"/>
              <a:t>9/16/15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40CB-7E10-414C-9E1F-C56C8F49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120" y="127635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This Week at the ACFI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9390"/>
            <a:ext cx="8839200" cy="499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04950"/>
            <a:ext cx="82296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653912-89A6-4BD1-B79D-597CC2E51B15}" type="datetime1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629DDB7-BFE8-4E92-B282-683A3454E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Rectangle 1036"/>
          <p:cNvSpPr txBox="1">
            <a:spLocks/>
          </p:cNvSpPr>
          <p:nvPr userDrawn="1"/>
        </p:nvSpPr>
        <p:spPr bwMode="auto">
          <a:xfrm>
            <a:off x="914400" y="111125"/>
            <a:ext cx="822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PHYSICS DEPARTMENT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1037"/>
          <p:cNvSpPr>
            <a:spLocks/>
          </p:cNvSpPr>
          <p:nvPr userDrawn="1"/>
        </p:nvSpPr>
        <p:spPr bwMode="auto">
          <a:xfrm>
            <a:off x="914400" y="666750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charset="0"/>
              </a:rPr>
              <a:t>NEWS AND EVENTS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200" y="133350"/>
            <a:ext cx="6464300" cy="12827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352550"/>
            <a:ext cx="8839200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xmlns:p14="http://schemas.microsoft.com/office/powerpoint/2010/main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Welcome to the ACFI !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350"/>
            <a:ext cx="2438400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1350"/>
            <a:ext cx="2544370" cy="165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333750"/>
            <a:ext cx="2486025" cy="1657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419350"/>
            <a:ext cx="25146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0957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LIGO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28003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ATLAS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41719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EXO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28765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T</a:t>
            </a:r>
            <a:r>
              <a:rPr lang="en-US" sz="1600" b="1" i="1" dirty="0">
                <a:solidFill>
                  <a:schemeClr val="tx2"/>
                </a:solidFill>
              </a:rPr>
              <a:t>h</a:t>
            </a:r>
            <a:r>
              <a:rPr lang="en-US" sz="1600" b="1" i="1" dirty="0" smtClean="0">
                <a:solidFill>
                  <a:schemeClr val="tx2"/>
                </a:solidFill>
              </a:rPr>
              <a:t>eory</a:t>
            </a:r>
            <a:endParaRPr lang="en-US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724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4773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Hadronic Matrix Elements for Probes of CP Violation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January 22-24,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21944479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7851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International Workshop on Baryon &amp; Lepton Number Violation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Workshop/Conference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April 26-30,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6299306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4773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CP Nature of the Higgs Boson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May 7-9,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238883570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7851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Probing the Electroweak Phase Transition with a Next Generation PP Collider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September 17-19</a:t>
            </a:r>
            <a:r>
              <a:rPr lang="en-US" sz="2000" dirty="0" smtClean="0">
                <a:latin typeface="Calibri" charset="0"/>
              </a:rPr>
              <a:t>, 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3806041822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7851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Neutrino Mass: From the Terrestrial Laboratory to the Cosmos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October  </a:t>
            </a:r>
            <a:r>
              <a:rPr lang="en-US" sz="2000" dirty="0" smtClean="0">
                <a:latin typeface="Calibri" charset="0"/>
              </a:rPr>
              <a:t>15</a:t>
            </a:r>
            <a:r>
              <a:rPr lang="en-US" sz="2000" dirty="0" smtClean="0">
                <a:latin typeface="Calibri" charset="0"/>
              </a:rPr>
              <a:t>-</a:t>
            </a:r>
            <a:r>
              <a:rPr lang="en-US" sz="2000" dirty="0" smtClean="0">
                <a:latin typeface="Calibri" charset="0"/>
              </a:rPr>
              <a:t>17</a:t>
            </a:r>
            <a:r>
              <a:rPr lang="en-US" sz="2000" dirty="0" smtClean="0">
                <a:latin typeface="Calibri" charset="0"/>
              </a:rPr>
              <a:t>, </a:t>
            </a:r>
            <a:r>
              <a:rPr lang="en-US" sz="2000" dirty="0" smtClean="0">
                <a:latin typeface="Calibri" charset="0"/>
              </a:rPr>
              <a:t>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31848770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7851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LHC Searches for Long-Lived BSM Particles: Theory Meets Experiment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November 12-14, </a:t>
            </a:r>
            <a:r>
              <a:rPr lang="en-US" sz="2000" dirty="0" smtClean="0">
                <a:latin typeface="Calibri" charset="0"/>
              </a:rPr>
              <a:t>2015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821596439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Meeting Logistics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8800" y="2343150"/>
            <a:ext cx="6248400" cy="22467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Wireless Network: UMASS (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usr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 &amp; pw in packet)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Lunch: on campus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Workshop Dinner: Friday @ Johnny’s Tavern, 6:30 pm		         Saturday: on own in Amherst 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Ctr</a:t>
            </a:r>
            <a:endParaRPr lang="en-US" sz="2000" b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Schedule: </a:t>
            </a:r>
            <a:r>
              <a:rPr lang="en-US" sz="2000" b="1" dirty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nline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People: students, post-docs, staff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Espresso !</a:t>
            </a:r>
          </a:p>
        </p:txBody>
      </p:sp>
    </p:spTree>
    <p:extLst>
      <p:ext uri="{BB962C8B-B14F-4D97-AF65-F5344CB8AC3E}">
        <p14:creationId xmlns:p14="http://schemas.microsoft.com/office/powerpoint/2010/main" val="55698037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Workshop Scientific Goals &amp; Questions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2343150"/>
            <a:ext cx="8763000" cy="272382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800" b="1" i="1" dirty="0">
                <a:solidFill>
                  <a:srgbClr val="000090"/>
                </a:solidFill>
              </a:rPr>
              <a:t>What are the implications of BSM scenarios that address the hierarchy problem(s) for the EW phase transition?</a:t>
            </a:r>
            <a:r>
              <a:rPr lang="en-US" sz="1800" b="1" i="1" dirty="0" smtClean="0">
                <a:solidFill>
                  <a:srgbClr val="000090"/>
                </a:solidFill>
                <a:latin typeface="Calibri"/>
                <a:cs typeface="Calibri"/>
              </a:rPr>
              <a:t>?</a:t>
            </a:r>
            <a:endParaRPr lang="en-US" sz="1800" b="1" i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800" b="1" i="1" dirty="0">
                <a:solidFill>
                  <a:srgbClr val="000090"/>
                </a:solidFill>
              </a:rPr>
              <a:t>What BSM scenarios could lead to a first order EW phase transition as needed for electroweak baryogenesis</a:t>
            </a:r>
            <a:r>
              <a:rPr lang="en-US" sz="1800" b="1" i="1" dirty="0" smtClean="0">
                <a:solidFill>
                  <a:srgbClr val="000090"/>
                </a:solidFill>
                <a:latin typeface="Calibri"/>
                <a:cs typeface="Calibri"/>
              </a:rPr>
              <a:t>?</a:t>
            </a:r>
            <a:endParaRPr lang="en-US" sz="1800" b="1" i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800" b="1" i="1" dirty="0">
                <a:solidFill>
                  <a:srgbClr val="000090"/>
                </a:solidFill>
              </a:rPr>
              <a:t>What are the signatures at a next generation </a:t>
            </a:r>
            <a:r>
              <a:rPr lang="en-US" sz="1800" b="1" i="1" dirty="0" err="1">
                <a:solidFill>
                  <a:srgbClr val="000090"/>
                </a:solidFill>
              </a:rPr>
              <a:t>pp</a:t>
            </a:r>
            <a:r>
              <a:rPr lang="en-US" sz="1800" b="1" i="1" dirty="0">
                <a:solidFill>
                  <a:srgbClr val="000090"/>
                </a:solidFill>
              </a:rPr>
              <a:t> collider of these scenarios and how are they related to the character of the EW phase </a:t>
            </a:r>
            <a:r>
              <a:rPr lang="en-US" sz="1800" b="1" i="1" dirty="0" smtClean="0">
                <a:solidFill>
                  <a:srgbClr val="000090"/>
                </a:solidFill>
              </a:rPr>
              <a:t>transition</a:t>
            </a:r>
            <a:r>
              <a:rPr lang="en-US" sz="1800" b="1" i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800" b="1" i="1" dirty="0" smtClean="0">
                <a:solidFill>
                  <a:srgbClr val="000090"/>
                </a:solidFill>
                <a:latin typeface="Calibri"/>
                <a:cs typeface="Calibri"/>
              </a:rPr>
              <a:t>?</a:t>
            </a:r>
            <a:endParaRPr lang="en-US" sz="1800" b="1" i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800" b="1" i="1" dirty="0">
                <a:solidFill>
                  <a:srgbClr val="000090"/>
                </a:solidFill>
              </a:rPr>
              <a:t>To what extend might these scenarios be probed with a next generation hadronic collider and would such studies complement </a:t>
            </a:r>
            <a:r>
              <a:rPr lang="en-US" sz="1800" b="1" i="1" dirty="0" smtClean="0">
                <a:solidFill>
                  <a:srgbClr val="000090"/>
                </a:solidFill>
              </a:rPr>
              <a:t>those </a:t>
            </a:r>
            <a:r>
              <a:rPr lang="en-US" sz="1800" b="1" i="1" dirty="0">
                <a:solidFill>
                  <a:srgbClr val="000090"/>
                </a:solidFill>
              </a:rPr>
              <a:t>at the LHC and future </a:t>
            </a:r>
            <a:r>
              <a:rPr lang="en-US" sz="1800" b="1" i="1" dirty="0" err="1">
                <a:solidFill>
                  <a:srgbClr val="000090"/>
                </a:solidFill>
              </a:rPr>
              <a:t>e+e</a:t>
            </a:r>
            <a:r>
              <a:rPr lang="en-US" sz="1800" b="1" i="1" dirty="0">
                <a:solidFill>
                  <a:srgbClr val="000090"/>
                </a:solidFill>
              </a:rPr>
              <a:t>- colliders</a:t>
            </a:r>
            <a:r>
              <a:rPr lang="en-US" sz="1800" b="1" i="1" dirty="0" smtClean="0">
                <a:solidFill>
                  <a:srgbClr val="000090"/>
                </a:solidFill>
                <a:latin typeface="Calibri"/>
                <a:cs typeface="Calibri"/>
              </a:rPr>
              <a:t>?</a:t>
            </a:r>
            <a:endParaRPr lang="en-US" sz="1800" b="1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39096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1657350"/>
            <a:ext cx="396240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Our mission:</a:t>
            </a:r>
            <a:endParaRPr lang="en-US" sz="3200" b="1" i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6" y="1542682"/>
            <a:ext cx="4759632" cy="3592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257175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Advancing research in theoretical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and experimental physics at the </a:t>
            </a:r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interface of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the Energy, Intensity, and Cosmic frontiers.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51699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i="1" dirty="0">
                <a:solidFill>
                  <a:schemeClr val="bg1"/>
                </a:solidFill>
                <a:latin typeface="+mn-lt"/>
              </a:rPr>
              <a:t>Why is there more matter than anti-matter in the Universe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 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What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additional forces were active during the 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first   	moments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after the Big Bang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  <a:p>
            <a:endParaRPr lang="en-US" sz="1400" i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How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are protons and neutrons put together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73355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latin typeface="+mn-lt"/>
              </a:rPr>
              <a:t>We seek answers to key open questions about</a:t>
            </a:r>
            <a:br>
              <a:rPr lang="en-US" sz="1400" i="1" dirty="0">
                <a:solidFill>
                  <a:srgbClr val="FFFFFF"/>
                </a:solidFill>
                <a:latin typeface="+mn-lt"/>
              </a:rPr>
            </a:br>
            <a:r>
              <a:rPr lang="en-US" sz="1400" i="1" dirty="0">
                <a:solidFill>
                  <a:srgbClr val="FFFFFF"/>
                </a:solidFill>
                <a:latin typeface="+mn-lt"/>
              </a:rPr>
              <a:t>nature’s fundamental interactions, such as: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417195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800000"/>
                </a:solidFill>
              </a:rPr>
              <a:t>http://</a:t>
            </a:r>
            <a:r>
              <a:rPr lang="en-US" sz="1800" i="1" dirty="0" err="1">
                <a:solidFill>
                  <a:srgbClr val="800000"/>
                </a:solidFill>
              </a:rPr>
              <a:t>www.physics.umass.edu</a:t>
            </a:r>
            <a:r>
              <a:rPr lang="en-US" sz="1800" i="1" dirty="0">
                <a:solidFill>
                  <a:srgbClr val="800000"/>
                </a:solidFill>
              </a:rPr>
              <a:t>/</a:t>
            </a:r>
            <a:r>
              <a:rPr lang="en-US" sz="1800" i="1" dirty="0" err="1">
                <a:solidFill>
                  <a:srgbClr val="800000"/>
                </a:solidFill>
              </a:rPr>
              <a:t>acfi</a:t>
            </a:r>
            <a:r>
              <a:rPr lang="en-US" sz="2000" i="1" dirty="0">
                <a:solidFill>
                  <a:srgbClr val="8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462631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Activities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266950"/>
            <a:ext cx="5943600" cy="27340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Core Research (</a:t>
            </a:r>
            <a:r>
              <a:rPr lang="en-US" sz="2000" b="1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in house):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ATLAS, EXO, J Lab parity &amp; chiral, LIGO, RHIC Spin, </a:t>
            </a:r>
            <a:r>
              <a:rPr lang="en-US" sz="2000" i="1" dirty="0" err="1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Borexino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, Theory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000" i="1" dirty="0" smtClean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Targeted Workshops: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Hadronic Probes, Lambda &amp; Quasi Lambda, Higgs Portal,…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endParaRPr lang="en-US" sz="2000" i="1" dirty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Visiting Researchers: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Ph.D. students (Australia, China), post-docs, faculty &amp; senior researchers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714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Past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Hadronic Probes of Fundamental Symmetries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Joint ACFI-Jefferson Lab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March 6-8,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217343109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Past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Lambda and Quasi-Lambda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April 10-12,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34733141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Unlocking the Higgs Portal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May 1-3,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42722316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Measuring the Neutron Lifetime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September 19-21 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343829002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Past Workshops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Fundamental Symmetry Tests with Rare Isotopes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Joint ACFI-FRIB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October 23-25,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312168159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Past Workshops</a:t>
            </a:r>
            <a:endParaRPr lang="en-US" sz="28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343150"/>
            <a:ext cx="6172200" cy="14773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Time-Reversal Tests in Nuclear and Hadronic Processes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November 6-8,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488116147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-10-10 Test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2011-10-10 Test powerpoint.potx</Template>
  <TotalTime>3746</TotalTime>
  <Words>517</Words>
  <Application>Microsoft Macintosh PowerPoint</Application>
  <PresentationFormat>On-screen Show (16:9)</PresentationFormat>
  <Paragraphs>109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2011-10-10 Test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</dc:creator>
  <cp:lastModifiedBy>Michael Ramsey-Musolf</cp:lastModifiedBy>
  <cp:revision>517</cp:revision>
  <cp:lastPrinted>2014-03-05T20:54:16Z</cp:lastPrinted>
  <dcterms:created xsi:type="dcterms:W3CDTF">2012-11-17T03:54:40Z</dcterms:created>
  <dcterms:modified xsi:type="dcterms:W3CDTF">2015-09-16T16:50:36Z</dcterms:modified>
</cp:coreProperties>
</file>