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379" r:id="rId2"/>
    <p:sldId id="404" r:id="rId3"/>
    <p:sldId id="398" r:id="rId4"/>
    <p:sldId id="399" r:id="rId5"/>
    <p:sldId id="401" r:id="rId6"/>
    <p:sldId id="405" r:id="rId7"/>
    <p:sldId id="406" r:id="rId8"/>
    <p:sldId id="407" r:id="rId9"/>
    <p:sldId id="408" r:id="rId10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0008"/>
    <a:srgbClr val="940028"/>
    <a:srgbClr val="940019"/>
    <a:srgbClr val="940017"/>
    <a:srgbClr val="010000"/>
    <a:srgbClr val="800000"/>
    <a:srgbClr val="3366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1" autoAdjust="0"/>
    <p:restoredTop sz="99798" autoAdjust="0"/>
  </p:normalViewPr>
  <p:slideViewPr>
    <p:cSldViewPr>
      <p:cViewPr varScale="1">
        <p:scale>
          <a:sx n="130" d="100"/>
          <a:sy n="130" d="100"/>
        </p:scale>
        <p:origin x="-480" y="-10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4A95A-4231-AA4A-B8D9-65C45543E4B9}" type="datetimeFigureOut">
              <a:rPr lang="en-US" smtClean="0"/>
              <a:t>3/5/14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F40CB-7E10-414C-9E1F-C56C8F49B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47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3120" y="1276350"/>
            <a:ext cx="8839200" cy="60960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This Week at the ACFI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000000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49390"/>
            <a:ext cx="8839200" cy="4991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04950"/>
            <a:ext cx="8229600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7A653912-89A6-4BD1-B79D-597CC2E51B15}" type="datetime1">
              <a:rPr lang="en-US"/>
              <a:pPr>
                <a:defRPr/>
              </a:pPr>
              <a:t>3/5/14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E629DDB7-BFE8-4E92-B282-683A3454E1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Rectangle 1036"/>
          <p:cNvSpPr txBox="1">
            <a:spLocks/>
          </p:cNvSpPr>
          <p:nvPr userDrawn="1"/>
        </p:nvSpPr>
        <p:spPr bwMode="auto">
          <a:xfrm>
            <a:off x="914400" y="111125"/>
            <a:ext cx="82296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charset="0"/>
                <a:ea typeface="ＭＳ Ｐゴシック" charset="-128"/>
                <a:cs typeface="ＭＳ Ｐゴシック" charset="-128"/>
              </a:rPr>
              <a:t>PHYSICS DEPARTMENT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1037"/>
          <p:cNvSpPr>
            <a:spLocks/>
          </p:cNvSpPr>
          <p:nvPr userDrawn="1"/>
        </p:nvSpPr>
        <p:spPr bwMode="auto">
          <a:xfrm>
            <a:off x="914400" y="666750"/>
            <a:ext cx="82296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200" b="1" dirty="0">
                <a:solidFill>
                  <a:schemeClr val="bg1"/>
                </a:solidFill>
                <a:latin typeface="Georgia" charset="0"/>
              </a:rPr>
              <a:t>NEWS AND EVENTS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9200" y="133350"/>
            <a:ext cx="6464300" cy="12827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1352550"/>
            <a:ext cx="8839200" cy="1524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ransition xmlns:p14="http://schemas.microsoft.com/office/powerpoint/2010/main" advTm="12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581150"/>
            <a:ext cx="883920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800000"/>
                </a:solidFill>
                <a:latin typeface="+mj-lt"/>
                <a:ea typeface="ＭＳ Ｐゴシック" charset="-128"/>
                <a:cs typeface="ＭＳ Ｐゴシック" charset="-128"/>
              </a:rPr>
              <a:t>Welcome to the ACFI !</a:t>
            </a:r>
            <a:endParaRPr lang="en-US" sz="3200" b="1" dirty="0">
              <a:solidFill>
                <a:srgbClr val="8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9350"/>
            <a:ext cx="2438400" cy="162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181350"/>
            <a:ext cx="2544370" cy="1657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3333750"/>
            <a:ext cx="2486025" cy="1657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2419350"/>
            <a:ext cx="2514600" cy="1676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409575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tx2"/>
                </a:solidFill>
              </a:rPr>
              <a:t>LIGO</a:t>
            </a:r>
            <a:endParaRPr lang="en-US" sz="1600" b="1" i="1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5600" y="280035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tx2"/>
                </a:solidFill>
              </a:rPr>
              <a:t>ATLAS</a:t>
            </a:r>
            <a:endParaRPr lang="en-US" sz="1600" b="1" i="1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5400" y="417195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tx2"/>
                </a:solidFill>
              </a:rPr>
              <a:t>EXO</a:t>
            </a:r>
            <a:endParaRPr lang="en-US" sz="1600" b="1" i="1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15200" y="287655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tx2"/>
                </a:solidFill>
              </a:rPr>
              <a:t>T</a:t>
            </a:r>
            <a:r>
              <a:rPr lang="en-US" sz="1600" b="1" i="1" dirty="0">
                <a:solidFill>
                  <a:schemeClr val="tx2"/>
                </a:solidFill>
              </a:rPr>
              <a:t>h</a:t>
            </a:r>
            <a:r>
              <a:rPr lang="en-US" sz="1600" b="1" i="1" dirty="0" smtClean="0">
                <a:solidFill>
                  <a:schemeClr val="tx2"/>
                </a:solidFill>
              </a:rPr>
              <a:t>eory</a:t>
            </a:r>
            <a:endParaRPr lang="en-US" sz="16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27241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00600" y="1657350"/>
            <a:ext cx="3962401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i="1" dirty="0" smtClean="0">
                <a:solidFill>
                  <a:srgbClr val="800000"/>
                </a:solidFill>
                <a:latin typeface="+mj-lt"/>
                <a:ea typeface="ＭＳ Ｐゴシック" charset="-128"/>
                <a:cs typeface="ＭＳ Ｐゴシック" charset="-128"/>
              </a:rPr>
              <a:t>Our mission:</a:t>
            </a:r>
            <a:endParaRPr lang="en-US" sz="3200" b="1" i="1" dirty="0">
              <a:solidFill>
                <a:srgbClr val="8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26" y="1542682"/>
            <a:ext cx="4759632" cy="35929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76800" y="2571750"/>
            <a:ext cx="381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 smtClean="0">
                <a:solidFill>
                  <a:srgbClr val="1F497D"/>
                </a:solidFill>
                <a:latin typeface="+mn-lt"/>
              </a:rPr>
              <a:t>Advancing research in theoretical </a:t>
            </a:r>
            <a:r>
              <a:rPr lang="en-US" sz="1800" i="1" dirty="0">
                <a:solidFill>
                  <a:srgbClr val="1F497D"/>
                </a:solidFill>
                <a:latin typeface="+mn-lt"/>
              </a:rPr>
              <a:t>and experimental physics at the </a:t>
            </a:r>
            <a:r>
              <a:rPr lang="en-US" sz="1800" i="1" dirty="0" smtClean="0">
                <a:solidFill>
                  <a:srgbClr val="1F497D"/>
                </a:solidFill>
                <a:latin typeface="+mn-lt"/>
              </a:rPr>
              <a:t>interface of </a:t>
            </a:r>
            <a:r>
              <a:rPr lang="en-US" sz="1800" i="1" dirty="0">
                <a:solidFill>
                  <a:srgbClr val="1F497D"/>
                </a:solidFill>
                <a:latin typeface="+mn-lt"/>
              </a:rPr>
              <a:t>the Energy, Intensity, and Cosmic frontiers.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3651699"/>
            <a:ext cx="4572000" cy="14711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i="1" dirty="0">
                <a:solidFill>
                  <a:schemeClr val="bg1"/>
                </a:solidFill>
                <a:latin typeface="+mn-lt"/>
              </a:rPr>
              <a:t>Why is there more matter than anti-matter in the Universe</a:t>
            </a:r>
            <a:r>
              <a:rPr lang="en-US" sz="1400" i="1" dirty="0" smtClean="0">
                <a:solidFill>
                  <a:schemeClr val="bg1"/>
                </a:solidFill>
                <a:latin typeface="+mn-lt"/>
              </a:rPr>
              <a:t>?</a:t>
            </a:r>
          </a:p>
          <a:p>
            <a:r>
              <a:rPr lang="en-US" sz="1400" i="1" dirty="0" smtClean="0">
                <a:solidFill>
                  <a:schemeClr val="bg1"/>
                </a:solidFill>
                <a:latin typeface="+mn-lt"/>
              </a:rPr>
              <a:t>   </a:t>
            </a:r>
          </a:p>
          <a:p>
            <a:r>
              <a:rPr lang="en-US" sz="1400" i="1" dirty="0" smtClean="0">
                <a:solidFill>
                  <a:schemeClr val="bg1"/>
                </a:solidFill>
                <a:latin typeface="+mn-lt"/>
              </a:rPr>
              <a:t>  What 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additional forces were active during the </a:t>
            </a:r>
            <a:r>
              <a:rPr lang="en-US" sz="1400" i="1" dirty="0" smtClean="0">
                <a:solidFill>
                  <a:schemeClr val="bg1"/>
                </a:solidFill>
                <a:latin typeface="+mn-lt"/>
              </a:rPr>
              <a:t>first   	moments 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after the Big Bang</a:t>
            </a:r>
            <a:r>
              <a:rPr lang="en-US" sz="1400" i="1" dirty="0" smtClean="0">
                <a:solidFill>
                  <a:schemeClr val="bg1"/>
                </a:solidFill>
                <a:latin typeface="+mn-lt"/>
              </a:rPr>
              <a:t>?</a:t>
            </a:r>
            <a:endParaRPr lang="en-US" sz="1400" i="1" dirty="0">
              <a:solidFill>
                <a:schemeClr val="bg1"/>
              </a:solidFill>
              <a:latin typeface="+mn-lt"/>
            </a:endParaRPr>
          </a:p>
          <a:p>
            <a:endParaRPr lang="en-US" sz="1400" i="1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1400" i="1" dirty="0" smtClean="0">
                <a:solidFill>
                  <a:schemeClr val="bg1"/>
                </a:solidFill>
                <a:latin typeface="+mn-lt"/>
              </a:rPr>
              <a:t>How </a:t>
            </a:r>
            <a:r>
              <a:rPr lang="en-US" sz="1400" i="1" dirty="0">
                <a:solidFill>
                  <a:schemeClr val="bg1"/>
                </a:solidFill>
                <a:latin typeface="+mn-lt"/>
              </a:rPr>
              <a:t>are protons and neutrons put together</a:t>
            </a:r>
            <a:r>
              <a:rPr lang="en-US" sz="1400" i="1" dirty="0" smtClean="0">
                <a:solidFill>
                  <a:schemeClr val="bg1"/>
                </a:solidFill>
                <a:latin typeface="+mn-lt"/>
              </a:rPr>
              <a:t>?</a:t>
            </a:r>
            <a:endParaRPr lang="en-US" sz="14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173355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FFFF"/>
                </a:solidFill>
                <a:latin typeface="+mn-lt"/>
              </a:rPr>
              <a:t>We seek answers to key open questions about</a:t>
            </a:r>
            <a:br>
              <a:rPr lang="en-US" sz="1400" i="1" dirty="0">
                <a:solidFill>
                  <a:srgbClr val="FFFFFF"/>
                </a:solidFill>
                <a:latin typeface="+mn-lt"/>
              </a:rPr>
            </a:br>
            <a:r>
              <a:rPr lang="en-US" sz="1400" i="1" dirty="0">
                <a:solidFill>
                  <a:srgbClr val="FFFFFF"/>
                </a:solidFill>
                <a:latin typeface="+mn-lt"/>
              </a:rPr>
              <a:t>nature’s fundamental interactions, such as: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53000" y="417195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rgbClr val="800000"/>
                </a:solidFill>
              </a:rPr>
              <a:t>http://</a:t>
            </a:r>
            <a:r>
              <a:rPr lang="en-US" sz="1800" i="1" dirty="0" err="1">
                <a:solidFill>
                  <a:srgbClr val="800000"/>
                </a:solidFill>
              </a:rPr>
              <a:t>www.physics.umass.edu</a:t>
            </a:r>
            <a:r>
              <a:rPr lang="en-US" sz="1800" i="1" dirty="0">
                <a:solidFill>
                  <a:srgbClr val="800000"/>
                </a:solidFill>
              </a:rPr>
              <a:t>/</a:t>
            </a:r>
            <a:r>
              <a:rPr lang="en-US" sz="1800" i="1" dirty="0" err="1">
                <a:solidFill>
                  <a:srgbClr val="800000"/>
                </a:solidFill>
              </a:rPr>
              <a:t>acfi</a:t>
            </a:r>
            <a:r>
              <a:rPr lang="en-US" sz="2000" i="1" dirty="0">
                <a:solidFill>
                  <a:srgbClr val="80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24626318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581150"/>
            <a:ext cx="883920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800000"/>
                </a:solidFill>
                <a:latin typeface="+mj-lt"/>
                <a:ea typeface="ＭＳ Ｐゴシック" charset="-128"/>
                <a:cs typeface="ＭＳ Ｐゴシック" charset="-128"/>
              </a:rPr>
              <a:t>Activities</a:t>
            </a:r>
            <a:endParaRPr lang="en-US" sz="3200" b="1" dirty="0">
              <a:solidFill>
                <a:srgbClr val="8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24000" y="2266950"/>
            <a:ext cx="5943600" cy="273408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Clr>
                <a:schemeClr val="accent1">
                  <a:lumMod val="75000"/>
                </a:schemeClr>
              </a:buClr>
              <a:buFont typeface="Arial"/>
              <a:buChar char="•"/>
            </a:pPr>
            <a:r>
              <a:rPr lang="en-US" sz="2000" b="1" dirty="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Core Research: </a:t>
            </a:r>
            <a:r>
              <a:rPr lang="en-US" sz="2000" i="1" dirty="0" smtClean="0">
                <a:solidFill>
                  <a:srgbClr val="000090"/>
                </a:solidFill>
                <a:ea typeface="ＭＳ Ｐゴシック" charset="-128"/>
                <a:cs typeface="ＭＳ Ｐゴシック" charset="-128"/>
              </a:rPr>
              <a:t>ATLAS, EXO, J Lab parity &amp; chiral, LIGO, RHIC Spin, </a:t>
            </a:r>
            <a:r>
              <a:rPr lang="en-US" sz="2000" i="1" dirty="0" err="1" smtClean="0">
                <a:solidFill>
                  <a:srgbClr val="000090"/>
                </a:solidFill>
                <a:ea typeface="ＭＳ Ｐゴシック" charset="-128"/>
                <a:cs typeface="ＭＳ Ｐゴシック" charset="-128"/>
              </a:rPr>
              <a:t>Borexino</a:t>
            </a:r>
            <a:r>
              <a:rPr lang="en-US" sz="2000" i="1" dirty="0" smtClean="0">
                <a:solidFill>
                  <a:srgbClr val="000090"/>
                </a:solidFill>
                <a:ea typeface="ＭＳ Ｐゴシック" charset="-128"/>
                <a:cs typeface="ＭＳ Ｐゴシック" charset="-128"/>
              </a:rPr>
              <a:t>, Theory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n-US" sz="2000" i="1" dirty="0" smtClean="0">
              <a:solidFill>
                <a:srgbClr val="000090"/>
              </a:solidFill>
              <a:ea typeface="ＭＳ Ｐゴシック" charset="-128"/>
              <a:cs typeface="ＭＳ Ｐゴシック" charset="-128"/>
            </a:endParaRP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/>
              <a:buChar char="•"/>
            </a:pPr>
            <a:r>
              <a:rPr lang="en-US" sz="2000" b="1" dirty="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Targeted Workshops: </a:t>
            </a:r>
            <a:r>
              <a:rPr lang="en-US" sz="2000" i="1" dirty="0" smtClean="0">
                <a:solidFill>
                  <a:srgbClr val="000090"/>
                </a:solidFill>
                <a:ea typeface="ＭＳ Ｐゴシック" charset="-128"/>
                <a:cs typeface="ＭＳ Ｐゴシック" charset="-128"/>
              </a:rPr>
              <a:t>Hadronic Probes, Lambda &amp; Quasi Lambda, Higgs Portal,…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/>
              <a:buChar char="•"/>
            </a:pPr>
            <a:endParaRPr lang="en-US" sz="2000" i="1" dirty="0">
              <a:solidFill>
                <a:srgbClr val="000090"/>
              </a:solidFill>
              <a:ea typeface="ＭＳ Ｐゴシック" charset="-128"/>
              <a:cs typeface="ＭＳ Ｐゴシック" charset="-128"/>
            </a:endParaRP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/>
              <a:buChar char="•"/>
            </a:pPr>
            <a:r>
              <a:rPr lang="en-US" sz="2000" b="1" dirty="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Visiting Researchers: </a:t>
            </a:r>
            <a:r>
              <a:rPr lang="en-US" sz="2000" i="1" dirty="0" smtClean="0">
                <a:solidFill>
                  <a:srgbClr val="000090"/>
                </a:solidFill>
                <a:ea typeface="ＭＳ Ｐゴシック" charset="-128"/>
                <a:cs typeface="ＭＳ Ｐゴシック" charset="-128"/>
              </a:rPr>
              <a:t>Ph.D. students (Australia, China), post-docs, faculty &amp; senior researchers</a:t>
            </a:r>
            <a:endParaRPr lang="en-US" sz="2000" i="1" dirty="0">
              <a:solidFill>
                <a:srgbClr val="000090"/>
              </a:solidFill>
            </a:endParaRPr>
          </a:p>
          <a:p>
            <a:pPr algn="ctr">
              <a:lnSpc>
                <a:spcPct val="50000"/>
              </a:lnSpc>
            </a:pPr>
            <a:endParaRPr lang="en-US" sz="2000" i="1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357148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6903" y="1581150"/>
            <a:ext cx="883920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800000"/>
                </a:solidFill>
                <a:latin typeface="+mj-lt"/>
                <a:ea typeface="ＭＳ Ｐゴシック" charset="-128"/>
                <a:cs typeface="ＭＳ Ｐゴシック" charset="-128"/>
              </a:rPr>
              <a:t>Upcoming Workshops</a:t>
            </a:r>
            <a:endParaRPr lang="en-US" sz="3200" b="1" dirty="0">
              <a:solidFill>
                <a:srgbClr val="8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00200" y="2343150"/>
            <a:ext cx="5943600" cy="163121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Hadronic Probes of Fundamental Symmetries</a:t>
            </a:r>
          </a:p>
          <a:p>
            <a:pPr algn="ctr">
              <a:lnSpc>
                <a:spcPct val="50000"/>
              </a:lnSpc>
            </a:pPr>
            <a:endParaRPr lang="en-US" sz="2000" i="1" dirty="0">
              <a:solidFill>
                <a:srgbClr val="000090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Joint ACFI-Jefferson Lab Workshop</a:t>
            </a:r>
          </a:p>
          <a:p>
            <a:pPr algn="ctr">
              <a:lnSpc>
                <a:spcPct val="50000"/>
              </a:lnSpc>
            </a:pPr>
            <a:endParaRPr lang="en-US" sz="2000" i="1" dirty="0" smtClean="0">
              <a:solidFill>
                <a:srgbClr val="000090"/>
              </a:solidFill>
            </a:endParaRPr>
          </a:p>
          <a:p>
            <a:pPr algn="ctr"/>
            <a:r>
              <a:rPr lang="en-US" sz="2000" dirty="0" smtClean="0">
                <a:latin typeface="Calibri" charset="0"/>
              </a:rPr>
              <a:t>March 6-8, 2014</a:t>
            </a:r>
          </a:p>
          <a:p>
            <a:pPr algn="ctr"/>
            <a:r>
              <a:rPr lang="en-US" sz="2000" dirty="0" smtClean="0">
                <a:latin typeface="Calibri" charset="0"/>
              </a:rPr>
              <a:t>U Mass Amherst</a:t>
            </a:r>
          </a:p>
        </p:txBody>
      </p:sp>
    </p:spTree>
    <p:extLst>
      <p:ext uri="{BB962C8B-B14F-4D97-AF65-F5344CB8AC3E}">
        <p14:creationId xmlns:p14="http://schemas.microsoft.com/office/powerpoint/2010/main" val="1217343109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6903" y="1581150"/>
            <a:ext cx="883920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800000"/>
                </a:solidFill>
                <a:latin typeface="+mj-lt"/>
                <a:ea typeface="ＭＳ Ｐゴシック" charset="-128"/>
                <a:cs typeface="ＭＳ Ｐゴシック" charset="-128"/>
              </a:rPr>
              <a:t>Upcoming Workshops</a:t>
            </a:r>
            <a:endParaRPr lang="en-US" sz="3200" b="1" dirty="0">
              <a:solidFill>
                <a:srgbClr val="8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00200" y="2343150"/>
            <a:ext cx="5943600" cy="163121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Lambda and Quasi-Lambda</a:t>
            </a:r>
          </a:p>
          <a:p>
            <a:pPr algn="ctr">
              <a:lnSpc>
                <a:spcPct val="50000"/>
              </a:lnSpc>
            </a:pPr>
            <a:endParaRPr lang="en-US" sz="2000" i="1" dirty="0">
              <a:solidFill>
                <a:srgbClr val="000090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ACFI Workshop</a:t>
            </a:r>
          </a:p>
          <a:p>
            <a:pPr algn="ctr">
              <a:lnSpc>
                <a:spcPct val="50000"/>
              </a:lnSpc>
            </a:pPr>
            <a:endParaRPr lang="en-US" sz="2000" i="1" dirty="0" smtClean="0">
              <a:solidFill>
                <a:srgbClr val="000090"/>
              </a:solidFill>
            </a:endParaRPr>
          </a:p>
          <a:p>
            <a:pPr algn="ctr"/>
            <a:r>
              <a:rPr lang="en-US" sz="2000" dirty="0" smtClean="0">
                <a:latin typeface="Calibri" charset="0"/>
              </a:rPr>
              <a:t>April 10-12, 2014</a:t>
            </a:r>
          </a:p>
          <a:p>
            <a:pPr algn="ctr"/>
            <a:r>
              <a:rPr lang="en-US" sz="2000" dirty="0" smtClean="0">
                <a:latin typeface="Calibri" charset="0"/>
              </a:rPr>
              <a:t>U Mass Amherst</a:t>
            </a:r>
          </a:p>
        </p:txBody>
      </p:sp>
    </p:spTree>
    <p:extLst>
      <p:ext uri="{BB962C8B-B14F-4D97-AF65-F5344CB8AC3E}">
        <p14:creationId xmlns:p14="http://schemas.microsoft.com/office/powerpoint/2010/main" val="2347331416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6903" y="1581150"/>
            <a:ext cx="883920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800000"/>
                </a:solidFill>
                <a:latin typeface="+mj-lt"/>
                <a:ea typeface="ＭＳ Ｐゴシック" charset="-128"/>
                <a:cs typeface="ＭＳ Ｐゴシック" charset="-128"/>
              </a:rPr>
              <a:t>Upcoming Workshops</a:t>
            </a:r>
            <a:endParaRPr lang="en-US" sz="3200" b="1" dirty="0">
              <a:solidFill>
                <a:srgbClr val="8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00200" y="2343150"/>
            <a:ext cx="5943600" cy="163121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Unlocking the Higgs Portal</a:t>
            </a:r>
          </a:p>
          <a:p>
            <a:pPr algn="ctr">
              <a:lnSpc>
                <a:spcPct val="50000"/>
              </a:lnSpc>
            </a:pPr>
            <a:endParaRPr lang="en-US" sz="2000" i="1" dirty="0">
              <a:solidFill>
                <a:srgbClr val="000090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ACFI Workshop</a:t>
            </a:r>
          </a:p>
          <a:p>
            <a:pPr algn="ctr">
              <a:lnSpc>
                <a:spcPct val="50000"/>
              </a:lnSpc>
            </a:pPr>
            <a:endParaRPr lang="en-US" sz="2000" i="1" dirty="0" smtClean="0">
              <a:solidFill>
                <a:srgbClr val="000090"/>
              </a:solidFill>
            </a:endParaRPr>
          </a:p>
          <a:p>
            <a:pPr algn="ctr"/>
            <a:r>
              <a:rPr lang="en-US" sz="2000" dirty="0" smtClean="0">
                <a:latin typeface="Calibri" charset="0"/>
              </a:rPr>
              <a:t>May 1-3, 2014</a:t>
            </a:r>
          </a:p>
          <a:p>
            <a:pPr algn="ctr"/>
            <a:r>
              <a:rPr lang="en-US" sz="2000" dirty="0" smtClean="0">
                <a:latin typeface="Calibri" charset="0"/>
              </a:rPr>
              <a:t>U Mass Amherst</a:t>
            </a:r>
          </a:p>
        </p:txBody>
      </p:sp>
    </p:spTree>
    <p:extLst>
      <p:ext uri="{BB962C8B-B14F-4D97-AF65-F5344CB8AC3E}">
        <p14:creationId xmlns:p14="http://schemas.microsoft.com/office/powerpoint/2010/main" val="1427223164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6903" y="1581150"/>
            <a:ext cx="883920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800000"/>
                </a:solidFill>
                <a:latin typeface="+mj-lt"/>
                <a:ea typeface="ＭＳ Ｐゴシック" charset="-128"/>
                <a:cs typeface="ＭＳ Ｐゴシック" charset="-128"/>
              </a:rPr>
              <a:t>Workshops Logistics</a:t>
            </a:r>
            <a:endParaRPr lang="en-US" sz="3200" b="1" dirty="0">
              <a:solidFill>
                <a:srgbClr val="8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828800" y="2343150"/>
            <a:ext cx="5943600" cy="2246769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Wireless Network: UMASS (</a:t>
            </a:r>
            <a:r>
              <a:rPr lang="en-US" sz="2000" b="1" dirty="0" err="1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usr</a:t>
            </a:r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 &amp; pw in packet)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Lunches on Campus: Campus Center or Worcester Dining Commons (~ 5 minutes walk)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Dinners: Thursday in Amherst Center, Friday Workshop Dinner @ Monkey Bar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Schedule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People: students, post-docs</a:t>
            </a:r>
            <a:r>
              <a:rPr lang="en-US" sz="2000" b="1" smtClean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, staff</a:t>
            </a:r>
            <a:endParaRPr lang="en-US" sz="2000" b="1" dirty="0" smtClean="0">
              <a:solidFill>
                <a:srgbClr val="1F497D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6980371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6903" y="1581150"/>
            <a:ext cx="883920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800000"/>
                </a:solidFill>
                <a:latin typeface="+mj-lt"/>
                <a:ea typeface="ＭＳ Ｐゴシック" charset="-128"/>
                <a:cs typeface="ＭＳ Ｐゴシック" charset="-128"/>
              </a:rPr>
              <a:t>Hadronic Probes: Scientific Questions</a:t>
            </a:r>
            <a:endParaRPr lang="en-US" sz="3200" b="1" dirty="0">
              <a:solidFill>
                <a:srgbClr val="8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66800" y="2343150"/>
            <a:ext cx="7086600" cy="2246769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i="1" dirty="0">
                <a:solidFill>
                  <a:srgbClr val="000090"/>
                </a:solidFill>
              </a:rPr>
              <a:t>What are the possible new opportunities for probing physics beyond the Standard Model (BSM) with low-energy hadronic probes? </a:t>
            </a:r>
            <a:r>
              <a:rPr lang="en-US" sz="2000" b="1" i="1" dirty="0" smtClean="0">
                <a:solidFill>
                  <a:srgbClr val="800000"/>
                </a:solidFill>
              </a:rPr>
              <a:t>Special emphasis on rare </a:t>
            </a:r>
            <a:r>
              <a:rPr lang="en-US" sz="2000" b="1" i="1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h </a:t>
            </a:r>
            <a:r>
              <a:rPr lang="en-US" sz="2000" b="1" i="1" dirty="0" smtClean="0">
                <a:solidFill>
                  <a:srgbClr val="800000"/>
                </a:solidFill>
                <a:cs typeface="Symbol" charset="2"/>
              </a:rPr>
              <a:t>decays (GLUE X)</a:t>
            </a:r>
            <a:endParaRPr lang="en-US" sz="2000" b="1" i="1" dirty="0" smtClean="0">
              <a:solidFill>
                <a:srgbClr val="00009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000090"/>
                </a:solidFill>
              </a:rPr>
              <a:t>How can </a:t>
            </a:r>
            <a:r>
              <a:rPr lang="en-US" sz="2000" b="1" i="1" dirty="0">
                <a:solidFill>
                  <a:srgbClr val="000090"/>
                </a:solidFill>
              </a:rPr>
              <a:t>refined tests of chiral symmetry sharpen the theoretical interpretation of other low-energy BSM probes</a:t>
            </a:r>
            <a:r>
              <a:rPr lang="en-US" sz="2000" b="1" i="1" dirty="0" smtClean="0">
                <a:solidFill>
                  <a:srgbClr val="000090"/>
                </a:solidFill>
              </a:rPr>
              <a:t>? </a:t>
            </a:r>
            <a:r>
              <a:rPr lang="en-US" sz="2000" b="1" i="1" dirty="0" smtClean="0">
                <a:solidFill>
                  <a:srgbClr val="800000"/>
                </a:solidFill>
              </a:rPr>
              <a:t>Special emphases on (1) </a:t>
            </a:r>
            <a:r>
              <a:rPr lang="en-US" sz="2000" b="1" i="1" dirty="0">
                <a:solidFill>
                  <a:srgbClr val="800000"/>
                </a:solidFill>
                <a:latin typeface="Symbol" charset="2"/>
                <a:cs typeface="Symbol" charset="2"/>
              </a:rPr>
              <a:t>h </a:t>
            </a:r>
            <a:r>
              <a:rPr lang="en-US" sz="2000" b="1" i="1" dirty="0">
                <a:solidFill>
                  <a:srgbClr val="800000"/>
                </a:solidFill>
                <a:cs typeface="Symbol" charset="2"/>
              </a:rPr>
              <a:t>decays </a:t>
            </a:r>
            <a:r>
              <a:rPr lang="en-US" sz="2000" b="1" i="1" dirty="0" smtClean="0">
                <a:solidFill>
                  <a:srgbClr val="800000"/>
                </a:solidFill>
                <a:cs typeface="Symbol" charset="2"/>
              </a:rPr>
              <a:t>&amp; (2) </a:t>
            </a:r>
            <a:r>
              <a:rPr lang="en-US" sz="2000" b="1" i="1" dirty="0" err="1" smtClean="0">
                <a:solidFill>
                  <a:srgbClr val="800000"/>
                </a:solidFill>
              </a:rPr>
              <a:t>muon</a:t>
            </a:r>
            <a:r>
              <a:rPr lang="en-US" sz="2000" b="1" i="1" dirty="0" smtClean="0">
                <a:solidFill>
                  <a:srgbClr val="800000"/>
                </a:solidFill>
              </a:rPr>
              <a:t> g-2 &amp; hadronic light-by-light</a:t>
            </a:r>
            <a:r>
              <a:rPr lang="en-US" sz="2000" b="1" i="1" dirty="0" smtClean="0">
                <a:solidFill>
                  <a:srgbClr val="000090"/>
                </a:solidFill>
              </a:rPr>
              <a:t> </a:t>
            </a:r>
            <a:endParaRPr lang="en-US" sz="2000" b="1" i="1" dirty="0" smtClean="0">
              <a:solidFill>
                <a:srgbClr val="000090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4416565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6903" y="1581150"/>
            <a:ext cx="883920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800000"/>
                </a:solidFill>
                <a:latin typeface="+mj-lt"/>
                <a:ea typeface="ＭＳ Ｐゴシック" charset="-128"/>
                <a:cs typeface="ＭＳ Ｐゴシック" charset="-128"/>
              </a:rPr>
              <a:t>Hadronic Probes: Scientific Questions</a:t>
            </a:r>
            <a:endParaRPr lang="en-US" sz="3200" b="1" dirty="0">
              <a:solidFill>
                <a:srgbClr val="8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66800" y="2343150"/>
            <a:ext cx="7086600" cy="1015663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000090"/>
                </a:solidFill>
              </a:rPr>
              <a:t>What are the key future tests of chiral symmetry that can be performed at Jefferson Lab? </a:t>
            </a:r>
            <a:r>
              <a:rPr lang="en-US" sz="2000" b="1" i="1" dirty="0" smtClean="0">
                <a:solidFill>
                  <a:srgbClr val="800000"/>
                </a:solidFill>
              </a:rPr>
              <a:t>Special emphasis on </a:t>
            </a:r>
            <a:r>
              <a:rPr lang="en-US" sz="2000" b="1" i="1" dirty="0" smtClean="0">
                <a:solidFill>
                  <a:srgbClr val="800000"/>
                </a:solidFill>
              </a:rPr>
              <a:t>allowed </a:t>
            </a:r>
            <a:r>
              <a:rPr lang="en-US" sz="2000" b="1" i="1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h </a:t>
            </a:r>
            <a:r>
              <a:rPr lang="en-US" sz="2000" b="1" i="1" dirty="0" smtClean="0">
                <a:solidFill>
                  <a:srgbClr val="800000"/>
                </a:solidFill>
                <a:cs typeface="Symbol" charset="2"/>
              </a:rPr>
              <a:t>decays (GLUE X</a:t>
            </a:r>
            <a:r>
              <a:rPr lang="en-US" sz="2000" b="1" i="1" dirty="0" smtClean="0">
                <a:solidFill>
                  <a:srgbClr val="800000"/>
                </a:solidFill>
                <a:cs typeface="Symbol" charset="2"/>
              </a:rPr>
              <a:t>)</a:t>
            </a:r>
            <a:endParaRPr lang="en-US" sz="2000" b="1" i="1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347246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011-10-10 Test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2011-10-10 Test powerpoint.potx</Template>
  <TotalTime>3442</TotalTime>
  <Words>349</Words>
  <Application>Microsoft Macintosh PowerPoint</Application>
  <PresentationFormat>On-screen Show (16:9)</PresentationFormat>
  <Paragraphs>52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2011-10-10 Test powerpoint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dc</dc:creator>
  <cp:lastModifiedBy>Michael Ramsey-Musolf</cp:lastModifiedBy>
  <cp:revision>471</cp:revision>
  <cp:lastPrinted>2014-03-05T20:54:16Z</cp:lastPrinted>
  <dcterms:created xsi:type="dcterms:W3CDTF">2012-11-17T03:54:40Z</dcterms:created>
  <dcterms:modified xsi:type="dcterms:W3CDTF">2014-03-05T21:00:43Z</dcterms:modified>
</cp:coreProperties>
</file>