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79" r:id="rId2"/>
    <p:sldId id="404" r:id="rId3"/>
    <p:sldId id="398" r:id="rId4"/>
    <p:sldId id="399" r:id="rId5"/>
    <p:sldId id="401" r:id="rId6"/>
    <p:sldId id="405" r:id="rId7"/>
    <p:sldId id="409" r:id="rId8"/>
    <p:sldId id="410" r:id="rId9"/>
    <p:sldId id="411" r:id="rId10"/>
    <p:sldId id="412" r:id="rId11"/>
    <p:sldId id="413" r:id="rId12"/>
    <p:sldId id="406" r:id="rId13"/>
    <p:sldId id="414" r:id="rId1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8"/>
    <a:srgbClr val="940028"/>
    <a:srgbClr val="940019"/>
    <a:srgbClr val="940017"/>
    <a:srgbClr val="010000"/>
    <a:srgbClr val="800000"/>
    <a:srgbClr val="33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1" autoAdjust="0"/>
    <p:restoredTop sz="99798" autoAdjust="0"/>
  </p:normalViewPr>
  <p:slideViewPr>
    <p:cSldViewPr>
      <p:cViewPr varScale="1">
        <p:scale>
          <a:sx n="130" d="100"/>
          <a:sy n="130" d="100"/>
        </p:scale>
        <p:origin x="-496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4A95A-4231-AA4A-B8D9-65C45543E4B9}" type="datetimeFigureOut">
              <a:rPr lang="en-US" smtClean="0"/>
              <a:t>11/5/14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F40CB-7E10-414C-9E1F-C56C8F49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4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3120" y="1276350"/>
            <a:ext cx="8839200" cy="6096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This Week at the ACFI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000000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49390"/>
            <a:ext cx="8839200" cy="4991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04950"/>
            <a:ext cx="82296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A653912-89A6-4BD1-B79D-597CC2E51B15}" type="datetime1">
              <a:rPr lang="en-US"/>
              <a:pPr>
                <a:defRPr/>
              </a:pPr>
              <a:t>11/5/14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629DDB7-BFE8-4E92-B282-683A3454E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Rectangle 1036"/>
          <p:cNvSpPr txBox="1">
            <a:spLocks/>
          </p:cNvSpPr>
          <p:nvPr userDrawn="1"/>
        </p:nvSpPr>
        <p:spPr bwMode="auto">
          <a:xfrm>
            <a:off x="914400" y="111125"/>
            <a:ext cx="8229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PHYSICS DEPARTMENT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1037"/>
          <p:cNvSpPr>
            <a:spLocks/>
          </p:cNvSpPr>
          <p:nvPr userDrawn="1"/>
        </p:nvSpPr>
        <p:spPr bwMode="auto">
          <a:xfrm>
            <a:off x="914400" y="666750"/>
            <a:ext cx="82296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charset="0"/>
              </a:rPr>
              <a:t>NEWS AND EVENTS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200" y="133350"/>
            <a:ext cx="6464300" cy="12827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1352550"/>
            <a:ext cx="8839200" cy="15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 xmlns:p14="http://schemas.microsoft.com/office/powerpoint/2010/main" advTm="1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Welcome to the ACFI !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9350"/>
            <a:ext cx="2438400" cy="162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81350"/>
            <a:ext cx="2544370" cy="1657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333750"/>
            <a:ext cx="2486025" cy="1657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419350"/>
            <a:ext cx="2514600" cy="167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409575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LIGO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280035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ATLAS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417195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EXO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287655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T</a:t>
            </a:r>
            <a:r>
              <a:rPr lang="en-US" sz="1600" b="1" i="1" dirty="0">
                <a:solidFill>
                  <a:schemeClr val="tx2"/>
                </a:solidFill>
              </a:rPr>
              <a:t>h</a:t>
            </a:r>
            <a:r>
              <a:rPr lang="en-US" sz="1600" b="1" i="1" dirty="0" smtClean="0">
                <a:solidFill>
                  <a:schemeClr val="tx2"/>
                </a:solidFill>
              </a:rPr>
              <a:t>eory</a:t>
            </a:r>
            <a:endParaRPr lang="en-US" sz="16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27241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Upcoming Workshops</a:t>
            </a:r>
            <a:endParaRPr lang="en-US" sz="28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343150"/>
            <a:ext cx="6172200" cy="14773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Hadronic Matrix Elements for Electric Dipole Moments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Winter-Spring, 2015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2219444798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Upcoming </a:t>
            </a:r>
            <a:r>
              <a:rPr lang="en-US" sz="28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Workshops</a:t>
            </a:r>
            <a:endParaRPr lang="en-US" sz="28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343150"/>
            <a:ext cx="6172200" cy="178510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International Workshop on Baryon &amp; Lepton Number Violation</a:t>
            </a: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Workshop/Conference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April 26-30, 2015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262993061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Meeting Logistics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28800" y="2343150"/>
            <a:ext cx="6248400" cy="224676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Wireless Network: UMASS (</a:t>
            </a:r>
            <a:r>
              <a:rPr lang="en-US" sz="2000" b="1" dirty="0" err="1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usr</a:t>
            </a: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 &amp; pw in packet)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Lunch: on campus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Workshop Dinner: Thurs @ Johnny’s Tavern, 6:30 pm		         Friday: on own in Amherst </a:t>
            </a:r>
            <a:r>
              <a:rPr lang="en-US" sz="2000" b="1" dirty="0" err="1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Ctr</a:t>
            </a:r>
            <a:endParaRPr lang="en-US" sz="2000" b="1" dirty="0" smtClean="0">
              <a:solidFill>
                <a:srgbClr val="1F497D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Schedule: </a:t>
            </a:r>
            <a:r>
              <a:rPr lang="en-US" sz="2000" b="1" dirty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nline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People: students, post-docs, </a:t>
            </a: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staff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Espresso !</a:t>
            </a:r>
            <a:endParaRPr lang="en-US" sz="2000" b="1" dirty="0" smtClean="0">
              <a:solidFill>
                <a:srgbClr val="1F497D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6980371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Workshop Scientific Goals &amp; Questions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2419350"/>
            <a:ext cx="8458200" cy="224676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What are the compelling opportunities for hadronic and nuclear probes of T- and C-violation </a:t>
            </a:r>
            <a:r>
              <a:rPr lang="en-US" sz="2000" b="1" i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?</a:t>
            </a:r>
            <a:endParaRPr lang="en-US" sz="2000" b="1" i="1" dirty="0" smtClean="0">
              <a:solidFill>
                <a:srgbClr val="1F497D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Is there a window for relevant new studies of P-conserving T-violation or P-conserving C-violation in light of present &amp; prospective EDM experiments?</a:t>
            </a:r>
            <a:endParaRPr lang="en-US" sz="2000" b="1" i="1" dirty="0" smtClean="0">
              <a:solidFill>
                <a:srgbClr val="1F497D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What are the new opportunities for hadronic probes of ultralight weakly coupled particles ?</a:t>
            </a:r>
            <a:endParaRPr lang="en-US" sz="2000" b="1" i="1" dirty="0" smtClean="0">
              <a:solidFill>
                <a:srgbClr val="1F497D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What follow up studies should be </a:t>
            </a:r>
            <a:r>
              <a:rPr lang="en-US" sz="2000" b="1" i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undertaken to address these questions </a:t>
            </a:r>
            <a:r>
              <a:rPr lang="en-US" sz="2000" b="1" i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7390964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00600" y="1657350"/>
            <a:ext cx="3962401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Our mission:</a:t>
            </a:r>
            <a:endParaRPr lang="en-US" sz="3200" b="1" i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6" y="1542682"/>
            <a:ext cx="4759632" cy="35929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2571750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rgbClr val="1F497D"/>
                </a:solidFill>
                <a:latin typeface="+mn-lt"/>
              </a:rPr>
              <a:t>Advancing research in theoretical </a:t>
            </a:r>
            <a:r>
              <a:rPr lang="en-US" sz="1800" i="1" dirty="0">
                <a:solidFill>
                  <a:srgbClr val="1F497D"/>
                </a:solidFill>
                <a:latin typeface="+mn-lt"/>
              </a:rPr>
              <a:t>and experimental physics at the </a:t>
            </a:r>
            <a:r>
              <a:rPr lang="en-US" sz="1800" i="1" dirty="0" smtClean="0">
                <a:solidFill>
                  <a:srgbClr val="1F497D"/>
                </a:solidFill>
                <a:latin typeface="+mn-lt"/>
              </a:rPr>
              <a:t>interface of </a:t>
            </a:r>
            <a:r>
              <a:rPr lang="en-US" sz="1800" i="1" dirty="0">
                <a:solidFill>
                  <a:srgbClr val="1F497D"/>
                </a:solidFill>
                <a:latin typeface="+mn-lt"/>
              </a:rPr>
              <a:t>the Energy, Intensity, and Cosmic frontiers.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651699"/>
            <a:ext cx="4572000" cy="14711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i="1" dirty="0">
                <a:solidFill>
                  <a:schemeClr val="bg1"/>
                </a:solidFill>
                <a:latin typeface="+mn-lt"/>
              </a:rPr>
              <a:t>Why is there more matter than anti-matter in the Universe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?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   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  What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additional forces were active during the 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first   	moments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after the Big Bang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1400" i="1" dirty="0">
              <a:solidFill>
                <a:schemeClr val="bg1"/>
              </a:solidFill>
              <a:latin typeface="+mn-lt"/>
            </a:endParaRPr>
          </a:p>
          <a:p>
            <a:endParaRPr lang="en-US" sz="1400" i="1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How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are protons and neutrons put together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1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173355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  <a:latin typeface="+mn-lt"/>
              </a:rPr>
              <a:t>We seek answers to key open questions about</a:t>
            </a:r>
            <a:br>
              <a:rPr lang="en-US" sz="1400" i="1" dirty="0">
                <a:solidFill>
                  <a:srgbClr val="FFFFFF"/>
                </a:solidFill>
                <a:latin typeface="+mn-lt"/>
              </a:rPr>
            </a:br>
            <a:r>
              <a:rPr lang="en-US" sz="1400" i="1" dirty="0">
                <a:solidFill>
                  <a:srgbClr val="FFFFFF"/>
                </a:solidFill>
                <a:latin typeface="+mn-lt"/>
              </a:rPr>
              <a:t>nature’s fundamental interactions, such as: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417195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800000"/>
                </a:solidFill>
              </a:rPr>
              <a:t>http://</a:t>
            </a:r>
            <a:r>
              <a:rPr lang="en-US" sz="1800" i="1" dirty="0" err="1">
                <a:solidFill>
                  <a:srgbClr val="800000"/>
                </a:solidFill>
              </a:rPr>
              <a:t>www.physics.umass.edu</a:t>
            </a:r>
            <a:r>
              <a:rPr lang="en-US" sz="1800" i="1" dirty="0">
                <a:solidFill>
                  <a:srgbClr val="800000"/>
                </a:solidFill>
              </a:rPr>
              <a:t>/</a:t>
            </a:r>
            <a:r>
              <a:rPr lang="en-US" sz="1800" i="1" dirty="0" err="1">
                <a:solidFill>
                  <a:srgbClr val="800000"/>
                </a:solidFill>
              </a:rPr>
              <a:t>acfi</a:t>
            </a:r>
            <a:r>
              <a:rPr lang="en-US" sz="2000" i="1" dirty="0">
                <a:solidFill>
                  <a:srgbClr val="8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24626318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Activities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2266950"/>
            <a:ext cx="5943600" cy="273408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Core Research (</a:t>
            </a:r>
            <a:r>
              <a:rPr lang="en-US" sz="2000" b="1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in house): 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ATLAS, EXO, J Lab parity &amp; chiral, LIGO, RHIC Spin, </a:t>
            </a:r>
            <a:r>
              <a:rPr lang="en-US" sz="2000" i="1" dirty="0" err="1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Borexino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, Theory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2000" i="1" dirty="0" smtClean="0">
              <a:solidFill>
                <a:srgbClr val="00009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Targeted Workshops: 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Hadronic Probes, Lambda &amp; Quasi Lambda, Higgs Portal,…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endParaRPr lang="en-US" sz="2000" i="1" dirty="0">
              <a:solidFill>
                <a:srgbClr val="00009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Visiting Researchers: 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Ph.D. students (Australia, China), post-docs, faculty &amp; senior researchers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57148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Past Workshops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Hadronic Probes of Fundamental Symmetries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Joint ACFI-Jefferson Lab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March 6-8,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1217343109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Past Workshops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Lambda and Quasi-Lambda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April 10-12,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2347331416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Past Workshops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Unlocking the Higgs Portal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May 1-3,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1427223164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Past Workshops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Measuring the Neutron Lifetime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September 19-21 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3438290026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Past Workshops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Fundamental Symmetry Tests with Rare Isotopes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Joint ACFI-FRIB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October 23-25,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3121681594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Upcoming Workshops</a:t>
            </a:r>
            <a:endParaRPr lang="en-US" sz="28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343150"/>
            <a:ext cx="6172200" cy="14773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Time-Reversal Tests in Nuclear and Hadronic Processes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November 6-8,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773882555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-10-10 Test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2011-10-10 Test powerpoint.potx</Template>
  <TotalTime>3469</TotalTime>
  <Words>401</Words>
  <Application>Microsoft Macintosh PowerPoint</Application>
  <PresentationFormat>On-screen Show (16:9)</PresentationFormat>
  <Paragraphs>85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2011-10-10 Test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</dc:creator>
  <cp:lastModifiedBy>Michael Ramsey-Musolf</cp:lastModifiedBy>
  <cp:revision>499</cp:revision>
  <cp:lastPrinted>2014-03-05T20:54:16Z</cp:lastPrinted>
  <dcterms:created xsi:type="dcterms:W3CDTF">2012-11-17T03:54:40Z</dcterms:created>
  <dcterms:modified xsi:type="dcterms:W3CDTF">2014-11-05T15:32:10Z</dcterms:modified>
</cp:coreProperties>
</file>