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710" r:id="rId4"/>
    <p:sldMasterId id="2147483739" r:id="rId5"/>
  </p:sldMasterIdLst>
  <p:notesMasterIdLst>
    <p:notesMasterId r:id="rId89"/>
  </p:notesMasterIdLst>
  <p:handoutMasterIdLst>
    <p:handoutMasterId r:id="rId90"/>
  </p:handoutMasterIdLst>
  <p:sldIdLst>
    <p:sldId id="260" r:id="rId6"/>
    <p:sldId id="286" r:id="rId7"/>
    <p:sldId id="370" r:id="rId8"/>
    <p:sldId id="383" r:id="rId9"/>
    <p:sldId id="371" r:id="rId10"/>
    <p:sldId id="381" r:id="rId11"/>
    <p:sldId id="372" r:id="rId12"/>
    <p:sldId id="270" r:id="rId13"/>
    <p:sldId id="271" r:id="rId14"/>
    <p:sldId id="373" r:id="rId15"/>
    <p:sldId id="333" r:id="rId16"/>
    <p:sldId id="339" r:id="rId17"/>
    <p:sldId id="374" r:id="rId18"/>
    <p:sldId id="382" r:id="rId19"/>
    <p:sldId id="375" r:id="rId20"/>
    <p:sldId id="376" r:id="rId21"/>
    <p:sldId id="273" r:id="rId22"/>
    <p:sldId id="261" r:id="rId23"/>
    <p:sldId id="275" r:id="rId24"/>
    <p:sldId id="369" r:id="rId25"/>
    <p:sldId id="378" r:id="rId26"/>
    <p:sldId id="379" r:id="rId27"/>
    <p:sldId id="377" r:id="rId28"/>
    <p:sldId id="288" r:id="rId29"/>
    <p:sldId id="384" r:id="rId30"/>
    <p:sldId id="307" r:id="rId31"/>
    <p:sldId id="328" r:id="rId32"/>
    <p:sldId id="329" r:id="rId33"/>
    <p:sldId id="330" r:id="rId34"/>
    <p:sldId id="331" r:id="rId35"/>
    <p:sldId id="332" r:id="rId36"/>
    <p:sldId id="334" r:id="rId37"/>
    <p:sldId id="335" r:id="rId38"/>
    <p:sldId id="336" r:id="rId39"/>
    <p:sldId id="337" r:id="rId40"/>
    <p:sldId id="277" r:id="rId41"/>
    <p:sldId id="279" r:id="rId42"/>
    <p:sldId id="281" r:id="rId43"/>
    <p:sldId id="282" r:id="rId44"/>
    <p:sldId id="352" r:id="rId45"/>
    <p:sldId id="363" r:id="rId46"/>
    <p:sldId id="385" r:id="rId47"/>
    <p:sldId id="386" r:id="rId48"/>
    <p:sldId id="387" r:id="rId49"/>
    <p:sldId id="388" r:id="rId50"/>
    <p:sldId id="389"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409" r:id="rId71"/>
    <p:sldId id="410" r:id="rId72"/>
    <p:sldId id="411" r:id="rId73"/>
    <p:sldId id="412" r:id="rId74"/>
    <p:sldId id="413" r:id="rId75"/>
    <p:sldId id="414" r:id="rId76"/>
    <p:sldId id="415" r:id="rId77"/>
    <p:sldId id="416" r:id="rId78"/>
    <p:sldId id="417" r:id="rId79"/>
    <p:sldId id="418" r:id="rId80"/>
    <p:sldId id="419" r:id="rId81"/>
    <p:sldId id="420" r:id="rId82"/>
    <p:sldId id="421" r:id="rId83"/>
    <p:sldId id="422" r:id="rId84"/>
    <p:sldId id="423" r:id="rId85"/>
    <p:sldId id="424" r:id="rId86"/>
    <p:sldId id="425" r:id="rId87"/>
    <p:sldId id="42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23" autoAdjust="0"/>
  </p:normalViewPr>
  <p:slideViewPr>
    <p:cSldViewPr snapToGrid="0" snapToObjects="1">
      <p:cViewPr varScale="1">
        <p:scale>
          <a:sx n="67" d="100"/>
          <a:sy n="67" d="100"/>
        </p:scale>
        <p:origin x="-14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33587\Documents\133587\UCN\lifetime\Book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cl21\AppData\Local\Temp\UCN_PPMspectrum_Morri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cl21\AppData\Local\Temp\UCN_PPMspectrum_Morr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iu\Desktop\V_heightSca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l21\AppData\Local\Temp\UCN_PPMspectrum_Morr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l21\AppData\Local\Temp\UCN_PPMspectrum_Morr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iu\Desktop\V_heightSca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LiuWork\Research\Active_Research\NLifetime\UCNtau_2012\AFP\AFP_field_sca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LiuWork\Research\Active_Research\UCNtau\UCNtau_2012\AFP\AFP_field_sca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LiuWork\Research\Active_Research\UCNtau\UCNtau_2012\AFP\AFP_field_sca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LiuWork\Research\Active_Research\UCNtau\UCNtau_2012\AFP\AFP_field_sc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tx>
            <c:strRef>
              <c:f>Sheet1!$H$12</c:f>
              <c:strCache>
                <c:ptCount val="1"/>
                <c:pt idx="0">
                  <c:v>DOE Operations</c:v>
                </c:pt>
              </c:strCache>
            </c:strRef>
          </c:tx>
          <c:cat>
            <c:numRef>
              <c:f>Sheet1!$G$13:$G$21</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Sheet1!$H$13:$H$21</c:f>
              <c:numCache>
                <c:formatCode>General</c:formatCode>
                <c:ptCount val="9"/>
                <c:pt idx="0">
                  <c:v>250</c:v>
                </c:pt>
                <c:pt idx="1">
                  <c:v>250</c:v>
                </c:pt>
                <c:pt idx="2">
                  <c:v>250</c:v>
                </c:pt>
                <c:pt idx="3">
                  <c:v>250</c:v>
                </c:pt>
                <c:pt idx="4">
                  <c:v>250</c:v>
                </c:pt>
                <c:pt idx="5">
                  <c:v>250</c:v>
                </c:pt>
                <c:pt idx="6">
                  <c:v>250</c:v>
                </c:pt>
                <c:pt idx="7">
                  <c:v>250</c:v>
                </c:pt>
                <c:pt idx="8">
                  <c:v>250</c:v>
                </c:pt>
              </c:numCache>
            </c:numRef>
          </c:val>
        </c:ser>
        <c:ser>
          <c:idx val="1"/>
          <c:order val="1"/>
          <c:tx>
            <c:strRef>
              <c:f>Sheet1!$I$12</c:f>
              <c:strCache>
                <c:ptCount val="1"/>
                <c:pt idx="0">
                  <c:v>LANL Internal</c:v>
                </c:pt>
              </c:strCache>
            </c:strRef>
          </c:tx>
          <c:cat>
            <c:numRef>
              <c:f>Sheet1!$G$13:$G$21</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Sheet1!$I$13:$I$21</c:f>
              <c:numCache>
                <c:formatCode>General</c:formatCode>
                <c:ptCount val="9"/>
                <c:pt idx="0">
                  <c:v>1000</c:v>
                </c:pt>
                <c:pt idx="1">
                  <c:v>1000</c:v>
                </c:pt>
                <c:pt idx="2">
                  <c:v>1000</c:v>
                </c:pt>
                <c:pt idx="3">
                  <c:v>0</c:v>
                </c:pt>
                <c:pt idx="4">
                  <c:v>0</c:v>
                </c:pt>
                <c:pt idx="5">
                  <c:v>0</c:v>
                </c:pt>
              </c:numCache>
            </c:numRef>
          </c:val>
        </c:ser>
        <c:ser>
          <c:idx val="2"/>
          <c:order val="2"/>
          <c:tx>
            <c:strRef>
              <c:f>Sheet1!$J$12</c:f>
              <c:strCache>
                <c:ptCount val="1"/>
                <c:pt idx="0">
                  <c:v>DOE R&amp;D</c:v>
                </c:pt>
              </c:strCache>
            </c:strRef>
          </c:tx>
          <c:spPr>
            <a:ln w="25400">
              <a:noFill/>
            </a:ln>
          </c:spPr>
          <c:cat>
            <c:numRef>
              <c:f>Sheet1!$G$13:$G$21</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Sheet1!$J$13:$J$21</c:f>
              <c:numCache>
                <c:formatCode>General</c:formatCode>
                <c:ptCount val="9"/>
                <c:pt idx="3">
                  <c:v>800</c:v>
                </c:pt>
                <c:pt idx="4">
                  <c:v>1000</c:v>
                </c:pt>
                <c:pt idx="5">
                  <c:v>1200</c:v>
                </c:pt>
                <c:pt idx="6">
                  <c:v>800</c:v>
                </c:pt>
                <c:pt idx="7">
                  <c:v>400</c:v>
                </c:pt>
                <c:pt idx="8">
                  <c:v>0</c:v>
                </c:pt>
              </c:numCache>
            </c:numRef>
          </c:val>
        </c:ser>
        <c:ser>
          <c:idx val="3"/>
          <c:order val="3"/>
          <c:tx>
            <c:strRef>
              <c:f>Sheet1!$K$12</c:f>
              <c:strCache>
                <c:ptCount val="1"/>
                <c:pt idx="0">
                  <c:v>DOE Project</c:v>
                </c:pt>
              </c:strCache>
            </c:strRef>
          </c:tx>
          <c:spPr>
            <a:ln w="25400">
              <a:noFill/>
            </a:ln>
          </c:spPr>
          <c:cat>
            <c:numRef>
              <c:f>Sheet1!$G$13:$G$21</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Sheet1!$K$13:$K$21</c:f>
              <c:numCache>
                <c:formatCode>General</c:formatCode>
                <c:ptCount val="9"/>
                <c:pt idx="6">
                  <c:v>600</c:v>
                </c:pt>
                <c:pt idx="7">
                  <c:v>1000</c:v>
                </c:pt>
                <c:pt idx="8">
                  <c:v>1600</c:v>
                </c:pt>
              </c:numCache>
            </c:numRef>
          </c:val>
        </c:ser>
        <c:dLbls>
          <c:showLegendKey val="0"/>
          <c:showVal val="0"/>
          <c:showCatName val="0"/>
          <c:showSerName val="0"/>
          <c:showPercent val="0"/>
          <c:showBubbleSize val="0"/>
        </c:dLbls>
        <c:axId val="41846272"/>
        <c:axId val="163133632"/>
      </c:areaChart>
      <c:catAx>
        <c:axId val="41846272"/>
        <c:scaling>
          <c:orientation val="minMax"/>
        </c:scaling>
        <c:delete val="0"/>
        <c:axPos val="b"/>
        <c:numFmt formatCode="General" sourceLinked="1"/>
        <c:majorTickMark val="out"/>
        <c:minorTickMark val="none"/>
        <c:tickLblPos val="nextTo"/>
        <c:crossAx val="163133632"/>
        <c:crosses val="autoZero"/>
        <c:auto val="1"/>
        <c:lblAlgn val="ctr"/>
        <c:lblOffset val="100"/>
        <c:noMultiLvlLbl val="0"/>
      </c:catAx>
      <c:valAx>
        <c:axId val="163133632"/>
        <c:scaling>
          <c:orientation val="minMax"/>
        </c:scaling>
        <c:delete val="0"/>
        <c:axPos val="l"/>
        <c:majorGridlines/>
        <c:numFmt formatCode="General" sourceLinked="1"/>
        <c:majorTickMark val="out"/>
        <c:minorTickMark val="none"/>
        <c:tickLblPos val="nextTo"/>
        <c:crossAx val="41846272"/>
        <c:crosses val="autoZero"/>
        <c:crossBetween val="midCat"/>
      </c:valAx>
    </c:plotArea>
    <c:legend>
      <c:legendPos val="r"/>
      <c:layout/>
      <c:overlay val="0"/>
    </c:legend>
    <c:plotVisOnly val="1"/>
    <c:dispBlanksAs val="zero"/>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88535006770644"/>
          <c:y val="3.866351706036758E-2"/>
          <c:w val="0.75235791487137382"/>
          <c:h val="0.79049816272965856"/>
        </c:manualLayout>
      </c:layout>
      <c:scatterChart>
        <c:scatterStyle val="lineMarker"/>
        <c:varyColors val="0"/>
        <c:ser>
          <c:idx val="0"/>
          <c:order val="0"/>
          <c:spPr>
            <a:ln w="28575">
              <a:noFill/>
            </a:ln>
          </c:spP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'PPMSpectrum-ucnspectrum'!$I$9:$I$107</c:f>
              <c:numCache>
                <c:formatCode>General</c:formatCode>
                <c:ptCount val="99"/>
                <c:pt idx="0">
                  <c:v>0</c:v>
                </c:pt>
                <c:pt idx="1">
                  <c:v>0</c:v>
                </c:pt>
                <c:pt idx="2">
                  <c:v>0</c:v>
                </c:pt>
                <c:pt idx="3">
                  <c:v>0</c:v>
                </c:pt>
                <c:pt idx="4">
                  <c:v>0</c:v>
                </c:pt>
                <c:pt idx="5">
                  <c:v>0</c:v>
                </c:pt>
                <c:pt idx="6">
                  <c:v>0</c:v>
                </c:pt>
                <c:pt idx="7">
                  <c:v>0</c:v>
                </c:pt>
                <c:pt idx="8">
                  <c:v>0</c:v>
                </c:pt>
                <c:pt idx="9">
                  <c:v>1.8040123772161828E-5</c:v>
                </c:pt>
                <c:pt idx="10">
                  <c:v>5.412037131648545E-5</c:v>
                </c:pt>
                <c:pt idx="11">
                  <c:v>9.0059680393839102E-5</c:v>
                </c:pt>
                <c:pt idx="12">
                  <c:v>3.6080247544323825E-5</c:v>
                </c:pt>
                <c:pt idx="13">
                  <c:v>9.0059680393839102E-5</c:v>
                </c:pt>
                <c:pt idx="14">
                  <c:v>9.0059680393839102E-5</c:v>
                </c:pt>
                <c:pt idx="15">
                  <c:v>1.4375723630941361E-4</c:v>
                </c:pt>
                <c:pt idx="16">
                  <c:v>2.3395785517022299E-4</c:v>
                </c:pt>
                <c:pt idx="17">
                  <c:v>3.7912447614933827E-4</c:v>
                </c:pt>
                <c:pt idx="18">
                  <c:v>4.5100309430404234E-4</c:v>
                </c:pt>
                <c:pt idx="19">
                  <c:v>6.6663894876816733E-4</c:v>
                </c:pt>
                <c:pt idx="20">
                  <c:v>8.2871818578368129E-4</c:v>
                </c:pt>
                <c:pt idx="21">
                  <c:v>9.3724080535059957E-4</c:v>
                </c:pt>
                <c:pt idx="22">
                  <c:v>1.0640854256236101E-3</c:v>
                </c:pt>
                <c:pt idx="23">
                  <c:v>1.4234785163971333E-3</c:v>
                </c:pt>
                <c:pt idx="24">
                  <c:v>1.4784445185154417E-3</c:v>
                </c:pt>
                <c:pt idx="25">
                  <c:v>2.1267614665775154E-3</c:v>
                </c:pt>
                <c:pt idx="26">
                  <c:v>2.0901174651653067E-3</c:v>
                </c:pt>
                <c:pt idx="27">
                  <c:v>2.5227985587632485E-3</c:v>
                </c:pt>
                <c:pt idx="28">
                  <c:v>2.9738016530672811E-3</c:v>
                </c:pt>
                <c:pt idx="29">
                  <c:v>3.2260815089436247E-3</c:v>
                </c:pt>
                <c:pt idx="30">
                  <c:v>4.1450003135880924E-3</c:v>
                </c:pt>
                <c:pt idx="31">
                  <c:v>3.6404406018354586E-3</c:v>
                </c:pt>
                <c:pt idx="32">
                  <c:v>4.95680588333539E-3</c:v>
                </c:pt>
                <c:pt idx="33">
                  <c:v>5.1005631196448034E-3</c:v>
                </c:pt>
                <c:pt idx="34">
                  <c:v>5.0470065021961724E-3</c:v>
                </c:pt>
                <c:pt idx="35">
                  <c:v>6.1815611613048171E-3</c:v>
                </c:pt>
                <c:pt idx="36">
                  <c:v>6.8665221107790698E-3</c:v>
                </c:pt>
                <c:pt idx="37">
                  <c:v>8.0743647727120529E-3</c:v>
                </c:pt>
                <c:pt idx="38">
                  <c:v>7.4260478246500313E-3</c:v>
                </c:pt>
                <c:pt idx="39">
                  <c:v>8.7043597200680157E-3</c:v>
                </c:pt>
                <c:pt idx="40">
                  <c:v>9.5344872905214536E-3</c:v>
                </c:pt>
                <c:pt idx="41">
                  <c:v>1.0146160237171261E-2</c:v>
                </c:pt>
                <c:pt idx="42">
                  <c:v>1.1354002899104263E-2</c:v>
                </c:pt>
                <c:pt idx="43">
                  <c:v>1.2291243704454818E-2</c:v>
                </c:pt>
                <c:pt idx="44">
                  <c:v>1.3066405272789983E-2</c:v>
                </c:pt>
                <c:pt idx="45">
                  <c:v>1.4075524696295283E-2</c:v>
                </c:pt>
                <c:pt idx="46">
                  <c:v>1.4206597470577335E-2</c:v>
                </c:pt>
                <c:pt idx="47">
                  <c:v>1.5122697505882425E-2</c:v>
                </c:pt>
                <c:pt idx="48">
                  <c:v>1.5911952920914491E-2</c:v>
                </c:pt>
                <c:pt idx="49">
                  <c:v>1.7109929890159664E-2</c:v>
                </c:pt>
                <c:pt idx="50">
                  <c:v>1.9026693040951784E-2</c:v>
                </c:pt>
                <c:pt idx="51">
                  <c:v>1.9054880734345785E-2</c:v>
                </c:pt>
                <c:pt idx="52">
                  <c:v>2.0492453097439908E-2</c:v>
                </c:pt>
                <c:pt idx="53">
                  <c:v>2.2507873175111281E-2</c:v>
                </c:pt>
                <c:pt idx="54">
                  <c:v>2.3001157809506255E-2</c:v>
                </c:pt>
                <c:pt idx="55">
                  <c:v>2.3226659356658061E-2</c:v>
                </c:pt>
                <c:pt idx="56">
                  <c:v>2.4156853238660229E-2</c:v>
                </c:pt>
                <c:pt idx="57">
                  <c:v>2.4650137873055457E-2</c:v>
                </c:pt>
                <c:pt idx="58">
                  <c:v>2.5016577887177486E-2</c:v>
                </c:pt>
                <c:pt idx="59">
                  <c:v>2.7342062592182591E-2</c:v>
                </c:pt>
                <c:pt idx="60">
                  <c:v>2.7342062592182591E-2</c:v>
                </c:pt>
                <c:pt idx="61">
                  <c:v>2.9287013436368872E-2</c:v>
                </c:pt>
                <c:pt idx="62">
                  <c:v>2.8793728801973804E-2</c:v>
                </c:pt>
                <c:pt idx="63">
                  <c:v>3.1288339667343075E-2</c:v>
                </c:pt>
                <c:pt idx="64">
                  <c:v>3.1739342761647187E-2</c:v>
                </c:pt>
                <c:pt idx="65">
                  <c:v>3.2599067410164301E-2</c:v>
                </c:pt>
                <c:pt idx="66">
                  <c:v>3.3881607459591359E-2</c:v>
                </c:pt>
                <c:pt idx="67">
                  <c:v>3.4346704400592204E-2</c:v>
                </c:pt>
                <c:pt idx="68">
                  <c:v>3.7616476834296551E-2</c:v>
                </c:pt>
                <c:pt idx="69">
                  <c:v>3.9307738437936682E-2</c:v>
                </c:pt>
                <c:pt idx="70">
                  <c:v>3.7672852221084734E-2</c:v>
                </c:pt>
                <c:pt idx="71">
                  <c:v>3.7757415301266653E-2</c:v>
                </c:pt>
                <c:pt idx="72">
                  <c:v>3.7433256827235716E-2</c:v>
                </c:pt>
                <c:pt idx="73">
                  <c:v>3.2246721242739015E-2</c:v>
                </c:pt>
                <c:pt idx="74">
                  <c:v>2.3522630137295168E-2</c:v>
                </c:pt>
                <c:pt idx="75">
                  <c:v>1.6828052956219603E-2</c:v>
                </c:pt>
                <c:pt idx="76">
                  <c:v>1.294097003718667E-2</c:v>
                </c:pt>
                <c:pt idx="77">
                  <c:v>1.1480847519377356E-2</c:v>
                </c:pt>
                <c:pt idx="78">
                  <c:v>9.5513999065578066E-3</c:v>
                </c:pt>
                <c:pt idx="79">
                  <c:v>8.1998000083153728E-3</c:v>
                </c:pt>
                <c:pt idx="80">
                  <c:v>3.6587626025415603E-3</c:v>
                </c:pt>
                <c:pt idx="81">
                  <c:v>1.4375723630941361E-4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ser>
          <c:idx val="1"/>
          <c:order val="1"/>
          <c:spPr>
            <a:ln w="15875">
              <a:solidFill>
                <a:schemeClr val="tx1"/>
              </a:solidFill>
            </a:ln>
          </c:spPr>
          <c:marker>
            <c:spPr>
              <a:noFill/>
            </c:spPr>
          </c:marke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'PPMSpectrum-ucnspectrum'!$J$9:$J$107</c:f>
              <c:numCache>
                <c:formatCode>General</c:formatCode>
                <c:ptCount val="99"/>
                <c:pt idx="0">
                  <c:v>0</c:v>
                </c:pt>
                <c:pt idx="1">
                  <c:v>1.2985958931904951E-7</c:v>
                </c:pt>
                <c:pt idx="2">
                  <c:v>1.0388767145523954E-6</c:v>
                </c:pt>
                <c:pt idx="3">
                  <c:v>3.5062089116143359E-6</c:v>
                </c:pt>
                <c:pt idx="4">
                  <c:v>8.3110137164191567E-6</c:v>
                </c:pt>
                <c:pt idx="5">
                  <c:v>1.6232448664881218E-5</c:v>
                </c:pt>
                <c:pt idx="6">
                  <c:v>2.8049671292914721E-5</c:v>
                </c:pt>
                <c:pt idx="7">
                  <c:v>4.4541839136434044E-5</c:v>
                </c:pt>
                <c:pt idx="8">
                  <c:v>6.6488109731353227E-5</c:v>
                </c:pt>
                <c:pt idx="9">
                  <c:v>9.4667640613587331E-5</c:v>
                </c:pt>
                <c:pt idx="10">
                  <c:v>1.2985958931904885E-4</c:v>
                </c:pt>
                <c:pt idx="11">
                  <c:v>1.7284311338365554E-4</c:v>
                </c:pt>
                <c:pt idx="12">
                  <c:v>2.2439737034331809E-4</c:v>
                </c:pt>
                <c:pt idx="13">
                  <c:v>2.8530151773395056E-4</c:v>
                </c:pt>
                <c:pt idx="14">
                  <c:v>3.5633471309147165E-4</c:v>
                </c:pt>
                <c:pt idx="15">
                  <c:v>4.3827611395179134E-4</c:v>
                </c:pt>
                <c:pt idx="16">
                  <c:v>5.3190487785082625E-4</c:v>
                </c:pt>
                <c:pt idx="17">
                  <c:v>6.380001623244912E-4</c:v>
                </c:pt>
                <c:pt idx="18">
                  <c:v>7.5734112490869474E-4</c:v>
                </c:pt>
                <c:pt idx="19">
                  <c:v>8.9070692313936053E-4</c:v>
                </c:pt>
                <c:pt idx="20">
                  <c:v>1.0388767145523901E-3</c:v>
                </c:pt>
                <c:pt idx="21">
                  <c:v>1.2026296566837141E-3</c:v>
                </c:pt>
                <c:pt idx="22">
                  <c:v>1.3827449070692359E-3</c:v>
                </c:pt>
                <c:pt idx="23">
                  <c:v>1.5800016232448721E-3</c:v>
                </c:pt>
                <c:pt idx="24">
                  <c:v>1.7951789627465456E-3</c:v>
                </c:pt>
                <c:pt idx="25">
                  <c:v>2.0290560831101381E-3</c:v>
                </c:pt>
                <c:pt idx="26">
                  <c:v>2.2824121418716136E-3</c:v>
                </c:pt>
                <c:pt idx="27">
                  <c:v>2.5560262965668447E-3</c:v>
                </c:pt>
                <c:pt idx="28">
                  <c:v>2.8506777047317667E-3</c:v>
                </c:pt>
                <c:pt idx="29">
                  <c:v>3.1671455239022897E-3</c:v>
                </c:pt>
                <c:pt idx="30">
                  <c:v>3.5062089116143212E-3</c:v>
                </c:pt>
                <c:pt idx="31">
                  <c:v>3.8686470254037817E-3</c:v>
                </c:pt>
                <c:pt idx="32">
                  <c:v>4.2552390228066108E-3</c:v>
                </c:pt>
                <c:pt idx="33">
                  <c:v>4.6667640613586563E-3</c:v>
                </c:pt>
                <c:pt idx="34">
                  <c:v>5.1040012985958906E-3</c:v>
                </c:pt>
                <c:pt idx="35">
                  <c:v>5.5677298920542443E-3</c:v>
                </c:pt>
                <c:pt idx="36">
                  <c:v>6.0587289992695701E-3</c:v>
                </c:pt>
                <c:pt idx="37">
                  <c:v>6.5777777777777813E-3</c:v>
                </c:pt>
                <c:pt idx="38">
                  <c:v>7.1256553851148869E-3</c:v>
                </c:pt>
                <c:pt idx="39">
                  <c:v>7.7031409788166812E-3</c:v>
                </c:pt>
                <c:pt idx="40">
                  <c:v>8.3110137164191227E-3</c:v>
                </c:pt>
                <c:pt idx="41">
                  <c:v>8.9500527554582029E-3</c:v>
                </c:pt>
                <c:pt idx="42">
                  <c:v>9.621037253469758E-3</c:v>
                </c:pt>
                <c:pt idx="43">
                  <c:v>1.0324746367989621E-2</c:v>
                </c:pt>
                <c:pt idx="44">
                  <c:v>1.1061959256553922E-2</c:v>
                </c:pt>
                <c:pt idx="45">
                  <c:v>1.1833455076698373E-2</c:v>
                </c:pt>
                <c:pt idx="46">
                  <c:v>1.264001298595893E-2</c:v>
                </c:pt>
                <c:pt idx="47">
                  <c:v>1.3482412141871607E-2</c:v>
                </c:pt>
                <c:pt idx="48">
                  <c:v>1.4361431701972306E-2</c:v>
                </c:pt>
                <c:pt idx="49">
                  <c:v>1.5277850823796769E-2</c:v>
                </c:pt>
                <c:pt idx="50">
                  <c:v>1.6232448664881164E-2</c:v>
                </c:pt>
                <c:pt idx="51">
                  <c:v>1.7226004382761246E-2</c:v>
                </c:pt>
                <c:pt idx="52">
                  <c:v>1.8259297134972808E-2</c:v>
                </c:pt>
                <c:pt idx="53">
                  <c:v>1.9333106079052045E-2</c:v>
                </c:pt>
                <c:pt idx="54">
                  <c:v>2.044821037253481E-2</c:v>
                </c:pt>
                <c:pt idx="55">
                  <c:v>2.1605389172956849E-2</c:v>
                </c:pt>
                <c:pt idx="56">
                  <c:v>2.2805421637854092E-2</c:v>
                </c:pt>
                <c:pt idx="57">
                  <c:v>2.4049086924762601E-2</c:v>
                </c:pt>
                <c:pt idx="58">
                  <c:v>2.5337164191218241E-2</c:v>
                </c:pt>
                <c:pt idx="59">
                  <c:v>2.6670432594757036E-2</c:v>
                </c:pt>
                <c:pt idx="60">
                  <c:v>2.8049671292914611E-2</c:v>
                </c:pt>
                <c:pt idx="61">
                  <c:v>2.9475659443227102E-2</c:v>
                </c:pt>
                <c:pt idx="62">
                  <c:v>3.0949176203230292E-2</c:v>
                </c:pt>
                <c:pt idx="63">
                  <c:v>3.2471000730460407E-2</c:v>
                </c:pt>
                <c:pt idx="64">
                  <c:v>3.4041912182452956E-2</c:v>
                </c:pt>
                <c:pt idx="65">
                  <c:v>3.5662689716743801E-2</c:v>
                </c:pt>
                <c:pt idx="66">
                  <c:v>3.73341124908695E-2</c:v>
                </c:pt>
                <c:pt idx="67">
                  <c:v>3.9056959662365193E-2</c:v>
                </c:pt>
                <c:pt idx="68">
                  <c:v>4.0832010388767138E-2</c:v>
                </c:pt>
                <c:pt idx="69">
                  <c:v>4.2660043827611648E-2</c:v>
                </c:pt>
                <c:pt idx="70">
                  <c:v>4.4541839136433906E-2</c:v>
                </c:pt>
                <c:pt idx="71">
                  <c:v>4.6478175472769757E-2</c:v>
                </c:pt>
                <c:pt idx="72">
                  <c:v>4.8469831994156526E-2</c:v>
                </c:pt>
                <c:pt idx="73">
                  <c:v>5.0517587858128918E-2</c:v>
                </c:pt>
                <c:pt idx="74">
                  <c:v>5.2622222222222445E-2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ser>
          <c:idx val="2"/>
          <c:order val="2"/>
          <c:spPr>
            <a:ln w="28575">
              <a:noFill/>
            </a:ln>
          </c:spP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'PPMSpectrum-ucnspectrum'!$H$9:$H$107</c:f>
              <c:numCache>
                <c:formatCode>General</c:formatCode>
                <c:ptCount val="99"/>
                <c:pt idx="0">
                  <c:v>0</c:v>
                </c:pt>
                <c:pt idx="1">
                  <c:v>0</c:v>
                </c:pt>
                <c:pt idx="2">
                  <c:v>0</c:v>
                </c:pt>
                <c:pt idx="3">
                  <c:v>0</c:v>
                </c:pt>
                <c:pt idx="4">
                  <c:v>0</c:v>
                </c:pt>
                <c:pt idx="5">
                  <c:v>0</c:v>
                </c:pt>
                <c:pt idx="6">
                  <c:v>0</c:v>
                </c:pt>
                <c:pt idx="7">
                  <c:v>0</c:v>
                </c:pt>
                <c:pt idx="8">
                  <c:v>0</c:v>
                </c:pt>
                <c:pt idx="9">
                  <c:v>0</c:v>
                </c:pt>
                <c:pt idx="10">
                  <c:v>0</c:v>
                </c:pt>
                <c:pt idx="11">
                  <c:v>0</c:v>
                </c:pt>
                <c:pt idx="12">
                  <c:v>0</c:v>
                </c:pt>
                <c:pt idx="13">
                  <c:v>3.5877889651603684E-4</c:v>
                </c:pt>
                <c:pt idx="14">
                  <c:v>0</c:v>
                </c:pt>
                <c:pt idx="15">
                  <c:v>0</c:v>
                </c:pt>
                <c:pt idx="16">
                  <c:v>1.793194016167613E-4</c:v>
                </c:pt>
                <c:pt idx="17">
                  <c:v>5.3809829813279513E-4</c:v>
                </c:pt>
                <c:pt idx="18">
                  <c:v>3.5877889651603684E-4</c:v>
                </c:pt>
                <c:pt idx="19">
                  <c:v>8.9687719464883343E-4</c:v>
                </c:pt>
                <c:pt idx="20">
                  <c:v>5.3809829813279513E-4</c:v>
                </c:pt>
                <c:pt idx="21">
                  <c:v>1.0761965962655937E-3</c:v>
                </c:pt>
                <c:pt idx="22">
                  <c:v>1.2556560911648629E-3</c:v>
                </c:pt>
                <c:pt idx="23">
                  <c:v>1.7931940161676106E-3</c:v>
                </c:pt>
                <c:pt idx="24">
                  <c:v>1.4345552129340841E-3</c:v>
                </c:pt>
                <c:pt idx="25">
                  <c:v>2.6911919570765611E-3</c:v>
                </c:pt>
                <c:pt idx="26">
                  <c:v>1.6138746145508461E-3</c:v>
                </c:pt>
                <c:pt idx="27">
                  <c:v>1.7931940161676106E-3</c:v>
                </c:pt>
                <c:pt idx="28">
                  <c:v>2.6911919570765611E-3</c:v>
                </c:pt>
                <c:pt idx="29">
                  <c:v>3.0498307603100787E-3</c:v>
                </c:pt>
                <c:pt idx="30">
                  <c:v>5.3809829813279524E-3</c:v>
                </c:pt>
                <c:pt idx="31">
                  <c:v>2.3325531538430171E-3</c:v>
                </c:pt>
                <c:pt idx="32">
                  <c:v>4.6637053748609042E-3</c:v>
                </c:pt>
                <c:pt idx="33">
                  <c:v>4.4843859732441524E-3</c:v>
                </c:pt>
                <c:pt idx="34">
                  <c:v>6.2775799894117827E-3</c:v>
                </c:pt>
                <c:pt idx="35">
                  <c:v>7.1755779303207022E-3</c:v>
                </c:pt>
                <c:pt idx="36">
                  <c:v>7.5342167335542432E-3</c:v>
                </c:pt>
                <c:pt idx="37">
                  <c:v>8.2514943400213061E-3</c:v>
                </c:pt>
                <c:pt idx="38">
                  <c:v>8.2514943400213061E-3</c:v>
                </c:pt>
                <c:pt idx="39">
                  <c:v>9.6860495529553989E-3</c:v>
                </c:pt>
                <c:pt idx="40">
                  <c:v>1.0403327159422385E-2</c:v>
                </c:pt>
                <c:pt idx="41">
                  <c:v>8.2514943400213061E-3</c:v>
                </c:pt>
                <c:pt idx="42">
                  <c:v>1.3811796722965961E-2</c:v>
                </c:pt>
                <c:pt idx="43">
                  <c:v>1.1839283305181587E-2</c:v>
                </c:pt>
                <c:pt idx="44">
                  <c:v>1.2377241510031858E-2</c:v>
                </c:pt>
                <c:pt idx="45">
                  <c:v>1.3632477321349201E-2</c:v>
                </c:pt>
                <c:pt idx="46">
                  <c:v>1.3453157919732509E-2</c:v>
                </c:pt>
                <c:pt idx="47">
                  <c:v>1.6867231214576617E-2</c:v>
                </c:pt>
                <c:pt idx="48">
                  <c:v>1.5606391671958734E-2</c:v>
                </c:pt>
                <c:pt idx="49">
                  <c:v>1.7931940161676065E-2</c:v>
                </c:pt>
                <c:pt idx="50">
                  <c:v>2.1518328194011262E-2</c:v>
                </c:pt>
                <c:pt idx="51">
                  <c:v>1.8296182696210195E-2</c:v>
                </c:pt>
                <c:pt idx="52">
                  <c:v>2.1350216254995592E-2</c:v>
                </c:pt>
                <c:pt idx="53">
                  <c:v>2.1882570728545457E-2</c:v>
                </c:pt>
                <c:pt idx="54">
                  <c:v>2.583320129541471E-2</c:v>
                </c:pt>
                <c:pt idx="55">
                  <c:v>2.4572361752796756E-2</c:v>
                </c:pt>
                <c:pt idx="56">
                  <c:v>2.7976628517865063E-2</c:v>
                </c:pt>
                <c:pt idx="57">
                  <c:v>2.3493643477446022E-2</c:v>
                </c:pt>
                <c:pt idx="58">
                  <c:v>2.1168094987728536E-2</c:v>
                </c:pt>
                <c:pt idx="59">
                  <c:v>2.6365555768964412E-2</c:v>
                </c:pt>
                <c:pt idx="60">
                  <c:v>2.5651080028147612E-2</c:v>
                </c:pt>
                <c:pt idx="61">
                  <c:v>2.9601710595016966E-2</c:v>
                </c:pt>
                <c:pt idx="62">
                  <c:v>2.9951943801299664E-2</c:v>
                </c:pt>
                <c:pt idx="63">
                  <c:v>2.6729798303498371E-2</c:v>
                </c:pt>
                <c:pt idx="64">
                  <c:v>3.2291501619268359E-2</c:v>
                </c:pt>
                <c:pt idx="65">
                  <c:v>2.9055346793215888E-2</c:v>
                </c:pt>
                <c:pt idx="66">
                  <c:v>3.569576838433651E-2</c:v>
                </c:pt>
                <c:pt idx="67">
                  <c:v>3.5877889651603607E-2</c:v>
                </c:pt>
                <c:pt idx="68">
                  <c:v>3.6228122857886152E-2</c:v>
                </c:pt>
                <c:pt idx="69">
                  <c:v>3.9464277683938766E-2</c:v>
                </c:pt>
                <c:pt idx="70">
                  <c:v>3.7306841133236991E-2</c:v>
                </c:pt>
                <c:pt idx="71">
                  <c:v>3.7124719865970095E-2</c:v>
                </c:pt>
                <c:pt idx="72">
                  <c:v>3.2291501619268359E-2</c:v>
                </c:pt>
                <c:pt idx="73">
                  <c:v>3.1927259084734212E-2</c:v>
                </c:pt>
                <c:pt idx="74">
                  <c:v>2.3675764744712956E-2</c:v>
                </c:pt>
                <c:pt idx="75">
                  <c:v>1.811406142894308E-2</c:v>
                </c:pt>
                <c:pt idx="76">
                  <c:v>1.201860270679833E-2</c:v>
                </c:pt>
                <c:pt idx="77">
                  <c:v>1.3632477321349201E-2</c:v>
                </c:pt>
                <c:pt idx="78">
                  <c:v>1.1480644501948065E-2</c:v>
                </c:pt>
                <c:pt idx="79">
                  <c:v>7.3548973319374428E-3</c:v>
                </c:pt>
                <c:pt idx="80">
                  <c:v>3.4084695635435811E-3</c:v>
                </c:pt>
                <c:pt idx="81">
                  <c:v>1.793194016167613E-4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dLbls>
          <c:showLegendKey val="0"/>
          <c:showVal val="0"/>
          <c:showCatName val="0"/>
          <c:showSerName val="0"/>
          <c:showPercent val="0"/>
          <c:showBubbleSize val="0"/>
        </c:dLbls>
        <c:axId val="204585728"/>
        <c:axId val="204586304"/>
      </c:scatterChart>
      <c:valAx>
        <c:axId val="204585728"/>
        <c:scaling>
          <c:orientation val="minMax"/>
        </c:scaling>
        <c:delete val="0"/>
        <c:axPos val="b"/>
        <c:title>
          <c:tx>
            <c:rich>
              <a:bodyPr/>
              <a:lstStyle/>
              <a:p>
                <a:pPr>
                  <a:defRPr/>
                </a:pPr>
                <a:r>
                  <a:rPr lang="en-US" sz="1800" dirty="0"/>
                  <a:t>Velocity (cm/sec)</a:t>
                </a:r>
              </a:p>
            </c:rich>
          </c:tx>
          <c:overlay val="0"/>
        </c:title>
        <c:numFmt formatCode="General" sourceLinked="1"/>
        <c:majorTickMark val="out"/>
        <c:minorTickMark val="none"/>
        <c:tickLblPos val="nextTo"/>
        <c:txPr>
          <a:bodyPr/>
          <a:lstStyle/>
          <a:p>
            <a:pPr>
              <a:defRPr sz="1200"/>
            </a:pPr>
            <a:endParaRPr lang="en-US"/>
          </a:p>
        </c:txPr>
        <c:crossAx val="204586304"/>
        <c:crosses val="autoZero"/>
        <c:crossBetween val="midCat"/>
      </c:valAx>
      <c:valAx>
        <c:axId val="204586304"/>
        <c:scaling>
          <c:orientation val="minMax"/>
        </c:scaling>
        <c:delete val="0"/>
        <c:axPos val="l"/>
        <c:majorGridlines/>
        <c:title>
          <c:tx>
            <c:rich>
              <a:bodyPr rot="-5400000" vert="horz"/>
              <a:lstStyle/>
              <a:p>
                <a:pPr>
                  <a:defRPr sz="1400"/>
                </a:pPr>
                <a:r>
                  <a:rPr lang="en-US" sz="1400" dirty="0"/>
                  <a:t>Flux</a:t>
                </a:r>
                <a:r>
                  <a:rPr lang="en-US" sz="1400" baseline="0" dirty="0"/>
                  <a:t> after PPM (</a:t>
                </a:r>
                <a:r>
                  <a:rPr lang="en-US" sz="1400" baseline="0" dirty="0" err="1"/>
                  <a:t>arb</a:t>
                </a:r>
                <a:r>
                  <a:rPr lang="en-US" sz="1400" baseline="0" dirty="0"/>
                  <a:t>)</a:t>
                </a:r>
                <a:endParaRPr lang="en-US" sz="1400" dirty="0"/>
              </a:p>
            </c:rich>
          </c:tx>
          <c:layout>
            <c:manualLayout>
              <c:xMode val="edge"/>
              <c:yMode val="edge"/>
              <c:x val="0"/>
              <c:y val="0.24801259842519749"/>
            </c:manualLayout>
          </c:layout>
          <c:overlay val="0"/>
        </c:title>
        <c:numFmt formatCode="General" sourceLinked="1"/>
        <c:majorTickMark val="out"/>
        <c:minorTickMark val="none"/>
        <c:tickLblPos val="nextTo"/>
        <c:txPr>
          <a:bodyPr/>
          <a:lstStyle/>
          <a:p>
            <a:pPr>
              <a:defRPr sz="1200"/>
            </a:pPr>
            <a:endParaRPr lang="en-US"/>
          </a:p>
        </c:txPr>
        <c:crossAx val="204585728"/>
        <c:crosses val="autoZero"/>
        <c:crossBetween val="midCat"/>
      </c:valAx>
      <c:spPr>
        <a:ln>
          <a:solidFill>
            <a:schemeClr val="tx1">
              <a:lumMod val="50000"/>
              <a:lumOff val="50000"/>
            </a:schemeClr>
          </a:solid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60450966356479"/>
          <c:y val="5.9885492254644887E-2"/>
          <c:w val="0.78523761234391165"/>
          <c:h val="0.76203180484792343"/>
        </c:manualLayout>
      </c:layout>
      <c:scatterChart>
        <c:scatterStyle val="lineMarker"/>
        <c:varyColors val="0"/>
        <c:ser>
          <c:idx val="0"/>
          <c:order val="0"/>
          <c:spPr>
            <a:ln w="28575">
              <a:noFill/>
            </a:ln>
          </c:spPr>
          <c:xVal>
            <c:numRef>
              <c:f>'PPMSpectrum-ucnspectrum'!$D$9:$D$108</c:f>
              <c:numCache>
                <c:formatCode>General</c:formatCode>
                <c:ptCount val="100"/>
                <c:pt idx="0">
                  <c:v>0</c:v>
                </c:pt>
                <c:pt idx="1">
                  <c:v>3.2653061224489806E-2</c:v>
                </c:pt>
                <c:pt idx="2">
                  <c:v>0.13061224489795972</c:v>
                </c:pt>
                <c:pt idx="3">
                  <c:v>0.29387755102040941</c:v>
                </c:pt>
                <c:pt idx="4">
                  <c:v>0.52244897959183678</c:v>
                </c:pt>
                <c:pt idx="5">
                  <c:v>0.81632653061224458</c:v>
                </c:pt>
                <c:pt idx="6">
                  <c:v>1.1755102040816323</c:v>
                </c:pt>
                <c:pt idx="7">
                  <c:v>1.6</c:v>
                </c:pt>
                <c:pt idx="8">
                  <c:v>2.0897959183673587</c:v>
                </c:pt>
                <c:pt idx="9">
                  <c:v>2.6448979591836732</c:v>
                </c:pt>
                <c:pt idx="10">
                  <c:v>3.2653061224489801</c:v>
                </c:pt>
                <c:pt idx="11">
                  <c:v>3.9510204081632567</c:v>
                </c:pt>
                <c:pt idx="12">
                  <c:v>4.7020408163265275</c:v>
                </c:pt>
                <c:pt idx="13">
                  <c:v>5.5183673469387751</c:v>
                </c:pt>
                <c:pt idx="14">
                  <c:v>6.4</c:v>
                </c:pt>
                <c:pt idx="15">
                  <c:v>7.3469387755102025</c:v>
                </c:pt>
                <c:pt idx="16">
                  <c:v>8.3591836734694365</c:v>
                </c:pt>
                <c:pt idx="17">
                  <c:v>9.4367346938775523</c:v>
                </c:pt>
                <c:pt idx="18">
                  <c:v>10.579591836734732</c:v>
                </c:pt>
                <c:pt idx="19">
                  <c:v>11.787755102040798</c:v>
                </c:pt>
                <c:pt idx="20">
                  <c:v>13.061224489795919</c:v>
                </c:pt>
                <c:pt idx="21">
                  <c:v>14.4</c:v>
                </c:pt>
                <c:pt idx="22">
                  <c:v>15.804081632653059</c:v>
                </c:pt>
                <c:pt idx="23">
                  <c:v>17.273469387755089</c:v>
                </c:pt>
                <c:pt idx="24">
                  <c:v>18.808163265306117</c:v>
                </c:pt>
                <c:pt idx="25">
                  <c:v>20.408163265306086</c:v>
                </c:pt>
                <c:pt idx="26">
                  <c:v>22.073469387755086</c:v>
                </c:pt>
                <c:pt idx="27">
                  <c:v>23.804081632653091</c:v>
                </c:pt>
                <c:pt idx="28">
                  <c:v>25.6</c:v>
                </c:pt>
                <c:pt idx="29">
                  <c:v>27.461224489795889</c:v>
                </c:pt>
                <c:pt idx="30">
                  <c:v>29.387755102040831</c:v>
                </c:pt>
                <c:pt idx="31">
                  <c:v>31.379591836734686</c:v>
                </c:pt>
                <c:pt idx="32">
                  <c:v>33.436734693877554</c:v>
                </c:pt>
                <c:pt idx="33">
                  <c:v>35.559183673469228</c:v>
                </c:pt>
                <c:pt idx="34">
                  <c:v>37.746938775510209</c:v>
                </c:pt>
                <c:pt idx="35">
                  <c:v>40</c:v>
                </c:pt>
                <c:pt idx="36">
                  <c:v>42.318367346938899</c:v>
                </c:pt>
                <c:pt idx="37">
                  <c:v>44.702040816326523</c:v>
                </c:pt>
                <c:pt idx="38">
                  <c:v>47.151020408163113</c:v>
                </c:pt>
                <c:pt idx="39">
                  <c:v>49.665306122449159</c:v>
                </c:pt>
                <c:pt idx="40">
                  <c:v>52.24489795918349</c:v>
                </c:pt>
                <c:pt idx="41">
                  <c:v>54.889795918367334</c:v>
                </c:pt>
                <c:pt idx="42">
                  <c:v>57.600000000000009</c:v>
                </c:pt>
                <c:pt idx="43">
                  <c:v>60.37551020408177</c:v>
                </c:pt>
                <c:pt idx="44">
                  <c:v>63.216326530612108</c:v>
                </c:pt>
                <c:pt idx="45">
                  <c:v>66.122448979591226</c:v>
                </c:pt>
                <c:pt idx="46">
                  <c:v>69.093877551020128</c:v>
                </c:pt>
                <c:pt idx="47">
                  <c:v>72.130612244897947</c:v>
                </c:pt>
                <c:pt idx="48">
                  <c:v>75.232653061224497</c:v>
                </c:pt>
                <c:pt idx="49">
                  <c:v>78.399999999999977</c:v>
                </c:pt>
                <c:pt idx="50">
                  <c:v>81.632653061224474</c:v>
                </c:pt>
                <c:pt idx="51">
                  <c:v>84.930612244898228</c:v>
                </c:pt>
                <c:pt idx="52">
                  <c:v>88.293877551020358</c:v>
                </c:pt>
                <c:pt idx="53">
                  <c:v>91.722448979591405</c:v>
                </c:pt>
                <c:pt idx="54">
                  <c:v>95.216326530612236</c:v>
                </c:pt>
                <c:pt idx="55">
                  <c:v>98.775510204081343</c:v>
                </c:pt>
                <c:pt idx="56">
                  <c:v>102.4</c:v>
                </c:pt>
                <c:pt idx="57">
                  <c:v>106.08979591836732</c:v>
                </c:pt>
                <c:pt idx="58">
                  <c:v>109.84489795918367</c:v>
                </c:pt>
                <c:pt idx="59">
                  <c:v>113.66530612244846</c:v>
                </c:pt>
                <c:pt idx="60">
                  <c:v>117.55102040816332</c:v>
                </c:pt>
                <c:pt idx="61">
                  <c:v>121.502040816326</c:v>
                </c:pt>
                <c:pt idx="62">
                  <c:v>125.51836734693875</c:v>
                </c:pt>
                <c:pt idx="63">
                  <c:v>129.6</c:v>
                </c:pt>
                <c:pt idx="64">
                  <c:v>133.74693877551022</c:v>
                </c:pt>
                <c:pt idx="65">
                  <c:v>137.9591836734694</c:v>
                </c:pt>
                <c:pt idx="66">
                  <c:v>142.23673469387649</c:v>
                </c:pt>
                <c:pt idx="67">
                  <c:v>146.57959183673458</c:v>
                </c:pt>
                <c:pt idx="68">
                  <c:v>150.98775510204078</c:v>
                </c:pt>
                <c:pt idx="69">
                  <c:v>155.46122448979639</c:v>
                </c:pt>
                <c:pt idx="70">
                  <c:v>159.99999999999997</c:v>
                </c:pt>
                <c:pt idx="71">
                  <c:v>164.60408163265305</c:v>
                </c:pt>
                <c:pt idx="72">
                  <c:v>169.27346938775509</c:v>
                </c:pt>
                <c:pt idx="73">
                  <c:v>174.00816326530554</c:v>
                </c:pt>
                <c:pt idx="74">
                  <c:v>178.80816326530598</c:v>
                </c:pt>
                <c:pt idx="75">
                  <c:v>183.67346938775506</c:v>
                </c:pt>
                <c:pt idx="76">
                  <c:v>188.60408163265302</c:v>
                </c:pt>
                <c:pt idx="77">
                  <c:v>193.59999999999997</c:v>
                </c:pt>
                <c:pt idx="78">
                  <c:v>198.66122448979601</c:v>
                </c:pt>
                <c:pt idx="79">
                  <c:v>203.78775510204034</c:v>
                </c:pt>
                <c:pt idx="80">
                  <c:v>208.9795918367347</c:v>
                </c:pt>
                <c:pt idx="81">
                  <c:v>214.23673469387654</c:v>
                </c:pt>
                <c:pt idx="82">
                  <c:v>219.55918367346933</c:v>
                </c:pt>
                <c:pt idx="83">
                  <c:v>224.9469387755102</c:v>
                </c:pt>
                <c:pt idx="84">
                  <c:v>230.4</c:v>
                </c:pt>
                <c:pt idx="85">
                  <c:v>235.91836734693942</c:v>
                </c:pt>
                <c:pt idx="86">
                  <c:v>241.50204081632697</c:v>
                </c:pt>
                <c:pt idx="87">
                  <c:v>247.15102040816367</c:v>
                </c:pt>
                <c:pt idx="88">
                  <c:v>252.86530612244894</c:v>
                </c:pt>
                <c:pt idx="89">
                  <c:v>258.64489795918371</c:v>
                </c:pt>
                <c:pt idx="90">
                  <c:v>264.48979591836729</c:v>
                </c:pt>
                <c:pt idx="91">
                  <c:v>270.39999999999969</c:v>
                </c:pt>
                <c:pt idx="92">
                  <c:v>276.37551020408159</c:v>
                </c:pt>
                <c:pt idx="93">
                  <c:v>282.41632653061163</c:v>
                </c:pt>
                <c:pt idx="94">
                  <c:v>288.52244897959179</c:v>
                </c:pt>
                <c:pt idx="95">
                  <c:v>294.69387755102025</c:v>
                </c:pt>
                <c:pt idx="96">
                  <c:v>300.93061224489657</c:v>
                </c:pt>
                <c:pt idx="97">
                  <c:v>307.23265306122369</c:v>
                </c:pt>
                <c:pt idx="98">
                  <c:v>313.59999999999923</c:v>
                </c:pt>
                <c:pt idx="99">
                  <c:v>320.03265306122393</c:v>
                </c:pt>
              </c:numCache>
            </c:numRef>
          </c:xVal>
          <c:yVal>
            <c:numRef>
              <c:f>'PPMSpectrum-ucnspectrum'!$H$9:$H$108</c:f>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3.5877889651603624E-4</c:v>
                </c:pt>
                <c:pt idx="14">
                  <c:v>0</c:v>
                </c:pt>
                <c:pt idx="15">
                  <c:v>0</c:v>
                </c:pt>
                <c:pt idx="16">
                  <c:v>1.793194016167606E-4</c:v>
                </c:pt>
                <c:pt idx="17">
                  <c:v>5.380982981327948E-4</c:v>
                </c:pt>
                <c:pt idx="18">
                  <c:v>3.5877889651603624E-4</c:v>
                </c:pt>
                <c:pt idx="19">
                  <c:v>8.9687719464883028E-4</c:v>
                </c:pt>
                <c:pt idx="20">
                  <c:v>5.380982981327948E-4</c:v>
                </c:pt>
                <c:pt idx="21">
                  <c:v>1.07619659626559E-3</c:v>
                </c:pt>
                <c:pt idx="22">
                  <c:v>1.2556560911648629E-3</c:v>
                </c:pt>
                <c:pt idx="23">
                  <c:v>1.793194016167606E-3</c:v>
                </c:pt>
                <c:pt idx="24">
                  <c:v>1.4345552129340839E-3</c:v>
                </c:pt>
                <c:pt idx="25">
                  <c:v>2.6911919570765594E-3</c:v>
                </c:pt>
                <c:pt idx="26">
                  <c:v>1.6138746145508461E-3</c:v>
                </c:pt>
                <c:pt idx="27">
                  <c:v>1.793194016167606E-3</c:v>
                </c:pt>
                <c:pt idx="28">
                  <c:v>2.6911919570765594E-3</c:v>
                </c:pt>
                <c:pt idx="29">
                  <c:v>3.0498307603100743E-3</c:v>
                </c:pt>
                <c:pt idx="30">
                  <c:v>5.3809829813279463E-3</c:v>
                </c:pt>
                <c:pt idx="31">
                  <c:v>2.3325531538430167E-3</c:v>
                </c:pt>
                <c:pt idx="32">
                  <c:v>4.6637053748609042E-3</c:v>
                </c:pt>
                <c:pt idx="33">
                  <c:v>4.4843859732441524E-3</c:v>
                </c:pt>
                <c:pt idx="34">
                  <c:v>6.2775799894117775E-3</c:v>
                </c:pt>
                <c:pt idx="35">
                  <c:v>7.1755779303206832E-3</c:v>
                </c:pt>
                <c:pt idx="36">
                  <c:v>7.5342167335542276E-3</c:v>
                </c:pt>
                <c:pt idx="37">
                  <c:v>8.2514943400212922E-3</c:v>
                </c:pt>
                <c:pt idx="38">
                  <c:v>8.2514943400212922E-3</c:v>
                </c:pt>
                <c:pt idx="39">
                  <c:v>9.686049552955385E-3</c:v>
                </c:pt>
                <c:pt idx="40">
                  <c:v>1.040332715942238E-2</c:v>
                </c:pt>
                <c:pt idx="41">
                  <c:v>8.2514943400212922E-3</c:v>
                </c:pt>
                <c:pt idx="42">
                  <c:v>1.3811796722965957E-2</c:v>
                </c:pt>
                <c:pt idx="43">
                  <c:v>1.1839283305181586E-2</c:v>
                </c:pt>
                <c:pt idx="44">
                  <c:v>1.2377241510031858E-2</c:v>
                </c:pt>
                <c:pt idx="45">
                  <c:v>1.3632477321349191E-2</c:v>
                </c:pt>
                <c:pt idx="46">
                  <c:v>1.345315791973249E-2</c:v>
                </c:pt>
                <c:pt idx="47">
                  <c:v>1.6867231214576603E-2</c:v>
                </c:pt>
                <c:pt idx="48">
                  <c:v>1.5606391671958689E-2</c:v>
                </c:pt>
                <c:pt idx="49">
                  <c:v>1.7931940161676048E-2</c:v>
                </c:pt>
                <c:pt idx="50">
                  <c:v>2.1518328194011262E-2</c:v>
                </c:pt>
                <c:pt idx="51">
                  <c:v>1.8296182696210167E-2</c:v>
                </c:pt>
                <c:pt idx="52">
                  <c:v>2.1350216254995551E-2</c:v>
                </c:pt>
                <c:pt idx="53">
                  <c:v>2.188257072854544E-2</c:v>
                </c:pt>
                <c:pt idx="54">
                  <c:v>2.5833201295414682E-2</c:v>
                </c:pt>
                <c:pt idx="55">
                  <c:v>2.4572361752796715E-2</c:v>
                </c:pt>
                <c:pt idx="56">
                  <c:v>2.7976628517865049E-2</c:v>
                </c:pt>
                <c:pt idx="57">
                  <c:v>2.3493643477446004E-2</c:v>
                </c:pt>
                <c:pt idx="58">
                  <c:v>2.1168094987728529E-2</c:v>
                </c:pt>
                <c:pt idx="59">
                  <c:v>2.6365555768964356E-2</c:v>
                </c:pt>
                <c:pt idx="60">
                  <c:v>2.5651080028147592E-2</c:v>
                </c:pt>
                <c:pt idx="61">
                  <c:v>2.9601710595016921E-2</c:v>
                </c:pt>
                <c:pt idx="62">
                  <c:v>2.9951943801299612E-2</c:v>
                </c:pt>
                <c:pt idx="63">
                  <c:v>2.6729798303498364E-2</c:v>
                </c:pt>
                <c:pt idx="64">
                  <c:v>3.2291501619268206E-2</c:v>
                </c:pt>
                <c:pt idx="65">
                  <c:v>2.9055346793215846E-2</c:v>
                </c:pt>
                <c:pt idx="66">
                  <c:v>3.5695768384336392E-2</c:v>
                </c:pt>
                <c:pt idx="67">
                  <c:v>3.5877889651603559E-2</c:v>
                </c:pt>
                <c:pt idx="68">
                  <c:v>3.6228122857886146E-2</c:v>
                </c:pt>
                <c:pt idx="69">
                  <c:v>3.9464277683938655E-2</c:v>
                </c:pt>
                <c:pt idx="70">
                  <c:v>3.730684113323697E-2</c:v>
                </c:pt>
                <c:pt idx="71">
                  <c:v>3.7124719865969956E-2</c:v>
                </c:pt>
                <c:pt idx="72">
                  <c:v>3.2291501619268206E-2</c:v>
                </c:pt>
                <c:pt idx="73">
                  <c:v>3.1927259084734191E-2</c:v>
                </c:pt>
                <c:pt idx="74">
                  <c:v>2.3675764744712915E-2</c:v>
                </c:pt>
                <c:pt idx="75">
                  <c:v>1.8114061428943073E-2</c:v>
                </c:pt>
                <c:pt idx="76">
                  <c:v>1.2018602706798318E-2</c:v>
                </c:pt>
                <c:pt idx="77">
                  <c:v>1.3632477321349191E-2</c:v>
                </c:pt>
                <c:pt idx="78">
                  <c:v>1.1480644501948065E-2</c:v>
                </c:pt>
                <c:pt idx="79">
                  <c:v>7.3548973319374428E-3</c:v>
                </c:pt>
                <c:pt idx="80">
                  <c:v>3.4084695635435811E-3</c:v>
                </c:pt>
                <c:pt idx="81">
                  <c:v>1.793194016167606E-4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8.2514943400212922E-3</c:v>
                </c:pt>
              </c:numCache>
            </c:numRef>
          </c:yVal>
          <c:smooth val="0"/>
        </c:ser>
        <c:ser>
          <c:idx val="2"/>
          <c:order val="1"/>
          <c:spPr>
            <a:ln w="28575">
              <a:solidFill>
                <a:srgbClr val="FF0000"/>
              </a:solidFill>
            </a:ln>
          </c:spPr>
          <c:marker>
            <c:symbol val="none"/>
          </c:marker>
          <c:xVal>
            <c:numRef>
              <c:f>'PPMSpectrum-ucnspectrum'!$D$9:$D$108</c:f>
              <c:numCache>
                <c:formatCode>General</c:formatCode>
                <c:ptCount val="100"/>
                <c:pt idx="0">
                  <c:v>0</c:v>
                </c:pt>
                <c:pt idx="1">
                  <c:v>3.2653061224489806E-2</c:v>
                </c:pt>
                <c:pt idx="2">
                  <c:v>0.13061224489795972</c:v>
                </c:pt>
                <c:pt idx="3">
                  <c:v>0.29387755102040941</c:v>
                </c:pt>
                <c:pt idx="4">
                  <c:v>0.52244897959183678</c:v>
                </c:pt>
                <c:pt idx="5">
                  <c:v>0.81632653061224458</c:v>
                </c:pt>
                <c:pt idx="6">
                  <c:v>1.1755102040816323</c:v>
                </c:pt>
                <c:pt idx="7">
                  <c:v>1.6</c:v>
                </c:pt>
                <c:pt idx="8">
                  <c:v>2.0897959183673587</c:v>
                </c:pt>
                <c:pt idx="9">
                  <c:v>2.6448979591836732</c:v>
                </c:pt>
                <c:pt idx="10">
                  <c:v>3.2653061224489801</c:v>
                </c:pt>
                <c:pt idx="11">
                  <c:v>3.9510204081632567</c:v>
                </c:pt>
                <c:pt idx="12">
                  <c:v>4.7020408163265275</c:v>
                </c:pt>
                <c:pt idx="13">
                  <c:v>5.5183673469387751</c:v>
                </c:pt>
                <c:pt idx="14">
                  <c:v>6.4</c:v>
                </c:pt>
                <c:pt idx="15">
                  <c:v>7.3469387755102025</c:v>
                </c:pt>
                <c:pt idx="16">
                  <c:v>8.3591836734694365</c:v>
                </c:pt>
                <c:pt idx="17">
                  <c:v>9.4367346938775523</c:v>
                </c:pt>
                <c:pt idx="18">
                  <c:v>10.579591836734732</c:v>
                </c:pt>
                <c:pt idx="19">
                  <c:v>11.787755102040798</c:v>
                </c:pt>
                <c:pt idx="20">
                  <c:v>13.061224489795919</c:v>
                </c:pt>
                <c:pt idx="21">
                  <c:v>14.4</c:v>
                </c:pt>
                <c:pt idx="22">
                  <c:v>15.804081632653059</c:v>
                </c:pt>
                <c:pt idx="23">
                  <c:v>17.273469387755089</c:v>
                </c:pt>
                <c:pt idx="24">
                  <c:v>18.808163265306117</c:v>
                </c:pt>
                <c:pt idx="25">
                  <c:v>20.408163265306086</c:v>
                </c:pt>
                <c:pt idx="26">
                  <c:v>22.073469387755086</c:v>
                </c:pt>
                <c:pt idx="27">
                  <c:v>23.804081632653091</c:v>
                </c:pt>
                <c:pt idx="28">
                  <c:v>25.6</c:v>
                </c:pt>
                <c:pt idx="29">
                  <c:v>27.461224489795889</c:v>
                </c:pt>
                <c:pt idx="30">
                  <c:v>29.387755102040831</c:v>
                </c:pt>
                <c:pt idx="31">
                  <c:v>31.379591836734686</c:v>
                </c:pt>
                <c:pt idx="32">
                  <c:v>33.436734693877554</c:v>
                </c:pt>
                <c:pt idx="33">
                  <c:v>35.559183673469228</c:v>
                </c:pt>
                <c:pt idx="34">
                  <c:v>37.746938775510209</c:v>
                </c:pt>
                <c:pt idx="35">
                  <c:v>40</c:v>
                </c:pt>
                <c:pt idx="36">
                  <c:v>42.318367346938899</c:v>
                </c:pt>
                <c:pt idx="37">
                  <c:v>44.702040816326523</c:v>
                </c:pt>
                <c:pt idx="38">
                  <c:v>47.151020408163113</c:v>
                </c:pt>
                <c:pt idx="39">
                  <c:v>49.665306122449159</c:v>
                </c:pt>
                <c:pt idx="40">
                  <c:v>52.24489795918349</c:v>
                </c:pt>
                <c:pt idx="41">
                  <c:v>54.889795918367334</c:v>
                </c:pt>
                <c:pt idx="42">
                  <c:v>57.600000000000009</c:v>
                </c:pt>
                <c:pt idx="43">
                  <c:v>60.37551020408177</c:v>
                </c:pt>
                <c:pt idx="44">
                  <c:v>63.216326530612108</c:v>
                </c:pt>
                <c:pt idx="45">
                  <c:v>66.122448979591226</c:v>
                </c:pt>
                <c:pt idx="46">
                  <c:v>69.093877551020128</c:v>
                </c:pt>
                <c:pt idx="47">
                  <c:v>72.130612244897947</c:v>
                </c:pt>
                <c:pt idx="48">
                  <c:v>75.232653061224497</c:v>
                </c:pt>
                <c:pt idx="49">
                  <c:v>78.399999999999977</c:v>
                </c:pt>
                <c:pt idx="50">
                  <c:v>81.632653061224474</c:v>
                </c:pt>
                <c:pt idx="51">
                  <c:v>84.930612244898228</c:v>
                </c:pt>
                <c:pt idx="52">
                  <c:v>88.293877551020358</c:v>
                </c:pt>
                <c:pt idx="53">
                  <c:v>91.722448979591405</c:v>
                </c:pt>
                <c:pt idx="54">
                  <c:v>95.216326530612236</c:v>
                </c:pt>
                <c:pt idx="55">
                  <c:v>98.775510204081343</c:v>
                </c:pt>
                <c:pt idx="56">
                  <c:v>102.4</c:v>
                </c:pt>
                <c:pt idx="57">
                  <c:v>106.08979591836732</c:v>
                </c:pt>
                <c:pt idx="58">
                  <c:v>109.84489795918367</c:v>
                </c:pt>
                <c:pt idx="59">
                  <c:v>113.66530612244846</c:v>
                </c:pt>
                <c:pt idx="60">
                  <c:v>117.55102040816332</c:v>
                </c:pt>
                <c:pt idx="61">
                  <c:v>121.502040816326</c:v>
                </c:pt>
                <c:pt idx="62">
                  <c:v>125.51836734693875</c:v>
                </c:pt>
                <c:pt idx="63">
                  <c:v>129.6</c:v>
                </c:pt>
                <c:pt idx="64">
                  <c:v>133.74693877551022</c:v>
                </c:pt>
                <c:pt idx="65">
                  <c:v>137.9591836734694</c:v>
                </c:pt>
                <c:pt idx="66">
                  <c:v>142.23673469387649</c:v>
                </c:pt>
                <c:pt idx="67">
                  <c:v>146.57959183673458</c:v>
                </c:pt>
                <c:pt idx="68">
                  <c:v>150.98775510204078</c:v>
                </c:pt>
                <c:pt idx="69">
                  <c:v>155.46122448979639</c:v>
                </c:pt>
                <c:pt idx="70">
                  <c:v>159.99999999999997</c:v>
                </c:pt>
                <c:pt idx="71">
                  <c:v>164.60408163265305</c:v>
                </c:pt>
                <c:pt idx="72">
                  <c:v>169.27346938775509</c:v>
                </c:pt>
                <c:pt idx="73">
                  <c:v>174.00816326530554</c:v>
                </c:pt>
                <c:pt idx="74">
                  <c:v>178.80816326530598</c:v>
                </c:pt>
                <c:pt idx="75">
                  <c:v>183.67346938775506</c:v>
                </c:pt>
                <c:pt idx="76">
                  <c:v>188.60408163265302</c:v>
                </c:pt>
                <c:pt idx="77">
                  <c:v>193.59999999999997</c:v>
                </c:pt>
                <c:pt idx="78">
                  <c:v>198.66122448979601</c:v>
                </c:pt>
                <c:pt idx="79">
                  <c:v>203.78775510204034</c:v>
                </c:pt>
                <c:pt idx="80">
                  <c:v>208.9795918367347</c:v>
                </c:pt>
                <c:pt idx="81">
                  <c:v>214.23673469387654</c:v>
                </c:pt>
                <c:pt idx="82">
                  <c:v>219.55918367346933</c:v>
                </c:pt>
                <c:pt idx="83">
                  <c:v>224.9469387755102</c:v>
                </c:pt>
                <c:pt idx="84">
                  <c:v>230.4</c:v>
                </c:pt>
                <c:pt idx="85">
                  <c:v>235.91836734693942</c:v>
                </c:pt>
                <c:pt idx="86">
                  <c:v>241.50204081632697</c:v>
                </c:pt>
                <c:pt idx="87">
                  <c:v>247.15102040816367</c:v>
                </c:pt>
                <c:pt idx="88">
                  <c:v>252.86530612244894</c:v>
                </c:pt>
                <c:pt idx="89">
                  <c:v>258.64489795918371</c:v>
                </c:pt>
                <c:pt idx="90">
                  <c:v>264.48979591836729</c:v>
                </c:pt>
                <c:pt idx="91">
                  <c:v>270.39999999999969</c:v>
                </c:pt>
                <c:pt idx="92">
                  <c:v>276.37551020408159</c:v>
                </c:pt>
                <c:pt idx="93">
                  <c:v>282.41632653061163</c:v>
                </c:pt>
                <c:pt idx="94">
                  <c:v>288.52244897959179</c:v>
                </c:pt>
                <c:pt idx="95">
                  <c:v>294.69387755102025</c:v>
                </c:pt>
                <c:pt idx="96">
                  <c:v>300.93061224489657</c:v>
                </c:pt>
                <c:pt idx="97">
                  <c:v>307.23265306122369</c:v>
                </c:pt>
                <c:pt idx="98">
                  <c:v>313.59999999999923</c:v>
                </c:pt>
                <c:pt idx="99">
                  <c:v>320.03265306122393</c:v>
                </c:pt>
              </c:numCache>
            </c:numRef>
          </c:xVal>
          <c:yVal>
            <c:numRef>
              <c:f>'PPMSpectrum-ucnspectrum'!$J$9:$J$108</c:f>
              <c:numCache>
                <c:formatCode>General</c:formatCode>
                <c:ptCount val="100"/>
                <c:pt idx="0">
                  <c:v>0</c:v>
                </c:pt>
                <c:pt idx="1">
                  <c:v>1.2985958931904935E-7</c:v>
                </c:pt>
                <c:pt idx="2">
                  <c:v>1.0388767145523948E-6</c:v>
                </c:pt>
                <c:pt idx="3">
                  <c:v>3.5062089116143312E-6</c:v>
                </c:pt>
                <c:pt idx="4">
                  <c:v>8.3110137164191245E-6</c:v>
                </c:pt>
                <c:pt idx="5">
                  <c:v>1.6232448664881204E-5</c:v>
                </c:pt>
                <c:pt idx="6">
                  <c:v>2.8049671292914653E-5</c:v>
                </c:pt>
                <c:pt idx="7">
                  <c:v>4.4541839136433963E-5</c:v>
                </c:pt>
                <c:pt idx="8">
                  <c:v>6.6488109731352996E-5</c:v>
                </c:pt>
                <c:pt idx="9">
                  <c:v>9.4667640613587181E-5</c:v>
                </c:pt>
                <c:pt idx="10">
                  <c:v>1.2985958931904879E-4</c:v>
                </c:pt>
                <c:pt idx="11">
                  <c:v>1.7284311338365489E-4</c:v>
                </c:pt>
                <c:pt idx="12">
                  <c:v>2.2439737034331766E-4</c:v>
                </c:pt>
                <c:pt idx="13">
                  <c:v>2.8530151773395018E-4</c:v>
                </c:pt>
                <c:pt idx="14">
                  <c:v>3.56334713091471E-4</c:v>
                </c:pt>
                <c:pt idx="15">
                  <c:v>4.3827611395179112E-4</c:v>
                </c:pt>
                <c:pt idx="16">
                  <c:v>5.3190487785082484E-4</c:v>
                </c:pt>
                <c:pt idx="17">
                  <c:v>6.3800016232449022E-4</c:v>
                </c:pt>
                <c:pt idx="18">
                  <c:v>7.5734112490869311E-4</c:v>
                </c:pt>
                <c:pt idx="19">
                  <c:v>8.9070692313935706E-4</c:v>
                </c:pt>
                <c:pt idx="20">
                  <c:v>1.0388767145523899E-3</c:v>
                </c:pt>
                <c:pt idx="21">
                  <c:v>1.2026296566837111E-3</c:v>
                </c:pt>
                <c:pt idx="22">
                  <c:v>1.3827449070692355E-3</c:v>
                </c:pt>
                <c:pt idx="23">
                  <c:v>1.5800016232448701E-3</c:v>
                </c:pt>
                <c:pt idx="24">
                  <c:v>1.7951789627465402E-3</c:v>
                </c:pt>
                <c:pt idx="25">
                  <c:v>2.0290560831101381E-3</c:v>
                </c:pt>
                <c:pt idx="26">
                  <c:v>2.2824121418716092E-3</c:v>
                </c:pt>
                <c:pt idx="27">
                  <c:v>2.5560262965668382E-3</c:v>
                </c:pt>
                <c:pt idx="28">
                  <c:v>2.8506777047317602E-3</c:v>
                </c:pt>
                <c:pt idx="29">
                  <c:v>3.1671455239022893E-3</c:v>
                </c:pt>
                <c:pt idx="30">
                  <c:v>3.5062089116143212E-3</c:v>
                </c:pt>
                <c:pt idx="31">
                  <c:v>3.8686470254037817E-3</c:v>
                </c:pt>
                <c:pt idx="32">
                  <c:v>4.2552390228066091E-3</c:v>
                </c:pt>
                <c:pt idx="33">
                  <c:v>4.6667640613586563E-3</c:v>
                </c:pt>
                <c:pt idx="34">
                  <c:v>5.1040012985958906E-3</c:v>
                </c:pt>
                <c:pt idx="35">
                  <c:v>5.5677298920542399E-3</c:v>
                </c:pt>
                <c:pt idx="36">
                  <c:v>6.0587289992695597E-3</c:v>
                </c:pt>
                <c:pt idx="37">
                  <c:v>6.5777777777777813E-3</c:v>
                </c:pt>
                <c:pt idx="38">
                  <c:v>7.1256553851148756E-3</c:v>
                </c:pt>
                <c:pt idx="39">
                  <c:v>7.7031409788166716E-3</c:v>
                </c:pt>
                <c:pt idx="40">
                  <c:v>8.311013716419121E-3</c:v>
                </c:pt>
                <c:pt idx="41">
                  <c:v>8.9500527554581943E-3</c:v>
                </c:pt>
                <c:pt idx="42">
                  <c:v>9.6210372534697476E-3</c:v>
                </c:pt>
                <c:pt idx="43">
                  <c:v>1.0324746367989615E-2</c:v>
                </c:pt>
                <c:pt idx="44">
                  <c:v>1.1061959256553908E-2</c:v>
                </c:pt>
                <c:pt idx="45">
                  <c:v>1.1833455076698321E-2</c:v>
                </c:pt>
                <c:pt idx="46">
                  <c:v>1.264001298595893E-2</c:v>
                </c:pt>
                <c:pt idx="47">
                  <c:v>1.3482412141871604E-2</c:v>
                </c:pt>
                <c:pt idx="48">
                  <c:v>1.4361431701972288E-2</c:v>
                </c:pt>
                <c:pt idx="49">
                  <c:v>1.5277850823796768E-2</c:v>
                </c:pt>
                <c:pt idx="50">
                  <c:v>1.6232448664881143E-2</c:v>
                </c:pt>
                <c:pt idx="51">
                  <c:v>1.7226004382761145E-2</c:v>
                </c:pt>
                <c:pt idx="52">
                  <c:v>1.8259297134972808E-2</c:v>
                </c:pt>
                <c:pt idx="53">
                  <c:v>1.9333106079052045E-2</c:v>
                </c:pt>
                <c:pt idx="54">
                  <c:v>2.0448210372534695E-2</c:v>
                </c:pt>
                <c:pt idx="55">
                  <c:v>2.1605389172956811E-2</c:v>
                </c:pt>
                <c:pt idx="56">
                  <c:v>2.2805421637854081E-2</c:v>
                </c:pt>
                <c:pt idx="57">
                  <c:v>2.4049086924762601E-2</c:v>
                </c:pt>
                <c:pt idx="58">
                  <c:v>2.5337164191218238E-2</c:v>
                </c:pt>
                <c:pt idx="59">
                  <c:v>2.6670432594757012E-2</c:v>
                </c:pt>
                <c:pt idx="60">
                  <c:v>2.8049671292914542E-2</c:v>
                </c:pt>
                <c:pt idx="61">
                  <c:v>2.9475659443227012E-2</c:v>
                </c:pt>
                <c:pt idx="62">
                  <c:v>3.0949176203230254E-2</c:v>
                </c:pt>
                <c:pt idx="63">
                  <c:v>3.2471000730460338E-2</c:v>
                </c:pt>
                <c:pt idx="64">
                  <c:v>3.4041912182452921E-2</c:v>
                </c:pt>
                <c:pt idx="65">
                  <c:v>3.566268971674378E-2</c:v>
                </c:pt>
                <c:pt idx="66">
                  <c:v>3.7334112490869459E-2</c:v>
                </c:pt>
                <c:pt idx="67">
                  <c:v>3.9056959662365082E-2</c:v>
                </c:pt>
                <c:pt idx="68">
                  <c:v>4.0832010388767138E-2</c:v>
                </c:pt>
                <c:pt idx="69">
                  <c:v>4.2660043827611592E-2</c:v>
                </c:pt>
                <c:pt idx="70">
                  <c:v>4.4541839136433732E-2</c:v>
                </c:pt>
                <c:pt idx="71">
                  <c:v>4.6478175472769737E-2</c:v>
                </c:pt>
                <c:pt idx="72">
                  <c:v>4.8469831994156498E-2</c:v>
                </c:pt>
                <c:pt idx="73">
                  <c:v>5.0517587858128869E-2</c:v>
                </c:pt>
                <c:pt idx="74">
                  <c:v>5.2622222222222334E-2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0"/>
        </c:ser>
        <c:dLbls>
          <c:showLegendKey val="0"/>
          <c:showVal val="0"/>
          <c:showCatName val="0"/>
          <c:showSerName val="0"/>
          <c:showPercent val="0"/>
          <c:showBubbleSize val="0"/>
        </c:dLbls>
        <c:axId val="208741504"/>
        <c:axId val="208742080"/>
      </c:scatterChart>
      <c:valAx>
        <c:axId val="208741504"/>
        <c:scaling>
          <c:orientation val="minMax"/>
        </c:scaling>
        <c:delete val="0"/>
        <c:axPos val="b"/>
        <c:title>
          <c:tx>
            <c:rich>
              <a:bodyPr/>
              <a:lstStyle/>
              <a:p>
                <a:pPr>
                  <a:defRPr sz="2000"/>
                </a:pPr>
                <a:r>
                  <a:rPr lang="en-US" sz="2000"/>
                  <a:t>Height</a:t>
                </a:r>
                <a:r>
                  <a:rPr lang="en-US" sz="2000" baseline="0"/>
                  <a:t> (cm)</a:t>
                </a:r>
                <a:endParaRPr lang="en-US" sz="2000"/>
              </a:p>
            </c:rich>
          </c:tx>
          <c:overlay val="0"/>
        </c:title>
        <c:numFmt formatCode="General" sourceLinked="1"/>
        <c:majorTickMark val="out"/>
        <c:minorTickMark val="none"/>
        <c:tickLblPos val="nextTo"/>
        <c:txPr>
          <a:bodyPr/>
          <a:lstStyle/>
          <a:p>
            <a:pPr>
              <a:defRPr sz="1400"/>
            </a:pPr>
            <a:endParaRPr lang="en-US"/>
          </a:p>
        </c:txPr>
        <c:crossAx val="208742080"/>
        <c:crosses val="autoZero"/>
        <c:crossBetween val="midCat"/>
      </c:valAx>
      <c:valAx>
        <c:axId val="208742080"/>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8741504"/>
        <c:crosses val="autoZero"/>
        <c:crossBetween val="midCat"/>
      </c:valAx>
      <c:spPr>
        <a:ln>
          <a:solidFill>
            <a:prstClr val="black">
              <a:lumMod val="50000"/>
              <a:lumOff val="50000"/>
            </a:prstClr>
          </a:solid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6238237979815365"/>
          <c:y val="0.12423508002669995"/>
          <c:w val="0.73056848768220917"/>
          <c:h val="0.75124729321666972"/>
        </c:manualLayout>
      </c:layout>
      <c:scatterChart>
        <c:scatterStyle val="smoothMarker"/>
        <c:varyColors val="0"/>
        <c:ser>
          <c:idx val="0"/>
          <c:order val="0"/>
          <c:tx>
            <c:strRef>
              <c:f>'qb neutrons'!$E$24</c:f>
              <c:strCache>
                <c:ptCount val="1"/>
                <c:pt idx="0">
                  <c:v>delta t</c:v>
                </c:pt>
              </c:strCache>
            </c:strRef>
          </c:tx>
          <c:xVal>
            <c:numRef>
              <c:f>'qb neutrons'!$A$25:$A$42</c:f>
              <c:numCache>
                <c:formatCode>0.00</c:formatCode>
                <c:ptCount val="18"/>
                <c:pt idx="0">
                  <c:v>10</c:v>
                </c:pt>
                <c:pt idx="1">
                  <c:v>20</c:v>
                </c:pt>
                <c:pt idx="2">
                  <c:v>30</c:v>
                </c:pt>
                <c:pt idx="3">
                  <c:v>40</c:v>
                </c:pt>
                <c:pt idx="4">
                  <c:v>50</c:v>
                </c:pt>
                <c:pt idx="5">
                  <c:v>100</c:v>
                </c:pt>
                <c:pt idx="6">
                  <c:v>200</c:v>
                </c:pt>
                <c:pt idx="7">
                  <c:v>765</c:v>
                </c:pt>
                <c:pt idx="8">
                  <c:v>781</c:v>
                </c:pt>
                <c:pt idx="9">
                  <c:v>881</c:v>
                </c:pt>
                <c:pt idx="10">
                  <c:v>1000</c:v>
                </c:pt>
                <c:pt idx="11">
                  <c:v>1800</c:v>
                </c:pt>
                <c:pt idx="12" formatCode="0.00E+00">
                  <c:v>2000</c:v>
                </c:pt>
                <c:pt idx="13" formatCode="0.00E+00">
                  <c:v>5000</c:v>
                </c:pt>
                <c:pt idx="14" formatCode="0.00E+00">
                  <c:v>10000</c:v>
                </c:pt>
                <c:pt idx="15" formatCode="0.00E+00">
                  <c:v>20000</c:v>
                </c:pt>
                <c:pt idx="16" formatCode="0.00E+00">
                  <c:v>100000</c:v>
                </c:pt>
                <c:pt idx="17" formatCode="0.00E+00">
                  <c:v>1000000</c:v>
                </c:pt>
              </c:numCache>
            </c:numRef>
          </c:xVal>
          <c:yVal>
            <c:numRef>
              <c:f>'qb neutrons'!$E$25:$E$42</c:f>
              <c:numCache>
                <c:formatCode>0.00E+00</c:formatCode>
                <c:ptCount val="18"/>
                <c:pt idx="0">
                  <c:v>8.9773948275251314E-9</c:v>
                </c:pt>
                <c:pt idx="1">
                  <c:v>1.9774208135459048E-4</c:v>
                </c:pt>
                <c:pt idx="2" formatCode="0.00">
                  <c:v>5.5429638632631395E-3</c:v>
                </c:pt>
                <c:pt idx="3" formatCode="0.00">
                  <c:v>2.9345564128334445E-2</c:v>
                </c:pt>
                <c:pt idx="4" formatCode="0.00">
                  <c:v>7.9760285316183399E-2</c:v>
                </c:pt>
                <c:pt idx="5" formatCode="0.00">
                  <c:v>0.58866496252494471</c:v>
                </c:pt>
                <c:pt idx="6" formatCode="0.00">
                  <c:v>1.5962564871305176</c:v>
                </c:pt>
                <c:pt idx="7" formatCode="0.0000">
                  <c:v>3.0114673574461222</c:v>
                </c:pt>
                <c:pt idx="8" formatCode="0.0000">
                  <c:v>3.0118036144610869</c:v>
                </c:pt>
                <c:pt idx="9" formatCode="0.0000">
                  <c:v>2.9971776878173841</c:v>
                </c:pt>
                <c:pt idx="10" formatCode="0.00">
                  <c:v>2.9523813464174964</c:v>
                </c:pt>
                <c:pt idx="11" formatCode="0.00">
                  <c:v>2.4417902446165272</c:v>
                </c:pt>
                <c:pt idx="12" formatCode="0.00">
                  <c:v>2.3177083246667962</c:v>
                </c:pt>
                <c:pt idx="13" formatCode="0.00">
                  <c:v>1.2530362609430767</c:v>
                </c:pt>
                <c:pt idx="14" formatCode="0.00">
                  <c:v>0.69640048639780616</c:v>
                </c:pt>
                <c:pt idx="15" formatCode="0.00">
                  <c:v>0.36747630202660275</c:v>
                </c:pt>
                <c:pt idx="16" formatCode="0.00">
                  <c:v>7.6769716193552995E-2</c:v>
                </c:pt>
                <c:pt idx="17" formatCode="0.00">
                  <c:v>7.7530949459969634E-3</c:v>
                </c:pt>
              </c:numCache>
            </c:numRef>
          </c:yVal>
          <c:smooth val="1"/>
        </c:ser>
        <c:dLbls>
          <c:showLegendKey val="0"/>
          <c:showVal val="0"/>
          <c:showCatName val="0"/>
          <c:showSerName val="0"/>
          <c:showPercent val="0"/>
          <c:showBubbleSize val="0"/>
        </c:dLbls>
        <c:axId val="206972032"/>
        <c:axId val="206972608"/>
      </c:scatterChart>
      <c:valAx>
        <c:axId val="206972032"/>
        <c:scaling>
          <c:logBase val="10"/>
          <c:orientation val="minMax"/>
        </c:scaling>
        <c:delete val="0"/>
        <c:axPos val="b"/>
        <c:title>
          <c:tx>
            <c:rich>
              <a:bodyPr/>
              <a:lstStyle/>
              <a:p>
                <a:pPr>
                  <a:defRPr/>
                </a:pPr>
                <a:r>
                  <a:rPr lang="en-US"/>
                  <a:t>t_qb</a:t>
                </a:r>
              </a:p>
            </c:rich>
          </c:tx>
          <c:overlay val="0"/>
        </c:title>
        <c:numFmt formatCode="0.00" sourceLinked="1"/>
        <c:majorTickMark val="out"/>
        <c:minorTickMark val="none"/>
        <c:tickLblPos val="nextTo"/>
        <c:crossAx val="206972608"/>
        <c:crosses val="autoZero"/>
        <c:crossBetween val="midCat"/>
      </c:valAx>
      <c:valAx>
        <c:axId val="206972608"/>
        <c:scaling>
          <c:orientation val="minMax"/>
        </c:scaling>
        <c:delete val="0"/>
        <c:axPos val="l"/>
        <c:majorGridlines/>
        <c:title>
          <c:tx>
            <c:rich>
              <a:bodyPr rot="-5400000" vert="horz"/>
              <a:lstStyle/>
              <a:p>
                <a:pPr>
                  <a:defRPr/>
                </a:pPr>
                <a:r>
                  <a:rPr lang="en-US"/>
                  <a:t>Correction</a:t>
                </a:r>
                <a:r>
                  <a:rPr lang="en-US" baseline="0"/>
                  <a:t> Time (s)</a:t>
                </a:r>
                <a:endParaRPr lang="en-US"/>
              </a:p>
            </c:rich>
          </c:tx>
          <c:overlay val="0"/>
        </c:title>
        <c:numFmt formatCode="0.00E+00" sourceLinked="1"/>
        <c:majorTickMark val="out"/>
        <c:minorTickMark val="none"/>
        <c:tickLblPos val="nextTo"/>
        <c:crossAx val="20697203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88535006770644"/>
          <c:y val="3.866351706036758E-2"/>
          <c:w val="0.75235791487137382"/>
          <c:h val="0.79049816272965856"/>
        </c:manualLayout>
      </c:layout>
      <c:scatterChart>
        <c:scatterStyle val="lineMarker"/>
        <c:varyColors val="0"/>
        <c:ser>
          <c:idx val="0"/>
          <c:order val="0"/>
          <c:spPr>
            <a:ln w="28575">
              <a:noFill/>
            </a:ln>
          </c:spP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'PPMSpectrum-ucnspectrum'!$I$9:$I$107</c:f>
              <c:numCache>
                <c:formatCode>General</c:formatCode>
                <c:ptCount val="99"/>
                <c:pt idx="0">
                  <c:v>0</c:v>
                </c:pt>
                <c:pt idx="1">
                  <c:v>0</c:v>
                </c:pt>
                <c:pt idx="2">
                  <c:v>0</c:v>
                </c:pt>
                <c:pt idx="3">
                  <c:v>0</c:v>
                </c:pt>
                <c:pt idx="4">
                  <c:v>0</c:v>
                </c:pt>
                <c:pt idx="5">
                  <c:v>0</c:v>
                </c:pt>
                <c:pt idx="6">
                  <c:v>0</c:v>
                </c:pt>
                <c:pt idx="7">
                  <c:v>0</c:v>
                </c:pt>
                <c:pt idx="8">
                  <c:v>0</c:v>
                </c:pt>
                <c:pt idx="9">
                  <c:v>1.8040123772161828E-5</c:v>
                </c:pt>
                <c:pt idx="10">
                  <c:v>5.412037131648545E-5</c:v>
                </c:pt>
                <c:pt idx="11">
                  <c:v>9.0059680393839102E-5</c:v>
                </c:pt>
                <c:pt idx="12">
                  <c:v>3.6080247544323825E-5</c:v>
                </c:pt>
                <c:pt idx="13">
                  <c:v>9.0059680393839102E-5</c:v>
                </c:pt>
                <c:pt idx="14">
                  <c:v>9.0059680393839102E-5</c:v>
                </c:pt>
                <c:pt idx="15">
                  <c:v>1.4375723630941361E-4</c:v>
                </c:pt>
                <c:pt idx="16">
                  <c:v>2.3395785517022299E-4</c:v>
                </c:pt>
                <c:pt idx="17">
                  <c:v>3.7912447614933827E-4</c:v>
                </c:pt>
                <c:pt idx="18">
                  <c:v>4.5100309430404234E-4</c:v>
                </c:pt>
                <c:pt idx="19">
                  <c:v>6.6663894876816733E-4</c:v>
                </c:pt>
                <c:pt idx="20">
                  <c:v>8.2871818578368129E-4</c:v>
                </c:pt>
                <c:pt idx="21">
                  <c:v>9.3724080535059957E-4</c:v>
                </c:pt>
                <c:pt idx="22">
                  <c:v>1.0640854256236101E-3</c:v>
                </c:pt>
                <c:pt idx="23">
                  <c:v>1.4234785163971333E-3</c:v>
                </c:pt>
                <c:pt idx="24">
                  <c:v>1.4784445185154417E-3</c:v>
                </c:pt>
                <c:pt idx="25">
                  <c:v>2.1267614665775154E-3</c:v>
                </c:pt>
                <c:pt idx="26">
                  <c:v>2.0901174651653067E-3</c:v>
                </c:pt>
                <c:pt idx="27">
                  <c:v>2.5227985587632485E-3</c:v>
                </c:pt>
                <c:pt idx="28">
                  <c:v>2.9738016530672811E-3</c:v>
                </c:pt>
                <c:pt idx="29">
                  <c:v>3.2260815089436247E-3</c:v>
                </c:pt>
                <c:pt idx="30">
                  <c:v>4.1450003135880924E-3</c:v>
                </c:pt>
                <c:pt idx="31">
                  <c:v>3.6404406018354586E-3</c:v>
                </c:pt>
                <c:pt idx="32">
                  <c:v>4.95680588333539E-3</c:v>
                </c:pt>
                <c:pt idx="33">
                  <c:v>5.1005631196448034E-3</c:v>
                </c:pt>
                <c:pt idx="34">
                  <c:v>5.0470065021961724E-3</c:v>
                </c:pt>
                <c:pt idx="35">
                  <c:v>6.1815611613048171E-3</c:v>
                </c:pt>
                <c:pt idx="36">
                  <c:v>6.8665221107790698E-3</c:v>
                </c:pt>
                <c:pt idx="37">
                  <c:v>8.0743647727120529E-3</c:v>
                </c:pt>
                <c:pt idx="38">
                  <c:v>7.4260478246500313E-3</c:v>
                </c:pt>
                <c:pt idx="39">
                  <c:v>8.7043597200680157E-3</c:v>
                </c:pt>
                <c:pt idx="40">
                  <c:v>9.5344872905214536E-3</c:v>
                </c:pt>
                <c:pt idx="41">
                  <c:v>1.0146160237171261E-2</c:v>
                </c:pt>
                <c:pt idx="42">
                  <c:v>1.1354002899104263E-2</c:v>
                </c:pt>
                <c:pt idx="43">
                  <c:v>1.2291243704454818E-2</c:v>
                </c:pt>
                <c:pt idx="44">
                  <c:v>1.3066405272789983E-2</c:v>
                </c:pt>
                <c:pt idx="45">
                  <c:v>1.4075524696295283E-2</c:v>
                </c:pt>
                <c:pt idx="46">
                  <c:v>1.4206597470577335E-2</c:v>
                </c:pt>
                <c:pt idx="47">
                  <c:v>1.5122697505882425E-2</c:v>
                </c:pt>
                <c:pt idx="48">
                  <c:v>1.5911952920914491E-2</c:v>
                </c:pt>
                <c:pt idx="49">
                  <c:v>1.7109929890159664E-2</c:v>
                </c:pt>
                <c:pt idx="50">
                  <c:v>1.9026693040951784E-2</c:v>
                </c:pt>
                <c:pt idx="51">
                  <c:v>1.9054880734345785E-2</c:v>
                </c:pt>
                <c:pt idx="52">
                  <c:v>2.0492453097439908E-2</c:v>
                </c:pt>
                <c:pt idx="53">
                  <c:v>2.2507873175111281E-2</c:v>
                </c:pt>
                <c:pt idx="54">
                  <c:v>2.3001157809506255E-2</c:v>
                </c:pt>
                <c:pt idx="55">
                  <c:v>2.3226659356658061E-2</c:v>
                </c:pt>
                <c:pt idx="56">
                  <c:v>2.4156853238660229E-2</c:v>
                </c:pt>
                <c:pt idx="57">
                  <c:v>2.4650137873055457E-2</c:v>
                </c:pt>
                <c:pt idx="58">
                  <c:v>2.5016577887177486E-2</c:v>
                </c:pt>
                <c:pt idx="59">
                  <c:v>2.7342062592182591E-2</c:v>
                </c:pt>
                <c:pt idx="60">
                  <c:v>2.7342062592182591E-2</c:v>
                </c:pt>
                <c:pt idx="61">
                  <c:v>2.9287013436368872E-2</c:v>
                </c:pt>
                <c:pt idx="62">
                  <c:v>2.8793728801973804E-2</c:v>
                </c:pt>
                <c:pt idx="63">
                  <c:v>3.1288339667343075E-2</c:v>
                </c:pt>
                <c:pt idx="64">
                  <c:v>3.1739342761647187E-2</c:v>
                </c:pt>
                <c:pt idx="65">
                  <c:v>3.2599067410164301E-2</c:v>
                </c:pt>
                <c:pt idx="66">
                  <c:v>3.3881607459591359E-2</c:v>
                </c:pt>
                <c:pt idx="67">
                  <c:v>3.4346704400592204E-2</c:v>
                </c:pt>
                <c:pt idx="68">
                  <c:v>3.7616476834296551E-2</c:v>
                </c:pt>
                <c:pt idx="69">
                  <c:v>3.9307738437936682E-2</c:v>
                </c:pt>
                <c:pt idx="70">
                  <c:v>3.7672852221084734E-2</c:v>
                </c:pt>
                <c:pt idx="71">
                  <c:v>3.7757415301266653E-2</c:v>
                </c:pt>
                <c:pt idx="72">
                  <c:v>3.7433256827235716E-2</c:v>
                </c:pt>
                <c:pt idx="73">
                  <c:v>3.2246721242739015E-2</c:v>
                </c:pt>
                <c:pt idx="74">
                  <c:v>2.3522630137295168E-2</c:v>
                </c:pt>
                <c:pt idx="75">
                  <c:v>1.6828052956219603E-2</c:v>
                </c:pt>
                <c:pt idx="76">
                  <c:v>1.294097003718667E-2</c:v>
                </c:pt>
                <c:pt idx="77">
                  <c:v>1.1480847519377356E-2</c:v>
                </c:pt>
                <c:pt idx="78">
                  <c:v>9.5513999065578066E-3</c:v>
                </c:pt>
                <c:pt idx="79">
                  <c:v>8.1998000083153728E-3</c:v>
                </c:pt>
                <c:pt idx="80">
                  <c:v>3.6587626025415603E-3</c:v>
                </c:pt>
                <c:pt idx="81">
                  <c:v>1.4375723630941361E-4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ser>
          <c:idx val="1"/>
          <c:order val="1"/>
          <c:spPr>
            <a:ln w="15875">
              <a:solidFill>
                <a:schemeClr val="tx1"/>
              </a:solidFill>
            </a:ln>
          </c:spPr>
          <c:marker>
            <c:spPr>
              <a:noFill/>
            </c:spPr>
          </c:marke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'PPMSpectrum-ucnspectrum'!$J$9:$J$107</c:f>
              <c:numCache>
                <c:formatCode>General</c:formatCode>
                <c:ptCount val="99"/>
                <c:pt idx="0">
                  <c:v>0</c:v>
                </c:pt>
                <c:pt idx="1">
                  <c:v>1.2985958931904951E-7</c:v>
                </c:pt>
                <c:pt idx="2">
                  <c:v>1.0388767145523954E-6</c:v>
                </c:pt>
                <c:pt idx="3">
                  <c:v>3.5062089116143359E-6</c:v>
                </c:pt>
                <c:pt idx="4">
                  <c:v>8.3110137164191567E-6</c:v>
                </c:pt>
                <c:pt idx="5">
                  <c:v>1.6232448664881218E-5</c:v>
                </c:pt>
                <c:pt idx="6">
                  <c:v>2.8049671292914721E-5</c:v>
                </c:pt>
                <c:pt idx="7">
                  <c:v>4.4541839136434044E-5</c:v>
                </c:pt>
                <c:pt idx="8">
                  <c:v>6.6488109731353227E-5</c:v>
                </c:pt>
                <c:pt idx="9">
                  <c:v>9.4667640613587331E-5</c:v>
                </c:pt>
                <c:pt idx="10">
                  <c:v>1.2985958931904885E-4</c:v>
                </c:pt>
                <c:pt idx="11">
                  <c:v>1.7284311338365554E-4</c:v>
                </c:pt>
                <c:pt idx="12">
                  <c:v>2.2439737034331809E-4</c:v>
                </c:pt>
                <c:pt idx="13">
                  <c:v>2.8530151773395056E-4</c:v>
                </c:pt>
                <c:pt idx="14">
                  <c:v>3.5633471309147165E-4</c:v>
                </c:pt>
                <c:pt idx="15">
                  <c:v>4.3827611395179134E-4</c:v>
                </c:pt>
                <c:pt idx="16">
                  <c:v>5.3190487785082625E-4</c:v>
                </c:pt>
                <c:pt idx="17">
                  <c:v>6.380001623244912E-4</c:v>
                </c:pt>
                <c:pt idx="18">
                  <c:v>7.5734112490869474E-4</c:v>
                </c:pt>
                <c:pt idx="19">
                  <c:v>8.9070692313936053E-4</c:v>
                </c:pt>
                <c:pt idx="20">
                  <c:v>1.0388767145523901E-3</c:v>
                </c:pt>
                <c:pt idx="21">
                  <c:v>1.2026296566837141E-3</c:v>
                </c:pt>
                <c:pt idx="22">
                  <c:v>1.3827449070692359E-3</c:v>
                </c:pt>
                <c:pt idx="23">
                  <c:v>1.5800016232448721E-3</c:v>
                </c:pt>
                <c:pt idx="24">
                  <c:v>1.7951789627465456E-3</c:v>
                </c:pt>
                <c:pt idx="25">
                  <c:v>2.0290560831101381E-3</c:v>
                </c:pt>
                <c:pt idx="26">
                  <c:v>2.2824121418716136E-3</c:v>
                </c:pt>
                <c:pt idx="27">
                  <c:v>2.5560262965668447E-3</c:v>
                </c:pt>
                <c:pt idx="28">
                  <c:v>2.8506777047317667E-3</c:v>
                </c:pt>
                <c:pt idx="29">
                  <c:v>3.1671455239022897E-3</c:v>
                </c:pt>
                <c:pt idx="30">
                  <c:v>3.5062089116143212E-3</c:v>
                </c:pt>
                <c:pt idx="31">
                  <c:v>3.8686470254037817E-3</c:v>
                </c:pt>
                <c:pt idx="32">
                  <c:v>4.2552390228066108E-3</c:v>
                </c:pt>
                <c:pt idx="33">
                  <c:v>4.6667640613586563E-3</c:v>
                </c:pt>
                <c:pt idx="34">
                  <c:v>5.1040012985958906E-3</c:v>
                </c:pt>
                <c:pt idx="35">
                  <c:v>5.5677298920542443E-3</c:v>
                </c:pt>
                <c:pt idx="36">
                  <c:v>6.0587289992695701E-3</c:v>
                </c:pt>
                <c:pt idx="37">
                  <c:v>6.5777777777777813E-3</c:v>
                </c:pt>
                <c:pt idx="38">
                  <c:v>7.1256553851148869E-3</c:v>
                </c:pt>
                <c:pt idx="39">
                  <c:v>7.7031409788166812E-3</c:v>
                </c:pt>
                <c:pt idx="40">
                  <c:v>8.3110137164191227E-3</c:v>
                </c:pt>
                <c:pt idx="41">
                  <c:v>8.9500527554582029E-3</c:v>
                </c:pt>
                <c:pt idx="42">
                  <c:v>9.621037253469758E-3</c:v>
                </c:pt>
                <c:pt idx="43">
                  <c:v>1.0324746367989621E-2</c:v>
                </c:pt>
                <c:pt idx="44">
                  <c:v>1.1061959256553922E-2</c:v>
                </c:pt>
                <c:pt idx="45">
                  <c:v>1.1833455076698373E-2</c:v>
                </c:pt>
                <c:pt idx="46">
                  <c:v>1.264001298595893E-2</c:v>
                </c:pt>
                <c:pt idx="47">
                  <c:v>1.3482412141871607E-2</c:v>
                </c:pt>
                <c:pt idx="48">
                  <c:v>1.4361431701972306E-2</c:v>
                </c:pt>
                <c:pt idx="49">
                  <c:v>1.5277850823796769E-2</c:v>
                </c:pt>
                <c:pt idx="50">
                  <c:v>1.6232448664881164E-2</c:v>
                </c:pt>
                <c:pt idx="51">
                  <c:v>1.7226004382761246E-2</c:v>
                </c:pt>
                <c:pt idx="52">
                  <c:v>1.8259297134972808E-2</c:v>
                </c:pt>
                <c:pt idx="53">
                  <c:v>1.9333106079052045E-2</c:v>
                </c:pt>
                <c:pt idx="54">
                  <c:v>2.044821037253481E-2</c:v>
                </c:pt>
                <c:pt idx="55">
                  <c:v>2.1605389172956849E-2</c:v>
                </c:pt>
                <c:pt idx="56">
                  <c:v>2.2805421637854092E-2</c:v>
                </c:pt>
                <c:pt idx="57">
                  <c:v>2.4049086924762601E-2</c:v>
                </c:pt>
                <c:pt idx="58">
                  <c:v>2.5337164191218241E-2</c:v>
                </c:pt>
                <c:pt idx="59">
                  <c:v>2.6670432594757036E-2</c:v>
                </c:pt>
                <c:pt idx="60">
                  <c:v>2.8049671292914611E-2</c:v>
                </c:pt>
                <c:pt idx="61">
                  <c:v>2.9475659443227102E-2</c:v>
                </c:pt>
                <c:pt idx="62">
                  <c:v>3.0949176203230292E-2</c:v>
                </c:pt>
                <c:pt idx="63">
                  <c:v>3.2471000730460407E-2</c:v>
                </c:pt>
                <c:pt idx="64">
                  <c:v>3.4041912182452956E-2</c:v>
                </c:pt>
                <c:pt idx="65">
                  <c:v>3.5662689716743801E-2</c:v>
                </c:pt>
                <c:pt idx="66">
                  <c:v>3.73341124908695E-2</c:v>
                </c:pt>
                <c:pt idx="67">
                  <c:v>3.9056959662365193E-2</c:v>
                </c:pt>
                <c:pt idx="68">
                  <c:v>4.0832010388767138E-2</c:v>
                </c:pt>
                <c:pt idx="69">
                  <c:v>4.2660043827611648E-2</c:v>
                </c:pt>
                <c:pt idx="70">
                  <c:v>4.4541839136433906E-2</c:v>
                </c:pt>
                <c:pt idx="71">
                  <c:v>4.6478175472769757E-2</c:v>
                </c:pt>
                <c:pt idx="72">
                  <c:v>4.8469831994156526E-2</c:v>
                </c:pt>
                <c:pt idx="73">
                  <c:v>5.0517587858128918E-2</c:v>
                </c:pt>
                <c:pt idx="74">
                  <c:v>5.2622222222222445E-2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ser>
          <c:idx val="2"/>
          <c:order val="2"/>
          <c:spPr>
            <a:ln w="28575">
              <a:noFill/>
            </a:ln>
          </c:spPr>
          <c:xVal>
            <c:numRef>
              <c:f>'PPMSpectrum-ucnspectrum'!$A$9:$A$107</c:f>
              <c:numCache>
                <c:formatCode>General</c:formatCode>
                <c:ptCount val="99"/>
                <c:pt idx="0">
                  <c:v>0</c:v>
                </c:pt>
                <c:pt idx="1">
                  <c:v>8</c:v>
                </c:pt>
                <c:pt idx="2">
                  <c:v>16</c:v>
                </c:pt>
                <c:pt idx="3">
                  <c:v>24</c:v>
                </c:pt>
                <c:pt idx="4">
                  <c:v>32</c:v>
                </c:pt>
                <c:pt idx="5">
                  <c:v>40</c:v>
                </c:pt>
                <c:pt idx="6">
                  <c:v>48</c:v>
                </c:pt>
                <c:pt idx="7">
                  <c:v>56</c:v>
                </c:pt>
                <c:pt idx="8">
                  <c:v>64</c:v>
                </c:pt>
                <c:pt idx="9">
                  <c:v>72</c:v>
                </c:pt>
                <c:pt idx="10">
                  <c:v>80</c:v>
                </c:pt>
                <c:pt idx="11">
                  <c:v>88</c:v>
                </c:pt>
                <c:pt idx="12">
                  <c:v>96</c:v>
                </c:pt>
                <c:pt idx="13">
                  <c:v>104</c:v>
                </c:pt>
                <c:pt idx="14">
                  <c:v>112</c:v>
                </c:pt>
                <c:pt idx="15">
                  <c:v>120</c:v>
                </c:pt>
                <c:pt idx="16">
                  <c:v>128</c:v>
                </c:pt>
                <c:pt idx="17">
                  <c:v>136</c:v>
                </c:pt>
                <c:pt idx="18">
                  <c:v>144</c:v>
                </c:pt>
                <c:pt idx="19">
                  <c:v>152</c:v>
                </c:pt>
                <c:pt idx="20">
                  <c:v>160</c:v>
                </c:pt>
                <c:pt idx="21">
                  <c:v>168</c:v>
                </c:pt>
                <c:pt idx="22">
                  <c:v>176</c:v>
                </c:pt>
                <c:pt idx="23">
                  <c:v>184</c:v>
                </c:pt>
                <c:pt idx="24">
                  <c:v>192</c:v>
                </c:pt>
                <c:pt idx="25">
                  <c:v>200</c:v>
                </c:pt>
                <c:pt idx="26">
                  <c:v>208</c:v>
                </c:pt>
                <c:pt idx="27">
                  <c:v>216</c:v>
                </c:pt>
                <c:pt idx="28">
                  <c:v>224</c:v>
                </c:pt>
                <c:pt idx="29">
                  <c:v>232</c:v>
                </c:pt>
                <c:pt idx="30">
                  <c:v>240</c:v>
                </c:pt>
                <c:pt idx="31">
                  <c:v>248</c:v>
                </c:pt>
                <c:pt idx="32">
                  <c:v>256</c:v>
                </c:pt>
                <c:pt idx="33">
                  <c:v>264</c:v>
                </c:pt>
                <c:pt idx="34">
                  <c:v>272</c:v>
                </c:pt>
                <c:pt idx="35">
                  <c:v>280</c:v>
                </c:pt>
                <c:pt idx="36">
                  <c:v>288</c:v>
                </c:pt>
                <c:pt idx="37">
                  <c:v>296</c:v>
                </c:pt>
                <c:pt idx="38">
                  <c:v>304</c:v>
                </c:pt>
                <c:pt idx="39">
                  <c:v>312</c:v>
                </c:pt>
                <c:pt idx="40">
                  <c:v>320</c:v>
                </c:pt>
                <c:pt idx="41">
                  <c:v>328</c:v>
                </c:pt>
                <c:pt idx="42">
                  <c:v>336</c:v>
                </c:pt>
                <c:pt idx="43">
                  <c:v>344</c:v>
                </c:pt>
                <c:pt idx="44">
                  <c:v>352</c:v>
                </c:pt>
                <c:pt idx="45">
                  <c:v>360</c:v>
                </c:pt>
                <c:pt idx="46">
                  <c:v>368</c:v>
                </c:pt>
                <c:pt idx="47">
                  <c:v>376</c:v>
                </c:pt>
                <c:pt idx="48">
                  <c:v>384</c:v>
                </c:pt>
                <c:pt idx="49">
                  <c:v>392</c:v>
                </c:pt>
                <c:pt idx="50">
                  <c:v>400</c:v>
                </c:pt>
                <c:pt idx="51">
                  <c:v>408</c:v>
                </c:pt>
                <c:pt idx="52">
                  <c:v>416</c:v>
                </c:pt>
                <c:pt idx="53">
                  <c:v>424</c:v>
                </c:pt>
                <c:pt idx="54">
                  <c:v>432</c:v>
                </c:pt>
                <c:pt idx="55">
                  <c:v>440</c:v>
                </c:pt>
                <c:pt idx="56">
                  <c:v>448</c:v>
                </c:pt>
                <c:pt idx="57">
                  <c:v>456</c:v>
                </c:pt>
                <c:pt idx="58">
                  <c:v>464</c:v>
                </c:pt>
                <c:pt idx="59">
                  <c:v>472</c:v>
                </c:pt>
                <c:pt idx="60">
                  <c:v>480</c:v>
                </c:pt>
                <c:pt idx="61">
                  <c:v>488</c:v>
                </c:pt>
                <c:pt idx="62">
                  <c:v>496</c:v>
                </c:pt>
                <c:pt idx="63">
                  <c:v>504</c:v>
                </c:pt>
                <c:pt idx="64">
                  <c:v>512</c:v>
                </c:pt>
                <c:pt idx="65">
                  <c:v>520</c:v>
                </c:pt>
                <c:pt idx="66">
                  <c:v>528</c:v>
                </c:pt>
                <c:pt idx="67">
                  <c:v>536</c:v>
                </c:pt>
                <c:pt idx="68">
                  <c:v>544</c:v>
                </c:pt>
                <c:pt idx="69">
                  <c:v>552</c:v>
                </c:pt>
                <c:pt idx="70">
                  <c:v>560</c:v>
                </c:pt>
                <c:pt idx="71">
                  <c:v>568</c:v>
                </c:pt>
                <c:pt idx="72">
                  <c:v>576</c:v>
                </c:pt>
                <c:pt idx="73">
                  <c:v>584</c:v>
                </c:pt>
                <c:pt idx="74">
                  <c:v>592</c:v>
                </c:pt>
                <c:pt idx="75">
                  <c:v>600</c:v>
                </c:pt>
                <c:pt idx="76">
                  <c:v>608</c:v>
                </c:pt>
                <c:pt idx="77">
                  <c:v>616</c:v>
                </c:pt>
                <c:pt idx="78">
                  <c:v>624</c:v>
                </c:pt>
                <c:pt idx="79">
                  <c:v>632</c:v>
                </c:pt>
                <c:pt idx="80">
                  <c:v>640</c:v>
                </c:pt>
                <c:pt idx="81">
                  <c:v>648</c:v>
                </c:pt>
                <c:pt idx="82">
                  <c:v>656</c:v>
                </c:pt>
                <c:pt idx="83">
                  <c:v>664</c:v>
                </c:pt>
                <c:pt idx="84">
                  <c:v>672</c:v>
                </c:pt>
                <c:pt idx="85">
                  <c:v>680</c:v>
                </c:pt>
                <c:pt idx="86">
                  <c:v>688</c:v>
                </c:pt>
                <c:pt idx="87">
                  <c:v>696</c:v>
                </c:pt>
                <c:pt idx="88">
                  <c:v>704</c:v>
                </c:pt>
                <c:pt idx="89">
                  <c:v>712</c:v>
                </c:pt>
                <c:pt idx="90">
                  <c:v>720</c:v>
                </c:pt>
                <c:pt idx="91">
                  <c:v>728</c:v>
                </c:pt>
                <c:pt idx="92">
                  <c:v>736</c:v>
                </c:pt>
                <c:pt idx="93">
                  <c:v>744</c:v>
                </c:pt>
                <c:pt idx="94">
                  <c:v>752</c:v>
                </c:pt>
                <c:pt idx="95">
                  <c:v>760</c:v>
                </c:pt>
                <c:pt idx="96">
                  <c:v>768</c:v>
                </c:pt>
                <c:pt idx="97">
                  <c:v>776</c:v>
                </c:pt>
                <c:pt idx="98">
                  <c:v>784</c:v>
                </c:pt>
              </c:numCache>
            </c:numRef>
          </c:xVal>
          <c:yVal>
            <c:numRef>
              <c:f>'PPMSpectrum-ucnspectrum'!$H$9:$H$107</c:f>
              <c:numCache>
                <c:formatCode>General</c:formatCode>
                <c:ptCount val="99"/>
                <c:pt idx="0">
                  <c:v>0</c:v>
                </c:pt>
                <c:pt idx="1">
                  <c:v>0</c:v>
                </c:pt>
                <c:pt idx="2">
                  <c:v>0</c:v>
                </c:pt>
                <c:pt idx="3">
                  <c:v>0</c:v>
                </c:pt>
                <c:pt idx="4">
                  <c:v>0</c:v>
                </c:pt>
                <c:pt idx="5">
                  <c:v>0</c:v>
                </c:pt>
                <c:pt idx="6">
                  <c:v>0</c:v>
                </c:pt>
                <c:pt idx="7">
                  <c:v>0</c:v>
                </c:pt>
                <c:pt idx="8">
                  <c:v>0</c:v>
                </c:pt>
                <c:pt idx="9">
                  <c:v>0</c:v>
                </c:pt>
                <c:pt idx="10">
                  <c:v>0</c:v>
                </c:pt>
                <c:pt idx="11">
                  <c:v>0</c:v>
                </c:pt>
                <c:pt idx="12">
                  <c:v>0</c:v>
                </c:pt>
                <c:pt idx="13">
                  <c:v>3.5877889651603684E-4</c:v>
                </c:pt>
                <c:pt idx="14">
                  <c:v>0</c:v>
                </c:pt>
                <c:pt idx="15">
                  <c:v>0</c:v>
                </c:pt>
                <c:pt idx="16">
                  <c:v>1.793194016167613E-4</c:v>
                </c:pt>
                <c:pt idx="17">
                  <c:v>5.3809829813279513E-4</c:v>
                </c:pt>
                <c:pt idx="18">
                  <c:v>3.5877889651603684E-4</c:v>
                </c:pt>
                <c:pt idx="19">
                  <c:v>8.9687719464883343E-4</c:v>
                </c:pt>
                <c:pt idx="20">
                  <c:v>5.3809829813279513E-4</c:v>
                </c:pt>
                <c:pt idx="21">
                  <c:v>1.0761965962655937E-3</c:v>
                </c:pt>
                <c:pt idx="22">
                  <c:v>1.2556560911648629E-3</c:v>
                </c:pt>
                <c:pt idx="23">
                  <c:v>1.7931940161676106E-3</c:v>
                </c:pt>
                <c:pt idx="24">
                  <c:v>1.4345552129340841E-3</c:v>
                </c:pt>
                <c:pt idx="25">
                  <c:v>2.6911919570765611E-3</c:v>
                </c:pt>
                <c:pt idx="26">
                  <c:v>1.6138746145508461E-3</c:v>
                </c:pt>
                <c:pt idx="27">
                  <c:v>1.7931940161676106E-3</c:v>
                </c:pt>
                <c:pt idx="28">
                  <c:v>2.6911919570765611E-3</c:v>
                </c:pt>
                <c:pt idx="29">
                  <c:v>3.0498307603100787E-3</c:v>
                </c:pt>
                <c:pt idx="30">
                  <c:v>5.3809829813279524E-3</c:v>
                </c:pt>
                <c:pt idx="31">
                  <c:v>2.3325531538430171E-3</c:v>
                </c:pt>
                <c:pt idx="32">
                  <c:v>4.6637053748609042E-3</c:v>
                </c:pt>
                <c:pt idx="33">
                  <c:v>4.4843859732441524E-3</c:v>
                </c:pt>
                <c:pt idx="34">
                  <c:v>6.2775799894117827E-3</c:v>
                </c:pt>
                <c:pt idx="35">
                  <c:v>7.1755779303207022E-3</c:v>
                </c:pt>
                <c:pt idx="36">
                  <c:v>7.5342167335542432E-3</c:v>
                </c:pt>
                <c:pt idx="37">
                  <c:v>8.2514943400213061E-3</c:v>
                </c:pt>
                <c:pt idx="38">
                  <c:v>8.2514943400213061E-3</c:v>
                </c:pt>
                <c:pt idx="39">
                  <c:v>9.6860495529553989E-3</c:v>
                </c:pt>
                <c:pt idx="40">
                  <c:v>1.0403327159422385E-2</c:v>
                </c:pt>
                <c:pt idx="41">
                  <c:v>8.2514943400213061E-3</c:v>
                </c:pt>
                <c:pt idx="42">
                  <c:v>1.3811796722965961E-2</c:v>
                </c:pt>
                <c:pt idx="43">
                  <c:v>1.1839283305181587E-2</c:v>
                </c:pt>
                <c:pt idx="44">
                  <c:v>1.2377241510031858E-2</c:v>
                </c:pt>
                <c:pt idx="45">
                  <c:v>1.3632477321349201E-2</c:v>
                </c:pt>
                <c:pt idx="46">
                  <c:v>1.3453157919732509E-2</c:v>
                </c:pt>
                <c:pt idx="47">
                  <c:v>1.6867231214576617E-2</c:v>
                </c:pt>
                <c:pt idx="48">
                  <c:v>1.5606391671958734E-2</c:v>
                </c:pt>
                <c:pt idx="49">
                  <c:v>1.7931940161676065E-2</c:v>
                </c:pt>
                <c:pt idx="50">
                  <c:v>2.1518328194011262E-2</c:v>
                </c:pt>
                <c:pt idx="51">
                  <c:v>1.8296182696210195E-2</c:v>
                </c:pt>
                <c:pt idx="52">
                  <c:v>2.1350216254995592E-2</c:v>
                </c:pt>
                <c:pt idx="53">
                  <c:v>2.1882570728545457E-2</c:v>
                </c:pt>
                <c:pt idx="54">
                  <c:v>2.583320129541471E-2</c:v>
                </c:pt>
                <c:pt idx="55">
                  <c:v>2.4572361752796756E-2</c:v>
                </c:pt>
                <c:pt idx="56">
                  <c:v>2.7976628517865063E-2</c:v>
                </c:pt>
                <c:pt idx="57">
                  <c:v>2.3493643477446022E-2</c:v>
                </c:pt>
                <c:pt idx="58">
                  <c:v>2.1168094987728536E-2</c:v>
                </c:pt>
                <c:pt idx="59">
                  <c:v>2.6365555768964412E-2</c:v>
                </c:pt>
                <c:pt idx="60">
                  <c:v>2.5651080028147612E-2</c:v>
                </c:pt>
                <c:pt idx="61">
                  <c:v>2.9601710595016966E-2</c:v>
                </c:pt>
                <c:pt idx="62">
                  <c:v>2.9951943801299664E-2</c:v>
                </c:pt>
                <c:pt idx="63">
                  <c:v>2.6729798303498371E-2</c:v>
                </c:pt>
                <c:pt idx="64">
                  <c:v>3.2291501619268359E-2</c:v>
                </c:pt>
                <c:pt idx="65">
                  <c:v>2.9055346793215888E-2</c:v>
                </c:pt>
                <c:pt idx="66">
                  <c:v>3.569576838433651E-2</c:v>
                </c:pt>
                <c:pt idx="67">
                  <c:v>3.5877889651603607E-2</c:v>
                </c:pt>
                <c:pt idx="68">
                  <c:v>3.6228122857886152E-2</c:v>
                </c:pt>
                <c:pt idx="69">
                  <c:v>3.9464277683938766E-2</c:v>
                </c:pt>
                <c:pt idx="70">
                  <c:v>3.7306841133236991E-2</c:v>
                </c:pt>
                <c:pt idx="71">
                  <c:v>3.7124719865970095E-2</c:v>
                </c:pt>
                <c:pt idx="72">
                  <c:v>3.2291501619268359E-2</c:v>
                </c:pt>
                <c:pt idx="73">
                  <c:v>3.1927259084734212E-2</c:v>
                </c:pt>
                <c:pt idx="74">
                  <c:v>2.3675764744712956E-2</c:v>
                </c:pt>
                <c:pt idx="75">
                  <c:v>1.811406142894308E-2</c:v>
                </c:pt>
                <c:pt idx="76">
                  <c:v>1.201860270679833E-2</c:v>
                </c:pt>
                <c:pt idx="77">
                  <c:v>1.3632477321349201E-2</c:v>
                </c:pt>
                <c:pt idx="78">
                  <c:v>1.1480644501948065E-2</c:v>
                </c:pt>
                <c:pt idx="79">
                  <c:v>7.3548973319374428E-3</c:v>
                </c:pt>
                <c:pt idx="80">
                  <c:v>3.4084695635435811E-3</c:v>
                </c:pt>
                <c:pt idx="81">
                  <c:v>1.793194016167613E-4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ser>
        <c:dLbls>
          <c:showLegendKey val="0"/>
          <c:showVal val="0"/>
          <c:showCatName val="0"/>
          <c:showSerName val="0"/>
          <c:showPercent val="0"/>
          <c:showBubbleSize val="0"/>
        </c:dLbls>
        <c:axId val="206979648"/>
        <c:axId val="206980224"/>
      </c:scatterChart>
      <c:valAx>
        <c:axId val="206979648"/>
        <c:scaling>
          <c:orientation val="minMax"/>
        </c:scaling>
        <c:delete val="0"/>
        <c:axPos val="b"/>
        <c:title>
          <c:tx>
            <c:rich>
              <a:bodyPr/>
              <a:lstStyle/>
              <a:p>
                <a:pPr>
                  <a:defRPr/>
                </a:pPr>
                <a:r>
                  <a:rPr lang="en-US" sz="1800" dirty="0"/>
                  <a:t>Velocity (cm/sec)</a:t>
                </a:r>
              </a:p>
            </c:rich>
          </c:tx>
          <c:overlay val="0"/>
        </c:title>
        <c:numFmt formatCode="General" sourceLinked="1"/>
        <c:majorTickMark val="out"/>
        <c:minorTickMark val="none"/>
        <c:tickLblPos val="nextTo"/>
        <c:txPr>
          <a:bodyPr/>
          <a:lstStyle/>
          <a:p>
            <a:pPr>
              <a:defRPr sz="1200"/>
            </a:pPr>
            <a:endParaRPr lang="en-US"/>
          </a:p>
        </c:txPr>
        <c:crossAx val="206980224"/>
        <c:crosses val="autoZero"/>
        <c:crossBetween val="midCat"/>
      </c:valAx>
      <c:valAx>
        <c:axId val="206980224"/>
        <c:scaling>
          <c:orientation val="minMax"/>
        </c:scaling>
        <c:delete val="0"/>
        <c:axPos val="l"/>
        <c:majorGridlines/>
        <c:title>
          <c:tx>
            <c:rich>
              <a:bodyPr rot="-5400000" vert="horz"/>
              <a:lstStyle/>
              <a:p>
                <a:pPr>
                  <a:defRPr sz="1400"/>
                </a:pPr>
                <a:r>
                  <a:rPr lang="en-US" sz="1400" dirty="0"/>
                  <a:t>Flux</a:t>
                </a:r>
                <a:r>
                  <a:rPr lang="en-US" sz="1400" baseline="0" dirty="0"/>
                  <a:t> after PPM (</a:t>
                </a:r>
                <a:r>
                  <a:rPr lang="en-US" sz="1400" baseline="0" dirty="0" err="1"/>
                  <a:t>arb</a:t>
                </a:r>
                <a:r>
                  <a:rPr lang="en-US" sz="1400" baseline="0" dirty="0"/>
                  <a:t>)</a:t>
                </a:r>
                <a:endParaRPr lang="en-US" sz="1400" dirty="0"/>
              </a:p>
            </c:rich>
          </c:tx>
          <c:layout>
            <c:manualLayout>
              <c:xMode val="edge"/>
              <c:yMode val="edge"/>
              <c:x val="0"/>
              <c:y val="0.24801259842519749"/>
            </c:manualLayout>
          </c:layout>
          <c:overlay val="0"/>
        </c:title>
        <c:numFmt formatCode="General" sourceLinked="1"/>
        <c:majorTickMark val="out"/>
        <c:minorTickMark val="none"/>
        <c:tickLblPos val="nextTo"/>
        <c:txPr>
          <a:bodyPr/>
          <a:lstStyle/>
          <a:p>
            <a:pPr>
              <a:defRPr sz="1200"/>
            </a:pPr>
            <a:endParaRPr lang="en-US"/>
          </a:p>
        </c:txPr>
        <c:crossAx val="206979648"/>
        <c:crosses val="autoZero"/>
        <c:crossBetween val="midCat"/>
      </c:valAx>
      <c:spPr>
        <a:ln>
          <a:solidFill>
            <a:schemeClr val="tx1">
              <a:lumMod val="50000"/>
              <a:lumOff val="50000"/>
            </a:schemeClr>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60450966356479"/>
          <c:y val="5.9885492254644887E-2"/>
          <c:w val="0.78523761234391165"/>
          <c:h val="0.76203180484792343"/>
        </c:manualLayout>
      </c:layout>
      <c:scatterChart>
        <c:scatterStyle val="lineMarker"/>
        <c:varyColors val="0"/>
        <c:ser>
          <c:idx val="0"/>
          <c:order val="0"/>
          <c:spPr>
            <a:ln w="28575">
              <a:noFill/>
            </a:ln>
          </c:spPr>
          <c:xVal>
            <c:numRef>
              <c:f>'PPMSpectrum-ucnspectrum'!$D$9:$D$108</c:f>
              <c:numCache>
                <c:formatCode>General</c:formatCode>
                <c:ptCount val="100"/>
                <c:pt idx="0">
                  <c:v>0</c:v>
                </c:pt>
                <c:pt idx="1">
                  <c:v>3.2653061224489806E-2</c:v>
                </c:pt>
                <c:pt idx="2">
                  <c:v>0.13061224489795972</c:v>
                </c:pt>
                <c:pt idx="3">
                  <c:v>0.29387755102040941</c:v>
                </c:pt>
                <c:pt idx="4">
                  <c:v>0.52244897959183678</c:v>
                </c:pt>
                <c:pt idx="5">
                  <c:v>0.81632653061224458</c:v>
                </c:pt>
                <c:pt idx="6">
                  <c:v>1.1755102040816323</c:v>
                </c:pt>
                <c:pt idx="7">
                  <c:v>1.6</c:v>
                </c:pt>
                <c:pt idx="8">
                  <c:v>2.0897959183673587</c:v>
                </c:pt>
                <c:pt idx="9">
                  <c:v>2.6448979591836732</c:v>
                </c:pt>
                <c:pt idx="10">
                  <c:v>3.2653061224489801</c:v>
                </c:pt>
                <c:pt idx="11">
                  <c:v>3.9510204081632567</c:v>
                </c:pt>
                <c:pt idx="12">
                  <c:v>4.7020408163265275</c:v>
                </c:pt>
                <c:pt idx="13">
                  <c:v>5.5183673469387751</c:v>
                </c:pt>
                <c:pt idx="14">
                  <c:v>6.4</c:v>
                </c:pt>
                <c:pt idx="15">
                  <c:v>7.3469387755102025</c:v>
                </c:pt>
                <c:pt idx="16">
                  <c:v>8.3591836734694365</c:v>
                </c:pt>
                <c:pt idx="17">
                  <c:v>9.4367346938775523</c:v>
                </c:pt>
                <c:pt idx="18">
                  <c:v>10.579591836734732</c:v>
                </c:pt>
                <c:pt idx="19">
                  <c:v>11.787755102040798</c:v>
                </c:pt>
                <c:pt idx="20">
                  <c:v>13.061224489795919</c:v>
                </c:pt>
                <c:pt idx="21">
                  <c:v>14.4</c:v>
                </c:pt>
                <c:pt idx="22">
                  <c:v>15.804081632653059</c:v>
                </c:pt>
                <c:pt idx="23">
                  <c:v>17.273469387755089</c:v>
                </c:pt>
                <c:pt idx="24">
                  <c:v>18.808163265306117</c:v>
                </c:pt>
                <c:pt idx="25">
                  <c:v>20.408163265306086</c:v>
                </c:pt>
                <c:pt idx="26">
                  <c:v>22.073469387755086</c:v>
                </c:pt>
                <c:pt idx="27">
                  <c:v>23.804081632653091</c:v>
                </c:pt>
                <c:pt idx="28">
                  <c:v>25.6</c:v>
                </c:pt>
                <c:pt idx="29">
                  <c:v>27.461224489795889</c:v>
                </c:pt>
                <c:pt idx="30">
                  <c:v>29.387755102040831</c:v>
                </c:pt>
                <c:pt idx="31">
                  <c:v>31.379591836734686</c:v>
                </c:pt>
                <c:pt idx="32">
                  <c:v>33.436734693877554</c:v>
                </c:pt>
                <c:pt idx="33">
                  <c:v>35.559183673469228</c:v>
                </c:pt>
                <c:pt idx="34">
                  <c:v>37.746938775510209</c:v>
                </c:pt>
                <c:pt idx="35">
                  <c:v>40</c:v>
                </c:pt>
                <c:pt idx="36">
                  <c:v>42.318367346938899</c:v>
                </c:pt>
                <c:pt idx="37">
                  <c:v>44.702040816326523</c:v>
                </c:pt>
                <c:pt idx="38">
                  <c:v>47.151020408163113</c:v>
                </c:pt>
                <c:pt idx="39">
                  <c:v>49.665306122449159</c:v>
                </c:pt>
                <c:pt idx="40">
                  <c:v>52.24489795918349</c:v>
                </c:pt>
                <c:pt idx="41">
                  <c:v>54.889795918367334</c:v>
                </c:pt>
                <c:pt idx="42">
                  <c:v>57.600000000000009</c:v>
                </c:pt>
                <c:pt idx="43">
                  <c:v>60.37551020408177</c:v>
                </c:pt>
                <c:pt idx="44">
                  <c:v>63.216326530612108</c:v>
                </c:pt>
                <c:pt idx="45">
                  <c:v>66.122448979591226</c:v>
                </c:pt>
                <c:pt idx="46">
                  <c:v>69.093877551020128</c:v>
                </c:pt>
                <c:pt idx="47">
                  <c:v>72.130612244897947</c:v>
                </c:pt>
                <c:pt idx="48">
                  <c:v>75.232653061224497</c:v>
                </c:pt>
                <c:pt idx="49">
                  <c:v>78.399999999999977</c:v>
                </c:pt>
                <c:pt idx="50">
                  <c:v>81.632653061224474</c:v>
                </c:pt>
                <c:pt idx="51">
                  <c:v>84.930612244898228</c:v>
                </c:pt>
                <c:pt idx="52">
                  <c:v>88.293877551020358</c:v>
                </c:pt>
                <c:pt idx="53">
                  <c:v>91.722448979591405</c:v>
                </c:pt>
                <c:pt idx="54">
                  <c:v>95.216326530612236</c:v>
                </c:pt>
                <c:pt idx="55">
                  <c:v>98.775510204081343</c:v>
                </c:pt>
                <c:pt idx="56">
                  <c:v>102.4</c:v>
                </c:pt>
                <c:pt idx="57">
                  <c:v>106.08979591836732</c:v>
                </c:pt>
                <c:pt idx="58">
                  <c:v>109.84489795918367</c:v>
                </c:pt>
                <c:pt idx="59">
                  <c:v>113.66530612244846</c:v>
                </c:pt>
                <c:pt idx="60">
                  <c:v>117.55102040816332</c:v>
                </c:pt>
                <c:pt idx="61">
                  <c:v>121.502040816326</c:v>
                </c:pt>
                <c:pt idx="62">
                  <c:v>125.51836734693875</c:v>
                </c:pt>
                <c:pt idx="63">
                  <c:v>129.6</c:v>
                </c:pt>
                <c:pt idx="64">
                  <c:v>133.74693877551022</c:v>
                </c:pt>
                <c:pt idx="65">
                  <c:v>137.9591836734694</c:v>
                </c:pt>
                <c:pt idx="66">
                  <c:v>142.23673469387649</c:v>
                </c:pt>
                <c:pt idx="67">
                  <c:v>146.57959183673458</c:v>
                </c:pt>
                <c:pt idx="68">
                  <c:v>150.98775510204078</c:v>
                </c:pt>
                <c:pt idx="69">
                  <c:v>155.46122448979639</c:v>
                </c:pt>
                <c:pt idx="70">
                  <c:v>159.99999999999997</c:v>
                </c:pt>
                <c:pt idx="71">
                  <c:v>164.60408163265305</c:v>
                </c:pt>
                <c:pt idx="72">
                  <c:v>169.27346938775509</c:v>
                </c:pt>
                <c:pt idx="73">
                  <c:v>174.00816326530554</c:v>
                </c:pt>
                <c:pt idx="74">
                  <c:v>178.80816326530598</c:v>
                </c:pt>
                <c:pt idx="75">
                  <c:v>183.67346938775506</c:v>
                </c:pt>
                <c:pt idx="76">
                  <c:v>188.60408163265302</c:v>
                </c:pt>
                <c:pt idx="77">
                  <c:v>193.59999999999997</c:v>
                </c:pt>
                <c:pt idx="78">
                  <c:v>198.66122448979601</c:v>
                </c:pt>
                <c:pt idx="79">
                  <c:v>203.78775510204034</c:v>
                </c:pt>
                <c:pt idx="80">
                  <c:v>208.9795918367347</c:v>
                </c:pt>
                <c:pt idx="81">
                  <c:v>214.23673469387654</c:v>
                </c:pt>
                <c:pt idx="82">
                  <c:v>219.55918367346933</c:v>
                </c:pt>
                <c:pt idx="83">
                  <c:v>224.9469387755102</c:v>
                </c:pt>
                <c:pt idx="84">
                  <c:v>230.4</c:v>
                </c:pt>
                <c:pt idx="85">
                  <c:v>235.91836734693942</c:v>
                </c:pt>
                <c:pt idx="86">
                  <c:v>241.50204081632697</c:v>
                </c:pt>
                <c:pt idx="87">
                  <c:v>247.15102040816367</c:v>
                </c:pt>
                <c:pt idx="88">
                  <c:v>252.86530612244894</c:v>
                </c:pt>
                <c:pt idx="89">
                  <c:v>258.64489795918371</c:v>
                </c:pt>
                <c:pt idx="90">
                  <c:v>264.48979591836729</c:v>
                </c:pt>
                <c:pt idx="91">
                  <c:v>270.39999999999969</c:v>
                </c:pt>
                <c:pt idx="92">
                  <c:v>276.37551020408159</c:v>
                </c:pt>
                <c:pt idx="93">
                  <c:v>282.41632653061163</c:v>
                </c:pt>
                <c:pt idx="94">
                  <c:v>288.52244897959179</c:v>
                </c:pt>
                <c:pt idx="95">
                  <c:v>294.69387755102025</c:v>
                </c:pt>
                <c:pt idx="96">
                  <c:v>300.93061224489657</c:v>
                </c:pt>
                <c:pt idx="97">
                  <c:v>307.23265306122369</c:v>
                </c:pt>
                <c:pt idx="98">
                  <c:v>313.59999999999923</c:v>
                </c:pt>
                <c:pt idx="99">
                  <c:v>320.03265306122393</c:v>
                </c:pt>
              </c:numCache>
            </c:numRef>
          </c:xVal>
          <c:yVal>
            <c:numRef>
              <c:f>'PPMSpectrum-ucnspectrum'!$H$9:$H$108</c:f>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3.5877889651603624E-4</c:v>
                </c:pt>
                <c:pt idx="14">
                  <c:v>0</c:v>
                </c:pt>
                <c:pt idx="15">
                  <c:v>0</c:v>
                </c:pt>
                <c:pt idx="16">
                  <c:v>1.793194016167606E-4</c:v>
                </c:pt>
                <c:pt idx="17">
                  <c:v>5.380982981327948E-4</c:v>
                </c:pt>
                <c:pt idx="18">
                  <c:v>3.5877889651603624E-4</c:v>
                </c:pt>
                <c:pt idx="19">
                  <c:v>8.9687719464883028E-4</c:v>
                </c:pt>
                <c:pt idx="20">
                  <c:v>5.380982981327948E-4</c:v>
                </c:pt>
                <c:pt idx="21">
                  <c:v>1.07619659626559E-3</c:v>
                </c:pt>
                <c:pt idx="22">
                  <c:v>1.2556560911648629E-3</c:v>
                </c:pt>
                <c:pt idx="23">
                  <c:v>1.793194016167606E-3</c:v>
                </c:pt>
                <c:pt idx="24">
                  <c:v>1.4345552129340839E-3</c:v>
                </c:pt>
                <c:pt idx="25">
                  <c:v>2.6911919570765594E-3</c:v>
                </c:pt>
                <c:pt idx="26">
                  <c:v>1.6138746145508461E-3</c:v>
                </c:pt>
                <c:pt idx="27">
                  <c:v>1.793194016167606E-3</c:v>
                </c:pt>
                <c:pt idx="28">
                  <c:v>2.6911919570765594E-3</c:v>
                </c:pt>
                <c:pt idx="29">
                  <c:v>3.0498307603100743E-3</c:v>
                </c:pt>
                <c:pt idx="30">
                  <c:v>5.3809829813279463E-3</c:v>
                </c:pt>
                <c:pt idx="31">
                  <c:v>2.3325531538430167E-3</c:v>
                </c:pt>
                <c:pt idx="32">
                  <c:v>4.6637053748609042E-3</c:v>
                </c:pt>
                <c:pt idx="33">
                  <c:v>4.4843859732441524E-3</c:v>
                </c:pt>
                <c:pt idx="34">
                  <c:v>6.2775799894117775E-3</c:v>
                </c:pt>
                <c:pt idx="35">
                  <c:v>7.1755779303206832E-3</c:v>
                </c:pt>
                <c:pt idx="36">
                  <c:v>7.5342167335542276E-3</c:v>
                </c:pt>
                <c:pt idx="37">
                  <c:v>8.2514943400212922E-3</c:v>
                </c:pt>
                <c:pt idx="38">
                  <c:v>8.2514943400212922E-3</c:v>
                </c:pt>
                <c:pt idx="39">
                  <c:v>9.686049552955385E-3</c:v>
                </c:pt>
                <c:pt idx="40">
                  <c:v>1.040332715942238E-2</c:v>
                </c:pt>
                <c:pt idx="41">
                  <c:v>8.2514943400212922E-3</c:v>
                </c:pt>
                <c:pt idx="42">
                  <c:v>1.3811796722965957E-2</c:v>
                </c:pt>
                <c:pt idx="43">
                  <c:v>1.1839283305181586E-2</c:v>
                </c:pt>
                <c:pt idx="44">
                  <c:v>1.2377241510031858E-2</c:v>
                </c:pt>
                <c:pt idx="45">
                  <c:v>1.3632477321349191E-2</c:v>
                </c:pt>
                <c:pt idx="46">
                  <c:v>1.345315791973249E-2</c:v>
                </c:pt>
                <c:pt idx="47">
                  <c:v>1.6867231214576603E-2</c:v>
                </c:pt>
                <c:pt idx="48">
                  <c:v>1.5606391671958689E-2</c:v>
                </c:pt>
                <c:pt idx="49">
                  <c:v>1.7931940161676048E-2</c:v>
                </c:pt>
                <c:pt idx="50">
                  <c:v>2.1518328194011262E-2</c:v>
                </c:pt>
                <c:pt idx="51">
                  <c:v>1.8296182696210167E-2</c:v>
                </c:pt>
                <c:pt idx="52">
                  <c:v>2.1350216254995551E-2</c:v>
                </c:pt>
                <c:pt idx="53">
                  <c:v>2.188257072854544E-2</c:v>
                </c:pt>
                <c:pt idx="54">
                  <c:v>2.5833201295414682E-2</c:v>
                </c:pt>
                <c:pt idx="55">
                  <c:v>2.4572361752796715E-2</c:v>
                </c:pt>
                <c:pt idx="56">
                  <c:v>2.7976628517865049E-2</c:v>
                </c:pt>
                <c:pt idx="57">
                  <c:v>2.3493643477446004E-2</c:v>
                </c:pt>
                <c:pt idx="58">
                  <c:v>2.1168094987728529E-2</c:v>
                </c:pt>
                <c:pt idx="59">
                  <c:v>2.6365555768964356E-2</c:v>
                </c:pt>
                <c:pt idx="60">
                  <c:v>2.5651080028147592E-2</c:v>
                </c:pt>
                <c:pt idx="61">
                  <c:v>2.9601710595016921E-2</c:v>
                </c:pt>
                <c:pt idx="62">
                  <c:v>2.9951943801299612E-2</c:v>
                </c:pt>
                <c:pt idx="63">
                  <c:v>2.6729798303498364E-2</c:v>
                </c:pt>
                <c:pt idx="64">
                  <c:v>3.2291501619268206E-2</c:v>
                </c:pt>
                <c:pt idx="65">
                  <c:v>2.9055346793215846E-2</c:v>
                </c:pt>
                <c:pt idx="66">
                  <c:v>3.5695768384336392E-2</c:v>
                </c:pt>
                <c:pt idx="67">
                  <c:v>3.5877889651603559E-2</c:v>
                </c:pt>
                <c:pt idx="68">
                  <c:v>3.6228122857886146E-2</c:v>
                </c:pt>
                <c:pt idx="69">
                  <c:v>3.9464277683938655E-2</c:v>
                </c:pt>
                <c:pt idx="70">
                  <c:v>3.730684113323697E-2</c:v>
                </c:pt>
                <c:pt idx="71">
                  <c:v>3.7124719865969956E-2</c:v>
                </c:pt>
                <c:pt idx="72">
                  <c:v>3.2291501619268206E-2</c:v>
                </c:pt>
                <c:pt idx="73">
                  <c:v>3.1927259084734191E-2</c:v>
                </c:pt>
                <c:pt idx="74">
                  <c:v>2.3675764744712915E-2</c:v>
                </c:pt>
                <c:pt idx="75">
                  <c:v>1.8114061428943073E-2</c:v>
                </c:pt>
                <c:pt idx="76">
                  <c:v>1.2018602706798318E-2</c:v>
                </c:pt>
                <c:pt idx="77">
                  <c:v>1.3632477321349191E-2</c:v>
                </c:pt>
                <c:pt idx="78">
                  <c:v>1.1480644501948065E-2</c:v>
                </c:pt>
                <c:pt idx="79">
                  <c:v>7.3548973319374428E-3</c:v>
                </c:pt>
                <c:pt idx="80">
                  <c:v>3.4084695635435811E-3</c:v>
                </c:pt>
                <c:pt idx="81">
                  <c:v>1.793194016167606E-4</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8.2514943400212922E-3</c:v>
                </c:pt>
              </c:numCache>
            </c:numRef>
          </c:yVal>
          <c:smooth val="0"/>
        </c:ser>
        <c:ser>
          <c:idx val="2"/>
          <c:order val="1"/>
          <c:spPr>
            <a:ln w="28575">
              <a:solidFill>
                <a:srgbClr val="FF0000"/>
              </a:solidFill>
            </a:ln>
          </c:spPr>
          <c:marker>
            <c:symbol val="none"/>
          </c:marker>
          <c:xVal>
            <c:numRef>
              <c:f>'PPMSpectrum-ucnspectrum'!$D$9:$D$108</c:f>
              <c:numCache>
                <c:formatCode>General</c:formatCode>
                <c:ptCount val="100"/>
                <c:pt idx="0">
                  <c:v>0</c:v>
                </c:pt>
                <c:pt idx="1">
                  <c:v>3.2653061224489806E-2</c:v>
                </c:pt>
                <c:pt idx="2">
                  <c:v>0.13061224489795972</c:v>
                </c:pt>
                <c:pt idx="3">
                  <c:v>0.29387755102040941</c:v>
                </c:pt>
                <c:pt idx="4">
                  <c:v>0.52244897959183678</c:v>
                </c:pt>
                <c:pt idx="5">
                  <c:v>0.81632653061224458</c:v>
                </c:pt>
                <c:pt idx="6">
                  <c:v>1.1755102040816323</c:v>
                </c:pt>
                <c:pt idx="7">
                  <c:v>1.6</c:v>
                </c:pt>
                <c:pt idx="8">
                  <c:v>2.0897959183673587</c:v>
                </c:pt>
                <c:pt idx="9">
                  <c:v>2.6448979591836732</c:v>
                </c:pt>
                <c:pt idx="10">
                  <c:v>3.2653061224489801</c:v>
                </c:pt>
                <c:pt idx="11">
                  <c:v>3.9510204081632567</c:v>
                </c:pt>
                <c:pt idx="12">
                  <c:v>4.7020408163265275</c:v>
                </c:pt>
                <c:pt idx="13">
                  <c:v>5.5183673469387751</c:v>
                </c:pt>
                <c:pt idx="14">
                  <c:v>6.4</c:v>
                </c:pt>
                <c:pt idx="15">
                  <c:v>7.3469387755102025</c:v>
                </c:pt>
                <c:pt idx="16">
                  <c:v>8.3591836734694365</c:v>
                </c:pt>
                <c:pt idx="17">
                  <c:v>9.4367346938775523</c:v>
                </c:pt>
                <c:pt idx="18">
                  <c:v>10.579591836734732</c:v>
                </c:pt>
                <c:pt idx="19">
                  <c:v>11.787755102040798</c:v>
                </c:pt>
                <c:pt idx="20">
                  <c:v>13.061224489795919</c:v>
                </c:pt>
                <c:pt idx="21">
                  <c:v>14.4</c:v>
                </c:pt>
                <c:pt idx="22">
                  <c:v>15.804081632653059</c:v>
                </c:pt>
                <c:pt idx="23">
                  <c:v>17.273469387755089</c:v>
                </c:pt>
                <c:pt idx="24">
                  <c:v>18.808163265306117</c:v>
                </c:pt>
                <c:pt idx="25">
                  <c:v>20.408163265306086</c:v>
                </c:pt>
                <c:pt idx="26">
                  <c:v>22.073469387755086</c:v>
                </c:pt>
                <c:pt idx="27">
                  <c:v>23.804081632653091</c:v>
                </c:pt>
                <c:pt idx="28">
                  <c:v>25.6</c:v>
                </c:pt>
                <c:pt idx="29">
                  <c:v>27.461224489795889</c:v>
                </c:pt>
                <c:pt idx="30">
                  <c:v>29.387755102040831</c:v>
                </c:pt>
                <c:pt idx="31">
                  <c:v>31.379591836734686</c:v>
                </c:pt>
                <c:pt idx="32">
                  <c:v>33.436734693877554</c:v>
                </c:pt>
                <c:pt idx="33">
                  <c:v>35.559183673469228</c:v>
                </c:pt>
                <c:pt idx="34">
                  <c:v>37.746938775510209</c:v>
                </c:pt>
                <c:pt idx="35">
                  <c:v>40</c:v>
                </c:pt>
                <c:pt idx="36">
                  <c:v>42.318367346938899</c:v>
                </c:pt>
                <c:pt idx="37">
                  <c:v>44.702040816326523</c:v>
                </c:pt>
                <c:pt idx="38">
                  <c:v>47.151020408163113</c:v>
                </c:pt>
                <c:pt idx="39">
                  <c:v>49.665306122449159</c:v>
                </c:pt>
                <c:pt idx="40">
                  <c:v>52.24489795918349</c:v>
                </c:pt>
                <c:pt idx="41">
                  <c:v>54.889795918367334</c:v>
                </c:pt>
                <c:pt idx="42">
                  <c:v>57.600000000000009</c:v>
                </c:pt>
                <c:pt idx="43">
                  <c:v>60.37551020408177</c:v>
                </c:pt>
                <c:pt idx="44">
                  <c:v>63.216326530612108</c:v>
                </c:pt>
                <c:pt idx="45">
                  <c:v>66.122448979591226</c:v>
                </c:pt>
                <c:pt idx="46">
                  <c:v>69.093877551020128</c:v>
                </c:pt>
                <c:pt idx="47">
                  <c:v>72.130612244897947</c:v>
                </c:pt>
                <c:pt idx="48">
                  <c:v>75.232653061224497</c:v>
                </c:pt>
                <c:pt idx="49">
                  <c:v>78.399999999999977</c:v>
                </c:pt>
                <c:pt idx="50">
                  <c:v>81.632653061224474</c:v>
                </c:pt>
                <c:pt idx="51">
                  <c:v>84.930612244898228</c:v>
                </c:pt>
                <c:pt idx="52">
                  <c:v>88.293877551020358</c:v>
                </c:pt>
                <c:pt idx="53">
                  <c:v>91.722448979591405</c:v>
                </c:pt>
                <c:pt idx="54">
                  <c:v>95.216326530612236</c:v>
                </c:pt>
                <c:pt idx="55">
                  <c:v>98.775510204081343</c:v>
                </c:pt>
                <c:pt idx="56">
                  <c:v>102.4</c:v>
                </c:pt>
                <c:pt idx="57">
                  <c:v>106.08979591836732</c:v>
                </c:pt>
                <c:pt idx="58">
                  <c:v>109.84489795918367</c:v>
                </c:pt>
                <c:pt idx="59">
                  <c:v>113.66530612244846</c:v>
                </c:pt>
                <c:pt idx="60">
                  <c:v>117.55102040816332</c:v>
                </c:pt>
                <c:pt idx="61">
                  <c:v>121.502040816326</c:v>
                </c:pt>
                <c:pt idx="62">
                  <c:v>125.51836734693875</c:v>
                </c:pt>
                <c:pt idx="63">
                  <c:v>129.6</c:v>
                </c:pt>
                <c:pt idx="64">
                  <c:v>133.74693877551022</c:v>
                </c:pt>
                <c:pt idx="65">
                  <c:v>137.9591836734694</c:v>
                </c:pt>
                <c:pt idx="66">
                  <c:v>142.23673469387649</c:v>
                </c:pt>
                <c:pt idx="67">
                  <c:v>146.57959183673458</c:v>
                </c:pt>
                <c:pt idx="68">
                  <c:v>150.98775510204078</c:v>
                </c:pt>
                <c:pt idx="69">
                  <c:v>155.46122448979639</c:v>
                </c:pt>
                <c:pt idx="70">
                  <c:v>159.99999999999997</c:v>
                </c:pt>
                <c:pt idx="71">
                  <c:v>164.60408163265305</c:v>
                </c:pt>
                <c:pt idx="72">
                  <c:v>169.27346938775509</c:v>
                </c:pt>
                <c:pt idx="73">
                  <c:v>174.00816326530554</c:v>
                </c:pt>
                <c:pt idx="74">
                  <c:v>178.80816326530598</c:v>
                </c:pt>
                <c:pt idx="75">
                  <c:v>183.67346938775506</c:v>
                </c:pt>
                <c:pt idx="76">
                  <c:v>188.60408163265302</c:v>
                </c:pt>
                <c:pt idx="77">
                  <c:v>193.59999999999997</c:v>
                </c:pt>
                <c:pt idx="78">
                  <c:v>198.66122448979601</c:v>
                </c:pt>
                <c:pt idx="79">
                  <c:v>203.78775510204034</c:v>
                </c:pt>
                <c:pt idx="80">
                  <c:v>208.9795918367347</c:v>
                </c:pt>
                <c:pt idx="81">
                  <c:v>214.23673469387654</c:v>
                </c:pt>
                <c:pt idx="82">
                  <c:v>219.55918367346933</c:v>
                </c:pt>
                <c:pt idx="83">
                  <c:v>224.9469387755102</c:v>
                </c:pt>
                <c:pt idx="84">
                  <c:v>230.4</c:v>
                </c:pt>
                <c:pt idx="85">
                  <c:v>235.91836734693942</c:v>
                </c:pt>
                <c:pt idx="86">
                  <c:v>241.50204081632697</c:v>
                </c:pt>
                <c:pt idx="87">
                  <c:v>247.15102040816367</c:v>
                </c:pt>
                <c:pt idx="88">
                  <c:v>252.86530612244894</c:v>
                </c:pt>
                <c:pt idx="89">
                  <c:v>258.64489795918371</c:v>
                </c:pt>
                <c:pt idx="90">
                  <c:v>264.48979591836729</c:v>
                </c:pt>
                <c:pt idx="91">
                  <c:v>270.39999999999969</c:v>
                </c:pt>
                <c:pt idx="92">
                  <c:v>276.37551020408159</c:v>
                </c:pt>
                <c:pt idx="93">
                  <c:v>282.41632653061163</c:v>
                </c:pt>
                <c:pt idx="94">
                  <c:v>288.52244897959179</c:v>
                </c:pt>
                <c:pt idx="95">
                  <c:v>294.69387755102025</c:v>
                </c:pt>
                <c:pt idx="96">
                  <c:v>300.93061224489657</c:v>
                </c:pt>
                <c:pt idx="97">
                  <c:v>307.23265306122369</c:v>
                </c:pt>
                <c:pt idx="98">
                  <c:v>313.59999999999923</c:v>
                </c:pt>
                <c:pt idx="99">
                  <c:v>320.03265306122393</c:v>
                </c:pt>
              </c:numCache>
            </c:numRef>
          </c:xVal>
          <c:yVal>
            <c:numRef>
              <c:f>'PPMSpectrum-ucnspectrum'!$J$9:$J$108</c:f>
              <c:numCache>
                <c:formatCode>General</c:formatCode>
                <c:ptCount val="100"/>
                <c:pt idx="0">
                  <c:v>0</c:v>
                </c:pt>
                <c:pt idx="1">
                  <c:v>1.2985958931904935E-7</c:v>
                </c:pt>
                <c:pt idx="2">
                  <c:v>1.0388767145523948E-6</c:v>
                </c:pt>
                <c:pt idx="3">
                  <c:v>3.5062089116143312E-6</c:v>
                </c:pt>
                <c:pt idx="4">
                  <c:v>8.3110137164191245E-6</c:v>
                </c:pt>
                <c:pt idx="5">
                  <c:v>1.6232448664881204E-5</c:v>
                </c:pt>
                <c:pt idx="6">
                  <c:v>2.8049671292914653E-5</c:v>
                </c:pt>
                <c:pt idx="7">
                  <c:v>4.4541839136433963E-5</c:v>
                </c:pt>
                <c:pt idx="8">
                  <c:v>6.6488109731352996E-5</c:v>
                </c:pt>
                <c:pt idx="9">
                  <c:v>9.4667640613587181E-5</c:v>
                </c:pt>
                <c:pt idx="10">
                  <c:v>1.2985958931904879E-4</c:v>
                </c:pt>
                <c:pt idx="11">
                  <c:v>1.7284311338365489E-4</c:v>
                </c:pt>
                <c:pt idx="12">
                  <c:v>2.2439737034331766E-4</c:v>
                </c:pt>
                <c:pt idx="13">
                  <c:v>2.8530151773395018E-4</c:v>
                </c:pt>
                <c:pt idx="14">
                  <c:v>3.56334713091471E-4</c:v>
                </c:pt>
                <c:pt idx="15">
                  <c:v>4.3827611395179112E-4</c:v>
                </c:pt>
                <c:pt idx="16">
                  <c:v>5.3190487785082484E-4</c:v>
                </c:pt>
                <c:pt idx="17">
                  <c:v>6.3800016232449022E-4</c:v>
                </c:pt>
                <c:pt idx="18">
                  <c:v>7.5734112490869311E-4</c:v>
                </c:pt>
                <c:pt idx="19">
                  <c:v>8.9070692313935706E-4</c:v>
                </c:pt>
                <c:pt idx="20">
                  <c:v>1.0388767145523899E-3</c:v>
                </c:pt>
                <c:pt idx="21">
                  <c:v>1.2026296566837111E-3</c:v>
                </c:pt>
                <c:pt idx="22">
                  <c:v>1.3827449070692355E-3</c:v>
                </c:pt>
                <c:pt idx="23">
                  <c:v>1.5800016232448701E-3</c:v>
                </c:pt>
                <c:pt idx="24">
                  <c:v>1.7951789627465402E-3</c:v>
                </c:pt>
                <c:pt idx="25">
                  <c:v>2.0290560831101381E-3</c:v>
                </c:pt>
                <c:pt idx="26">
                  <c:v>2.2824121418716092E-3</c:v>
                </c:pt>
                <c:pt idx="27">
                  <c:v>2.5560262965668382E-3</c:v>
                </c:pt>
                <c:pt idx="28">
                  <c:v>2.8506777047317602E-3</c:v>
                </c:pt>
                <c:pt idx="29">
                  <c:v>3.1671455239022893E-3</c:v>
                </c:pt>
                <c:pt idx="30">
                  <c:v>3.5062089116143212E-3</c:v>
                </c:pt>
                <c:pt idx="31">
                  <c:v>3.8686470254037817E-3</c:v>
                </c:pt>
                <c:pt idx="32">
                  <c:v>4.2552390228066091E-3</c:v>
                </c:pt>
                <c:pt idx="33">
                  <c:v>4.6667640613586563E-3</c:v>
                </c:pt>
                <c:pt idx="34">
                  <c:v>5.1040012985958906E-3</c:v>
                </c:pt>
                <c:pt idx="35">
                  <c:v>5.5677298920542399E-3</c:v>
                </c:pt>
                <c:pt idx="36">
                  <c:v>6.0587289992695597E-3</c:v>
                </c:pt>
                <c:pt idx="37">
                  <c:v>6.5777777777777813E-3</c:v>
                </c:pt>
                <c:pt idx="38">
                  <c:v>7.1256553851148756E-3</c:v>
                </c:pt>
                <c:pt idx="39">
                  <c:v>7.7031409788166716E-3</c:v>
                </c:pt>
                <c:pt idx="40">
                  <c:v>8.311013716419121E-3</c:v>
                </c:pt>
                <c:pt idx="41">
                  <c:v>8.9500527554581943E-3</c:v>
                </c:pt>
                <c:pt idx="42">
                  <c:v>9.6210372534697476E-3</c:v>
                </c:pt>
                <c:pt idx="43">
                  <c:v>1.0324746367989615E-2</c:v>
                </c:pt>
                <c:pt idx="44">
                  <c:v>1.1061959256553908E-2</c:v>
                </c:pt>
                <c:pt idx="45">
                  <c:v>1.1833455076698321E-2</c:v>
                </c:pt>
                <c:pt idx="46">
                  <c:v>1.264001298595893E-2</c:v>
                </c:pt>
                <c:pt idx="47">
                  <c:v>1.3482412141871604E-2</c:v>
                </c:pt>
                <c:pt idx="48">
                  <c:v>1.4361431701972288E-2</c:v>
                </c:pt>
                <c:pt idx="49">
                  <c:v>1.5277850823796768E-2</c:v>
                </c:pt>
                <c:pt idx="50">
                  <c:v>1.6232448664881143E-2</c:v>
                </c:pt>
                <c:pt idx="51">
                  <c:v>1.7226004382761145E-2</c:v>
                </c:pt>
                <c:pt idx="52">
                  <c:v>1.8259297134972808E-2</c:v>
                </c:pt>
                <c:pt idx="53">
                  <c:v>1.9333106079052045E-2</c:v>
                </c:pt>
                <c:pt idx="54">
                  <c:v>2.0448210372534695E-2</c:v>
                </c:pt>
                <c:pt idx="55">
                  <c:v>2.1605389172956811E-2</c:v>
                </c:pt>
                <c:pt idx="56">
                  <c:v>2.2805421637854081E-2</c:v>
                </c:pt>
                <c:pt idx="57">
                  <c:v>2.4049086924762601E-2</c:v>
                </c:pt>
                <c:pt idx="58">
                  <c:v>2.5337164191218238E-2</c:v>
                </c:pt>
                <c:pt idx="59">
                  <c:v>2.6670432594757012E-2</c:v>
                </c:pt>
                <c:pt idx="60">
                  <c:v>2.8049671292914542E-2</c:v>
                </c:pt>
                <c:pt idx="61">
                  <c:v>2.9475659443227012E-2</c:v>
                </c:pt>
                <c:pt idx="62">
                  <c:v>3.0949176203230254E-2</c:v>
                </c:pt>
                <c:pt idx="63">
                  <c:v>3.2471000730460338E-2</c:v>
                </c:pt>
                <c:pt idx="64">
                  <c:v>3.4041912182452921E-2</c:v>
                </c:pt>
                <c:pt idx="65">
                  <c:v>3.566268971674378E-2</c:v>
                </c:pt>
                <c:pt idx="66">
                  <c:v>3.7334112490869459E-2</c:v>
                </c:pt>
                <c:pt idx="67">
                  <c:v>3.9056959662365082E-2</c:v>
                </c:pt>
                <c:pt idx="68">
                  <c:v>4.0832010388767138E-2</c:v>
                </c:pt>
                <c:pt idx="69">
                  <c:v>4.2660043827611592E-2</c:v>
                </c:pt>
                <c:pt idx="70">
                  <c:v>4.4541839136433732E-2</c:v>
                </c:pt>
                <c:pt idx="71">
                  <c:v>4.6478175472769737E-2</c:v>
                </c:pt>
                <c:pt idx="72">
                  <c:v>4.8469831994156498E-2</c:v>
                </c:pt>
                <c:pt idx="73">
                  <c:v>5.0517587858128869E-2</c:v>
                </c:pt>
                <c:pt idx="74">
                  <c:v>5.2622222222222334E-2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0"/>
        </c:ser>
        <c:dLbls>
          <c:showLegendKey val="0"/>
          <c:showVal val="0"/>
          <c:showCatName val="0"/>
          <c:showSerName val="0"/>
          <c:showPercent val="0"/>
          <c:showBubbleSize val="0"/>
        </c:dLbls>
        <c:axId val="206981952"/>
        <c:axId val="206982528"/>
      </c:scatterChart>
      <c:valAx>
        <c:axId val="206981952"/>
        <c:scaling>
          <c:orientation val="minMax"/>
        </c:scaling>
        <c:delete val="0"/>
        <c:axPos val="b"/>
        <c:title>
          <c:tx>
            <c:rich>
              <a:bodyPr/>
              <a:lstStyle/>
              <a:p>
                <a:pPr>
                  <a:defRPr sz="2000"/>
                </a:pPr>
                <a:r>
                  <a:rPr lang="en-US" sz="2000"/>
                  <a:t>Height</a:t>
                </a:r>
                <a:r>
                  <a:rPr lang="en-US" sz="2000" baseline="0"/>
                  <a:t> (cm)</a:t>
                </a:r>
                <a:endParaRPr lang="en-US" sz="2000"/>
              </a:p>
            </c:rich>
          </c:tx>
          <c:overlay val="0"/>
        </c:title>
        <c:numFmt formatCode="General" sourceLinked="1"/>
        <c:majorTickMark val="out"/>
        <c:minorTickMark val="none"/>
        <c:tickLblPos val="nextTo"/>
        <c:txPr>
          <a:bodyPr/>
          <a:lstStyle/>
          <a:p>
            <a:pPr>
              <a:defRPr sz="1400"/>
            </a:pPr>
            <a:endParaRPr lang="en-US"/>
          </a:p>
        </c:txPr>
        <c:crossAx val="206982528"/>
        <c:crosses val="autoZero"/>
        <c:crossBetween val="midCat"/>
      </c:valAx>
      <c:valAx>
        <c:axId val="20698252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206981952"/>
        <c:crosses val="autoZero"/>
        <c:crossBetween val="midCat"/>
      </c:valAx>
      <c:spPr>
        <a:ln>
          <a:solidFill>
            <a:prstClr val="black">
              <a:lumMod val="50000"/>
              <a:lumOff val="50000"/>
            </a:prstClr>
          </a:solid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xVal>
            <c:numRef>
              <c:f>'material loss'!$A$27:$A$38</c:f>
              <c:numCache>
                <c:formatCode>General</c:formatCode>
                <c:ptCount val="12"/>
                <c:pt idx="0">
                  <c:v>0.1</c:v>
                </c:pt>
                <c:pt idx="1">
                  <c:v>0.15</c:v>
                </c:pt>
                <c:pt idx="2">
                  <c:v>0.2</c:v>
                </c:pt>
                <c:pt idx="3">
                  <c:v>0.25</c:v>
                </c:pt>
                <c:pt idx="4">
                  <c:v>0.3</c:v>
                </c:pt>
                <c:pt idx="5">
                  <c:v>0.35</c:v>
                </c:pt>
                <c:pt idx="6">
                  <c:v>0.4</c:v>
                </c:pt>
                <c:pt idx="7">
                  <c:v>0.45</c:v>
                </c:pt>
                <c:pt idx="8">
                  <c:v>0.5</c:v>
                </c:pt>
                <c:pt idx="9">
                  <c:v>0.55000000000000004</c:v>
                </c:pt>
                <c:pt idx="10">
                  <c:v>0.6</c:v>
                </c:pt>
                <c:pt idx="11">
                  <c:v>0.65</c:v>
                </c:pt>
              </c:numCache>
            </c:numRef>
          </c:xVal>
          <c:yVal>
            <c:numRef>
              <c:f>'material loss'!$E$27:$E$38</c:f>
              <c:numCache>
                <c:formatCode>0.00</c:formatCode>
                <c:ptCount val="12"/>
                <c:pt idx="0">
                  <c:v>1.5069389231643981</c:v>
                </c:pt>
                <c:pt idx="1">
                  <c:v>1.0051990753794371</c:v>
                </c:pt>
                <c:pt idx="2">
                  <c:v>0.75411441297922011</c:v>
                </c:pt>
                <c:pt idx="3">
                  <c:v>0.60339482862104887</c:v>
                </c:pt>
                <c:pt idx="4">
                  <c:v>0.50288642813950446</c:v>
                </c:pt>
                <c:pt idx="5">
                  <c:v>0.43108066219554075</c:v>
                </c:pt>
                <c:pt idx="6">
                  <c:v>0.37721865145090305</c:v>
                </c:pt>
                <c:pt idx="7">
                  <c:v>0.33532142072397164</c:v>
                </c:pt>
                <c:pt idx="8">
                  <c:v>0.30180076562783142</c:v>
                </c:pt>
                <c:pt idx="9">
                  <c:v>0.27437287701229707</c:v>
                </c:pt>
                <c:pt idx="10">
                  <c:v>0.25151499811011035</c:v>
                </c:pt>
                <c:pt idx="11">
                  <c:v>0.23217278922186324</c:v>
                </c:pt>
              </c:numCache>
            </c:numRef>
          </c:yVal>
          <c:smooth val="0"/>
        </c:ser>
        <c:dLbls>
          <c:showLegendKey val="0"/>
          <c:showVal val="0"/>
          <c:showCatName val="0"/>
          <c:showSerName val="0"/>
          <c:showPercent val="0"/>
          <c:showBubbleSize val="0"/>
        </c:dLbls>
        <c:axId val="207019328"/>
        <c:axId val="208551936"/>
      </c:scatterChart>
      <c:valAx>
        <c:axId val="207019328"/>
        <c:scaling>
          <c:orientation val="minMax"/>
        </c:scaling>
        <c:delete val="0"/>
        <c:axPos val="b"/>
        <c:title>
          <c:tx>
            <c:rich>
              <a:bodyPr/>
              <a:lstStyle/>
              <a:p>
                <a:pPr>
                  <a:defRPr sz="1400"/>
                </a:pPr>
                <a:r>
                  <a:rPr lang="en-US" sz="1400"/>
                  <a:t>Time</a:t>
                </a:r>
                <a:r>
                  <a:rPr lang="en-US" sz="1400" baseline="0"/>
                  <a:t> between collisions (s)</a:t>
                </a:r>
                <a:endParaRPr lang="en-US" sz="1400"/>
              </a:p>
            </c:rich>
          </c:tx>
          <c:overlay val="0"/>
        </c:title>
        <c:numFmt formatCode="General" sourceLinked="1"/>
        <c:majorTickMark val="out"/>
        <c:minorTickMark val="none"/>
        <c:tickLblPos val="nextTo"/>
        <c:crossAx val="208551936"/>
        <c:crosses val="autoZero"/>
        <c:crossBetween val="midCat"/>
      </c:valAx>
      <c:valAx>
        <c:axId val="208551936"/>
        <c:scaling>
          <c:orientation val="minMax"/>
        </c:scaling>
        <c:delete val="0"/>
        <c:axPos val="l"/>
        <c:majorGridlines/>
        <c:title>
          <c:tx>
            <c:rich>
              <a:bodyPr rot="-5400000" vert="horz"/>
              <a:lstStyle/>
              <a:p>
                <a:pPr>
                  <a:defRPr sz="1200"/>
                </a:pPr>
                <a:r>
                  <a:rPr lang="en-US" sz="1200"/>
                  <a:t>Lifetime</a:t>
                </a:r>
                <a:r>
                  <a:rPr lang="en-US" sz="1200" baseline="0"/>
                  <a:t> Correction (s)</a:t>
                </a:r>
                <a:endParaRPr lang="en-US" sz="1200"/>
              </a:p>
            </c:rich>
          </c:tx>
          <c:overlay val="0"/>
        </c:title>
        <c:numFmt formatCode="0.00" sourceLinked="1"/>
        <c:majorTickMark val="out"/>
        <c:minorTickMark val="none"/>
        <c:tickLblPos val="nextTo"/>
        <c:crossAx val="20701932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AFP</a:t>
            </a:r>
            <a:r>
              <a:rPr lang="en-US" baseline="0"/>
              <a:t> Field Map (Measurement, 5Amp)</a:t>
            </a:r>
            <a:endParaRPr lang="en-US"/>
          </a:p>
        </c:rich>
      </c:tx>
      <c:overlay val="1"/>
    </c:title>
    <c:autoTitleDeleted val="0"/>
    <c:plotArea>
      <c:layout>
        <c:manualLayout>
          <c:layoutTarget val="inner"/>
          <c:xMode val="edge"/>
          <c:yMode val="edge"/>
          <c:x val="8.0580572604852671E-2"/>
          <c:y val="4.8301504252380334E-2"/>
          <c:w val="0.716928028466435"/>
          <c:h val="0.87635222490135156"/>
        </c:manualLayout>
      </c:layout>
      <c:scatterChart>
        <c:scatterStyle val="smoothMarker"/>
        <c:varyColors val="0"/>
        <c:ser>
          <c:idx val="0"/>
          <c:order val="0"/>
          <c:tx>
            <c:v>scan (trim on)</c:v>
          </c:tx>
          <c:xVal>
            <c:numRef>
              <c:f>map!$B$5:$B$89</c:f>
              <c:numCache>
                <c:formatCode>General</c:formatCode>
                <c:ptCount val="85"/>
                <c:pt idx="0">
                  <c:v>-12.953999999999999</c:v>
                </c:pt>
                <c:pt idx="1">
                  <c:v>-11.953999999999999</c:v>
                </c:pt>
                <c:pt idx="2">
                  <c:v>-10.953999999999999</c:v>
                </c:pt>
                <c:pt idx="3">
                  <c:v>-9.9539999999999988</c:v>
                </c:pt>
                <c:pt idx="4">
                  <c:v>-8.9539999999999988</c:v>
                </c:pt>
                <c:pt idx="5">
                  <c:v>-7.9539999999999988</c:v>
                </c:pt>
                <c:pt idx="6">
                  <c:v>-6.9539999999999988</c:v>
                </c:pt>
                <c:pt idx="7">
                  <c:v>-5.9539999999999988</c:v>
                </c:pt>
                <c:pt idx="8">
                  <c:v>-4.9539999999999988</c:v>
                </c:pt>
                <c:pt idx="9">
                  <c:v>-3.9539999999999988</c:v>
                </c:pt>
                <c:pt idx="10">
                  <c:v>-2.9539999999999988</c:v>
                </c:pt>
                <c:pt idx="11">
                  <c:v>-1.9539999999999988</c:v>
                </c:pt>
                <c:pt idx="12">
                  <c:v>-0.95399999999999885</c:v>
                </c:pt>
                <c:pt idx="13">
                  <c:v>4.6000000000001151E-2</c:v>
                </c:pt>
                <c:pt idx="14">
                  <c:v>1.0460000000000012</c:v>
                </c:pt>
                <c:pt idx="15">
                  <c:v>2.0460000000000012</c:v>
                </c:pt>
                <c:pt idx="16">
                  <c:v>3.0460000000000012</c:v>
                </c:pt>
                <c:pt idx="17">
                  <c:v>4.0460000000000012</c:v>
                </c:pt>
                <c:pt idx="18">
                  <c:v>5.0460000000000012</c:v>
                </c:pt>
                <c:pt idx="19">
                  <c:v>6.0460000000000012</c:v>
                </c:pt>
                <c:pt idx="20">
                  <c:v>7.0460000000000012</c:v>
                </c:pt>
                <c:pt idx="21">
                  <c:v>8.0460000000000012</c:v>
                </c:pt>
                <c:pt idx="22">
                  <c:v>9.0460000000000012</c:v>
                </c:pt>
                <c:pt idx="23">
                  <c:v>10.046000000000001</c:v>
                </c:pt>
                <c:pt idx="24">
                  <c:v>11.046000000000001</c:v>
                </c:pt>
                <c:pt idx="25">
                  <c:v>12.046000000000001</c:v>
                </c:pt>
                <c:pt idx="26">
                  <c:v>13.046000000000001</c:v>
                </c:pt>
                <c:pt idx="27">
                  <c:v>14.046000000000001</c:v>
                </c:pt>
                <c:pt idx="28">
                  <c:v>15.046000000000001</c:v>
                </c:pt>
                <c:pt idx="29">
                  <c:v>16.045999999999999</c:v>
                </c:pt>
                <c:pt idx="30">
                  <c:v>17.045999999999999</c:v>
                </c:pt>
                <c:pt idx="31">
                  <c:v>18.045999999999999</c:v>
                </c:pt>
                <c:pt idx="32">
                  <c:v>19.045999999999999</c:v>
                </c:pt>
                <c:pt idx="33">
                  <c:v>20.045999999999999</c:v>
                </c:pt>
                <c:pt idx="34">
                  <c:v>21.045999999999999</c:v>
                </c:pt>
                <c:pt idx="35">
                  <c:v>22.045999999999999</c:v>
                </c:pt>
                <c:pt idx="36">
                  <c:v>23.045999999999999</c:v>
                </c:pt>
                <c:pt idx="37">
                  <c:v>24.045999999999999</c:v>
                </c:pt>
                <c:pt idx="38">
                  <c:v>25.045999999999999</c:v>
                </c:pt>
                <c:pt idx="39">
                  <c:v>26.045999999999999</c:v>
                </c:pt>
                <c:pt idx="40">
                  <c:v>27.045999999999999</c:v>
                </c:pt>
                <c:pt idx="41">
                  <c:v>28.045999999999999</c:v>
                </c:pt>
                <c:pt idx="42">
                  <c:v>29.045999999999999</c:v>
                </c:pt>
                <c:pt idx="43">
                  <c:v>30.045999999999999</c:v>
                </c:pt>
                <c:pt idx="44">
                  <c:v>31.045999999999999</c:v>
                </c:pt>
                <c:pt idx="45">
                  <c:v>32.045999999999999</c:v>
                </c:pt>
                <c:pt idx="46">
                  <c:v>33.045999999999999</c:v>
                </c:pt>
                <c:pt idx="47">
                  <c:v>34.045999999999999</c:v>
                </c:pt>
                <c:pt idx="48">
                  <c:v>35.045999999999999</c:v>
                </c:pt>
                <c:pt idx="49">
                  <c:v>36.045999999999999</c:v>
                </c:pt>
                <c:pt idx="50">
                  <c:v>37.045999999999999</c:v>
                </c:pt>
                <c:pt idx="51">
                  <c:v>38.045999999999999</c:v>
                </c:pt>
                <c:pt idx="52">
                  <c:v>39.045999999999999</c:v>
                </c:pt>
                <c:pt idx="53">
                  <c:v>40.045999999999999</c:v>
                </c:pt>
                <c:pt idx="54">
                  <c:v>41.045999999999999</c:v>
                </c:pt>
                <c:pt idx="55">
                  <c:v>42.045999999999999</c:v>
                </c:pt>
                <c:pt idx="56">
                  <c:v>43.045999999999999</c:v>
                </c:pt>
                <c:pt idx="57">
                  <c:v>44.045999999999999</c:v>
                </c:pt>
                <c:pt idx="58">
                  <c:v>45.045999999999999</c:v>
                </c:pt>
                <c:pt idx="59">
                  <c:v>46.045999999999999</c:v>
                </c:pt>
                <c:pt idx="60">
                  <c:v>47.045999999999999</c:v>
                </c:pt>
                <c:pt idx="61">
                  <c:v>48.045999999999999</c:v>
                </c:pt>
                <c:pt idx="62">
                  <c:v>49.045999999999999</c:v>
                </c:pt>
                <c:pt idx="63">
                  <c:v>50.045999999999999</c:v>
                </c:pt>
                <c:pt idx="64">
                  <c:v>51.045999999999999</c:v>
                </c:pt>
                <c:pt idx="65">
                  <c:v>52.045999999999999</c:v>
                </c:pt>
                <c:pt idx="66">
                  <c:v>53.045999999999999</c:v>
                </c:pt>
                <c:pt idx="67">
                  <c:v>54.045999999999999</c:v>
                </c:pt>
                <c:pt idx="68">
                  <c:v>55.045999999999999</c:v>
                </c:pt>
                <c:pt idx="69">
                  <c:v>56.045999999999999</c:v>
                </c:pt>
                <c:pt idx="70">
                  <c:v>57.045999999999999</c:v>
                </c:pt>
                <c:pt idx="71">
                  <c:v>58.045999999999999</c:v>
                </c:pt>
                <c:pt idx="72">
                  <c:v>59.045999999999999</c:v>
                </c:pt>
                <c:pt idx="73">
                  <c:v>60.045999999999999</c:v>
                </c:pt>
                <c:pt idx="74">
                  <c:v>61.045999999999999</c:v>
                </c:pt>
                <c:pt idx="75">
                  <c:v>62.045999999999999</c:v>
                </c:pt>
                <c:pt idx="76">
                  <c:v>63.045999999999999</c:v>
                </c:pt>
                <c:pt idx="77">
                  <c:v>64.046000000000006</c:v>
                </c:pt>
                <c:pt idx="78">
                  <c:v>65.046000000000006</c:v>
                </c:pt>
                <c:pt idx="79">
                  <c:v>66.046000000000006</c:v>
                </c:pt>
                <c:pt idx="80">
                  <c:v>67.046000000000006</c:v>
                </c:pt>
                <c:pt idx="81">
                  <c:v>68.046000000000006</c:v>
                </c:pt>
                <c:pt idx="82">
                  <c:v>69.046000000000006</c:v>
                </c:pt>
                <c:pt idx="83">
                  <c:v>70.046000000000006</c:v>
                </c:pt>
                <c:pt idx="84">
                  <c:v>71.046000000000006</c:v>
                </c:pt>
              </c:numCache>
            </c:numRef>
          </c:xVal>
          <c:yVal>
            <c:numRef>
              <c:f>map!$C$5:$C$89</c:f>
              <c:numCache>
                <c:formatCode>General</c:formatCode>
                <c:ptCount val="85"/>
                <c:pt idx="0">
                  <c:v>13.1</c:v>
                </c:pt>
                <c:pt idx="1">
                  <c:v>14.9</c:v>
                </c:pt>
                <c:pt idx="2">
                  <c:v>17</c:v>
                </c:pt>
                <c:pt idx="3">
                  <c:v>19.399999999999999</c:v>
                </c:pt>
                <c:pt idx="4">
                  <c:v>22.5</c:v>
                </c:pt>
                <c:pt idx="5">
                  <c:v>26.1</c:v>
                </c:pt>
                <c:pt idx="6">
                  <c:v>30.3</c:v>
                </c:pt>
                <c:pt idx="7">
                  <c:v>35.5</c:v>
                </c:pt>
                <c:pt idx="8">
                  <c:v>41.8</c:v>
                </c:pt>
                <c:pt idx="9">
                  <c:v>49.4</c:v>
                </c:pt>
                <c:pt idx="10">
                  <c:v>58.4</c:v>
                </c:pt>
                <c:pt idx="11">
                  <c:v>69.3</c:v>
                </c:pt>
                <c:pt idx="12">
                  <c:v>81.2</c:v>
                </c:pt>
                <c:pt idx="13">
                  <c:v>94.4</c:v>
                </c:pt>
                <c:pt idx="14">
                  <c:v>108</c:v>
                </c:pt>
                <c:pt idx="15">
                  <c:v>121.7</c:v>
                </c:pt>
                <c:pt idx="16">
                  <c:v>134.4</c:v>
                </c:pt>
                <c:pt idx="17">
                  <c:v>144.9</c:v>
                </c:pt>
                <c:pt idx="18">
                  <c:v>154.19999999999999</c:v>
                </c:pt>
                <c:pt idx="19">
                  <c:v>162</c:v>
                </c:pt>
                <c:pt idx="20">
                  <c:v>168.5</c:v>
                </c:pt>
                <c:pt idx="21">
                  <c:v>173.6</c:v>
                </c:pt>
                <c:pt idx="22">
                  <c:v>177.8</c:v>
                </c:pt>
                <c:pt idx="23">
                  <c:v>180</c:v>
                </c:pt>
                <c:pt idx="24">
                  <c:v>183</c:v>
                </c:pt>
                <c:pt idx="25">
                  <c:v>186</c:v>
                </c:pt>
                <c:pt idx="26">
                  <c:v>187</c:v>
                </c:pt>
                <c:pt idx="27">
                  <c:v>189</c:v>
                </c:pt>
                <c:pt idx="28">
                  <c:v>190</c:v>
                </c:pt>
                <c:pt idx="29">
                  <c:v>191</c:v>
                </c:pt>
                <c:pt idx="30">
                  <c:v>191</c:v>
                </c:pt>
                <c:pt idx="31">
                  <c:v>192</c:v>
                </c:pt>
                <c:pt idx="32">
                  <c:v>192</c:v>
                </c:pt>
                <c:pt idx="33">
                  <c:v>193</c:v>
                </c:pt>
                <c:pt idx="34">
                  <c:v>193</c:v>
                </c:pt>
                <c:pt idx="35">
                  <c:v>192</c:v>
                </c:pt>
                <c:pt idx="36">
                  <c:v>192</c:v>
                </c:pt>
                <c:pt idx="37">
                  <c:v>192</c:v>
                </c:pt>
                <c:pt idx="38">
                  <c:v>191</c:v>
                </c:pt>
                <c:pt idx="39">
                  <c:v>190</c:v>
                </c:pt>
                <c:pt idx="40">
                  <c:v>189</c:v>
                </c:pt>
                <c:pt idx="41">
                  <c:v>187</c:v>
                </c:pt>
                <c:pt idx="42">
                  <c:v>185</c:v>
                </c:pt>
                <c:pt idx="43">
                  <c:v>183</c:v>
                </c:pt>
                <c:pt idx="44">
                  <c:v>180</c:v>
                </c:pt>
                <c:pt idx="45">
                  <c:v>177</c:v>
                </c:pt>
                <c:pt idx="46">
                  <c:v>174</c:v>
                </c:pt>
                <c:pt idx="47">
                  <c:v>170</c:v>
                </c:pt>
                <c:pt idx="48">
                  <c:v>166</c:v>
                </c:pt>
                <c:pt idx="49">
                  <c:v>162</c:v>
                </c:pt>
                <c:pt idx="50">
                  <c:v>158</c:v>
                </c:pt>
                <c:pt idx="51">
                  <c:v>154</c:v>
                </c:pt>
                <c:pt idx="52">
                  <c:v>150</c:v>
                </c:pt>
                <c:pt idx="53">
                  <c:v>148</c:v>
                </c:pt>
                <c:pt idx="54">
                  <c:v>145</c:v>
                </c:pt>
                <c:pt idx="55">
                  <c:v>143</c:v>
                </c:pt>
                <c:pt idx="56">
                  <c:v>142</c:v>
                </c:pt>
                <c:pt idx="57">
                  <c:v>140.69999999999999</c:v>
                </c:pt>
                <c:pt idx="58">
                  <c:v>138.69999999999999</c:v>
                </c:pt>
                <c:pt idx="59">
                  <c:v>136.69999999999999</c:v>
                </c:pt>
                <c:pt idx="60">
                  <c:v>134.9</c:v>
                </c:pt>
                <c:pt idx="61">
                  <c:v>133</c:v>
                </c:pt>
                <c:pt idx="62">
                  <c:v>131.19999999999999</c:v>
                </c:pt>
                <c:pt idx="63">
                  <c:v>129.4</c:v>
                </c:pt>
                <c:pt idx="64">
                  <c:v>127.7</c:v>
                </c:pt>
                <c:pt idx="65">
                  <c:v>125.1</c:v>
                </c:pt>
                <c:pt idx="66">
                  <c:v>123</c:v>
                </c:pt>
                <c:pt idx="67">
                  <c:v>119.3</c:v>
                </c:pt>
                <c:pt idx="68">
                  <c:v>116.4</c:v>
                </c:pt>
                <c:pt idx="69">
                  <c:v>112</c:v>
                </c:pt>
                <c:pt idx="70">
                  <c:v>107.2</c:v>
                </c:pt>
                <c:pt idx="71">
                  <c:v>101.2</c:v>
                </c:pt>
                <c:pt idx="72">
                  <c:v>94</c:v>
                </c:pt>
                <c:pt idx="73">
                  <c:v>85.2</c:v>
                </c:pt>
                <c:pt idx="74">
                  <c:v>75.3</c:v>
                </c:pt>
                <c:pt idx="75">
                  <c:v>64.3</c:v>
                </c:pt>
                <c:pt idx="76">
                  <c:v>54.8</c:v>
                </c:pt>
                <c:pt idx="77">
                  <c:v>45.7</c:v>
                </c:pt>
                <c:pt idx="78">
                  <c:v>37.4</c:v>
                </c:pt>
                <c:pt idx="79">
                  <c:v>30.9</c:v>
                </c:pt>
                <c:pt idx="80">
                  <c:v>25.6</c:v>
                </c:pt>
                <c:pt idx="81">
                  <c:v>21.6</c:v>
                </c:pt>
                <c:pt idx="82">
                  <c:v>18.3</c:v>
                </c:pt>
                <c:pt idx="83">
                  <c:v>15.6</c:v>
                </c:pt>
                <c:pt idx="84">
                  <c:v>13.3</c:v>
                </c:pt>
              </c:numCache>
            </c:numRef>
          </c:yVal>
          <c:smooth val="1"/>
        </c:ser>
        <c:ser>
          <c:idx val="1"/>
          <c:order val="1"/>
          <c:tx>
            <c:v>comsol (trim on) x 0.9</c:v>
          </c:tx>
          <c:marker>
            <c:symbol val="none"/>
          </c:marker>
          <c:xVal>
            <c:numRef>
              <c:f>'p8'!$I$10:$I$109</c:f>
              <c:numCache>
                <c:formatCode>General</c:formatCode>
                <c:ptCount val="100"/>
                <c:pt idx="0">
                  <c:v>-39.300000000000004</c:v>
                </c:pt>
                <c:pt idx="1">
                  <c:v>-37.900000000000013</c:v>
                </c:pt>
                <c:pt idx="2">
                  <c:v>-36.500000000000007</c:v>
                </c:pt>
                <c:pt idx="3">
                  <c:v>-35.1</c:v>
                </c:pt>
                <c:pt idx="4">
                  <c:v>-33.700000000000003</c:v>
                </c:pt>
                <c:pt idx="5">
                  <c:v>-32.299999999999997</c:v>
                </c:pt>
                <c:pt idx="6">
                  <c:v>-30.9</c:v>
                </c:pt>
                <c:pt idx="7">
                  <c:v>-29.5</c:v>
                </c:pt>
                <c:pt idx="8">
                  <c:v>-28.1</c:v>
                </c:pt>
                <c:pt idx="9">
                  <c:v>-26.700000000000099</c:v>
                </c:pt>
                <c:pt idx="10">
                  <c:v>-25.3</c:v>
                </c:pt>
                <c:pt idx="11">
                  <c:v>-23.9</c:v>
                </c:pt>
                <c:pt idx="12">
                  <c:v>-22.5</c:v>
                </c:pt>
                <c:pt idx="13">
                  <c:v>-21.1</c:v>
                </c:pt>
                <c:pt idx="14">
                  <c:v>-19.700000000000102</c:v>
                </c:pt>
                <c:pt idx="15">
                  <c:v>-18.3</c:v>
                </c:pt>
                <c:pt idx="16">
                  <c:v>-16.900000000000098</c:v>
                </c:pt>
                <c:pt idx="17">
                  <c:v>-15.500000000000099</c:v>
                </c:pt>
                <c:pt idx="18">
                  <c:v>-14.099999999999998</c:v>
                </c:pt>
                <c:pt idx="19">
                  <c:v>-12.700000000000099</c:v>
                </c:pt>
                <c:pt idx="20">
                  <c:v>-11.3</c:v>
                </c:pt>
                <c:pt idx="21">
                  <c:v>-9.9000000000000021</c:v>
                </c:pt>
                <c:pt idx="22">
                  <c:v>-8.5</c:v>
                </c:pt>
                <c:pt idx="23">
                  <c:v>-7.1000000000001009</c:v>
                </c:pt>
                <c:pt idx="24">
                  <c:v>-5.7000000000001023</c:v>
                </c:pt>
                <c:pt idx="25">
                  <c:v>-4.3000000000000043</c:v>
                </c:pt>
                <c:pt idx="26">
                  <c:v>-2.8999999999999986</c:v>
                </c:pt>
                <c:pt idx="27">
                  <c:v>-1.5</c:v>
                </c:pt>
                <c:pt idx="28">
                  <c:v>-0.1000000000001009</c:v>
                </c:pt>
                <c:pt idx="29">
                  <c:v>1.2999999999999972</c:v>
                </c:pt>
                <c:pt idx="30">
                  <c:v>2.6999999999999957</c:v>
                </c:pt>
                <c:pt idx="31">
                  <c:v>4.0999999999999019</c:v>
                </c:pt>
                <c:pt idx="32">
                  <c:v>5.4999999999999005</c:v>
                </c:pt>
                <c:pt idx="33">
                  <c:v>6.8999999999999986</c:v>
                </c:pt>
                <c:pt idx="34">
                  <c:v>8.2999999999998977</c:v>
                </c:pt>
                <c:pt idx="35">
                  <c:v>9.6999999999999034</c:v>
                </c:pt>
                <c:pt idx="36">
                  <c:v>11.100000000000001</c:v>
                </c:pt>
                <c:pt idx="37">
                  <c:v>12.499999999999901</c:v>
                </c:pt>
                <c:pt idx="38">
                  <c:v>13.899999999999906</c:v>
                </c:pt>
                <c:pt idx="39">
                  <c:v>15.299999999999905</c:v>
                </c:pt>
                <c:pt idx="40">
                  <c:v>16.699999999999996</c:v>
                </c:pt>
                <c:pt idx="41">
                  <c:v>18.099999999999994</c:v>
                </c:pt>
                <c:pt idx="42">
                  <c:v>19.5</c:v>
                </c:pt>
                <c:pt idx="43">
                  <c:v>20.9</c:v>
                </c:pt>
                <c:pt idx="44">
                  <c:v>22.299999999999997</c:v>
                </c:pt>
                <c:pt idx="45">
                  <c:v>23.700000000000003</c:v>
                </c:pt>
                <c:pt idx="46">
                  <c:v>25.100000000000009</c:v>
                </c:pt>
                <c:pt idx="47">
                  <c:v>26.499999999999901</c:v>
                </c:pt>
                <c:pt idx="48">
                  <c:v>27.899999999999906</c:v>
                </c:pt>
                <c:pt idx="49">
                  <c:v>29.299999999999997</c:v>
                </c:pt>
                <c:pt idx="50">
                  <c:v>30.700000000000003</c:v>
                </c:pt>
                <c:pt idx="51">
                  <c:v>32.099999999999994</c:v>
                </c:pt>
                <c:pt idx="52">
                  <c:v>33.5</c:v>
                </c:pt>
                <c:pt idx="53">
                  <c:v>34.900000000000006</c:v>
                </c:pt>
                <c:pt idx="54">
                  <c:v>36.299999999999997</c:v>
                </c:pt>
                <c:pt idx="55">
                  <c:v>37.700000000000003</c:v>
                </c:pt>
                <c:pt idx="56">
                  <c:v>39.099999999999909</c:v>
                </c:pt>
                <c:pt idx="57">
                  <c:v>40.499999999999901</c:v>
                </c:pt>
                <c:pt idx="58">
                  <c:v>41.899999999999991</c:v>
                </c:pt>
                <c:pt idx="59">
                  <c:v>43.3</c:v>
                </c:pt>
                <c:pt idx="60">
                  <c:v>44.7</c:v>
                </c:pt>
                <c:pt idx="61">
                  <c:v>46.099999999999994</c:v>
                </c:pt>
                <c:pt idx="62">
                  <c:v>47.5</c:v>
                </c:pt>
                <c:pt idx="63">
                  <c:v>48.899999999999906</c:v>
                </c:pt>
                <c:pt idx="64">
                  <c:v>50.299999999999898</c:v>
                </c:pt>
                <c:pt idx="65">
                  <c:v>51.699999999999903</c:v>
                </c:pt>
                <c:pt idx="66">
                  <c:v>53.099999999999909</c:v>
                </c:pt>
                <c:pt idx="67">
                  <c:v>54.5</c:v>
                </c:pt>
                <c:pt idx="68">
                  <c:v>55.899999999999991</c:v>
                </c:pt>
                <c:pt idx="69">
                  <c:v>57.299999999999898</c:v>
                </c:pt>
                <c:pt idx="70">
                  <c:v>58.699999999999903</c:v>
                </c:pt>
                <c:pt idx="71">
                  <c:v>60.099999999999994</c:v>
                </c:pt>
                <c:pt idx="72">
                  <c:v>61.499999999999986</c:v>
                </c:pt>
                <c:pt idx="73">
                  <c:v>62.899999999999991</c:v>
                </c:pt>
                <c:pt idx="74">
                  <c:v>64.3</c:v>
                </c:pt>
                <c:pt idx="75">
                  <c:v>65.699999999999989</c:v>
                </c:pt>
                <c:pt idx="76">
                  <c:v>67.099999999999994</c:v>
                </c:pt>
                <c:pt idx="77">
                  <c:v>68.5</c:v>
                </c:pt>
                <c:pt idx="78">
                  <c:v>69.899999999999991</c:v>
                </c:pt>
                <c:pt idx="79">
                  <c:v>71.3</c:v>
                </c:pt>
                <c:pt idx="80">
                  <c:v>72.7</c:v>
                </c:pt>
                <c:pt idx="81">
                  <c:v>74.099999999999</c:v>
                </c:pt>
                <c:pt idx="82">
                  <c:v>75.499999999999005</c:v>
                </c:pt>
                <c:pt idx="83">
                  <c:v>76.899999999999011</c:v>
                </c:pt>
                <c:pt idx="84">
                  <c:v>78.299999999999002</c:v>
                </c:pt>
                <c:pt idx="85">
                  <c:v>79.699999999999008</c:v>
                </c:pt>
                <c:pt idx="86">
                  <c:v>81.099999999999014</c:v>
                </c:pt>
                <c:pt idx="87">
                  <c:v>82.499999999999005</c:v>
                </c:pt>
                <c:pt idx="88">
                  <c:v>83.899999999999011</c:v>
                </c:pt>
                <c:pt idx="89">
                  <c:v>85.299999999999983</c:v>
                </c:pt>
                <c:pt idx="90">
                  <c:v>86.699999999999989</c:v>
                </c:pt>
                <c:pt idx="91">
                  <c:v>88.1</c:v>
                </c:pt>
                <c:pt idx="92">
                  <c:v>89.5</c:v>
                </c:pt>
                <c:pt idx="93">
                  <c:v>90.9</c:v>
                </c:pt>
                <c:pt idx="94">
                  <c:v>92.299999999999983</c:v>
                </c:pt>
                <c:pt idx="95">
                  <c:v>93.699999999999989</c:v>
                </c:pt>
                <c:pt idx="96">
                  <c:v>95.1</c:v>
                </c:pt>
                <c:pt idx="97">
                  <c:v>96.5</c:v>
                </c:pt>
                <c:pt idx="98">
                  <c:v>97.9</c:v>
                </c:pt>
                <c:pt idx="99">
                  <c:v>99.300000000000011</c:v>
                </c:pt>
              </c:numCache>
            </c:numRef>
          </c:xVal>
          <c:yVal>
            <c:numRef>
              <c:f>'p8'!$J$10:$J$109</c:f>
              <c:numCache>
                <c:formatCode>0.00E+00</c:formatCode>
                <c:ptCount val="100"/>
                <c:pt idx="0">
                  <c:v>0.59768309436262568</c:v>
                </c:pt>
                <c:pt idx="1">
                  <c:v>0.69212035334773803</c:v>
                </c:pt>
                <c:pt idx="2">
                  <c:v>0.84025966890274473</c:v>
                </c:pt>
                <c:pt idx="3">
                  <c:v>0.97009232562348313</c:v>
                </c:pt>
                <c:pt idx="4">
                  <c:v>1.143672353747307</c:v>
                </c:pt>
                <c:pt idx="5">
                  <c:v>1.3172523818711401</c:v>
                </c:pt>
                <c:pt idx="6">
                  <c:v>1.502058015809892</c:v>
                </c:pt>
                <c:pt idx="7">
                  <c:v>1.7696747811092222</c:v>
                </c:pt>
                <c:pt idx="8">
                  <c:v>2.0215324959170937</c:v>
                </c:pt>
                <c:pt idx="9">
                  <c:v>2.4074862351539581</c:v>
                </c:pt>
                <c:pt idx="10">
                  <c:v>2.7934399743908225</c:v>
                </c:pt>
                <c:pt idx="11">
                  <c:v>3.1793937136276771</c:v>
                </c:pt>
                <c:pt idx="12">
                  <c:v>3.8223421499139119</c:v>
                </c:pt>
                <c:pt idx="13">
                  <c:v>4.5144223128649266</c:v>
                </c:pt>
                <c:pt idx="14">
                  <c:v>5.3537768447799872</c:v>
                </c:pt>
                <c:pt idx="15">
                  <c:v>6.2735697514844455</c:v>
                </c:pt>
                <c:pt idx="16">
                  <c:v>7.6328091411922614</c:v>
                </c:pt>
                <c:pt idx="17">
                  <c:v>8.992048530900087</c:v>
                </c:pt>
                <c:pt idx="18">
                  <c:v>10.611724798831681</c:v>
                </c:pt>
                <c:pt idx="19">
                  <c:v>12.7372718462472</c:v>
                </c:pt>
                <c:pt idx="20">
                  <c:v>15.557566052391211</c:v>
                </c:pt>
                <c:pt idx="21">
                  <c:v>18.952922041652339</c:v>
                </c:pt>
                <c:pt idx="22">
                  <c:v>23.462206197658109</c:v>
                </c:pt>
                <c:pt idx="23">
                  <c:v>28.32708259588167</c:v>
                </c:pt>
                <c:pt idx="24">
                  <c:v>36.980124076401125</c:v>
                </c:pt>
                <c:pt idx="25">
                  <c:v>47.325809489452382</c:v>
                </c:pt>
                <c:pt idx="26">
                  <c:v>59.474404707422934</c:v>
                </c:pt>
                <c:pt idx="27">
                  <c:v>77.55489817717573</c:v>
                </c:pt>
                <c:pt idx="28">
                  <c:v>100.4052878052912</c:v>
                </c:pt>
                <c:pt idx="29">
                  <c:v>124.57141822549259</c:v>
                </c:pt>
                <c:pt idx="30">
                  <c:v>142.55253345511619</c:v>
                </c:pt>
                <c:pt idx="31">
                  <c:v>156.40722796974484</c:v>
                </c:pt>
                <c:pt idx="32">
                  <c:v>166.3938023316426</c:v>
                </c:pt>
                <c:pt idx="33">
                  <c:v>173.95792755180662</c:v>
                </c:pt>
                <c:pt idx="34">
                  <c:v>179.73035881465682</c:v>
                </c:pt>
                <c:pt idx="35">
                  <c:v>184.192033390029</c:v>
                </c:pt>
                <c:pt idx="36">
                  <c:v>187.37426434038568</c:v>
                </c:pt>
                <c:pt idx="37">
                  <c:v>189.89114710282203</c:v>
                </c:pt>
                <c:pt idx="38">
                  <c:v>191.73415853090071</c:v>
                </c:pt>
                <c:pt idx="39">
                  <c:v>193.05683698343401</c:v>
                </c:pt>
                <c:pt idx="40">
                  <c:v>193.9291136198334</c:v>
                </c:pt>
                <c:pt idx="41">
                  <c:v>194.38060482290072</c:v>
                </c:pt>
                <c:pt idx="42">
                  <c:v>194.48938192951798</c:v>
                </c:pt>
                <c:pt idx="43">
                  <c:v>194.18033550869282</c:v>
                </c:pt>
                <c:pt idx="44">
                  <c:v>193.47405058288888</c:v>
                </c:pt>
                <c:pt idx="45">
                  <c:v>192.39270058127701</c:v>
                </c:pt>
                <c:pt idx="46">
                  <c:v>190.74822274054441</c:v>
                </c:pt>
                <c:pt idx="47">
                  <c:v>188.5369515730695</c:v>
                </c:pt>
                <c:pt idx="48">
                  <c:v>185.89166366619961</c:v>
                </c:pt>
                <c:pt idx="49">
                  <c:v>181.97267165332022</c:v>
                </c:pt>
                <c:pt idx="50">
                  <c:v>177.4537807761441</c:v>
                </c:pt>
                <c:pt idx="51">
                  <c:v>172.2566598453468</c:v>
                </c:pt>
                <c:pt idx="52">
                  <c:v>166.1740399582857</c:v>
                </c:pt>
                <c:pt idx="53">
                  <c:v>160.3343487561921</c:v>
                </c:pt>
                <c:pt idx="54">
                  <c:v>154.77265307590201</c:v>
                </c:pt>
                <c:pt idx="55">
                  <c:v>149.9622101542314</c:v>
                </c:pt>
                <c:pt idx="56">
                  <c:v>145.9239538449348</c:v>
                </c:pt>
                <c:pt idx="57">
                  <c:v>142.51981023179371</c:v>
                </c:pt>
                <c:pt idx="58">
                  <c:v>139.69954690376761</c:v>
                </c:pt>
                <c:pt idx="59">
                  <c:v>137.2688241441399</c:v>
                </c:pt>
                <c:pt idx="60">
                  <c:v>135.12651082302509</c:v>
                </c:pt>
                <c:pt idx="61">
                  <c:v>133.2465038047377</c:v>
                </c:pt>
                <c:pt idx="62">
                  <c:v>131.45169132689762</c:v>
                </c:pt>
                <c:pt idx="63">
                  <c:v>129.65386297004909</c:v>
                </c:pt>
                <c:pt idx="64">
                  <c:v>127.7873605988523</c:v>
                </c:pt>
                <c:pt idx="65">
                  <c:v>125.73972104423039</c:v>
                </c:pt>
                <c:pt idx="66">
                  <c:v>123.3371727329742</c:v>
                </c:pt>
                <c:pt idx="67">
                  <c:v>120.46526111123731</c:v>
                </c:pt>
                <c:pt idx="68">
                  <c:v>116.81365897452149</c:v>
                </c:pt>
                <c:pt idx="69">
                  <c:v>112.0611381322104</c:v>
                </c:pt>
                <c:pt idx="70">
                  <c:v>105.7858167174723</c:v>
                </c:pt>
                <c:pt idx="71">
                  <c:v>96.692508229533303</c:v>
                </c:pt>
                <c:pt idx="72">
                  <c:v>84.645089027939534</c:v>
                </c:pt>
                <c:pt idx="73">
                  <c:v>65.612239579704521</c:v>
                </c:pt>
                <c:pt idx="74">
                  <c:v>47.38774184424954</c:v>
                </c:pt>
                <c:pt idx="75">
                  <c:v>35.082058918915898</c:v>
                </c:pt>
                <c:pt idx="76">
                  <c:v>26.37000938898387</c:v>
                </c:pt>
                <c:pt idx="77">
                  <c:v>20.410023503826178</c:v>
                </c:pt>
                <c:pt idx="78">
                  <c:v>15.916326853597919</c:v>
                </c:pt>
                <c:pt idx="79">
                  <c:v>12.608360584767089</c:v>
                </c:pt>
                <c:pt idx="80">
                  <c:v>10.156816573306291</c:v>
                </c:pt>
                <c:pt idx="81">
                  <c:v>8.1986026673661119</c:v>
                </c:pt>
                <c:pt idx="82">
                  <c:v>6.7235182640531379</c:v>
                </c:pt>
                <c:pt idx="83">
                  <c:v>5.5208587540707716</c:v>
                </c:pt>
                <c:pt idx="84">
                  <c:v>4.5857112340891231</c:v>
                </c:pt>
                <c:pt idx="85">
                  <c:v>3.8310958413971821</c:v>
                </c:pt>
                <c:pt idx="86">
                  <c:v>3.2095904360418088</c:v>
                </c:pt>
                <c:pt idx="87">
                  <c:v>2.6913722211911795</c:v>
                </c:pt>
                <c:pt idx="88">
                  <c:v>2.2942765895463539</c:v>
                </c:pt>
                <c:pt idx="89">
                  <c:v>1.9479853386876778</c:v>
                </c:pt>
                <c:pt idx="90">
                  <c:v>1.657327550223159</c:v>
                </c:pt>
                <c:pt idx="91">
                  <c:v>1.41782675328963</c:v>
                </c:pt>
                <c:pt idx="92">
                  <c:v>1.2189476675129849</c:v>
                </c:pt>
                <c:pt idx="93">
                  <c:v>0.8092649171363625</c:v>
                </c:pt>
                <c:pt idx="94">
                  <c:v>0.41694180057122671</c:v>
                </c:pt>
                <c:pt idx="95">
                  <c:v>0.1710683101091178</c:v>
                </c:pt>
                <c:pt idx="96">
                  <c:v>4.9401942158589118E-2</c:v>
                </c:pt>
                <c:pt idx="97">
                  <c:v>7.5507274322895871E-3</c:v>
                </c:pt>
                <c:pt idx="98">
                  <c:v>-4.8803316511272753E-3</c:v>
                </c:pt>
                <c:pt idx="99">
                  <c:v>-7.6902841730943272E-4</c:v>
                </c:pt>
              </c:numCache>
            </c:numRef>
          </c:yVal>
          <c:smooth val="1"/>
        </c:ser>
        <c:ser>
          <c:idx val="2"/>
          <c:order val="2"/>
          <c:tx>
            <c:v>scan (trim off)</c:v>
          </c:tx>
          <c:xVal>
            <c:numRef>
              <c:f>map!$B$5:$B$89</c:f>
              <c:numCache>
                <c:formatCode>General</c:formatCode>
                <c:ptCount val="85"/>
                <c:pt idx="0">
                  <c:v>-12.953999999999999</c:v>
                </c:pt>
                <c:pt idx="1">
                  <c:v>-11.953999999999999</c:v>
                </c:pt>
                <c:pt idx="2">
                  <c:v>-10.953999999999999</c:v>
                </c:pt>
                <c:pt idx="3">
                  <c:v>-9.9539999999999988</c:v>
                </c:pt>
                <c:pt idx="4">
                  <c:v>-8.9539999999999988</c:v>
                </c:pt>
                <c:pt idx="5">
                  <c:v>-7.9539999999999988</c:v>
                </c:pt>
                <c:pt idx="6">
                  <c:v>-6.9539999999999988</c:v>
                </c:pt>
                <c:pt idx="7">
                  <c:v>-5.9539999999999988</c:v>
                </c:pt>
                <c:pt idx="8">
                  <c:v>-4.9539999999999988</c:v>
                </c:pt>
                <c:pt idx="9">
                  <c:v>-3.9539999999999988</c:v>
                </c:pt>
                <c:pt idx="10">
                  <c:v>-2.9539999999999988</c:v>
                </c:pt>
                <c:pt idx="11">
                  <c:v>-1.9539999999999988</c:v>
                </c:pt>
                <c:pt idx="12">
                  <c:v>-0.95399999999999885</c:v>
                </c:pt>
                <c:pt idx="13">
                  <c:v>4.6000000000001151E-2</c:v>
                </c:pt>
                <c:pt idx="14">
                  <c:v>1.0460000000000012</c:v>
                </c:pt>
                <c:pt idx="15">
                  <c:v>2.0460000000000012</c:v>
                </c:pt>
                <c:pt idx="16">
                  <c:v>3.0460000000000012</c:v>
                </c:pt>
                <c:pt idx="17">
                  <c:v>4.0460000000000012</c:v>
                </c:pt>
                <c:pt idx="18">
                  <c:v>5.0460000000000012</c:v>
                </c:pt>
                <c:pt idx="19">
                  <c:v>6.0460000000000012</c:v>
                </c:pt>
                <c:pt idx="20">
                  <c:v>7.0460000000000012</c:v>
                </c:pt>
                <c:pt idx="21">
                  <c:v>8.0460000000000012</c:v>
                </c:pt>
                <c:pt idx="22">
                  <c:v>9.0460000000000012</c:v>
                </c:pt>
                <c:pt idx="23">
                  <c:v>10.046000000000001</c:v>
                </c:pt>
                <c:pt idx="24">
                  <c:v>11.046000000000001</c:v>
                </c:pt>
                <c:pt idx="25">
                  <c:v>12.046000000000001</c:v>
                </c:pt>
                <c:pt idx="26">
                  <c:v>13.046000000000001</c:v>
                </c:pt>
                <c:pt idx="27">
                  <c:v>14.046000000000001</c:v>
                </c:pt>
                <c:pt idx="28">
                  <c:v>15.046000000000001</c:v>
                </c:pt>
                <c:pt idx="29">
                  <c:v>16.045999999999999</c:v>
                </c:pt>
                <c:pt idx="30">
                  <c:v>17.045999999999999</c:v>
                </c:pt>
                <c:pt idx="31">
                  <c:v>18.045999999999999</c:v>
                </c:pt>
                <c:pt idx="32">
                  <c:v>19.045999999999999</c:v>
                </c:pt>
                <c:pt idx="33">
                  <c:v>20.045999999999999</c:v>
                </c:pt>
                <c:pt idx="34">
                  <c:v>21.045999999999999</c:v>
                </c:pt>
                <c:pt idx="35">
                  <c:v>22.045999999999999</c:v>
                </c:pt>
                <c:pt idx="36">
                  <c:v>23.045999999999999</c:v>
                </c:pt>
                <c:pt idx="37">
                  <c:v>24.045999999999999</c:v>
                </c:pt>
                <c:pt idx="38">
                  <c:v>25.045999999999999</c:v>
                </c:pt>
                <c:pt idx="39">
                  <c:v>26.045999999999999</c:v>
                </c:pt>
                <c:pt idx="40">
                  <c:v>27.045999999999999</c:v>
                </c:pt>
                <c:pt idx="41">
                  <c:v>28.045999999999999</c:v>
                </c:pt>
                <c:pt idx="42">
                  <c:v>29.045999999999999</c:v>
                </c:pt>
                <c:pt idx="43">
                  <c:v>30.045999999999999</c:v>
                </c:pt>
                <c:pt idx="44">
                  <c:v>31.045999999999999</c:v>
                </c:pt>
                <c:pt idx="45">
                  <c:v>32.045999999999999</c:v>
                </c:pt>
                <c:pt idx="46">
                  <c:v>33.045999999999999</c:v>
                </c:pt>
                <c:pt idx="47">
                  <c:v>34.045999999999999</c:v>
                </c:pt>
                <c:pt idx="48">
                  <c:v>35.045999999999999</c:v>
                </c:pt>
                <c:pt idx="49">
                  <c:v>36.045999999999999</c:v>
                </c:pt>
                <c:pt idx="50">
                  <c:v>37.045999999999999</c:v>
                </c:pt>
                <c:pt idx="51">
                  <c:v>38.045999999999999</c:v>
                </c:pt>
                <c:pt idx="52">
                  <c:v>39.045999999999999</c:v>
                </c:pt>
                <c:pt idx="53">
                  <c:v>40.045999999999999</c:v>
                </c:pt>
                <c:pt idx="54">
                  <c:v>41.045999999999999</c:v>
                </c:pt>
                <c:pt idx="55">
                  <c:v>42.045999999999999</c:v>
                </c:pt>
                <c:pt idx="56">
                  <c:v>43.045999999999999</c:v>
                </c:pt>
                <c:pt idx="57">
                  <c:v>44.045999999999999</c:v>
                </c:pt>
                <c:pt idx="58">
                  <c:v>45.045999999999999</c:v>
                </c:pt>
                <c:pt idx="59">
                  <c:v>46.045999999999999</c:v>
                </c:pt>
                <c:pt idx="60">
                  <c:v>47.045999999999999</c:v>
                </c:pt>
                <c:pt idx="61">
                  <c:v>48.045999999999999</c:v>
                </c:pt>
                <c:pt idx="62">
                  <c:v>49.045999999999999</c:v>
                </c:pt>
                <c:pt idx="63">
                  <c:v>50.045999999999999</c:v>
                </c:pt>
                <c:pt idx="64">
                  <c:v>51.045999999999999</c:v>
                </c:pt>
                <c:pt idx="65">
                  <c:v>52.045999999999999</c:v>
                </c:pt>
                <c:pt idx="66">
                  <c:v>53.045999999999999</c:v>
                </c:pt>
                <c:pt idx="67">
                  <c:v>54.045999999999999</c:v>
                </c:pt>
                <c:pt idx="68">
                  <c:v>55.045999999999999</c:v>
                </c:pt>
                <c:pt idx="69">
                  <c:v>56.045999999999999</c:v>
                </c:pt>
                <c:pt idx="70">
                  <c:v>57.045999999999999</c:v>
                </c:pt>
                <c:pt idx="71">
                  <c:v>58.045999999999999</c:v>
                </c:pt>
                <c:pt idx="72">
                  <c:v>59.045999999999999</c:v>
                </c:pt>
                <c:pt idx="73">
                  <c:v>60.045999999999999</c:v>
                </c:pt>
                <c:pt idx="74">
                  <c:v>61.045999999999999</c:v>
                </c:pt>
                <c:pt idx="75">
                  <c:v>62.045999999999999</c:v>
                </c:pt>
                <c:pt idx="76">
                  <c:v>63.045999999999999</c:v>
                </c:pt>
                <c:pt idx="77">
                  <c:v>64.046000000000006</c:v>
                </c:pt>
                <c:pt idx="78">
                  <c:v>65.046000000000006</c:v>
                </c:pt>
                <c:pt idx="79">
                  <c:v>66.046000000000006</c:v>
                </c:pt>
                <c:pt idx="80">
                  <c:v>67.046000000000006</c:v>
                </c:pt>
                <c:pt idx="81">
                  <c:v>68.046000000000006</c:v>
                </c:pt>
                <c:pt idx="82">
                  <c:v>69.046000000000006</c:v>
                </c:pt>
                <c:pt idx="83">
                  <c:v>70.046000000000006</c:v>
                </c:pt>
                <c:pt idx="84">
                  <c:v>71.046000000000006</c:v>
                </c:pt>
              </c:numCache>
            </c:numRef>
          </c:xVal>
          <c:yVal>
            <c:numRef>
              <c:f>map!$M$5:$M$89</c:f>
              <c:numCache>
                <c:formatCode>General</c:formatCode>
                <c:ptCount val="85"/>
                <c:pt idx="0">
                  <c:v>12.5</c:v>
                </c:pt>
                <c:pt idx="1">
                  <c:v>14.1</c:v>
                </c:pt>
                <c:pt idx="2">
                  <c:v>16.2</c:v>
                </c:pt>
                <c:pt idx="3">
                  <c:v>18.7</c:v>
                </c:pt>
                <c:pt idx="4">
                  <c:v>21.6</c:v>
                </c:pt>
                <c:pt idx="5">
                  <c:v>24.7</c:v>
                </c:pt>
                <c:pt idx="6">
                  <c:v>29.2</c:v>
                </c:pt>
                <c:pt idx="7">
                  <c:v>34.200000000000003</c:v>
                </c:pt>
                <c:pt idx="8">
                  <c:v>40.700000000000003</c:v>
                </c:pt>
                <c:pt idx="9">
                  <c:v>47.6</c:v>
                </c:pt>
                <c:pt idx="10">
                  <c:v>56.2</c:v>
                </c:pt>
                <c:pt idx="11">
                  <c:v>68.099999999999994</c:v>
                </c:pt>
                <c:pt idx="12">
                  <c:v>79.099999999999994</c:v>
                </c:pt>
                <c:pt idx="13">
                  <c:v>92.1</c:v>
                </c:pt>
                <c:pt idx="14">
                  <c:v>106</c:v>
                </c:pt>
                <c:pt idx="15">
                  <c:v>118.3</c:v>
                </c:pt>
                <c:pt idx="16">
                  <c:v>130.30000000000001</c:v>
                </c:pt>
                <c:pt idx="17">
                  <c:v>141.5</c:v>
                </c:pt>
                <c:pt idx="18">
                  <c:v>150</c:v>
                </c:pt>
                <c:pt idx="19">
                  <c:v>157.4</c:v>
                </c:pt>
                <c:pt idx="20">
                  <c:v>163.80000000000001</c:v>
                </c:pt>
                <c:pt idx="21">
                  <c:v>168.2</c:v>
                </c:pt>
                <c:pt idx="22">
                  <c:v>171.9</c:v>
                </c:pt>
                <c:pt idx="23">
                  <c:v>175</c:v>
                </c:pt>
                <c:pt idx="24">
                  <c:v>176.8</c:v>
                </c:pt>
                <c:pt idx="25">
                  <c:v>178.3</c:v>
                </c:pt>
                <c:pt idx="26">
                  <c:v>179.2</c:v>
                </c:pt>
                <c:pt idx="27">
                  <c:v>179.4</c:v>
                </c:pt>
                <c:pt idx="28">
                  <c:v>179</c:v>
                </c:pt>
                <c:pt idx="29">
                  <c:v>178.2</c:v>
                </c:pt>
                <c:pt idx="30">
                  <c:v>176.8</c:v>
                </c:pt>
                <c:pt idx="31">
                  <c:v>175.1</c:v>
                </c:pt>
                <c:pt idx="32">
                  <c:v>172.8</c:v>
                </c:pt>
                <c:pt idx="33">
                  <c:v>170.4</c:v>
                </c:pt>
                <c:pt idx="34">
                  <c:v>167.1</c:v>
                </c:pt>
                <c:pt idx="35">
                  <c:v>163.80000000000001</c:v>
                </c:pt>
                <c:pt idx="36">
                  <c:v>160.5</c:v>
                </c:pt>
                <c:pt idx="37">
                  <c:v>157</c:v>
                </c:pt>
                <c:pt idx="38">
                  <c:v>153.80000000000001</c:v>
                </c:pt>
                <c:pt idx="39">
                  <c:v>150.9</c:v>
                </c:pt>
                <c:pt idx="40">
                  <c:v>147.9</c:v>
                </c:pt>
                <c:pt idx="41">
                  <c:v>145.6</c:v>
                </c:pt>
                <c:pt idx="42">
                  <c:v>143.5</c:v>
                </c:pt>
                <c:pt idx="43">
                  <c:v>141.6</c:v>
                </c:pt>
                <c:pt idx="44">
                  <c:v>140</c:v>
                </c:pt>
                <c:pt idx="45">
                  <c:v>138.6</c:v>
                </c:pt>
                <c:pt idx="46">
                  <c:v>137.4</c:v>
                </c:pt>
                <c:pt idx="47">
                  <c:v>136.5</c:v>
                </c:pt>
                <c:pt idx="48">
                  <c:v>135.5</c:v>
                </c:pt>
                <c:pt idx="49">
                  <c:v>134.80000000000001</c:v>
                </c:pt>
                <c:pt idx="50">
                  <c:v>134</c:v>
                </c:pt>
                <c:pt idx="51">
                  <c:v>133.4</c:v>
                </c:pt>
                <c:pt idx="52">
                  <c:v>132.69999999999999</c:v>
                </c:pt>
                <c:pt idx="53">
                  <c:v>132</c:v>
                </c:pt>
                <c:pt idx="54">
                  <c:v>131.4</c:v>
                </c:pt>
                <c:pt idx="55">
                  <c:v>130.9</c:v>
                </c:pt>
                <c:pt idx="56">
                  <c:v>130.30000000000001</c:v>
                </c:pt>
                <c:pt idx="57">
                  <c:v>129.69999999999999</c:v>
                </c:pt>
                <c:pt idx="58">
                  <c:v>129</c:v>
                </c:pt>
                <c:pt idx="59">
                  <c:v>128</c:v>
                </c:pt>
                <c:pt idx="60">
                  <c:v>127</c:v>
                </c:pt>
                <c:pt idx="61">
                  <c:v>126</c:v>
                </c:pt>
                <c:pt idx="62">
                  <c:v>125</c:v>
                </c:pt>
                <c:pt idx="63">
                  <c:v>123.5</c:v>
                </c:pt>
                <c:pt idx="64">
                  <c:v>121.9</c:v>
                </c:pt>
                <c:pt idx="65">
                  <c:v>119.9</c:v>
                </c:pt>
                <c:pt idx="66">
                  <c:v>117.3</c:v>
                </c:pt>
                <c:pt idx="67">
                  <c:v>114.4</c:v>
                </c:pt>
                <c:pt idx="68">
                  <c:v>110.6</c:v>
                </c:pt>
                <c:pt idx="69">
                  <c:v>106.2</c:v>
                </c:pt>
                <c:pt idx="70">
                  <c:v>100.6</c:v>
                </c:pt>
                <c:pt idx="71">
                  <c:v>94</c:v>
                </c:pt>
                <c:pt idx="72">
                  <c:v>85.5</c:v>
                </c:pt>
                <c:pt idx="73">
                  <c:v>76.099999999999994</c:v>
                </c:pt>
                <c:pt idx="74">
                  <c:v>65.8</c:v>
                </c:pt>
                <c:pt idx="75">
                  <c:v>56</c:v>
                </c:pt>
                <c:pt idx="76">
                  <c:v>46.6</c:v>
                </c:pt>
                <c:pt idx="77">
                  <c:v>38.799999999999997</c:v>
                </c:pt>
                <c:pt idx="78">
                  <c:v>32.1</c:v>
                </c:pt>
                <c:pt idx="79">
                  <c:v>26.2</c:v>
                </c:pt>
                <c:pt idx="80">
                  <c:v>22.1</c:v>
                </c:pt>
                <c:pt idx="81">
                  <c:v>18.5</c:v>
                </c:pt>
                <c:pt idx="82">
                  <c:v>15.9</c:v>
                </c:pt>
                <c:pt idx="83">
                  <c:v>13.4</c:v>
                </c:pt>
                <c:pt idx="84">
                  <c:v>11.5</c:v>
                </c:pt>
              </c:numCache>
            </c:numRef>
          </c:yVal>
          <c:smooth val="1"/>
        </c:ser>
        <c:ser>
          <c:idx val="3"/>
          <c:order val="3"/>
          <c:tx>
            <c:v>comsol (trim off) x 0.9</c:v>
          </c:tx>
          <c:marker>
            <c:symbol val="none"/>
          </c:marker>
          <c:xVal>
            <c:numRef>
              <c:f>'p5'!$K$10:$K$109</c:f>
              <c:numCache>
                <c:formatCode>General</c:formatCode>
                <c:ptCount val="100"/>
                <c:pt idx="0">
                  <c:v>-39.300000000000004</c:v>
                </c:pt>
                <c:pt idx="1">
                  <c:v>-37.900000000000013</c:v>
                </c:pt>
                <c:pt idx="2">
                  <c:v>-36.500000000000007</c:v>
                </c:pt>
                <c:pt idx="3">
                  <c:v>-35.1</c:v>
                </c:pt>
                <c:pt idx="4">
                  <c:v>-33.700000000000003</c:v>
                </c:pt>
                <c:pt idx="5">
                  <c:v>-32.299999999999997</c:v>
                </c:pt>
                <c:pt idx="6">
                  <c:v>-30.9</c:v>
                </c:pt>
                <c:pt idx="7">
                  <c:v>-29.5</c:v>
                </c:pt>
                <c:pt idx="8">
                  <c:v>-28.1</c:v>
                </c:pt>
                <c:pt idx="9">
                  <c:v>-26.700000000000099</c:v>
                </c:pt>
                <c:pt idx="10">
                  <c:v>-25.3</c:v>
                </c:pt>
                <c:pt idx="11">
                  <c:v>-23.9</c:v>
                </c:pt>
                <c:pt idx="12">
                  <c:v>-22.5</c:v>
                </c:pt>
                <c:pt idx="13">
                  <c:v>-21.1</c:v>
                </c:pt>
                <c:pt idx="14">
                  <c:v>-19.700000000000102</c:v>
                </c:pt>
                <c:pt idx="15">
                  <c:v>-18.3</c:v>
                </c:pt>
                <c:pt idx="16">
                  <c:v>-16.900000000000098</c:v>
                </c:pt>
                <c:pt idx="17">
                  <c:v>-15.500000000000099</c:v>
                </c:pt>
                <c:pt idx="18">
                  <c:v>-14.099999999999998</c:v>
                </c:pt>
                <c:pt idx="19">
                  <c:v>-12.700000000000099</c:v>
                </c:pt>
                <c:pt idx="20">
                  <c:v>-11.3</c:v>
                </c:pt>
                <c:pt idx="21">
                  <c:v>-9.9000000000000021</c:v>
                </c:pt>
                <c:pt idx="22">
                  <c:v>-8.5</c:v>
                </c:pt>
                <c:pt idx="23">
                  <c:v>-7.1000000000001009</c:v>
                </c:pt>
                <c:pt idx="24">
                  <c:v>-5.7000000000001023</c:v>
                </c:pt>
                <c:pt idx="25">
                  <c:v>-4.3000000000000043</c:v>
                </c:pt>
                <c:pt idx="26">
                  <c:v>-2.8999999999999986</c:v>
                </c:pt>
                <c:pt idx="27">
                  <c:v>-1.5</c:v>
                </c:pt>
                <c:pt idx="28">
                  <c:v>-0.1000000000001009</c:v>
                </c:pt>
                <c:pt idx="29">
                  <c:v>1.2999999999999972</c:v>
                </c:pt>
                <c:pt idx="30">
                  <c:v>2.6999999999999957</c:v>
                </c:pt>
                <c:pt idx="31">
                  <c:v>4.0999999999999019</c:v>
                </c:pt>
                <c:pt idx="32">
                  <c:v>5.4999999999999005</c:v>
                </c:pt>
                <c:pt idx="33">
                  <c:v>6.8999999999999986</c:v>
                </c:pt>
                <c:pt idx="34">
                  <c:v>8.2999999999998977</c:v>
                </c:pt>
                <c:pt idx="35">
                  <c:v>9.6999999999999034</c:v>
                </c:pt>
                <c:pt idx="36">
                  <c:v>11.100000000000001</c:v>
                </c:pt>
                <c:pt idx="37">
                  <c:v>12.499999999999901</c:v>
                </c:pt>
                <c:pt idx="38">
                  <c:v>13.899999999999906</c:v>
                </c:pt>
                <c:pt idx="39">
                  <c:v>15.299999999999905</c:v>
                </c:pt>
                <c:pt idx="40">
                  <c:v>16.699999999999996</c:v>
                </c:pt>
                <c:pt idx="41">
                  <c:v>18.099999999999994</c:v>
                </c:pt>
                <c:pt idx="42">
                  <c:v>19.5</c:v>
                </c:pt>
                <c:pt idx="43">
                  <c:v>20.9</c:v>
                </c:pt>
                <c:pt idx="44">
                  <c:v>22.299999999999997</c:v>
                </c:pt>
                <c:pt idx="45">
                  <c:v>23.700000000000003</c:v>
                </c:pt>
                <c:pt idx="46">
                  <c:v>25.100000000000009</c:v>
                </c:pt>
                <c:pt idx="47">
                  <c:v>26.499999999999901</c:v>
                </c:pt>
                <c:pt idx="48">
                  <c:v>27.899999999999906</c:v>
                </c:pt>
                <c:pt idx="49">
                  <c:v>29.299999999999997</c:v>
                </c:pt>
                <c:pt idx="50">
                  <c:v>30.700000000000003</c:v>
                </c:pt>
                <c:pt idx="51">
                  <c:v>32.099999999999994</c:v>
                </c:pt>
                <c:pt idx="52">
                  <c:v>33.5</c:v>
                </c:pt>
                <c:pt idx="53">
                  <c:v>34.900000000000006</c:v>
                </c:pt>
                <c:pt idx="54">
                  <c:v>36.299999999999997</c:v>
                </c:pt>
                <c:pt idx="55">
                  <c:v>37.700000000000003</c:v>
                </c:pt>
                <c:pt idx="56">
                  <c:v>39.099999999999909</c:v>
                </c:pt>
                <c:pt idx="57">
                  <c:v>40.499999999999901</c:v>
                </c:pt>
                <c:pt idx="58">
                  <c:v>41.899999999999991</c:v>
                </c:pt>
                <c:pt idx="59">
                  <c:v>43.3</c:v>
                </c:pt>
                <c:pt idx="60">
                  <c:v>44.7</c:v>
                </c:pt>
                <c:pt idx="61">
                  <c:v>46.099999999999994</c:v>
                </c:pt>
                <c:pt idx="62">
                  <c:v>47.5</c:v>
                </c:pt>
                <c:pt idx="63">
                  <c:v>48.899999999999906</c:v>
                </c:pt>
                <c:pt idx="64">
                  <c:v>50.299999999999898</c:v>
                </c:pt>
                <c:pt idx="65">
                  <c:v>51.699999999999903</c:v>
                </c:pt>
                <c:pt idx="66">
                  <c:v>53.099999999999909</c:v>
                </c:pt>
                <c:pt idx="67">
                  <c:v>54.5</c:v>
                </c:pt>
                <c:pt idx="68">
                  <c:v>55.899999999999991</c:v>
                </c:pt>
                <c:pt idx="69">
                  <c:v>57.299999999999898</c:v>
                </c:pt>
                <c:pt idx="70">
                  <c:v>58.699999999999903</c:v>
                </c:pt>
                <c:pt idx="71">
                  <c:v>60.099999999999994</c:v>
                </c:pt>
                <c:pt idx="72">
                  <c:v>61.499999999999986</c:v>
                </c:pt>
                <c:pt idx="73">
                  <c:v>62.899999999999991</c:v>
                </c:pt>
                <c:pt idx="74">
                  <c:v>64.3</c:v>
                </c:pt>
                <c:pt idx="75">
                  <c:v>65.699999999999989</c:v>
                </c:pt>
                <c:pt idx="76">
                  <c:v>67.099999999999994</c:v>
                </c:pt>
                <c:pt idx="77">
                  <c:v>68.5</c:v>
                </c:pt>
                <c:pt idx="78">
                  <c:v>69.899999999999991</c:v>
                </c:pt>
                <c:pt idx="79">
                  <c:v>71.3</c:v>
                </c:pt>
                <c:pt idx="80">
                  <c:v>72.7</c:v>
                </c:pt>
                <c:pt idx="81">
                  <c:v>74.099999999999</c:v>
                </c:pt>
                <c:pt idx="82">
                  <c:v>75.499999999999005</c:v>
                </c:pt>
                <c:pt idx="83">
                  <c:v>76.899999999999011</c:v>
                </c:pt>
                <c:pt idx="84">
                  <c:v>78.299999999999002</c:v>
                </c:pt>
                <c:pt idx="85">
                  <c:v>79.699999999999008</c:v>
                </c:pt>
                <c:pt idx="86">
                  <c:v>81.099999999999014</c:v>
                </c:pt>
                <c:pt idx="87">
                  <c:v>82.499999999999005</c:v>
                </c:pt>
                <c:pt idx="88">
                  <c:v>83.899999999999011</c:v>
                </c:pt>
                <c:pt idx="89">
                  <c:v>85.299999999999983</c:v>
                </c:pt>
                <c:pt idx="90">
                  <c:v>86.699999999999989</c:v>
                </c:pt>
                <c:pt idx="91">
                  <c:v>88.1</c:v>
                </c:pt>
                <c:pt idx="92">
                  <c:v>89.5</c:v>
                </c:pt>
                <c:pt idx="93">
                  <c:v>90.9</c:v>
                </c:pt>
                <c:pt idx="94">
                  <c:v>92.299999999999983</c:v>
                </c:pt>
                <c:pt idx="95">
                  <c:v>93.699999999999989</c:v>
                </c:pt>
                <c:pt idx="96">
                  <c:v>95.1</c:v>
                </c:pt>
                <c:pt idx="97">
                  <c:v>96.5</c:v>
                </c:pt>
                <c:pt idx="98">
                  <c:v>97.9</c:v>
                </c:pt>
                <c:pt idx="99">
                  <c:v>99.300000000000011</c:v>
                </c:pt>
              </c:numCache>
            </c:numRef>
          </c:xVal>
          <c:yVal>
            <c:numRef>
              <c:f>'p5'!$L$10:$L$109</c:f>
              <c:numCache>
                <c:formatCode>0.00E+00</c:formatCode>
                <c:ptCount val="100"/>
                <c:pt idx="0">
                  <c:v>0.5672772896146947</c:v>
                </c:pt>
                <c:pt idx="1">
                  <c:v>0.6701907705548914</c:v>
                </c:pt>
                <c:pt idx="2">
                  <c:v>0.79890397120644574</c:v>
                </c:pt>
                <c:pt idx="3">
                  <c:v>0.92761717185800108</c:v>
                </c:pt>
                <c:pt idx="4">
                  <c:v>1.0563303725095501</c:v>
                </c:pt>
                <c:pt idx="5">
                  <c:v>1.254156280024662</c:v>
                </c:pt>
                <c:pt idx="6">
                  <c:v>1.4337646404211171</c:v>
                </c:pt>
                <c:pt idx="7">
                  <c:v>1.7157408713061753</c:v>
                </c:pt>
                <c:pt idx="8">
                  <c:v>2.0553612075807841</c:v>
                </c:pt>
                <c:pt idx="9">
                  <c:v>2.3360687429355091</c:v>
                </c:pt>
                <c:pt idx="10">
                  <c:v>2.6990362725552628</c:v>
                </c:pt>
                <c:pt idx="11">
                  <c:v>3.0965280076213562</c:v>
                </c:pt>
                <c:pt idx="12">
                  <c:v>3.6252021084942063</c:v>
                </c:pt>
                <c:pt idx="13">
                  <c:v>4.2694423842305609</c:v>
                </c:pt>
                <c:pt idx="14">
                  <c:v>5.1079353917034958</c:v>
                </c:pt>
                <c:pt idx="15">
                  <c:v>6.0632945468154897</c:v>
                </c:pt>
                <c:pt idx="16">
                  <c:v>7.168166958695382</c:v>
                </c:pt>
                <c:pt idx="17">
                  <c:v>8.4763633639150004</c:v>
                </c:pt>
                <c:pt idx="18">
                  <c:v>10.26358696960785</c:v>
                </c:pt>
                <c:pt idx="19">
                  <c:v>12.276625296335942</c:v>
                </c:pt>
                <c:pt idx="20">
                  <c:v>15.13514476723266</c:v>
                </c:pt>
                <c:pt idx="21">
                  <c:v>18.326515528611449</c:v>
                </c:pt>
                <c:pt idx="22">
                  <c:v>22.766278958490421</c:v>
                </c:pt>
                <c:pt idx="23">
                  <c:v>27.85698667834227</c:v>
                </c:pt>
                <c:pt idx="24">
                  <c:v>35.217073149549392</c:v>
                </c:pt>
                <c:pt idx="25">
                  <c:v>45.257212179921062</c:v>
                </c:pt>
                <c:pt idx="26">
                  <c:v>58.007685151622425</c:v>
                </c:pt>
                <c:pt idx="27">
                  <c:v>75.771071708051778</c:v>
                </c:pt>
                <c:pt idx="28">
                  <c:v>98.863205984991907</c:v>
                </c:pt>
                <c:pt idx="29">
                  <c:v>122.45083621059869</c:v>
                </c:pt>
                <c:pt idx="30">
                  <c:v>140.03546660993339</c:v>
                </c:pt>
                <c:pt idx="31">
                  <c:v>153.40120678994489</c:v>
                </c:pt>
                <c:pt idx="32">
                  <c:v>162.83298631463009</c:v>
                </c:pt>
                <c:pt idx="33">
                  <c:v>169.66431873158493</c:v>
                </c:pt>
                <c:pt idx="34">
                  <c:v>174.5471772209691</c:v>
                </c:pt>
                <c:pt idx="35">
                  <c:v>177.94802082661292</c:v>
                </c:pt>
                <c:pt idx="36">
                  <c:v>179.73762370247613</c:v>
                </c:pt>
                <c:pt idx="37">
                  <c:v>180.58165061748841</c:v>
                </c:pt>
                <c:pt idx="38">
                  <c:v>180.37964062563387</c:v>
                </c:pt>
                <c:pt idx="39">
                  <c:v>178.92833526712619</c:v>
                </c:pt>
                <c:pt idx="40">
                  <c:v>176.57971905441062</c:v>
                </c:pt>
                <c:pt idx="41">
                  <c:v>173.14620332776741</c:v>
                </c:pt>
                <c:pt idx="42">
                  <c:v>168.53964984928351</c:v>
                </c:pt>
                <c:pt idx="43">
                  <c:v>163.59787184211183</c:v>
                </c:pt>
                <c:pt idx="44">
                  <c:v>158.2558320471615</c:v>
                </c:pt>
                <c:pt idx="45">
                  <c:v>153.10876779201689</c:v>
                </c:pt>
                <c:pt idx="46">
                  <c:v>148.92640719394677</c:v>
                </c:pt>
                <c:pt idx="47">
                  <c:v>145.32683148100622</c:v>
                </c:pt>
                <c:pt idx="48">
                  <c:v>142.34319703223278</c:v>
                </c:pt>
                <c:pt idx="49">
                  <c:v>140.03099724101401</c:v>
                </c:pt>
                <c:pt idx="50">
                  <c:v>138.09443841872732</c:v>
                </c:pt>
                <c:pt idx="51">
                  <c:v>136.48881673802251</c:v>
                </c:pt>
                <c:pt idx="52">
                  <c:v>135.2498924877759</c:v>
                </c:pt>
                <c:pt idx="53">
                  <c:v>134.12687504714282</c:v>
                </c:pt>
                <c:pt idx="54">
                  <c:v>133.18382570019841</c:v>
                </c:pt>
                <c:pt idx="55">
                  <c:v>132.39621798815699</c:v>
                </c:pt>
                <c:pt idx="56">
                  <c:v>131.62466680047362</c:v>
                </c:pt>
                <c:pt idx="57">
                  <c:v>130.90415725014481</c:v>
                </c:pt>
                <c:pt idx="58">
                  <c:v>130.26773223909541</c:v>
                </c:pt>
                <c:pt idx="59">
                  <c:v>129.56139728955898</c:v>
                </c:pt>
                <c:pt idx="60">
                  <c:v>128.79528045260309</c:v>
                </c:pt>
                <c:pt idx="61">
                  <c:v>128.0340861935787</c:v>
                </c:pt>
                <c:pt idx="62">
                  <c:v>127.11956508106471</c:v>
                </c:pt>
                <c:pt idx="63">
                  <c:v>125.9987866917138</c:v>
                </c:pt>
                <c:pt idx="64">
                  <c:v>124.76292186676591</c:v>
                </c:pt>
                <c:pt idx="65">
                  <c:v>123.18614546513311</c:v>
                </c:pt>
                <c:pt idx="66">
                  <c:v>121.16664285598353</c:v>
                </c:pt>
                <c:pt idx="67">
                  <c:v>118.64164626553051</c:v>
                </c:pt>
                <c:pt idx="68">
                  <c:v>115.2560343215619</c:v>
                </c:pt>
                <c:pt idx="69">
                  <c:v>110.73840471933211</c:v>
                </c:pt>
                <c:pt idx="70">
                  <c:v>104.64721883976061</c:v>
                </c:pt>
                <c:pt idx="71">
                  <c:v>95.731368567987602</c:v>
                </c:pt>
                <c:pt idx="72">
                  <c:v>83.828598269305957</c:v>
                </c:pt>
                <c:pt idx="73">
                  <c:v>64.903124138595658</c:v>
                </c:pt>
                <c:pt idx="74">
                  <c:v>46.776108053613868</c:v>
                </c:pt>
                <c:pt idx="75">
                  <c:v>34.547037895106456</c:v>
                </c:pt>
                <c:pt idx="76">
                  <c:v>25.910681007617011</c:v>
                </c:pt>
                <c:pt idx="77">
                  <c:v>20.016006369497102</c:v>
                </c:pt>
                <c:pt idx="78">
                  <c:v>15.570863646091921</c:v>
                </c:pt>
                <c:pt idx="79">
                  <c:v>12.30959809986777</c:v>
                </c:pt>
                <c:pt idx="80">
                  <c:v>9.8971517202870594</c:v>
                </c:pt>
                <c:pt idx="81">
                  <c:v>7.9727336786690914</c:v>
                </c:pt>
                <c:pt idx="82">
                  <c:v>6.5291569452425167</c:v>
                </c:pt>
                <c:pt idx="83">
                  <c:v>5.3505712095625357</c:v>
                </c:pt>
                <c:pt idx="84">
                  <c:v>4.4373745016561159</c:v>
                </c:pt>
                <c:pt idx="85">
                  <c:v>3.7022045920084077</c:v>
                </c:pt>
                <c:pt idx="86">
                  <c:v>3.0970581229826548</c:v>
                </c:pt>
                <c:pt idx="87">
                  <c:v>2.5941039383410378</c:v>
                </c:pt>
                <c:pt idx="88">
                  <c:v>2.2089109128054121</c:v>
                </c:pt>
                <c:pt idx="89">
                  <c:v>1.8735534939173581</c:v>
                </c:pt>
                <c:pt idx="90">
                  <c:v>1.5924646177436792</c:v>
                </c:pt>
                <c:pt idx="91">
                  <c:v>1.361243288177505</c:v>
                </c:pt>
                <c:pt idx="92">
                  <c:v>1.1694261238573589</c:v>
                </c:pt>
                <c:pt idx="93">
                  <c:v>0.77502791265889948</c:v>
                </c:pt>
                <c:pt idx="94">
                  <c:v>0.39854590904813764</c:v>
                </c:pt>
                <c:pt idx="95">
                  <c:v>0.16327673258518349</c:v>
                </c:pt>
                <c:pt idx="96">
                  <c:v>4.7107852726193548E-2</c:v>
                </c:pt>
                <c:pt idx="97">
                  <c:v>7.2013823534262051E-3</c:v>
                </c:pt>
                <c:pt idx="98">
                  <c:v>-4.6603765342030593E-3</c:v>
                </c:pt>
                <c:pt idx="99">
                  <c:v>-7.3724175248862872E-4</c:v>
                </c:pt>
              </c:numCache>
            </c:numRef>
          </c:yVal>
          <c:smooth val="1"/>
        </c:ser>
        <c:dLbls>
          <c:showLegendKey val="0"/>
          <c:showVal val="0"/>
          <c:showCatName val="0"/>
          <c:showSerName val="0"/>
          <c:showPercent val="0"/>
          <c:showBubbleSize val="0"/>
        </c:dLbls>
        <c:axId val="208563008"/>
        <c:axId val="208563584"/>
      </c:scatterChart>
      <c:valAx>
        <c:axId val="208563008"/>
        <c:scaling>
          <c:orientation val="minMax"/>
        </c:scaling>
        <c:delete val="0"/>
        <c:axPos val="b"/>
        <c:title>
          <c:tx>
            <c:rich>
              <a:bodyPr/>
              <a:lstStyle/>
              <a:p>
                <a:pPr>
                  <a:defRPr sz="1800"/>
                </a:pPr>
                <a:r>
                  <a:rPr lang="en-US" sz="1800"/>
                  <a:t>Distance from one</a:t>
                </a:r>
                <a:r>
                  <a:rPr lang="en-US" sz="1800" baseline="0"/>
                  <a:t> edge of solenoid (cm)</a:t>
                </a:r>
                <a:endParaRPr lang="en-US" sz="1800"/>
              </a:p>
            </c:rich>
          </c:tx>
          <c:overlay val="0"/>
        </c:title>
        <c:numFmt formatCode="General" sourceLinked="1"/>
        <c:majorTickMark val="out"/>
        <c:minorTickMark val="none"/>
        <c:tickLblPos val="nextTo"/>
        <c:crossAx val="208563584"/>
        <c:crosses val="autoZero"/>
        <c:crossBetween val="midCat"/>
      </c:valAx>
      <c:valAx>
        <c:axId val="208563584"/>
        <c:scaling>
          <c:orientation val="minMax"/>
        </c:scaling>
        <c:delete val="0"/>
        <c:axPos val="l"/>
        <c:majorGridlines/>
        <c:title>
          <c:tx>
            <c:rich>
              <a:bodyPr rot="-5400000" vert="horz"/>
              <a:lstStyle/>
              <a:p>
                <a:pPr>
                  <a:defRPr sz="1800"/>
                </a:pPr>
                <a:r>
                  <a:rPr lang="en-US" sz="1800"/>
                  <a:t>Field</a:t>
                </a:r>
                <a:r>
                  <a:rPr lang="en-US" sz="1800" baseline="0"/>
                  <a:t> Srength (Gauss)</a:t>
                </a:r>
                <a:endParaRPr lang="en-US" sz="1800"/>
              </a:p>
            </c:rich>
          </c:tx>
          <c:layout>
            <c:manualLayout>
              <c:xMode val="edge"/>
              <c:yMode val="edge"/>
              <c:x val="0"/>
              <c:y val="0.13987285413204492"/>
            </c:manualLayout>
          </c:layout>
          <c:overlay val="0"/>
        </c:title>
        <c:numFmt formatCode="General" sourceLinked="1"/>
        <c:majorTickMark val="out"/>
        <c:minorTickMark val="none"/>
        <c:tickLblPos val="nextTo"/>
        <c:crossAx val="208563008"/>
        <c:crosses val="autoZero"/>
        <c:crossBetween val="midCat"/>
      </c:valAx>
    </c:plotArea>
    <c:legend>
      <c:legendPos val="r"/>
      <c:layout>
        <c:manualLayout>
          <c:xMode val="edge"/>
          <c:yMode val="edge"/>
          <c:x val="0.73615292553596612"/>
          <c:y val="0.21903827923850838"/>
          <c:w val="0.25789469490656758"/>
          <c:h val="0.39727261698937738"/>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Spin</a:t>
            </a:r>
            <a:r>
              <a:rPr lang="en-US" sz="2000" baseline="0"/>
              <a:t> flip efficiency</a:t>
            </a:r>
            <a:endParaRPr lang="en-US" sz="2000"/>
          </a:p>
        </c:rich>
      </c:tx>
      <c:layout>
        <c:manualLayout>
          <c:xMode val="edge"/>
          <c:yMode val="edge"/>
          <c:x val="0.41659720398014088"/>
          <c:y val="1.9615863724836282E-2"/>
        </c:manualLayout>
      </c:layout>
      <c:overlay val="0"/>
    </c:title>
    <c:autoTitleDeleted val="0"/>
    <c:plotArea>
      <c:layout>
        <c:manualLayout>
          <c:layoutTarget val="inner"/>
          <c:xMode val="edge"/>
          <c:yMode val="edge"/>
          <c:x val="0.23431501187992385"/>
          <c:y val="0.13973059335928359"/>
          <c:w val="0.73775453581682759"/>
          <c:h val="0.68465259455837402"/>
        </c:manualLayout>
      </c:layout>
      <c:scatterChart>
        <c:scatterStyle val="lineMarker"/>
        <c:varyColors val="0"/>
        <c:ser>
          <c:idx val="0"/>
          <c:order val="0"/>
          <c:tx>
            <c:strRef>
              <c:f>fluctuation!$F$32</c:f>
              <c:strCache>
                <c:ptCount val="1"/>
                <c:pt idx="0">
                  <c:v>epsilon</c:v>
                </c:pt>
              </c:strCache>
            </c:strRef>
          </c:tx>
          <c:spPr>
            <a:ln w="28575">
              <a:noFill/>
            </a:ln>
          </c:spPr>
          <c:xVal>
            <c:numRef>
              <c:f>fluctuation!$A$33:$A$53</c:f>
              <c:numCache>
                <c:formatCode>General</c:formatCode>
                <c:ptCount val="21"/>
                <c:pt idx="0">
                  <c:v>1</c:v>
                </c:pt>
                <c:pt idx="1">
                  <c:v>1.1000000000000001</c:v>
                </c:pt>
                <c:pt idx="2">
                  <c:v>1.2</c:v>
                </c:pt>
                <c:pt idx="3">
                  <c:v>1.3</c:v>
                </c:pt>
                <c:pt idx="4">
                  <c:v>1.4</c:v>
                </c:pt>
                <c:pt idx="5">
                  <c:v>1.5</c:v>
                </c:pt>
                <c:pt idx="6">
                  <c:v>1.6</c:v>
                </c:pt>
                <c:pt idx="7">
                  <c:v>1.7</c:v>
                </c:pt>
                <c:pt idx="8">
                  <c:v>1.8</c:v>
                </c:pt>
                <c:pt idx="9">
                  <c:v>1.9</c:v>
                </c:pt>
                <c:pt idx="10">
                  <c:v>2</c:v>
                </c:pt>
                <c:pt idx="11">
                  <c:v>2.1</c:v>
                </c:pt>
                <c:pt idx="12">
                  <c:v>2.2000000000000002</c:v>
                </c:pt>
                <c:pt idx="13">
                  <c:v>2.2999999999999998</c:v>
                </c:pt>
                <c:pt idx="14">
                  <c:v>2.4</c:v>
                </c:pt>
                <c:pt idx="15">
                  <c:v>2.5</c:v>
                </c:pt>
                <c:pt idx="16">
                  <c:v>2.6</c:v>
                </c:pt>
                <c:pt idx="17">
                  <c:v>2.7</c:v>
                </c:pt>
                <c:pt idx="18">
                  <c:v>2.8</c:v>
                </c:pt>
                <c:pt idx="19">
                  <c:v>2.9</c:v>
                </c:pt>
                <c:pt idx="20">
                  <c:v>3</c:v>
                </c:pt>
              </c:numCache>
            </c:numRef>
          </c:xVal>
          <c:yVal>
            <c:numRef>
              <c:f>fluctuation!$F$33:$F$53</c:f>
              <c:numCache>
                <c:formatCode>General</c:formatCode>
                <c:ptCount val="21"/>
                <c:pt idx="0">
                  <c:v>0.99044585987261147</c:v>
                </c:pt>
                <c:pt idx="1">
                  <c:v>0.99210401642364587</c:v>
                </c:pt>
                <c:pt idx="2">
                  <c:v>0.99336518046709132</c:v>
                </c:pt>
                <c:pt idx="3">
                  <c:v>0.99434666264651561</c:v>
                </c:pt>
                <c:pt idx="4">
                  <c:v>0.99512543871051606</c:v>
                </c:pt>
                <c:pt idx="5">
                  <c:v>0.99575371549893843</c:v>
                </c:pt>
                <c:pt idx="6">
                  <c:v>0.99626791401273884</c:v>
                </c:pt>
                <c:pt idx="7">
                  <c:v>0.99669406916007319</c:v>
                </c:pt>
                <c:pt idx="8">
                  <c:v>0.99705119131870723</c:v>
                </c:pt>
                <c:pt idx="9">
                  <c:v>0.99735342378742697</c:v>
                </c:pt>
                <c:pt idx="10">
                  <c:v>0.99761146496815289</c:v>
                </c:pt>
                <c:pt idx="11">
                  <c:v>0.99783352831578487</c:v>
                </c:pt>
                <c:pt idx="12">
                  <c:v>0.99802600410591147</c:v>
                </c:pt>
                <c:pt idx="13">
                  <c:v>0.9981939243615523</c:v>
                </c:pt>
                <c:pt idx="14">
                  <c:v>0.99834129511677283</c:v>
                </c:pt>
                <c:pt idx="15">
                  <c:v>0.99847133757961781</c:v>
                </c:pt>
                <c:pt idx="16">
                  <c:v>0.9985866656616289</c:v>
                </c:pt>
                <c:pt idx="17">
                  <c:v>0.99868941836386993</c:v>
                </c:pt>
                <c:pt idx="18">
                  <c:v>0.99878135967762904</c:v>
                </c:pt>
                <c:pt idx="19">
                  <c:v>0.99886395480054835</c:v>
                </c:pt>
                <c:pt idx="20">
                  <c:v>0.99893842887473461</c:v>
                </c:pt>
              </c:numCache>
            </c:numRef>
          </c:yVal>
          <c:smooth val="0"/>
        </c:ser>
        <c:dLbls>
          <c:showLegendKey val="0"/>
          <c:showVal val="0"/>
          <c:showCatName val="0"/>
          <c:showSerName val="0"/>
          <c:showPercent val="0"/>
          <c:showBubbleSize val="0"/>
        </c:dLbls>
        <c:axId val="208566464"/>
        <c:axId val="208567040"/>
      </c:scatterChart>
      <c:valAx>
        <c:axId val="208566464"/>
        <c:scaling>
          <c:orientation val="minMax"/>
        </c:scaling>
        <c:delete val="0"/>
        <c:axPos val="b"/>
        <c:title>
          <c:tx>
            <c:rich>
              <a:bodyPr/>
              <a:lstStyle/>
              <a:p>
                <a:pPr>
                  <a:defRPr sz="1600"/>
                </a:pPr>
                <a:r>
                  <a:rPr lang="en-US" sz="1600"/>
                  <a:t>B_RF</a:t>
                </a:r>
                <a:r>
                  <a:rPr lang="en-US" sz="1600" baseline="0"/>
                  <a:t> (gauss)</a:t>
                </a:r>
                <a:endParaRPr lang="en-US" sz="1600"/>
              </a:p>
            </c:rich>
          </c:tx>
          <c:overlay val="0"/>
        </c:title>
        <c:numFmt formatCode="General" sourceLinked="1"/>
        <c:majorTickMark val="out"/>
        <c:minorTickMark val="none"/>
        <c:tickLblPos val="nextTo"/>
        <c:txPr>
          <a:bodyPr/>
          <a:lstStyle/>
          <a:p>
            <a:pPr>
              <a:defRPr sz="1600"/>
            </a:pPr>
            <a:endParaRPr lang="en-US"/>
          </a:p>
        </c:txPr>
        <c:crossAx val="208567040"/>
        <c:crosses val="autoZero"/>
        <c:crossBetween val="midCat"/>
      </c:valAx>
      <c:valAx>
        <c:axId val="208567040"/>
        <c:scaling>
          <c:orientation val="minMax"/>
        </c:scaling>
        <c:delete val="0"/>
        <c:axPos val="l"/>
        <c:majorGridlines/>
        <c:title>
          <c:tx>
            <c:rich>
              <a:bodyPr rot="-5400000" vert="horz"/>
              <a:lstStyle/>
              <a:p>
                <a:pPr>
                  <a:defRPr sz="1600"/>
                </a:pPr>
                <a:r>
                  <a:rPr lang="en-US" sz="1600"/>
                  <a:t>Efficiency</a:t>
                </a:r>
              </a:p>
            </c:rich>
          </c:tx>
          <c:overlay val="0"/>
        </c:title>
        <c:numFmt formatCode="General" sourceLinked="1"/>
        <c:majorTickMark val="out"/>
        <c:minorTickMark val="none"/>
        <c:tickLblPos val="nextTo"/>
        <c:txPr>
          <a:bodyPr/>
          <a:lstStyle/>
          <a:p>
            <a:pPr>
              <a:defRPr sz="1600"/>
            </a:pPr>
            <a:endParaRPr lang="en-US"/>
          </a:p>
        </c:txPr>
        <c:crossAx val="20856646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747945441246067"/>
          <c:y val="3.3345968360237663E-2"/>
        </c:manualLayout>
      </c:layout>
      <c:overlay val="0"/>
      <c:txPr>
        <a:bodyPr/>
        <a:lstStyle/>
        <a:p>
          <a:pPr>
            <a:defRPr sz="2000"/>
          </a:pPr>
          <a:endParaRPr lang="en-US"/>
        </a:p>
      </c:txPr>
    </c:title>
    <c:autoTitleDeleted val="0"/>
    <c:plotArea>
      <c:layout/>
      <c:scatterChart>
        <c:scatterStyle val="lineMarker"/>
        <c:varyColors val="0"/>
        <c:ser>
          <c:idx val="0"/>
          <c:order val="0"/>
          <c:tx>
            <c:v>RF power scan</c:v>
          </c:tx>
          <c:spPr>
            <a:ln w="28575">
              <a:noFill/>
            </a:ln>
          </c:spPr>
          <c:xVal>
            <c:numRef>
              <c:f>fluctuation!$H$33:$H$53</c:f>
              <c:numCache>
                <c:formatCode>General</c:formatCode>
                <c:ptCount val="21"/>
                <c:pt idx="0">
                  <c:v>0.34602076124567477</c:v>
                </c:pt>
                <c:pt idx="1">
                  <c:v>0.41868512110726647</c:v>
                </c:pt>
                <c:pt idx="2">
                  <c:v>0.49826989619377171</c:v>
                </c:pt>
                <c:pt idx="3">
                  <c:v>0.58477508650519039</c:v>
                </c:pt>
                <c:pt idx="4">
                  <c:v>0.67820069204152245</c:v>
                </c:pt>
                <c:pt idx="5">
                  <c:v>0.7785467128027681</c:v>
                </c:pt>
                <c:pt idx="6">
                  <c:v>0.88581314878892747</c:v>
                </c:pt>
                <c:pt idx="7">
                  <c:v>1</c:v>
                </c:pt>
                <c:pt idx="8">
                  <c:v>1.1211072664359862</c:v>
                </c:pt>
                <c:pt idx="9">
                  <c:v>1.2491349480968859</c:v>
                </c:pt>
                <c:pt idx="10">
                  <c:v>1.3840830449826991</c:v>
                </c:pt>
                <c:pt idx="11">
                  <c:v>1.5259515570934257</c:v>
                </c:pt>
                <c:pt idx="12">
                  <c:v>1.6747404844290659</c:v>
                </c:pt>
                <c:pt idx="13">
                  <c:v>1.830449826989619</c:v>
                </c:pt>
                <c:pt idx="14">
                  <c:v>1.9930795847750868</c:v>
                </c:pt>
                <c:pt idx="15">
                  <c:v>2.1626297577854676</c:v>
                </c:pt>
                <c:pt idx="16">
                  <c:v>2.3391003460207616</c:v>
                </c:pt>
                <c:pt idx="17">
                  <c:v>2.5224913494809691</c:v>
                </c:pt>
                <c:pt idx="18">
                  <c:v>2.7128027681660898</c:v>
                </c:pt>
                <c:pt idx="19">
                  <c:v>2.9100346020761245</c:v>
                </c:pt>
                <c:pt idx="20">
                  <c:v>3.1141868512110724</c:v>
                </c:pt>
              </c:numCache>
            </c:numRef>
          </c:xVal>
          <c:yVal>
            <c:numRef>
              <c:f>fluctuation!$E$33:$E$53</c:f>
              <c:numCache>
                <c:formatCode>General</c:formatCode>
                <c:ptCount val="21"/>
                <c:pt idx="0">
                  <c:v>9.5541401273885346E-3</c:v>
                </c:pt>
                <c:pt idx="1">
                  <c:v>7.8959835763541611E-3</c:v>
                </c:pt>
                <c:pt idx="2">
                  <c:v>6.6348195329087051E-3</c:v>
                </c:pt>
                <c:pt idx="3">
                  <c:v>5.6533373534843395E-3</c:v>
                </c:pt>
                <c:pt idx="4">
                  <c:v>4.8745612894839467E-3</c:v>
                </c:pt>
                <c:pt idx="5">
                  <c:v>4.246284501061571E-3</c:v>
                </c:pt>
                <c:pt idx="6">
                  <c:v>3.7320859872611457E-3</c:v>
                </c:pt>
                <c:pt idx="7">
                  <c:v>3.3059308399268289E-3</c:v>
                </c:pt>
                <c:pt idx="8">
                  <c:v>2.9488086812927577E-3</c:v>
                </c:pt>
                <c:pt idx="9">
                  <c:v>2.6465762125730016E-3</c:v>
                </c:pt>
                <c:pt idx="10">
                  <c:v>2.3885350318471337E-3</c:v>
                </c:pt>
                <c:pt idx="11">
                  <c:v>2.166471684215087E-3</c:v>
                </c:pt>
                <c:pt idx="12">
                  <c:v>1.9739958940885403E-3</c:v>
                </c:pt>
                <c:pt idx="13">
                  <c:v>1.8060756384477381E-3</c:v>
                </c:pt>
                <c:pt idx="14">
                  <c:v>1.6587048832271763E-3</c:v>
                </c:pt>
                <c:pt idx="15">
                  <c:v>1.5286624203821656E-3</c:v>
                </c:pt>
                <c:pt idx="16">
                  <c:v>1.4133343383710849E-3</c:v>
                </c:pt>
                <c:pt idx="17">
                  <c:v>1.3105816361301146E-3</c:v>
                </c:pt>
                <c:pt idx="18">
                  <c:v>1.2186403223709867E-3</c:v>
                </c:pt>
                <c:pt idx="19">
                  <c:v>1.136045199451669E-3</c:v>
                </c:pt>
                <c:pt idx="20">
                  <c:v>1.0615711252653928E-3</c:v>
                </c:pt>
              </c:numCache>
            </c:numRef>
          </c:yVal>
          <c:smooth val="0"/>
        </c:ser>
        <c:dLbls>
          <c:showLegendKey val="0"/>
          <c:showVal val="0"/>
          <c:showCatName val="0"/>
          <c:showSerName val="0"/>
          <c:showPercent val="0"/>
          <c:showBubbleSize val="0"/>
        </c:dLbls>
        <c:axId val="208571200"/>
        <c:axId val="208571776"/>
      </c:scatterChart>
      <c:valAx>
        <c:axId val="208571200"/>
        <c:scaling>
          <c:orientation val="minMax"/>
        </c:scaling>
        <c:delete val="0"/>
        <c:axPos val="b"/>
        <c:title>
          <c:tx>
            <c:rich>
              <a:bodyPr/>
              <a:lstStyle/>
              <a:p>
                <a:pPr>
                  <a:defRPr sz="1600"/>
                </a:pPr>
                <a:r>
                  <a:rPr lang="en-US" sz="1600"/>
                  <a:t>RF Power (W)</a:t>
                </a:r>
              </a:p>
            </c:rich>
          </c:tx>
          <c:overlay val="0"/>
        </c:title>
        <c:numFmt formatCode="General" sourceLinked="1"/>
        <c:majorTickMark val="out"/>
        <c:minorTickMark val="none"/>
        <c:tickLblPos val="nextTo"/>
        <c:txPr>
          <a:bodyPr/>
          <a:lstStyle/>
          <a:p>
            <a:pPr>
              <a:defRPr sz="1400"/>
            </a:pPr>
            <a:endParaRPr lang="en-US"/>
          </a:p>
        </c:txPr>
        <c:crossAx val="208571776"/>
        <c:crosses val="autoZero"/>
        <c:crossBetween val="midCat"/>
      </c:valAx>
      <c:valAx>
        <c:axId val="208571776"/>
        <c:scaling>
          <c:orientation val="minMax"/>
        </c:scaling>
        <c:delete val="0"/>
        <c:axPos val="l"/>
        <c:majorGridlines/>
        <c:title>
          <c:tx>
            <c:rich>
              <a:bodyPr rot="-5400000" vert="horz"/>
              <a:lstStyle/>
              <a:p>
                <a:pPr>
                  <a:defRPr sz="1600"/>
                </a:pPr>
                <a:r>
                  <a:rPr lang="en-US" sz="1600"/>
                  <a:t>Inefficiency</a:t>
                </a:r>
              </a:p>
            </c:rich>
          </c:tx>
          <c:overlay val="0"/>
        </c:title>
        <c:numFmt formatCode="General" sourceLinked="1"/>
        <c:majorTickMark val="out"/>
        <c:minorTickMark val="none"/>
        <c:tickLblPos val="nextTo"/>
        <c:txPr>
          <a:bodyPr/>
          <a:lstStyle/>
          <a:p>
            <a:pPr>
              <a:defRPr sz="1400"/>
            </a:pPr>
            <a:endParaRPr lang="en-US"/>
          </a:p>
        </c:txPr>
        <c:crossAx val="208571200"/>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Field</a:t>
            </a:r>
            <a:r>
              <a:rPr lang="en-US" baseline="0"/>
              <a:t> Gradient Change</a:t>
            </a:r>
            <a:endParaRPr lang="en-US"/>
          </a:p>
        </c:rich>
      </c:tx>
      <c:overlay val="0"/>
    </c:title>
    <c:autoTitleDeleted val="0"/>
    <c:plotArea>
      <c:layout/>
      <c:scatterChart>
        <c:scatterStyle val="lineMarker"/>
        <c:varyColors val="0"/>
        <c:ser>
          <c:idx val="0"/>
          <c:order val="0"/>
          <c:tx>
            <c:strRef>
              <c:f>fluctuation!$O$32</c:f>
              <c:strCache>
                <c:ptCount val="1"/>
                <c:pt idx="0">
                  <c:v>epsilon</c:v>
                </c:pt>
              </c:strCache>
            </c:strRef>
          </c:tx>
          <c:spPr>
            <a:ln w="28575">
              <a:noFill/>
            </a:ln>
          </c:spPr>
          <c:xVal>
            <c:numRef>
              <c:f>fluctuation!$J$33:$J$53</c:f>
              <c:numCache>
                <c:formatCode>General</c:formatCode>
                <c:ptCount val="21"/>
                <c:pt idx="0">
                  <c:v>0.1</c:v>
                </c:pt>
                <c:pt idx="1">
                  <c:v>0.2</c:v>
                </c:pt>
                <c:pt idx="2">
                  <c:v>0.3</c:v>
                </c:pt>
                <c:pt idx="3">
                  <c:v>0.4</c:v>
                </c:pt>
                <c:pt idx="4">
                  <c:v>0.5</c:v>
                </c:pt>
                <c:pt idx="5">
                  <c:v>0.6</c:v>
                </c:pt>
                <c:pt idx="6">
                  <c:v>0.7</c:v>
                </c:pt>
                <c:pt idx="7">
                  <c:v>0.8</c:v>
                </c:pt>
                <c:pt idx="8">
                  <c:v>0.9</c:v>
                </c:pt>
                <c:pt idx="9">
                  <c:v>1</c:v>
                </c:pt>
                <c:pt idx="10">
                  <c:v>1.1000000000000001</c:v>
                </c:pt>
                <c:pt idx="11">
                  <c:v>1.2</c:v>
                </c:pt>
                <c:pt idx="12">
                  <c:v>1.3</c:v>
                </c:pt>
                <c:pt idx="13">
                  <c:v>1.4</c:v>
                </c:pt>
                <c:pt idx="14">
                  <c:v>1.5</c:v>
                </c:pt>
                <c:pt idx="15">
                  <c:v>1.6</c:v>
                </c:pt>
                <c:pt idx="16">
                  <c:v>1.7</c:v>
                </c:pt>
                <c:pt idx="17">
                  <c:v>1.8</c:v>
                </c:pt>
                <c:pt idx="18">
                  <c:v>1.9</c:v>
                </c:pt>
                <c:pt idx="19">
                  <c:v>2</c:v>
                </c:pt>
                <c:pt idx="20">
                  <c:v>2.1</c:v>
                </c:pt>
              </c:numCache>
            </c:numRef>
          </c:xVal>
          <c:yVal>
            <c:numRef>
              <c:f>fluctuation!$O$33:$O$53</c:f>
              <c:numCache>
                <c:formatCode>General</c:formatCode>
                <c:ptCount val="21"/>
                <c:pt idx="0">
                  <c:v>0.99944901152667887</c:v>
                </c:pt>
                <c:pt idx="1">
                  <c:v>0.99889802305335773</c:v>
                </c:pt>
                <c:pt idx="2">
                  <c:v>0.9983470345800366</c:v>
                </c:pt>
                <c:pt idx="3">
                  <c:v>0.99779604610671546</c:v>
                </c:pt>
                <c:pt idx="4">
                  <c:v>0.99724505763339433</c:v>
                </c:pt>
                <c:pt idx="5">
                  <c:v>0.99669406916007319</c:v>
                </c:pt>
                <c:pt idx="6">
                  <c:v>0.99614308068675206</c:v>
                </c:pt>
                <c:pt idx="7">
                  <c:v>0.99559209221343092</c:v>
                </c:pt>
                <c:pt idx="8">
                  <c:v>0.99504110374010979</c:v>
                </c:pt>
                <c:pt idx="9">
                  <c:v>0.99449011526678865</c:v>
                </c:pt>
                <c:pt idx="10">
                  <c:v>0.99393912679346752</c:v>
                </c:pt>
                <c:pt idx="11">
                  <c:v>0.99338813832014639</c:v>
                </c:pt>
                <c:pt idx="12">
                  <c:v>0.99283714984682525</c:v>
                </c:pt>
                <c:pt idx="13">
                  <c:v>0.99228616137350412</c:v>
                </c:pt>
                <c:pt idx="14">
                  <c:v>0.99173517290018287</c:v>
                </c:pt>
                <c:pt idx="15">
                  <c:v>0.99118418442686174</c:v>
                </c:pt>
                <c:pt idx="16">
                  <c:v>0.9906331959535406</c:v>
                </c:pt>
                <c:pt idx="17">
                  <c:v>0.99008220748021947</c:v>
                </c:pt>
                <c:pt idx="18">
                  <c:v>0.98953121900689833</c:v>
                </c:pt>
                <c:pt idx="19">
                  <c:v>0.9889802305335772</c:v>
                </c:pt>
                <c:pt idx="20">
                  <c:v>0.98842924206025606</c:v>
                </c:pt>
              </c:numCache>
            </c:numRef>
          </c:yVal>
          <c:smooth val="0"/>
        </c:ser>
        <c:dLbls>
          <c:showLegendKey val="0"/>
          <c:showVal val="0"/>
          <c:showCatName val="0"/>
          <c:showSerName val="0"/>
          <c:showPercent val="0"/>
          <c:showBubbleSize val="0"/>
        </c:dLbls>
        <c:axId val="208574656"/>
        <c:axId val="208575232"/>
      </c:scatterChart>
      <c:valAx>
        <c:axId val="208574656"/>
        <c:scaling>
          <c:orientation val="minMax"/>
        </c:scaling>
        <c:delete val="0"/>
        <c:axPos val="b"/>
        <c:title>
          <c:tx>
            <c:rich>
              <a:bodyPr/>
              <a:lstStyle/>
              <a:p>
                <a:pPr>
                  <a:defRPr sz="1800"/>
                </a:pPr>
                <a:r>
                  <a:rPr lang="en-US" sz="1800"/>
                  <a:t>dH/dz</a:t>
                </a:r>
                <a:r>
                  <a:rPr lang="en-US" sz="1800" baseline="0"/>
                  <a:t> (gauss/cm)</a:t>
                </a:r>
                <a:endParaRPr lang="en-US" sz="1800"/>
              </a:p>
            </c:rich>
          </c:tx>
          <c:overlay val="0"/>
        </c:title>
        <c:numFmt formatCode="General" sourceLinked="1"/>
        <c:majorTickMark val="out"/>
        <c:minorTickMark val="none"/>
        <c:tickLblPos val="nextTo"/>
        <c:txPr>
          <a:bodyPr/>
          <a:lstStyle/>
          <a:p>
            <a:pPr>
              <a:defRPr sz="1800"/>
            </a:pPr>
            <a:endParaRPr lang="en-US"/>
          </a:p>
        </c:txPr>
        <c:crossAx val="208575232"/>
        <c:crosses val="autoZero"/>
        <c:crossBetween val="midCat"/>
      </c:valAx>
      <c:valAx>
        <c:axId val="208575232"/>
        <c:scaling>
          <c:orientation val="minMax"/>
        </c:scaling>
        <c:delete val="0"/>
        <c:axPos val="l"/>
        <c:majorGridlines/>
        <c:title>
          <c:tx>
            <c:rich>
              <a:bodyPr rot="-5400000" vert="horz"/>
              <a:lstStyle/>
              <a:p>
                <a:pPr>
                  <a:defRPr sz="1800"/>
                </a:pPr>
                <a:r>
                  <a:rPr lang="en-US" sz="1800"/>
                  <a:t>Efficiency</a:t>
                </a:r>
              </a:p>
            </c:rich>
          </c:tx>
          <c:layout>
            <c:manualLayout>
              <c:xMode val="edge"/>
              <c:yMode val="edge"/>
              <c:x val="1.84800198245504E-3"/>
              <c:y val="0.34584020597945858"/>
            </c:manualLayout>
          </c:layout>
          <c:overlay val="0"/>
        </c:title>
        <c:numFmt formatCode="General" sourceLinked="1"/>
        <c:majorTickMark val="out"/>
        <c:minorTickMark val="none"/>
        <c:tickLblPos val="nextTo"/>
        <c:txPr>
          <a:bodyPr/>
          <a:lstStyle/>
          <a:p>
            <a:pPr>
              <a:defRPr sz="1600"/>
            </a:pPr>
            <a:endParaRPr lang="en-US"/>
          </a:p>
        </c:txPr>
        <c:crossAx val="208574656"/>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3660E7-A8CF-E044-897C-BE9693A9786D}" type="datetimeFigureOut">
              <a:rPr lang="en-US" smtClean="0"/>
              <a:t>9/19/2014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7CCD35-3494-3E45-BA7B-AB2663716C46}" type="slidenum">
              <a:rPr lang="en-US" smtClean="0"/>
              <a:t>‹#›</a:t>
            </a:fld>
            <a:endParaRPr lang="en-US"/>
          </a:p>
        </p:txBody>
      </p:sp>
    </p:spTree>
    <p:extLst>
      <p:ext uri="{BB962C8B-B14F-4D97-AF65-F5344CB8AC3E}">
        <p14:creationId xmlns:p14="http://schemas.microsoft.com/office/powerpoint/2010/main" val="1689128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73CA86-BA70-5642-9A13-C67EFFDE0BA1}" type="datetimeFigureOut">
              <a:rPr lang="en-US" smtClean="0"/>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ECF677-AC0D-D143-BB1E-7D35BCF8DAB2}" type="slidenum">
              <a:rPr lang="en-US" smtClean="0"/>
              <a:t>‹#›</a:t>
            </a:fld>
            <a:endParaRPr lang="en-US"/>
          </a:p>
        </p:txBody>
      </p:sp>
    </p:spTree>
    <p:extLst>
      <p:ext uri="{BB962C8B-B14F-4D97-AF65-F5344CB8AC3E}">
        <p14:creationId xmlns:p14="http://schemas.microsoft.com/office/powerpoint/2010/main" val="1260348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 of apparatus: ~2 m.</a:t>
            </a:r>
          </a:p>
          <a:p>
            <a:r>
              <a:rPr lang="en-US" dirty="0" smtClean="0"/>
              <a:t>No material interactions.</a:t>
            </a:r>
            <a:endParaRPr lang="en-US" baseline="0" dirty="0" smtClean="0"/>
          </a:p>
          <a:p>
            <a:r>
              <a:rPr lang="en-US" baseline="0" dirty="0" smtClean="0"/>
              <a:t>No field zeros where </a:t>
            </a:r>
            <a:r>
              <a:rPr lang="en-US" baseline="0" dirty="0" err="1" smtClean="0"/>
              <a:t>Majorana</a:t>
            </a:r>
            <a:r>
              <a:rPr lang="en-US" baseline="0" dirty="0" smtClean="0"/>
              <a:t> spin flips could otherwise occur.</a:t>
            </a:r>
          </a:p>
          <a:p>
            <a:r>
              <a:rPr lang="en-US" baseline="0" dirty="0" smtClean="0"/>
              <a:t>Mechanism to remove quasi-bound UCNs that would otherwise slowly leak out.</a:t>
            </a:r>
          </a:p>
          <a:p>
            <a:r>
              <a:rPr lang="en-US" baseline="0" dirty="0" smtClean="0"/>
              <a:t>Large volume so statistics are achievable in a reasonable time.</a:t>
            </a:r>
          </a:p>
          <a:p>
            <a:r>
              <a:rPr lang="en-US" dirty="0" smtClean="0"/>
              <a:t>Original concept was to detect betas that are guided by the holding field to detectors at the ends.</a:t>
            </a:r>
            <a:r>
              <a:rPr lang="en-US" baseline="0" dirty="0" smtClean="0"/>
              <a:t>  Tests indicate the background is probably too high for this to be feasible.  A new idea (besides the standard method of draining UCN into an external counter) is an “in situ” detector.</a:t>
            </a:r>
          </a:p>
          <a:p>
            <a:r>
              <a:rPr lang="en-US" dirty="0" smtClean="0"/>
              <a:t>Details of prototype construction</a:t>
            </a:r>
            <a:r>
              <a:rPr lang="en-US" baseline="0" dirty="0" smtClean="0"/>
              <a:t> in next talk.</a:t>
            </a:r>
          </a:p>
          <a:p>
            <a:r>
              <a:rPr lang="en-US" baseline="0" dirty="0" smtClean="0"/>
              <a:t>The prototype will serve as a test bed of the trap concept, detection schemes, and systematic effects.</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a:t>
            </a:fld>
            <a:endParaRPr lang="en-US"/>
          </a:p>
        </p:txBody>
      </p:sp>
    </p:spTree>
    <p:extLst>
      <p:ext uri="{BB962C8B-B14F-4D97-AF65-F5344CB8AC3E}">
        <p14:creationId xmlns:p14="http://schemas.microsoft.com/office/powerpoint/2010/main" val="210380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trap</a:t>
            </a:r>
            <a:r>
              <a:rPr lang="en-US" baseline="0" dirty="0" smtClean="0"/>
              <a:t> loading can be made very efficient.  Need long guide lifetimes and low depolarization on the way into the trap.  Projection based on experience acquired with UCNA.   [Don’t read details; just conclusion.  …this makes it possible to study systematics with precision.]</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17</a:t>
            </a:fld>
            <a:endParaRPr lang="en-US"/>
          </a:p>
        </p:txBody>
      </p:sp>
    </p:spTree>
    <p:extLst>
      <p:ext uri="{BB962C8B-B14F-4D97-AF65-F5344CB8AC3E}">
        <p14:creationId xmlns:p14="http://schemas.microsoft.com/office/powerpoint/2010/main" val="19402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a:t>
            </a:r>
            <a:r>
              <a:rPr lang="en-US" baseline="0" dirty="0" smtClean="0"/>
              <a:t> precision of prototype: probably at least ~1 second; what’s the limiting factor? Statistics? Some systematic effect that can’t be sufficiently characterized? </a:t>
            </a:r>
            <a:r>
              <a:rPr lang="en-US" dirty="0" smtClean="0"/>
              <a:t>Example</a:t>
            </a:r>
            <a:r>
              <a:rPr lang="en-US" baseline="0" dirty="0" smtClean="0"/>
              <a:t> p</a:t>
            </a:r>
            <a:r>
              <a:rPr lang="en-US" dirty="0" smtClean="0"/>
              <a:t>ossible upgrades to the</a:t>
            </a:r>
            <a:r>
              <a:rPr lang="en-US" baseline="0" dirty="0" smtClean="0"/>
              <a:t> prototype: active in-situ detector (to remove absorption-time and background issues); new ideas for UCN population normalization.  Mention R&amp;D proposal here?</a:t>
            </a:r>
          </a:p>
          <a:p>
            <a:endParaRPr lang="en-US" baseline="0" dirty="0" smtClean="0"/>
          </a:p>
          <a:p>
            <a:r>
              <a:rPr lang="en-US" baseline="0" dirty="0" smtClean="0"/>
              <a:t>Note from Mark on how to study heating: “</a:t>
            </a:r>
            <a:r>
              <a:rPr lang="en-US" sz="1200" kern="1200" dirty="0" smtClean="0">
                <a:solidFill>
                  <a:schemeClr val="tx1"/>
                </a:solidFill>
                <a:latin typeface="+mn-lt"/>
                <a:ea typeface="+mn-ea"/>
                <a:cs typeface="+mn-cs"/>
              </a:rPr>
              <a:t>The way heating has been studied in the past is by watching UCN boil out of an open topped vessel after it is cleaned down to some level.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 the lifetime trap I proposed using an active cleaner as a detector. So first clean the trap to some depth. Then after varying amounts of time drop the cleaner back in and look for signals above the cleaned level. This could be done while manually adding vibrations to the system at different amplitudes and frequencies. You would also want to add electronic noise to the holding field and look for heating the same way.”</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18</a:t>
            </a:fld>
            <a:endParaRPr lang="en-US"/>
          </a:p>
        </p:txBody>
      </p:sp>
    </p:spTree>
    <p:extLst>
      <p:ext uri="{BB962C8B-B14F-4D97-AF65-F5344CB8AC3E}">
        <p14:creationId xmlns:p14="http://schemas.microsoft.com/office/powerpoint/2010/main" val="341520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3He</a:t>
            </a:r>
            <a:r>
              <a:rPr lang="en-US" baseline="0" dirty="0" smtClean="0"/>
              <a:t> drift tubes were instrumented for first test run.  We could e.g. look for any long-lifetime component in the observed </a:t>
            </a:r>
            <a:r>
              <a:rPr lang="en-US" baseline="0" dirty="0" err="1" smtClean="0"/>
              <a:t>upscattering</a:t>
            </a:r>
            <a:r>
              <a:rPr lang="en-US" baseline="0" dirty="0" smtClean="0"/>
              <a:t> time spectrum.  Quasi-bound cleaning is a t</a:t>
            </a:r>
            <a:r>
              <a:rPr lang="en-US" dirty="0" smtClean="0"/>
              <a:t>opic of Mark’s EC proposal.</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19</a:t>
            </a:fld>
            <a:endParaRPr lang="en-US"/>
          </a:p>
        </p:txBody>
      </p:sp>
    </p:spTree>
    <p:extLst>
      <p:ext uri="{BB962C8B-B14F-4D97-AF65-F5344CB8AC3E}">
        <p14:creationId xmlns:p14="http://schemas.microsoft.com/office/powerpoint/2010/main" val="364950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Simulations</a:t>
            </a:r>
            <a:r>
              <a:rPr lang="en-US" dirty="0" smtClean="0"/>
              <a:t> 1,2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p>
          <a:p>
            <a:r>
              <a:rPr lang="en-US" sz="1200" b="1" i="0" u="none" strike="noStrike" kern="1200" dirty="0" smtClean="0">
                <a:solidFill>
                  <a:schemeClr val="tx1"/>
                </a:solidFill>
                <a:effectLst/>
                <a:latin typeface="+mn-lt"/>
                <a:ea typeface="+mn-ea"/>
                <a:cs typeface="+mn-cs"/>
              </a:rPr>
              <a:t>Trap Design&amp; Construction</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p>
          <a:p>
            <a:r>
              <a:rPr lang="en-US" sz="1200" b="1" i="0" u="none" strike="noStrike" kern="1200" dirty="0" smtClean="0">
                <a:solidFill>
                  <a:schemeClr val="tx1"/>
                </a:solidFill>
                <a:effectLst/>
                <a:latin typeface="+mn-lt"/>
                <a:ea typeface="+mn-ea"/>
                <a:cs typeface="+mn-cs"/>
              </a:rPr>
              <a:t>UCN Transport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8</a:t>
            </a:r>
            <a:r>
              <a:rPr lang="en-US" dirty="0" smtClean="0"/>
              <a:t> </a:t>
            </a:r>
            <a:endParaRPr lang="en-US" sz="1200" b="1" i="0" u="none" strike="noStrike" kern="1200" dirty="0" smtClean="0">
              <a:solidFill>
                <a:schemeClr val="tx1"/>
              </a:solidFill>
              <a:effectLst/>
              <a:latin typeface="+mn-lt"/>
              <a:ea typeface="+mn-ea"/>
              <a:cs typeface="+mn-cs"/>
            </a:endParaRPr>
          </a:p>
          <a:p>
            <a:r>
              <a:rPr lang="en-US" dirty="0" smtClean="0"/>
              <a:t> </a:t>
            </a:r>
            <a:r>
              <a:rPr lang="en-US" sz="1200" b="1" i="0" u="none" strike="noStrike" kern="1200" dirty="0" smtClean="0">
                <a:solidFill>
                  <a:schemeClr val="tx1"/>
                </a:solidFill>
                <a:effectLst/>
                <a:latin typeface="+mn-lt"/>
                <a:ea typeface="+mn-ea"/>
                <a:cs typeface="+mn-cs"/>
              </a:rPr>
              <a:t>Detectors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8</a:t>
            </a:r>
            <a:r>
              <a:rPr lang="en-US" dirty="0" smtClean="0"/>
              <a:t> </a:t>
            </a:r>
            <a:endParaRPr lang="en-US" sz="1200" b="1" i="0" u="none" strike="noStrike" kern="1200" dirty="0" smtClean="0">
              <a:solidFill>
                <a:schemeClr val="tx1"/>
              </a:solidFill>
              <a:effectLst/>
              <a:latin typeface="+mn-lt"/>
              <a:ea typeface="+mn-ea"/>
              <a:cs typeface="+mn-cs"/>
            </a:endParaRPr>
          </a:p>
          <a:p>
            <a:r>
              <a:rPr lang="en-US" dirty="0" smtClean="0"/>
              <a:t> </a:t>
            </a:r>
            <a:r>
              <a:rPr lang="en-US" sz="1200" b="1" i="0" u="none" strike="noStrike" kern="1200" dirty="0" smtClean="0">
                <a:solidFill>
                  <a:schemeClr val="tx1"/>
                </a:solidFill>
                <a:effectLst/>
                <a:latin typeface="+mn-lt"/>
                <a:ea typeface="+mn-ea"/>
                <a:cs typeface="+mn-cs"/>
              </a:rPr>
              <a:t>UCN Storage</a:t>
            </a:r>
            <a:r>
              <a:rPr lang="en-US" sz="1200" b="0" i="0" u="none" strike="noStrike" kern="1200" dirty="0" smtClean="0">
                <a:solidFill>
                  <a:schemeClr val="tx1"/>
                </a:solidFill>
                <a:effectLst/>
                <a:latin typeface="+mn-lt"/>
                <a:ea typeface="+mn-ea"/>
                <a:cs typeface="+mn-cs"/>
              </a:rPr>
              <a:t>6</a:t>
            </a:r>
            <a:r>
              <a:rPr lang="en-US" dirty="0" smtClean="0"/>
              <a:t> </a:t>
            </a:r>
            <a:r>
              <a:rPr lang="en-US" sz="1200" b="0" i="0" u="none" strike="noStrike" kern="1200" dirty="0" smtClean="0">
                <a:solidFill>
                  <a:schemeClr val="tx1"/>
                </a:solidFill>
                <a:effectLst/>
                <a:latin typeface="+mn-lt"/>
                <a:ea typeface="+mn-ea"/>
                <a:cs typeface="+mn-cs"/>
              </a:rPr>
              <a:t>8</a:t>
            </a:r>
            <a:r>
              <a:rPr lang="en-US" dirty="0" smtClean="0"/>
              <a:t> </a:t>
            </a:r>
            <a:endParaRPr lang="en-US" sz="1200" b="1" i="0" u="none" strike="noStrike" kern="1200" dirty="0" smtClean="0">
              <a:solidFill>
                <a:schemeClr val="tx1"/>
              </a:solidFill>
              <a:effectLst/>
              <a:latin typeface="+mn-lt"/>
              <a:ea typeface="+mn-ea"/>
              <a:cs typeface="+mn-cs"/>
            </a:endParaRPr>
          </a:p>
          <a:p>
            <a:r>
              <a:rPr lang="en-US" dirty="0" smtClean="0"/>
              <a:t> </a:t>
            </a:r>
            <a:r>
              <a:rPr lang="en-US" sz="1200" b="1" i="0" u="none" strike="noStrike" kern="1200" dirty="0" smtClean="0">
                <a:solidFill>
                  <a:schemeClr val="tx1"/>
                </a:solidFill>
                <a:effectLst/>
                <a:latin typeface="+mn-lt"/>
                <a:ea typeface="+mn-ea"/>
                <a:cs typeface="+mn-cs"/>
              </a:rPr>
              <a:t>UCN Cleaning </a:t>
            </a:r>
            <a:r>
              <a:rPr lang="en-US" sz="1200" b="0" i="0" u="none" strike="noStrike" kern="1200" dirty="0" smtClean="0">
                <a:solidFill>
                  <a:schemeClr val="tx1"/>
                </a:solidFill>
                <a:effectLst/>
                <a:latin typeface="+mn-lt"/>
                <a:ea typeface="+mn-ea"/>
                <a:cs typeface="+mn-cs"/>
              </a:rPr>
              <a:t>7</a:t>
            </a:r>
            <a:r>
              <a:rPr lang="en-US" dirty="0" smtClean="0"/>
              <a:t> </a:t>
            </a:r>
            <a:r>
              <a:rPr lang="en-US" sz="1200" b="0" i="0" u="none" strike="noStrike" kern="1200" dirty="0" smtClean="0">
                <a:solidFill>
                  <a:schemeClr val="tx1"/>
                </a:solidFill>
                <a:effectLst/>
                <a:latin typeface="+mn-lt"/>
                <a:ea typeface="+mn-ea"/>
                <a:cs typeface="+mn-cs"/>
              </a:rPr>
              <a:t>9</a:t>
            </a:r>
            <a:r>
              <a:rPr lang="en-US" dirty="0" smtClean="0"/>
              <a:t> </a:t>
            </a:r>
            <a:endParaRPr lang="en-US" sz="1200" b="1"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sz="1200" b="1" i="0" u="none" strike="noStrike" kern="1200" dirty="0" smtClean="0">
                <a:solidFill>
                  <a:schemeClr val="tx1"/>
                </a:solidFill>
                <a:effectLst/>
                <a:latin typeface="+mn-lt"/>
                <a:ea typeface="+mn-ea"/>
                <a:cs typeface="+mn-cs"/>
              </a:rPr>
              <a:t>UCN Heating 7 9 </a:t>
            </a:r>
          </a:p>
          <a:p>
            <a:r>
              <a:rPr lang="en-US" dirty="0" smtClean="0"/>
              <a:t> </a:t>
            </a:r>
            <a:r>
              <a:rPr lang="en-US" sz="1200" b="1" i="0" u="none" strike="noStrike" kern="1200" dirty="0" smtClean="0">
                <a:solidFill>
                  <a:schemeClr val="tx1"/>
                </a:solidFill>
                <a:effectLst/>
                <a:latin typeface="+mn-lt"/>
                <a:ea typeface="+mn-ea"/>
                <a:cs typeface="+mn-cs"/>
              </a:rPr>
              <a:t>UCN Depolarization</a:t>
            </a:r>
            <a:r>
              <a:rPr lang="en-US" sz="1200" b="0" i="0" u="none" strike="noStrike" kern="1200" dirty="0" smtClean="0">
                <a:solidFill>
                  <a:schemeClr val="tx1"/>
                </a:solidFill>
                <a:effectLst/>
                <a:latin typeface="+mn-lt"/>
                <a:ea typeface="+mn-ea"/>
                <a:cs typeface="+mn-cs"/>
              </a:rPr>
              <a:t>7</a:t>
            </a:r>
            <a:r>
              <a:rPr lang="en-US" dirty="0" smtClean="0"/>
              <a:t> </a:t>
            </a:r>
            <a:r>
              <a:rPr lang="en-US" sz="1200" b="0" i="0" u="none" strike="noStrike" kern="1200" dirty="0" smtClean="0">
                <a:solidFill>
                  <a:schemeClr val="tx1"/>
                </a:solidFill>
                <a:effectLst/>
                <a:latin typeface="+mn-lt"/>
                <a:ea typeface="+mn-ea"/>
                <a:cs typeface="+mn-cs"/>
              </a:rPr>
              <a:t>9</a:t>
            </a:r>
            <a:r>
              <a:rPr lang="en-US" dirty="0" smtClean="0"/>
              <a:t> </a:t>
            </a:r>
            <a:endParaRPr lang="en-US" sz="1200" b="1" i="0" u="none" strike="noStrike" kern="1200" dirty="0" smtClean="0">
              <a:solidFill>
                <a:schemeClr val="tx1"/>
              </a:solidFill>
              <a:effectLst/>
              <a:latin typeface="+mn-lt"/>
              <a:ea typeface="+mn-ea"/>
              <a:cs typeface="+mn-cs"/>
            </a:endParaRPr>
          </a:p>
          <a:p>
            <a:r>
              <a:rPr lang="en-US" dirty="0" smtClean="0"/>
              <a:t> </a:t>
            </a:r>
            <a:r>
              <a:rPr lang="en-US" sz="1200" b="1" i="0" u="none" strike="noStrike" kern="1200" dirty="0" smtClean="0">
                <a:solidFill>
                  <a:schemeClr val="tx1"/>
                </a:solidFill>
                <a:effectLst/>
                <a:latin typeface="+mn-lt"/>
                <a:ea typeface="+mn-ea"/>
                <a:cs typeface="+mn-cs"/>
              </a:rPr>
              <a:t>DAQ</a:t>
            </a:r>
            <a:r>
              <a:rPr lang="en-US" dirty="0" smtClean="0"/>
              <a:t> </a:t>
            </a:r>
            <a:r>
              <a:rPr lang="en-US" sz="1200" b="0" i="0" u="none" strike="noStrike" kern="1200" dirty="0" smtClean="0">
                <a:solidFill>
                  <a:schemeClr val="tx1"/>
                </a:solidFill>
                <a:effectLst/>
                <a:latin typeface="+mn-lt"/>
                <a:ea typeface="+mn-ea"/>
                <a:cs typeface="+mn-cs"/>
              </a:rPr>
              <a:t>7</a:t>
            </a:r>
            <a:r>
              <a:rPr lang="en-US" dirty="0" smtClean="0"/>
              <a:t> </a:t>
            </a:r>
            <a:r>
              <a:rPr lang="en-US" sz="1200" b="0" i="0" u="none" strike="noStrike" kern="1200" dirty="0" smtClean="0">
                <a:solidFill>
                  <a:schemeClr val="tx1"/>
                </a:solidFill>
                <a:effectLst/>
                <a:latin typeface="+mn-lt"/>
                <a:ea typeface="+mn-ea"/>
                <a:cs typeface="+mn-cs"/>
              </a:rPr>
              <a:t>9</a:t>
            </a:r>
            <a:r>
              <a:rPr lang="en-US" dirty="0" smtClean="0"/>
              <a:t> </a:t>
            </a:r>
          </a:p>
          <a:p>
            <a:r>
              <a:rPr lang="en-US" sz="1200" b="1" i="0" u="none" strike="noStrike" kern="1200" dirty="0" smtClean="0">
                <a:solidFill>
                  <a:schemeClr val="tx1"/>
                </a:solidFill>
                <a:effectLst/>
                <a:latin typeface="+mn-lt"/>
                <a:ea typeface="+mn-ea"/>
                <a:cs typeface="+mn-cs"/>
              </a:rPr>
              <a:t>~1 sec Lifetime Measurement</a:t>
            </a:r>
            <a:r>
              <a:rPr lang="en-US" dirty="0" smtClean="0"/>
              <a:t> </a:t>
            </a:r>
            <a:r>
              <a:rPr lang="en-US" sz="1200" b="0" i="0" u="none" strike="noStrike" kern="1200" dirty="0" smtClean="0">
                <a:solidFill>
                  <a:schemeClr val="tx1"/>
                </a:solidFill>
                <a:effectLst/>
                <a:latin typeface="+mn-lt"/>
                <a:ea typeface="+mn-ea"/>
                <a:cs typeface="+mn-cs"/>
              </a:rPr>
              <a:t>8</a:t>
            </a:r>
            <a:r>
              <a:rPr lang="en-US" dirty="0" smtClean="0"/>
              <a:t> </a:t>
            </a:r>
            <a:r>
              <a:rPr lang="en-US" sz="1200" b="0" i="0" u="none" strike="noStrike" kern="1200" dirty="0" smtClean="0">
                <a:solidFill>
                  <a:schemeClr val="tx1"/>
                </a:solidFill>
                <a:effectLst/>
                <a:latin typeface="+mn-lt"/>
                <a:ea typeface="+mn-ea"/>
                <a:cs typeface="+mn-cs"/>
              </a:rPr>
              <a:t>10</a:t>
            </a:r>
            <a:r>
              <a:rPr lang="en-US" dirty="0" smtClean="0"/>
              <a:t> </a:t>
            </a:r>
          </a:p>
          <a:p>
            <a:r>
              <a:rPr lang="en-US" sz="1200" b="1" i="0" u="none" strike="noStrike" kern="1200" dirty="0" smtClean="0">
                <a:solidFill>
                  <a:schemeClr val="tx1"/>
                </a:solidFill>
                <a:effectLst/>
                <a:latin typeface="+mn-lt"/>
                <a:ea typeface="+mn-ea"/>
                <a:cs typeface="+mn-cs"/>
              </a:rPr>
              <a:t>Improved </a:t>
            </a:r>
            <a:r>
              <a:rPr lang="en-US" sz="1200" b="1" i="0" u="none" strike="noStrike" kern="1200" dirty="0" err="1" smtClean="0">
                <a:solidFill>
                  <a:schemeClr val="tx1"/>
                </a:solidFill>
                <a:effectLst/>
                <a:latin typeface="+mn-lt"/>
                <a:ea typeface="+mn-ea"/>
                <a:cs typeface="+mn-cs"/>
              </a:rPr>
              <a:t>Lifetine</a:t>
            </a:r>
            <a:r>
              <a:rPr lang="en-US" dirty="0" smtClean="0"/>
              <a:t> </a:t>
            </a:r>
            <a:r>
              <a:rPr lang="en-US" sz="1200" b="0" i="0" u="none" strike="noStrike" kern="1200" dirty="0" smtClean="0">
                <a:solidFill>
                  <a:schemeClr val="tx1"/>
                </a:solidFill>
                <a:effectLst/>
                <a:latin typeface="+mn-lt"/>
                <a:ea typeface="+mn-ea"/>
                <a:cs typeface="+mn-cs"/>
              </a:rPr>
              <a:t>9</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F1E159A-5872-E442-A210-3D211CC15771}" type="slidenum">
              <a:rPr lang="en-US" smtClean="0"/>
              <a:t>20</a:t>
            </a:fld>
            <a:endParaRPr lang="en-US"/>
          </a:p>
        </p:txBody>
      </p:sp>
    </p:spTree>
    <p:extLst>
      <p:ext uri="{BB962C8B-B14F-4D97-AF65-F5344CB8AC3E}">
        <p14:creationId xmlns:p14="http://schemas.microsoft.com/office/powerpoint/2010/main" val="129555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no Mark EC award,</a:t>
            </a:r>
            <a:r>
              <a:rPr lang="en-US" baseline="0" dirty="0" smtClean="0"/>
              <a:t> the schedule will have to be delayed.</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21</a:t>
            </a:fld>
            <a:endParaRPr lang="en-US"/>
          </a:p>
        </p:txBody>
      </p:sp>
    </p:spTree>
    <p:extLst>
      <p:ext uri="{BB962C8B-B14F-4D97-AF65-F5344CB8AC3E}">
        <p14:creationId xmlns:p14="http://schemas.microsoft.com/office/powerpoint/2010/main" val="221830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“Responsible Person/Institutes” may change for some tasks; we’re discussing this within the collaboration.  Furthermore, we are actively recruiting new members to the collaboration  [who have we approached?]; the R&amp;D proposal document will serve as a convenient way to explain the R&amp;D effort to a potential new collaborator.</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22</a:t>
            </a:fld>
            <a:endParaRPr lang="en-US"/>
          </a:p>
        </p:txBody>
      </p:sp>
    </p:spTree>
    <p:extLst>
      <p:ext uri="{BB962C8B-B14F-4D97-AF65-F5344CB8AC3E}">
        <p14:creationId xmlns:p14="http://schemas.microsoft.com/office/powerpoint/2010/main" val="1568363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 of this sequence.</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27</a:t>
            </a:fld>
            <a:endParaRPr lang="en-US"/>
          </a:p>
        </p:txBody>
      </p:sp>
    </p:spTree>
    <p:extLst>
      <p:ext uri="{BB962C8B-B14F-4D97-AF65-F5344CB8AC3E}">
        <p14:creationId xmlns:p14="http://schemas.microsoft.com/office/powerpoint/2010/main" val="3708531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first UCNs data: loading efficiency is</a:t>
            </a:r>
            <a:r>
              <a:rPr lang="en-US" baseline="0" dirty="0" smtClean="0"/>
              <a:t> obviously not good.  This is an R&amp;D topic.</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31</a:t>
            </a:fld>
            <a:endParaRPr lang="en-US"/>
          </a:p>
        </p:txBody>
      </p:sp>
    </p:spTree>
    <p:extLst>
      <p:ext uri="{BB962C8B-B14F-4D97-AF65-F5344CB8AC3E}">
        <p14:creationId xmlns:p14="http://schemas.microsoft.com/office/powerpoint/2010/main" val="198292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52V decay plot with simulated</a:t>
            </a:r>
            <a:r>
              <a:rPr lang="en-US" baseline="0" dirty="0" smtClean="0"/>
              <a:t> data, rather than show the data w/out the coincidence cut; we can fit exponential decay to get the initial number of parents and thus the number of absorbed UCNs.</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35</a:t>
            </a:fld>
            <a:endParaRPr lang="en-US"/>
          </a:p>
        </p:txBody>
      </p:sp>
    </p:spTree>
    <p:extLst>
      <p:ext uri="{BB962C8B-B14F-4D97-AF65-F5344CB8AC3E}">
        <p14:creationId xmlns:p14="http://schemas.microsoft.com/office/powerpoint/2010/main" val="329061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was</a:t>
            </a:r>
            <a:r>
              <a:rPr lang="en-US" baseline="0" dirty="0" smtClean="0"/>
              <a:t> effectively a very </a:t>
            </a:r>
            <a:r>
              <a:rPr lang="en-US" dirty="0" smtClean="0"/>
              <a:t>low resolution (3-level) spectrometer.  Not sensitive</a:t>
            </a:r>
            <a:r>
              <a:rPr lang="en-US" baseline="0" dirty="0" smtClean="0"/>
              <a:t> to e.g. changes in polarization fraction or anything else that might affect the trap loading efficiency.  </a:t>
            </a:r>
            <a:r>
              <a:rPr lang="en-US" dirty="0" smtClean="0"/>
              <a:t>Topic</a:t>
            </a:r>
            <a:r>
              <a:rPr lang="en-US" baseline="0" dirty="0" smtClean="0"/>
              <a:t> of Mark’s EC proposal.</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36</a:t>
            </a:fld>
            <a:endParaRPr lang="en-US"/>
          </a:p>
        </p:txBody>
      </p:sp>
    </p:spTree>
    <p:extLst>
      <p:ext uri="{BB962C8B-B14F-4D97-AF65-F5344CB8AC3E}">
        <p14:creationId xmlns:p14="http://schemas.microsoft.com/office/powerpoint/2010/main" val="19939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Exponential fall off of |B|</a:t>
            </a:r>
            <a:r>
              <a:rPr lang="en-US" baseline="0" dirty="0" smtClean="0"/>
              <a:t> from trap surface: Large effective volume for low-field seeking UCN.  External electromagnetic coils provide a holding field everywhere normal to the </a:t>
            </a:r>
            <a:r>
              <a:rPr lang="en-US" baseline="0" dirty="0" err="1" smtClean="0"/>
              <a:t>Halbach</a:t>
            </a:r>
            <a:r>
              <a:rPr lang="en-US" baseline="0" dirty="0" smtClean="0"/>
              <a:t> array field: no field zeros.  </a:t>
            </a:r>
            <a:r>
              <a:rPr lang="en-US" baseline="0" dirty="0" err="1" smtClean="0"/>
              <a:t>Walstrom</a:t>
            </a:r>
            <a:r>
              <a:rPr lang="en-US" baseline="0" dirty="0" smtClean="0"/>
              <a:t> et al. calculated completely negligible depolarization losses.  Recent analysis by </a:t>
            </a:r>
            <a:r>
              <a:rPr lang="en-US" baseline="0" dirty="0" err="1" smtClean="0"/>
              <a:t>Steyrl</a:t>
            </a:r>
            <a:r>
              <a:rPr lang="en-US" baseline="0" dirty="0" smtClean="0"/>
              <a:t> which accounted for transverse velocities found much higher depolarization loss, but still negligible for a 0.1-s measurement.</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2</a:t>
            </a:fld>
            <a:endParaRPr lang="en-US"/>
          </a:p>
        </p:txBody>
      </p:sp>
    </p:spTree>
    <p:extLst>
      <p:ext uri="{BB962C8B-B14F-4D97-AF65-F5344CB8AC3E}">
        <p14:creationId xmlns:p14="http://schemas.microsoft.com/office/powerpoint/2010/main" val="25020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 of Mark’s EC proposal.</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37</a:t>
            </a:fld>
            <a:endParaRPr lang="en-US"/>
          </a:p>
        </p:txBody>
      </p:sp>
    </p:spTree>
    <p:extLst>
      <p:ext uri="{BB962C8B-B14F-4D97-AF65-F5344CB8AC3E}">
        <p14:creationId xmlns:p14="http://schemas.microsoft.com/office/powerpoint/2010/main" val="617233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Led</a:t>
            </a:r>
            <a:r>
              <a:rPr lang="en-US" baseline="0" dirty="0" smtClean="0"/>
              <a:t> by Indiana University contingent.  Re long-term goal: “new designs” could be for a novel detector, a new cross assembly, different trap geometry, different holding field, etc.</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38</a:t>
            </a:fld>
            <a:endParaRPr lang="en-US"/>
          </a:p>
        </p:txBody>
      </p:sp>
    </p:spTree>
    <p:extLst>
      <p:ext uri="{BB962C8B-B14F-4D97-AF65-F5344CB8AC3E}">
        <p14:creationId xmlns:p14="http://schemas.microsoft.com/office/powerpoint/2010/main" val="3103435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  Scott will cover this.</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39</a:t>
            </a:fld>
            <a:endParaRPr lang="en-US"/>
          </a:p>
        </p:txBody>
      </p:sp>
    </p:spTree>
    <p:extLst>
      <p:ext uri="{BB962C8B-B14F-4D97-AF65-F5344CB8AC3E}">
        <p14:creationId xmlns:p14="http://schemas.microsoft.com/office/powerpoint/2010/main" val="296605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buFont typeface="+mj-lt"/>
              <a:buAutoNum type="arabicPeriod"/>
            </a:pPr>
            <a:r>
              <a:rPr lang="en-US" baseline="0" dirty="0" smtClean="0"/>
              <a:t>There are two ways to measure the neutron lifetime, however the averaged results from the two methods don’t agree with each other. The difference is larger than the error bars quoted by each class of experiment.  </a:t>
            </a:r>
          </a:p>
          <a:p>
            <a:pPr marL="216233" indent="-216233">
              <a:buFont typeface="+mj-lt"/>
              <a:buAutoNum type="arabicPeriod"/>
            </a:pPr>
            <a:r>
              <a:rPr lang="en-US" baseline="0" dirty="0" smtClean="0"/>
              <a:t>In this talk, I will focus on the means to trap low-energy neutrons, and measure its exponential decay time constant to infer the beta-decay lifetime. </a:t>
            </a:r>
          </a:p>
          <a:p>
            <a:pPr marL="216233" indent="-216233">
              <a:buFont typeface="+mj-lt"/>
              <a:buAutoNum type="arabicPeriod"/>
            </a:pPr>
            <a:r>
              <a:rPr lang="en-US" baseline="0" dirty="0" smtClean="0"/>
              <a:t>The trouble is the neutron lifetime is just long enough, which is 15 </a:t>
            </a:r>
            <a:r>
              <a:rPr lang="en-US" baseline="0" dirty="0" err="1" smtClean="0"/>
              <a:t>mins</a:t>
            </a:r>
            <a:r>
              <a:rPr lang="en-US" baseline="0" dirty="0" smtClean="0"/>
              <a:t>, that its environment also impact strongly in how long they can live. </a:t>
            </a:r>
          </a:p>
          <a:p>
            <a:pPr marL="216233" indent="-216233">
              <a:buFont typeface="+mj-lt"/>
              <a:buAutoNum type="arabicPeriod"/>
            </a:pPr>
            <a:r>
              <a:rPr lang="en-US" baseline="0" dirty="0" smtClean="0"/>
              <a:t>Neutrons can be absorbed by other nuclide, scattered and heated to gain enough energy to escape the trap, and there are also the subtle effect of the slow escape of quasi-bound neutrons that obscure extraction of the true beta-decay lifetime. </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76848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correction delta t = 100</a:t>
            </a:r>
            <a:r>
              <a:rPr lang="en-US" baseline="0" dirty="0" smtClean="0"/>
              <a:t> sec, needs to measure at 1e-3 level.</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57</a:t>
            </a:fld>
            <a:endParaRPr lang="en-US"/>
          </a:p>
        </p:txBody>
      </p:sp>
    </p:spTree>
    <p:extLst>
      <p:ext uri="{BB962C8B-B14F-4D97-AF65-F5344CB8AC3E}">
        <p14:creationId xmlns:p14="http://schemas.microsoft.com/office/powerpoint/2010/main" val="46723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plans to patch up the missing magnet corners by grinding up our spare magnets to the exact shape. </a:t>
            </a:r>
          </a:p>
          <a:p>
            <a:r>
              <a:rPr lang="en-US" baseline="0" dirty="0" smtClean="0"/>
              <a:t>For now, they are covered by copper tapes (with a total surface area about 40 cm^2, that 0.1% of the total surface area, with loss per bounce probability of 1e-4). </a:t>
            </a:r>
          </a:p>
          <a:p>
            <a:r>
              <a:rPr lang="en-US" baseline="0" dirty="0" smtClean="0"/>
              <a:t>However, we estimate that the presence of these copper tapes can introduce a correction of lifetime to 0.5 sec.  </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59</a:t>
            </a:fld>
            <a:endParaRPr lang="en-US"/>
          </a:p>
        </p:txBody>
      </p:sp>
    </p:spTree>
    <p:extLst>
      <p:ext uri="{BB962C8B-B14F-4D97-AF65-F5344CB8AC3E}">
        <p14:creationId xmlns:p14="http://schemas.microsoft.com/office/powerpoint/2010/main" val="1376793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the neutron</a:t>
            </a:r>
            <a:r>
              <a:rPr lang="en-US" baseline="0" dirty="0" smtClean="0"/>
              <a:t> trajectories are far more complex and interesting. </a:t>
            </a:r>
            <a:endParaRPr lang="en-US" dirty="0" smtClean="0"/>
          </a:p>
          <a:p>
            <a:pPr marL="162175" indent="-162175">
              <a:buFont typeface="Arial" panose="020B0604020202020204" pitchFamily="34" charset="0"/>
              <a:buChar char="•"/>
            </a:pPr>
            <a:r>
              <a:rPr lang="en-US" dirty="0" smtClean="0"/>
              <a:t>We use Poincare maps to study the UCN dynamics,</a:t>
            </a:r>
            <a:r>
              <a:rPr lang="en-US" baseline="0" dirty="0" smtClean="0"/>
              <a:t> by plotting the </a:t>
            </a:r>
            <a:r>
              <a:rPr lang="en-US" dirty="0" smtClean="0"/>
              <a:t>transverse velocity and radial velocity every</a:t>
            </a:r>
            <a:r>
              <a:rPr lang="en-US" baseline="0" dirty="0" smtClean="0"/>
              <a:t> time the neutrons collides the trap wall. </a:t>
            </a:r>
          </a:p>
          <a:p>
            <a:pPr marL="162175" indent="-162175">
              <a:buFont typeface="Arial" panose="020B0604020202020204" pitchFamily="34" charset="0"/>
              <a:buChar char="•"/>
            </a:pPr>
            <a:r>
              <a:rPr lang="en-US" baseline="0" dirty="0" smtClean="0"/>
              <a:t>For a neutron with a fixed incoming energy, a series of curves plotted here representing varying incident polar angle. The azimuthal angle is fixed at 90 degrees, i.e., UCNs are coming in along the narrow side of the toroid. </a:t>
            </a:r>
          </a:p>
          <a:p>
            <a:pPr marL="162175" indent="-162175">
              <a:buFont typeface="Arial" panose="020B0604020202020204" pitchFamily="34" charset="0"/>
              <a:buChar char="•"/>
            </a:pPr>
            <a:r>
              <a:rPr lang="en-US" baseline="0" dirty="0" smtClean="0"/>
              <a:t>The history of neutron on the Poincare map is confined by the continuous curve, and we call these quasi-periodic orbits.</a:t>
            </a:r>
          </a:p>
          <a:p>
            <a:pPr marL="162175" indent="-162175">
              <a:buFont typeface="Arial" panose="020B0604020202020204" pitchFamily="34" charset="0"/>
              <a:buChar char="•"/>
            </a:pPr>
            <a:r>
              <a:rPr lang="en-US" baseline="0" dirty="0" smtClean="0"/>
              <a:t>If the neutron energy increases, these curves distort, and develop regions of stochastic behavior.</a:t>
            </a:r>
          </a:p>
          <a:p>
            <a:pPr marL="162175" indent="-162175">
              <a:buFont typeface="Arial" panose="020B0604020202020204" pitchFamily="34" charset="0"/>
              <a:buChar char="•"/>
            </a:pPr>
            <a:r>
              <a:rPr lang="en-US" dirty="0" smtClean="0"/>
              <a:t>Chaos</a:t>
            </a:r>
            <a:r>
              <a:rPr lang="en-US" baseline="0" dirty="0" smtClean="0"/>
              <a:t> starts when the UCN reaches the focal point (~ R/2) of a circular concave mirror.</a:t>
            </a:r>
          </a:p>
          <a:p>
            <a:pPr marL="162175" indent="-162175" defTabSz="864931">
              <a:buFont typeface="Arial" panose="020B0604020202020204" pitchFamily="34" charset="0"/>
              <a:buChar char="•"/>
              <a:defRPr/>
            </a:pPr>
            <a:r>
              <a:rPr lang="en-US" baseline="0" dirty="0" smtClean="0"/>
              <a:t>In fact, it is a </a:t>
            </a:r>
            <a:r>
              <a:rPr lang="en-US" dirty="0" smtClean="0"/>
              <a:t>symmetric bowl with (</a:t>
            </a:r>
            <a:r>
              <a:rPr lang="en-US" dirty="0" err="1" smtClean="0"/>
              <a:t>R_minor</a:t>
            </a:r>
            <a:r>
              <a:rPr lang="en-US" dirty="0" smtClean="0"/>
              <a:t>=0.5 m, </a:t>
            </a:r>
            <a:r>
              <a:rPr lang="en-US" dirty="0" err="1" smtClean="0"/>
              <a:t>R_major</a:t>
            </a:r>
            <a:r>
              <a:rPr lang="en-US" dirty="0" smtClean="0"/>
              <a:t>=1.0m). </a:t>
            </a:r>
            <a:r>
              <a:rPr lang="en-US" baseline="0" dirty="0" smtClean="0"/>
              <a:t> It is shown that </a:t>
            </a:r>
            <a:r>
              <a:rPr lang="en-US" dirty="0" smtClean="0"/>
              <a:t>Chaos exists even in a symmetric trap.</a:t>
            </a:r>
          </a:p>
          <a:p>
            <a:pPr marL="162175" indent="-162175">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DB4D883-857D-4C68-8817-75BE762A0858}" type="slidenum">
              <a:rPr lang="en-US" smtClean="0"/>
              <a:pPr/>
              <a:t>65</a:t>
            </a:fld>
            <a:endParaRPr lang="en-US"/>
          </a:p>
        </p:txBody>
      </p:sp>
    </p:spTree>
    <p:extLst>
      <p:ext uri="{BB962C8B-B14F-4D97-AF65-F5344CB8AC3E}">
        <p14:creationId xmlns:p14="http://schemas.microsoft.com/office/powerpoint/2010/main" val="546956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put an IU undergraduate student in the trap to measure the magnetic field. She manually scan and measure the field at every 1 mm </a:t>
            </a:r>
            <a:r>
              <a:rPr lang="en-US" baseline="0" dirty="0" err="1" smtClean="0"/>
              <a:t>intervel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71</a:t>
            </a:fld>
            <a:endParaRPr lang="en-US"/>
          </a:p>
        </p:txBody>
      </p:sp>
    </p:spTree>
    <p:extLst>
      <p:ext uri="{BB962C8B-B14F-4D97-AF65-F5344CB8AC3E}">
        <p14:creationId xmlns:p14="http://schemas.microsoft.com/office/powerpoint/2010/main" val="3154203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Ripples due to the discrete</a:t>
            </a:r>
            <a:r>
              <a:rPr lang="en-US" baseline="0" dirty="0" smtClean="0"/>
              <a:t> element of the PM. </a:t>
            </a:r>
          </a:p>
          <a:p>
            <a:r>
              <a:rPr lang="en-US" baseline="0" dirty="0" smtClean="0"/>
              <a:t>Exponential decay constant tells use the periodicity of the array. </a:t>
            </a:r>
          </a:p>
          <a:p>
            <a:r>
              <a:rPr lang="en-US" baseline="0" dirty="0" smtClean="0"/>
              <a:t>The gap size is 3 mils, within the specification of mechanical design.</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72</a:t>
            </a:fld>
            <a:endParaRPr lang="en-US"/>
          </a:p>
        </p:txBody>
      </p:sp>
    </p:spTree>
    <p:extLst>
      <p:ext uri="{BB962C8B-B14F-4D97-AF65-F5344CB8AC3E}">
        <p14:creationId xmlns:p14="http://schemas.microsoft.com/office/powerpoint/2010/main" val="2647725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dip in the magnetic field strength,</a:t>
            </a:r>
            <a:r>
              <a:rPr lang="en-US" baseline="0" dirty="0" smtClean="0"/>
              <a:t> that don’t quite recover to the required 0.8 T. </a:t>
            </a:r>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73</a:t>
            </a:fld>
            <a:endParaRPr lang="en-US"/>
          </a:p>
        </p:txBody>
      </p:sp>
    </p:spTree>
    <p:extLst>
      <p:ext uri="{BB962C8B-B14F-4D97-AF65-F5344CB8AC3E}">
        <p14:creationId xmlns:p14="http://schemas.microsoft.com/office/powerpoint/2010/main" val="250044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75" indent="-162175">
              <a:buFont typeface="Arial" panose="020B0604020202020204" pitchFamily="34" charset="0"/>
              <a:buChar char="•"/>
            </a:pPr>
            <a:r>
              <a:rPr lang="en-US" dirty="0" smtClean="0"/>
              <a:t>In</a:t>
            </a:r>
            <a:r>
              <a:rPr lang="en-US" baseline="0" dirty="0" smtClean="0"/>
              <a:t> fact, the main feature, other than the </a:t>
            </a:r>
            <a:r>
              <a:rPr lang="en-US" baseline="0" dirty="0" err="1" smtClean="0"/>
              <a:t>Halbach</a:t>
            </a:r>
            <a:r>
              <a:rPr lang="en-US" baseline="0" dirty="0" smtClean="0"/>
              <a:t> array, is the asymmetric geometry of the trap.</a:t>
            </a:r>
          </a:p>
          <a:p>
            <a:pPr marL="162175" indent="-162175">
              <a:buFont typeface="Arial" panose="020B0604020202020204" pitchFamily="34" charset="0"/>
              <a:buChar char="•"/>
            </a:pPr>
            <a:r>
              <a:rPr lang="en-US" baseline="0" dirty="0" smtClean="0"/>
              <a:t>This asymmetry enhances mixing between periodic orbit, to accelerate the draining of the over-the-threshold, quasi-bound neutrons.</a:t>
            </a:r>
          </a:p>
          <a:p>
            <a:pPr marL="162175" indent="-162175">
              <a:buFont typeface="Arial" panose="020B0604020202020204" pitchFamily="34" charset="0"/>
              <a:buChar char="•"/>
            </a:pPr>
            <a:r>
              <a:rPr lang="en-US" baseline="0" dirty="0" smtClean="0"/>
              <a:t>Magnets are lined on inner surfaces of two </a:t>
            </a:r>
            <a:r>
              <a:rPr lang="en-US" baseline="0" dirty="0" err="1" smtClean="0"/>
              <a:t>toroidal</a:t>
            </a:r>
            <a:r>
              <a:rPr lang="en-US" baseline="0" dirty="0" smtClean="0"/>
              <a:t> patches (with different radius of curvatures) pieced together along the middle row. </a:t>
            </a:r>
          </a:p>
          <a:p>
            <a:pPr marL="162175" indent="-162175">
              <a:buFont typeface="Arial" panose="020B0604020202020204" pitchFamily="34" charset="0"/>
              <a:buChar char="•"/>
            </a:pPr>
            <a:r>
              <a:rPr lang="en-US" baseline="0" dirty="0" smtClean="0"/>
              <a:t>We only built the trap to 0.5 m high (due to budget constraint).</a:t>
            </a:r>
          </a:p>
          <a:p>
            <a:pPr marL="162175" indent="-162175">
              <a:buFont typeface="Arial" panose="020B0604020202020204" pitchFamily="34" charset="0"/>
              <a:buChar char="•"/>
            </a:pPr>
            <a:r>
              <a:rPr lang="en-US" sz="1100" dirty="0"/>
              <a:t>UCN trapping potential  </a:t>
            </a:r>
            <a:r>
              <a:rPr lang="en-US" sz="1100" dirty="0">
                <a:sym typeface="Symbol"/>
              </a:rPr>
              <a:t> </a:t>
            </a:r>
            <a:r>
              <a:rPr lang="en-US" sz="1100" dirty="0"/>
              <a:t>50 </a:t>
            </a:r>
            <a:r>
              <a:rPr lang="en-US" sz="1100" dirty="0" err="1"/>
              <a:t>neV</a:t>
            </a:r>
            <a:r>
              <a:rPr lang="en-US" sz="1100" dirty="0"/>
              <a:t>  </a:t>
            </a:r>
          </a:p>
          <a:p>
            <a:r>
              <a:rPr lang="en-US" sz="1100" dirty="0"/>
              <a:t>H=0.5 m in Earth gravity.</a:t>
            </a:r>
          </a:p>
          <a:p>
            <a:r>
              <a:rPr lang="en-US" sz="1100" dirty="0"/>
              <a:t>A matching B=0.8 T. (2 mm away from the array surface)</a:t>
            </a:r>
          </a:p>
          <a:p>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4</a:t>
            </a:fld>
            <a:endParaRPr lang="en-US"/>
          </a:p>
        </p:txBody>
      </p:sp>
    </p:spTree>
    <p:extLst>
      <p:ext uri="{BB962C8B-B14F-4D97-AF65-F5344CB8AC3E}">
        <p14:creationId xmlns:p14="http://schemas.microsoft.com/office/powerpoint/2010/main" val="75815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856" indent="-168856">
              <a:buFont typeface="Arial" panose="020B0604020202020204" pitchFamily="34" charset="0"/>
              <a:buChar char="•"/>
            </a:pPr>
            <a:r>
              <a:rPr lang="en-US" dirty="0"/>
              <a:t>The </a:t>
            </a:r>
            <a:r>
              <a:rPr lang="en-US" dirty="0" err="1"/>
              <a:t>UCNtau</a:t>
            </a:r>
            <a:r>
              <a:rPr lang="en-US" dirty="0"/>
              <a:t> experiment shared the UCN beam with the UCNA/B experiment. </a:t>
            </a:r>
          </a:p>
          <a:p>
            <a:pPr marL="168856" indent="-168856">
              <a:buFont typeface="Arial" panose="020B0604020202020204" pitchFamily="34" charset="0"/>
              <a:buChar char="•"/>
            </a:pPr>
            <a:r>
              <a:rPr lang="en-US" dirty="0"/>
              <a:t>Polarized UCN come down the guide after the pre-polarizing magnet. A spin-flipper was used to turn them into the low field seekers, that can be loaded inside the </a:t>
            </a:r>
            <a:r>
              <a:rPr lang="en-US" dirty="0" err="1"/>
              <a:t>UCNtau</a:t>
            </a:r>
            <a:r>
              <a:rPr lang="en-US" dirty="0"/>
              <a:t> trap. </a:t>
            </a:r>
          </a:p>
          <a:p>
            <a:pPr marL="168856" indent="-168856">
              <a:buFont typeface="Arial" panose="020B0604020202020204" pitchFamily="34" charset="0"/>
              <a:buChar char="•"/>
            </a:pPr>
            <a:r>
              <a:rPr lang="en-US" dirty="0"/>
              <a:t>We used various UCN flux monitor to measure the UCN flux, that will be used for N</a:t>
            </a:r>
            <a:r>
              <a:rPr lang="en-US" baseline="-25000" dirty="0"/>
              <a:t>0</a:t>
            </a:r>
            <a:r>
              <a:rPr lang="en-US" dirty="0"/>
              <a:t> normalization.</a:t>
            </a:r>
          </a:p>
          <a:p>
            <a:endParaRPr lang="en-US" dirty="0"/>
          </a:p>
        </p:txBody>
      </p:sp>
      <p:sp>
        <p:nvSpPr>
          <p:cNvPr id="4" name="Slide Number Placeholder 3"/>
          <p:cNvSpPr>
            <a:spLocks noGrp="1"/>
          </p:cNvSpPr>
          <p:nvPr>
            <p:ph type="sldNum" sz="quarter" idx="10"/>
          </p:nvPr>
        </p:nvSpPr>
        <p:spPr/>
        <p:txBody>
          <a:bodyPr/>
          <a:lstStyle/>
          <a:p>
            <a:fld id="{6838F585-CA2A-4B98-BB12-8DF606F1574F}" type="slidenum">
              <a:rPr lang="en-US" smtClean="0"/>
              <a:t>6</a:t>
            </a:fld>
            <a:endParaRPr lang="en-US"/>
          </a:p>
        </p:txBody>
      </p:sp>
    </p:spTree>
    <p:extLst>
      <p:ext uri="{BB962C8B-B14F-4D97-AF65-F5344CB8AC3E}">
        <p14:creationId xmlns:p14="http://schemas.microsoft.com/office/powerpoint/2010/main" val="347732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absorber</a:t>
            </a:r>
            <a:r>
              <a:rPr lang="en-US" baseline="0" dirty="0" smtClean="0"/>
              <a:t> is lowered into the trap after filling, then retracted after some period &lt;&lt; </a:t>
            </a:r>
            <a:r>
              <a:rPr lang="en-US" baseline="0" dirty="0" err="1" smtClean="0"/>
              <a:t>tau_n</a:t>
            </a:r>
            <a:r>
              <a:rPr lang="en-US" baseline="0" dirty="0" smtClean="0"/>
              <a:t>.  Ideally the absorber covers the entire trap.  In reality covering just part of the trap near one side may be good enough.  (The trajectories shown are actually from Chen-Yu’s simulation.)        [Key points: UCN are a non-interacting gas (non-</a:t>
            </a:r>
            <a:r>
              <a:rPr lang="en-US" baseline="0" dirty="0" err="1" smtClean="0"/>
              <a:t>ergotic</a:t>
            </a:r>
            <a:r>
              <a:rPr lang="en-US" baseline="0" dirty="0" smtClean="0"/>
              <a:t>); phase-space evolution; quasi-bound orbits and how that affects the measurement.]</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8</a:t>
            </a:fld>
            <a:endParaRPr lang="en-US"/>
          </a:p>
        </p:txBody>
      </p:sp>
    </p:spTree>
    <p:extLst>
      <p:ext uri="{BB962C8B-B14F-4D97-AF65-F5344CB8AC3E}">
        <p14:creationId xmlns:p14="http://schemas.microsoft.com/office/powerpoint/2010/main" val="18925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“Holding time” vs. “Storage time”.</a:t>
            </a:r>
          </a:p>
          <a:p>
            <a:r>
              <a:rPr lang="en-US" dirty="0" smtClean="0"/>
              <a:t>N1 and</a:t>
            </a:r>
            <a:r>
              <a:rPr lang="en-US" baseline="0" dirty="0" smtClean="0"/>
              <a:t> N2 must be normalized to the initially trapped population (post-cleaning), and detection efficiency must be the same for both cycles.</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9</a:t>
            </a:fld>
            <a:endParaRPr lang="en-US"/>
          </a:p>
        </p:txBody>
      </p:sp>
    </p:spTree>
    <p:extLst>
      <p:ext uri="{BB962C8B-B14F-4D97-AF65-F5344CB8AC3E}">
        <p14:creationId xmlns:p14="http://schemas.microsoft.com/office/powerpoint/2010/main" val="37769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11</a:t>
            </a:fld>
            <a:endParaRPr lang="en-US"/>
          </a:p>
        </p:txBody>
      </p:sp>
    </p:spTree>
    <p:extLst>
      <p:ext uri="{BB962C8B-B14F-4D97-AF65-F5344CB8AC3E}">
        <p14:creationId xmlns:p14="http://schemas.microsoft.com/office/powerpoint/2010/main" val="313623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in CY talk.</a:t>
            </a:r>
            <a:endParaRPr lang="en-US" dirty="0"/>
          </a:p>
        </p:txBody>
      </p:sp>
      <p:sp>
        <p:nvSpPr>
          <p:cNvPr id="4" name="Slide Number Placeholder 3"/>
          <p:cNvSpPr>
            <a:spLocks noGrp="1"/>
          </p:cNvSpPr>
          <p:nvPr>
            <p:ph type="sldNum" sz="quarter" idx="10"/>
          </p:nvPr>
        </p:nvSpPr>
        <p:spPr/>
        <p:txBody>
          <a:bodyPr/>
          <a:lstStyle/>
          <a:p>
            <a:fld id="{8BECF677-AC0D-D143-BB1E-7D35BCF8DAB2}" type="slidenum">
              <a:rPr lang="en-US" smtClean="0"/>
              <a:t>12</a:t>
            </a:fld>
            <a:endParaRPr lang="en-US"/>
          </a:p>
        </p:txBody>
      </p:sp>
    </p:spTree>
    <p:extLst>
      <p:ext uri="{BB962C8B-B14F-4D97-AF65-F5344CB8AC3E}">
        <p14:creationId xmlns:p14="http://schemas.microsoft.com/office/powerpoint/2010/main" val="14710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we are optimizing the detector performance to i</a:t>
            </a:r>
            <a:r>
              <a:rPr lang="en-US" dirty="0" smtClean="0"/>
              <a:t>ncreases the S/N ratio,</a:t>
            </a:r>
            <a:r>
              <a:rPr lang="en-US" baseline="0" dirty="0" smtClean="0"/>
              <a:t> without sacrificing</a:t>
            </a:r>
            <a:r>
              <a:rPr lang="en-US" dirty="0" smtClean="0"/>
              <a:t> the signal rate.</a:t>
            </a:r>
          </a:p>
          <a:p>
            <a:r>
              <a:rPr lang="en-US" dirty="0" smtClean="0"/>
              <a:t>With the V detector working, we can perform meaningful studies on the </a:t>
            </a:r>
          </a:p>
          <a:p>
            <a:pPr marL="281427" indent="-281427">
              <a:buFont typeface="Arial" panose="020B0604020202020204" pitchFamily="34" charset="0"/>
              <a:buChar char="•"/>
            </a:pPr>
            <a:r>
              <a:rPr lang="en-US" dirty="0" smtClean="0"/>
              <a:t>time-dep. BG</a:t>
            </a:r>
          </a:p>
          <a:p>
            <a:pPr marL="281427" indent="-281427">
              <a:buFont typeface="Arial" panose="020B0604020202020204" pitchFamily="34" charset="0"/>
              <a:buChar char="•"/>
            </a:pPr>
            <a:r>
              <a:rPr lang="en-US" dirty="0" smtClean="0"/>
              <a:t>N</a:t>
            </a:r>
            <a:r>
              <a:rPr lang="en-US" baseline="-25000" dirty="0" smtClean="0"/>
              <a:t>0</a:t>
            </a:r>
            <a:r>
              <a:rPr lang="en-US" dirty="0" smtClean="0"/>
              <a:t> Normalization</a:t>
            </a:r>
          </a:p>
          <a:p>
            <a:pPr marL="281427" indent="-281427">
              <a:buFont typeface="Arial" panose="020B0604020202020204" pitchFamily="34" charset="0"/>
              <a:buChar char="•"/>
            </a:pPr>
            <a:r>
              <a:rPr lang="en-US" baseline="0" dirty="0" smtClean="0"/>
              <a:t>The evolution of the </a:t>
            </a:r>
            <a:r>
              <a:rPr lang="en-US" dirty="0" smtClean="0"/>
              <a:t>UCN  energy spectrum,</a:t>
            </a:r>
            <a:r>
              <a:rPr lang="en-US" baseline="0" dirty="0" smtClean="0"/>
              <a:t> by placing </a:t>
            </a:r>
            <a:r>
              <a:rPr lang="en-US" dirty="0" smtClean="0"/>
              <a:t>V at different height</a:t>
            </a:r>
            <a:r>
              <a:rPr lang="en-US" baseline="0" dirty="0" smtClean="0"/>
              <a:t> at the end of different storage time.</a:t>
            </a:r>
            <a:endParaRPr lang="en-US" dirty="0" smtClean="0"/>
          </a:p>
          <a:p>
            <a:pPr marL="281427" indent="-281427">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838F585-CA2A-4B98-BB12-8DF606F1574F}" type="slidenum">
              <a:rPr lang="en-US" smtClean="0"/>
              <a:t>14</a:t>
            </a:fld>
            <a:endParaRPr lang="en-US"/>
          </a:p>
        </p:txBody>
      </p:sp>
    </p:spTree>
    <p:extLst>
      <p:ext uri="{BB962C8B-B14F-4D97-AF65-F5344CB8AC3E}">
        <p14:creationId xmlns:p14="http://schemas.microsoft.com/office/powerpoint/2010/main" val="267265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8A7B94-ABFC-334B-B4DB-995ED21EF5F4}" type="datetime1">
              <a:rPr lang="en-US" smtClean="0"/>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106186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6F67B9-9649-8A44-B4EA-3B9A44636142}" type="datetime1">
              <a:rPr lang="en-US" smtClean="0"/>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116246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C99F09-9052-BB4B-81F0-7B4AB11770CC}" type="datetime1">
              <a:rPr lang="en-US" smtClean="0"/>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415101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C7CF2C-8302-5E4E-AC0C-53D467058260}"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77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866C5-2383-2646-810C-1AADF12D7590}"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57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EF542-0F48-674D-8F59-980CE01DBE3F}"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9491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1B0FC7-D171-544F-92F3-D9A3972EFF9C}"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324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F1D60C-E43A-624E-A87A-AEE263C82E28}"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9243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785674-C5B2-0642-837C-B6C166D1B8FF}"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58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502BE-B5D5-154B-AB88-FC34F62922D7}"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453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D06FDD-C99E-C84A-BD24-5B32B569C5EB}"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775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83A87D-4CDD-324D-B1BC-8F87BD084E17}" type="datetime1">
              <a:rPr lang="en-US" smtClean="0"/>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3490310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865F4-660C-E843-9CCB-AEC50BCA58FD}"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944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4BFB9A-5305-554B-8104-AF2B11F45544}"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775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5336B-FB19-F341-9816-1BFF413CDD8C}"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5970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5E2DCA-84E1-4D5B-A85A-727BB9AD184A}"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1884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32B00F-7DF7-4DBD-AB4D-6F585BF668AA}"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726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5F776-30EB-479A-A238-5027BAE1029E}"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459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2F4E22-0315-44DB-BE89-4E04DE356442}"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696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55C737-47DF-4270-BA69-A960CD92D887}"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0894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C2349E-6A3A-4043-B8E5-31543C01DDE8}"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592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5144A-5757-441A-976C-A91AE7DED133}"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096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942942-4751-744F-8855-B5A7D1955822}" type="datetime1">
              <a:rPr lang="en-US" smtClean="0"/>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3331268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1A924-BAE3-4B7D-BF21-D2A9A67C0FC6}"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68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A74E5-3332-4D16-ABDE-DFBF0BAAED11}"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2530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B33821-4029-4BF6-BDD0-0767A59D2172}"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4401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785FB-25CE-4596-BEEC-632FDA715EE8}" type="datetime1">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6457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33ED362-5ACB-47A8-A22F-A6A6A7B13BC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418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EDE6D8-9998-4AA6-80FE-BEB08AA4F65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951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30A65DC-D984-467D-AC86-439C0017E38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475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F5C238C-6119-43D5-B47C-65098369ADD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866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CD54852B-25FB-408C-9928-6635F843C8F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3790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F471C80-7E79-4FE2-89CE-E0FB3E83FA3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8404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84787B-F710-6248-93E8-E8C109DD4439}" type="datetime1">
              <a:rPr lang="en-US" smtClean="0"/>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2346270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115107C-05DF-4D8B-A841-064C1370B11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375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FB19CDC-6876-4126-9C56-009423A34A6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13348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5DB2B14-B976-4887-9B7F-AAFDC76384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0428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13571EA-1B11-4BBF-9104-D07CD75BD15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22857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080F5BF-E34C-4C1E-AE39-D2BFBB8E2CF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54511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atin typeface="Calibri"/>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atin typeface="Calibri"/>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2CA1F1A-AFEA-4BE5-887E-D7D414EF7BC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1223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2"/>
            <a:ext cx="780624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562" y="1906761"/>
            <a:ext cx="383472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562" y="4134674"/>
            <a:ext cx="383472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205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71040" y="568862"/>
            <a:ext cx="7806240" cy="114348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71040" y="1906761"/>
            <a:ext cx="383328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562" y="1906761"/>
            <a:ext cx="383472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1040" y="4134674"/>
            <a:ext cx="383328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562" y="4134674"/>
            <a:ext cx="383472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2083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2"/>
            <a:ext cx="7806240" cy="11434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1040" y="1906761"/>
            <a:ext cx="3833280" cy="43190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2562" y="1906761"/>
            <a:ext cx="3834720" cy="4319014"/>
          </a:xfrm>
        </p:spPr>
        <p:txBody>
          <a:bodyPr/>
          <a:lstStyle/>
          <a:p>
            <a:pPr lvl="0"/>
            <a:endParaRPr lang="en-US" noProof="0" smtClean="0"/>
          </a:p>
        </p:txBody>
      </p:sp>
    </p:spTree>
    <p:extLst>
      <p:ext uri="{BB962C8B-B14F-4D97-AF65-F5344CB8AC3E}">
        <p14:creationId xmlns:p14="http://schemas.microsoft.com/office/powerpoint/2010/main" val="73606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934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5CAFC3-55DE-2B42-BFEE-4193258D90EB}" type="datetime1">
              <a:rPr lang="en-US" smtClean="0"/>
              <a:t>9/19/2014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168593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215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2467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691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4405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1174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377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458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7184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166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5BFF8-E3FA-B444-ADB8-CA98275ED6AC}" type="datetimeFigureOut">
              <a:rPr lang="en-US" smtClean="0">
                <a:solidFill>
                  <a:prstClr val="black">
                    <a:tint val="75000"/>
                  </a:prstClr>
                </a:solidFill>
                <a:latin typeface="Calibri"/>
              </a:rPr>
              <a:pPr/>
              <a:t>9/19/2014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5353D1-2766-8F46-9D48-95C08D369B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2104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66CB73-CFED-8B4B-ADB4-BC971C30B13B}" type="datetime1">
              <a:rPr lang="en-US" smtClean="0"/>
              <a:t>9/19/2014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484195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2"/>
            <a:ext cx="780624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562" y="1906761"/>
            <a:ext cx="383472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562" y="4134674"/>
            <a:ext cx="383472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7580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71040" y="568861"/>
            <a:ext cx="7806240" cy="114348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71040" y="1906761"/>
            <a:ext cx="383328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561" y="1906761"/>
            <a:ext cx="3834720" cy="20896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1040" y="4134674"/>
            <a:ext cx="383328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561" y="4134674"/>
            <a:ext cx="3834720" cy="20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3266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15EA5-33C9-2B47-9D39-DCF9B8C77342}" type="datetime1">
              <a:rPr lang="en-US" smtClean="0"/>
              <a:t>9/19/2014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45513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951B8-CF8B-AE47-8F1D-089CC8C2BE4B}" type="datetime1">
              <a:rPr lang="en-US" smtClean="0"/>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306803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F4A44-6DF2-704D-9B35-8F50BAEAA56F}" type="datetime1">
              <a:rPr lang="en-US" smtClean="0"/>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6F8AF-D0D9-0541-9C2B-6839A516DBF9}" type="slidenum">
              <a:rPr lang="en-US" smtClean="0"/>
              <a:t>‹#›</a:t>
            </a:fld>
            <a:endParaRPr lang="en-US"/>
          </a:p>
        </p:txBody>
      </p:sp>
    </p:spTree>
    <p:extLst>
      <p:ext uri="{BB962C8B-B14F-4D97-AF65-F5344CB8AC3E}">
        <p14:creationId xmlns:p14="http://schemas.microsoft.com/office/powerpoint/2010/main" val="360242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342"/>
            <a:ext cx="8229600" cy="77428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03112"/>
            <a:ext cx="8229600" cy="54532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6DEDF-0DA1-0745-85C8-24924CE1DDDA}" type="datetime1">
              <a:rPr lang="en-US" smtClean="0"/>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6F8AF-D0D9-0541-9C2B-6839A516DBF9}" type="slidenum">
              <a:rPr lang="en-US" smtClean="0"/>
              <a:t>‹#›</a:t>
            </a:fld>
            <a:endParaRPr lang="en-US"/>
          </a:p>
        </p:txBody>
      </p:sp>
    </p:spTree>
    <p:extLst>
      <p:ext uri="{BB962C8B-B14F-4D97-AF65-F5344CB8AC3E}">
        <p14:creationId xmlns:p14="http://schemas.microsoft.com/office/powerpoint/2010/main" val="2969009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639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14400"/>
            <a:ext cx="8229600" cy="54419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1A69B-8538-E145-94B3-D8FDF9D879CE}" type="datetime1">
              <a:rPr lang="en-US" smtClean="0">
                <a:solidFill>
                  <a:prstClr val="black">
                    <a:tint val="75000"/>
                  </a:prstClr>
                </a:solidFill>
                <a:latin typeface="Calibri"/>
              </a:rPr>
              <a:t>9/19/2014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F11FA-8974-B244-9DAE-FB028EF04E7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3780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pPr defTabSz="914116"/>
            <a:fld id="{65C8CBAF-5E2B-4E4B-8251-081D53EFED46}" type="datetime1">
              <a:rPr lang="en-US" smtClean="0">
                <a:solidFill>
                  <a:prstClr val="black">
                    <a:tint val="75000"/>
                  </a:prstClr>
                </a:solidFill>
                <a:latin typeface="Calibri"/>
              </a:rPr>
              <a:pPr defTabSz="914116"/>
              <a:t>9/19/2014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pPr defTabSz="914116"/>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pPr defTabSz="914116"/>
            <a:fld id="{16145EFA-FB25-4078-A3A9-8A9B7B9DAE1F}" type="slidenum">
              <a:rPr lang="en-US" smtClean="0">
                <a:solidFill>
                  <a:prstClr val="black">
                    <a:tint val="75000"/>
                  </a:prstClr>
                </a:solidFill>
                <a:latin typeface="Calibri"/>
              </a:rPr>
              <a:pPr defTabSz="914116"/>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785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00" tIns="45702" rIns="91400" bIns="45702" numCol="1" anchor="ctr" anchorCtr="0" compatLnSpc="1">
            <a:prstTxWarp prst="textNoShape">
              <a:avLst/>
            </a:prstTxWarp>
          </a:bodyPr>
          <a:lstStyle>
            <a:lvl1pPr>
              <a:defRPr sz="1200">
                <a:solidFill>
                  <a:srgbClr val="898989"/>
                </a:solidFill>
              </a:defRPr>
            </a:lvl1pPr>
          </a:lstStyle>
          <a:p>
            <a:pPr defTabSz="914116" fontAlgn="base">
              <a:spcBef>
                <a:spcPct val="0"/>
              </a:spcBef>
              <a:spcAft>
                <a:spcPct val="0"/>
              </a:spcAft>
              <a:defRPr/>
            </a:pPr>
            <a:endParaRPr lang="en-US" b="1">
              <a:latin typeface="Arial" pitchFamily="34" charset="0"/>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wrap="square" lIns="91400" tIns="45702" rIns="91400" bIns="45702" numCol="1" anchor="ctr" anchorCtr="0" compatLnSpc="1">
            <a:prstTxWarp prst="textNoShape">
              <a:avLst/>
            </a:prstTxWarp>
          </a:bodyPr>
          <a:lstStyle>
            <a:lvl1pPr algn="ctr">
              <a:defRPr sz="1200">
                <a:solidFill>
                  <a:srgbClr val="898989"/>
                </a:solidFill>
              </a:defRPr>
            </a:lvl1pPr>
          </a:lstStyle>
          <a:p>
            <a:pPr defTabSz="914116" fontAlgn="base">
              <a:spcBef>
                <a:spcPct val="0"/>
              </a:spcBef>
              <a:spcAft>
                <a:spcPct val="0"/>
              </a:spcAft>
              <a:defRPr/>
            </a:pPr>
            <a:endParaRPr lang="en-US" b="1">
              <a:latin typeface="Arial" pitchFamily="34" charset="0"/>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00" tIns="45702" rIns="91400" bIns="45702" numCol="1" anchor="ctr" anchorCtr="0" compatLnSpc="1">
            <a:prstTxWarp prst="textNoShape">
              <a:avLst/>
            </a:prstTxWarp>
          </a:bodyPr>
          <a:lstStyle>
            <a:lvl1pPr algn="r">
              <a:defRPr sz="1200">
                <a:solidFill>
                  <a:srgbClr val="898989"/>
                </a:solidFill>
              </a:defRPr>
            </a:lvl1pPr>
          </a:lstStyle>
          <a:p>
            <a:pPr defTabSz="914116" fontAlgn="base">
              <a:spcBef>
                <a:spcPct val="0"/>
              </a:spcBef>
              <a:spcAft>
                <a:spcPct val="0"/>
              </a:spcAft>
              <a:defRPr/>
            </a:pPr>
            <a:fld id="{CC87001C-24FE-43E5-A340-51FAC6BABDA4}" type="slidenum">
              <a:rPr lang="en-US" b="1">
                <a:latin typeface="Arial" pitchFamily="34" charset="0"/>
              </a:rPr>
              <a:pPr defTabSz="914116" fontAlgn="base">
                <a:spcBef>
                  <a:spcPct val="0"/>
                </a:spcBef>
                <a:spcAft>
                  <a:spcPct val="0"/>
                </a:spcAft>
                <a:defRPr/>
              </a:pPr>
              <a:t>‹#›</a:t>
            </a:fld>
            <a:endParaRPr lang="en-US" b="1">
              <a:latin typeface="Arial" pitchFamily="34" charset="0"/>
            </a:endParaRPr>
          </a:p>
        </p:txBody>
      </p:sp>
    </p:spTree>
    <p:extLst>
      <p:ext uri="{BB962C8B-B14F-4D97-AF65-F5344CB8AC3E}">
        <p14:creationId xmlns:p14="http://schemas.microsoft.com/office/powerpoint/2010/main" val="12114655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1207" indent="-341207"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133" indent="-284076"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057" indent="-226942"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115" indent="-22694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174" indent="-22694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10" tIns="45706" rIns="91410"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pPr defTabSz="457059"/>
            <a:fld id="{F015BFF8-E3FA-B444-ADB8-CA98275ED6AC}" type="datetimeFigureOut">
              <a:rPr lang="en-US" smtClean="0">
                <a:solidFill>
                  <a:prstClr val="black">
                    <a:tint val="75000"/>
                  </a:prstClr>
                </a:solidFill>
                <a:latin typeface="Calibri"/>
              </a:rPr>
              <a:pPr defTabSz="457059"/>
              <a:t>9/19/2014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pPr defTabSz="457059"/>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pPr defTabSz="457059"/>
            <a:fld id="{E65353D1-2766-8F46-9D48-95C08D369B83}" type="slidenum">
              <a:rPr lang="en-US" smtClean="0">
                <a:solidFill>
                  <a:prstClr val="black">
                    <a:tint val="75000"/>
                  </a:prstClr>
                </a:solidFill>
                <a:latin typeface="Calibri"/>
              </a:rPr>
              <a:pPr defTabSz="457059"/>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98666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19" indent="-285660"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6"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2"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6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18"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76"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34"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4991"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8.xml"/><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7.emf"/><Relationship Id="rId5" Type="http://schemas.openxmlformats.org/officeDocument/2006/relationships/image" Target="../media/image19.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5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 Id="rId5" Type="http://schemas.openxmlformats.org/officeDocument/2006/relationships/image" Target="../media/image410.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5.xml"/><Relationship Id="rId6" Type="http://schemas.openxmlformats.org/officeDocument/2006/relationships/chart" Target="../charts/chart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0.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9.xml"/><Relationship Id="rId1" Type="http://schemas.openxmlformats.org/officeDocument/2006/relationships/vmlDrawing" Target="../drawings/vmlDrawing3.vml"/><Relationship Id="rId5" Type="http://schemas.openxmlformats.org/officeDocument/2006/relationships/image" Target="../media/image70.w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jp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6.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93.jpeg"/><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96.jpeg"/><Relationship Id="rId5" Type="http://schemas.openxmlformats.org/officeDocument/2006/relationships/image" Target="../media/image95.jpeg"/><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1.jpe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5.xml"/><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UCN</a:t>
            </a:r>
            <a:r>
              <a:rPr lang="en-US" dirty="0" err="1" smtClean="0">
                <a:latin typeface="Symbol" charset="2"/>
                <a:cs typeface="Symbol" charset="2"/>
              </a:rPr>
              <a:t>t</a:t>
            </a:r>
            <a:r>
              <a:rPr lang="en-US" dirty="0" smtClean="0"/>
              <a:t> Overview</a:t>
            </a:r>
            <a:endParaRPr lang="en-US" dirty="0"/>
          </a:p>
        </p:txBody>
      </p:sp>
      <p:sp>
        <p:nvSpPr>
          <p:cNvPr id="3" name="Content Placeholder 2"/>
          <p:cNvSpPr>
            <a:spLocks noGrp="1"/>
          </p:cNvSpPr>
          <p:nvPr>
            <p:ph idx="1"/>
          </p:nvPr>
        </p:nvSpPr>
        <p:spPr>
          <a:xfrm>
            <a:off x="170606" y="882850"/>
            <a:ext cx="8833592" cy="3392645"/>
          </a:xfrm>
        </p:spPr>
        <p:txBody>
          <a:bodyPr numCol="2" spcCol="457200">
            <a:normAutofit/>
          </a:bodyPr>
          <a:lstStyle/>
          <a:p>
            <a:r>
              <a:rPr lang="en-US" sz="2400" dirty="0" smtClean="0">
                <a:solidFill>
                  <a:srgbClr val="0000FF"/>
                </a:solidFill>
              </a:rPr>
              <a:t>UCN trap with very low intrinsic losses</a:t>
            </a:r>
          </a:p>
          <a:p>
            <a:pPr marL="914400" lvl="1" indent="-514350"/>
            <a:r>
              <a:rPr lang="en-US" sz="2000" dirty="0" smtClean="0"/>
              <a:t>Magneto-gravitational trap</a:t>
            </a:r>
          </a:p>
          <a:p>
            <a:pPr marL="914400" lvl="1" indent="-514350"/>
            <a:r>
              <a:rPr lang="en-US" sz="2000" dirty="0"/>
              <a:t>S</a:t>
            </a:r>
            <a:r>
              <a:rPr lang="en-US" sz="2000" dirty="0" smtClean="0"/>
              <a:t>uperposed holding field to eliminate B-field zeros (no depolarization losses)</a:t>
            </a:r>
          </a:p>
          <a:p>
            <a:pPr marL="914400" lvl="1" indent="-514350"/>
            <a:r>
              <a:rPr lang="en-US" sz="2000" dirty="0" smtClean="0"/>
              <a:t>Fast removal of quasi-bound UCNs possible through trap asymmetry and field ripple</a:t>
            </a:r>
          </a:p>
          <a:p>
            <a:r>
              <a:rPr lang="en-US" sz="2400" dirty="0" smtClean="0">
                <a:solidFill>
                  <a:srgbClr val="0000FF"/>
                </a:solidFill>
              </a:rPr>
              <a:t>High statistics are achievable</a:t>
            </a:r>
          </a:p>
          <a:p>
            <a:pPr marL="914400" lvl="1" indent="-514350"/>
            <a:r>
              <a:rPr lang="en-US" sz="2000" dirty="0" smtClean="0"/>
              <a:t>Large volume</a:t>
            </a:r>
          </a:p>
          <a:p>
            <a:pPr marL="914400" lvl="1" indent="-514350"/>
            <a:r>
              <a:rPr lang="en-US" sz="2000" i="1" dirty="0" smtClean="0"/>
              <a:t>In situ </a:t>
            </a:r>
            <a:r>
              <a:rPr lang="en-US" sz="2000" dirty="0" smtClean="0"/>
              <a:t>UCN detector</a:t>
            </a:r>
          </a:p>
          <a:p>
            <a:pPr marL="1314450" lvl="2" indent="-514350"/>
            <a:r>
              <a:rPr lang="en-US" sz="1800" dirty="0" smtClean="0"/>
              <a:t>High overall efficiency</a:t>
            </a:r>
          </a:p>
          <a:p>
            <a:pPr marL="1314450" lvl="2" indent="-514350"/>
            <a:r>
              <a:rPr lang="en-US" sz="1800" dirty="0" smtClean="0"/>
              <a:t>Also: Less sensitive to phase-space evolution than draining</a:t>
            </a:r>
          </a:p>
        </p:txBody>
      </p:sp>
      <p:sp>
        <p:nvSpPr>
          <p:cNvPr id="8" name="TextBox 7"/>
          <p:cNvSpPr txBox="1"/>
          <p:nvPr/>
        </p:nvSpPr>
        <p:spPr>
          <a:xfrm>
            <a:off x="278494" y="4482761"/>
            <a:ext cx="3497094" cy="1200329"/>
          </a:xfrm>
          <a:prstGeom prst="rect">
            <a:avLst/>
          </a:prstGeom>
          <a:noFill/>
          <a:ln>
            <a:solidFill>
              <a:schemeClr val="tx1"/>
            </a:solidFill>
          </a:ln>
        </p:spPr>
        <p:txBody>
          <a:bodyPr wrap="square" rtlCol="0">
            <a:spAutoFit/>
          </a:bodyPr>
          <a:lstStyle/>
          <a:p>
            <a:r>
              <a:rPr lang="en-US" dirty="0" smtClean="0"/>
              <a:t> Based on original </a:t>
            </a:r>
            <a:r>
              <a:rPr lang="en-US" dirty="0"/>
              <a:t>c</a:t>
            </a:r>
            <a:r>
              <a:rPr lang="en-US" dirty="0" smtClean="0"/>
              <a:t>oncept: P.L. </a:t>
            </a:r>
            <a:r>
              <a:rPr lang="en-US" dirty="0" err="1" smtClean="0"/>
              <a:t>Walstrom</a:t>
            </a:r>
            <a:r>
              <a:rPr lang="en-US" dirty="0" smtClean="0"/>
              <a:t>, J.D. Bowman, S.I. </a:t>
            </a:r>
            <a:r>
              <a:rPr lang="en-US" dirty="0" err="1" smtClean="0"/>
              <a:t>Penttila</a:t>
            </a:r>
            <a:r>
              <a:rPr lang="en-US" dirty="0" smtClean="0"/>
              <a:t>, C. Morris, A. Saunders, NIMA 599 (2009) 82-92</a:t>
            </a:r>
          </a:p>
        </p:txBody>
      </p:sp>
      <p:sp>
        <p:nvSpPr>
          <p:cNvPr id="5" name="Slide Number Placeholder 4"/>
          <p:cNvSpPr>
            <a:spLocks noGrp="1"/>
          </p:cNvSpPr>
          <p:nvPr>
            <p:ph type="sldNum" sz="quarter" idx="12"/>
          </p:nvPr>
        </p:nvSpPr>
        <p:spPr/>
        <p:txBody>
          <a:bodyPr/>
          <a:lstStyle/>
          <a:p>
            <a:fld id="{AA76F8AF-D0D9-0541-9C2B-6839A516DBF9}" type="slidenum">
              <a:rPr lang="en-US" smtClean="0"/>
              <a:t>1</a:t>
            </a:fld>
            <a:endParaRPr lang="en-US"/>
          </a:p>
        </p:txBody>
      </p:sp>
      <p:pic>
        <p:nvPicPr>
          <p:cNvPr id="9" name="Content Placeholder 3" descr="UCN_Lifetime_Assembly_Filling_cropped_figure.jpg"/>
          <p:cNvPicPr>
            <a:picLocks noChangeAspect="1"/>
          </p:cNvPicPr>
          <p:nvPr/>
        </p:nvPicPr>
        <p:blipFill>
          <a:blip r:embed="rId3">
            <a:extLst>
              <a:ext uri="{28A0092B-C50C-407E-A947-70E740481C1C}">
                <a14:useLocalDpi xmlns:a14="http://schemas.microsoft.com/office/drawing/2010/main" val="0"/>
              </a:ext>
            </a:extLst>
          </a:blip>
          <a:srcRect l="6010" r="6010"/>
          <a:stretch>
            <a:fillRect/>
          </a:stretch>
        </p:blipFill>
        <p:spPr>
          <a:xfrm>
            <a:off x="4208278" y="3594178"/>
            <a:ext cx="4935721" cy="3263821"/>
          </a:xfrm>
          <a:prstGeom prst="rect">
            <a:avLst/>
          </a:prstGeom>
        </p:spPr>
      </p:pic>
      <p:pic>
        <p:nvPicPr>
          <p:cNvPr id="10" name="Picture 9" descr="UCNtau_logo.png"/>
          <p:cNvPicPr>
            <a:picLocks noChangeAspect="1"/>
          </p:cNvPicPr>
          <p:nvPr/>
        </p:nvPicPr>
        <p:blipFill>
          <a:blip r:embed="rId4" cstate="print"/>
          <a:stretch>
            <a:fillRect/>
          </a:stretch>
        </p:blipFill>
        <p:spPr>
          <a:xfrm>
            <a:off x="7561984" y="5837135"/>
            <a:ext cx="1668452" cy="1215860"/>
          </a:xfrm>
          <a:prstGeom prst="rect">
            <a:avLst/>
          </a:prstGeom>
        </p:spPr>
      </p:pic>
    </p:spTree>
    <p:extLst>
      <p:ext uri="{BB962C8B-B14F-4D97-AF65-F5344CB8AC3E}">
        <p14:creationId xmlns:p14="http://schemas.microsoft.com/office/powerpoint/2010/main" val="1395840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t>
            </a:r>
            <a:r>
              <a:rPr lang="en-US" sz="4000" dirty="0" smtClean="0"/>
              <a:t>Fill and dump” measurement cycle: UCNs detected in </a:t>
            </a:r>
            <a:r>
              <a:rPr lang="en-US" sz="4000" i="1" dirty="0" smtClean="0"/>
              <a:t>ex situ</a:t>
            </a:r>
            <a:r>
              <a:rPr lang="en-US" sz="4000" dirty="0" smtClean="0"/>
              <a:t> monitor</a:t>
            </a:r>
            <a:endParaRPr lang="en-US" sz="4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7244"/>
            <a:ext cx="7972425" cy="527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6114" y="1524000"/>
            <a:ext cx="301686" cy="369332"/>
          </a:xfrm>
          <a:prstGeom prst="rect">
            <a:avLst/>
          </a:prstGeom>
          <a:noFill/>
        </p:spPr>
        <p:txBody>
          <a:bodyPr wrap="none" rtlCol="0">
            <a:spAutoFit/>
          </a:bodyPr>
          <a:lstStyle/>
          <a:p>
            <a:r>
              <a:rPr lang="en-US" dirty="0" smtClean="0"/>
              <a:t>1</a:t>
            </a:r>
            <a:endParaRPr lang="en-US" dirty="0"/>
          </a:p>
        </p:txBody>
      </p:sp>
      <p:sp>
        <p:nvSpPr>
          <p:cNvPr id="5" name="TextBox 4"/>
          <p:cNvSpPr txBox="1"/>
          <p:nvPr/>
        </p:nvSpPr>
        <p:spPr>
          <a:xfrm>
            <a:off x="2136714" y="1535668"/>
            <a:ext cx="301686" cy="369332"/>
          </a:xfrm>
          <a:prstGeom prst="rect">
            <a:avLst/>
          </a:prstGeom>
          <a:noFill/>
        </p:spPr>
        <p:txBody>
          <a:bodyPr wrap="none" rtlCol="0">
            <a:spAutoFit/>
          </a:bodyPr>
          <a:lstStyle/>
          <a:p>
            <a:r>
              <a:rPr lang="en-US" dirty="0" smtClean="0"/>
              <a:t>2</a:t>
            </a:r>
            <a:endParaRPr lang="en-US" dirty="0"/>
          </a:p>
        </p:txBody>
      </p:sp>
      <p:sp>
        <p:nvSpPr>
          <p:cNvPr id="6" name="TextBox 5"/>
          <p:cNvSpPr txBox="1"/>
          <p:nvPr/>
        </p:nvSpPr>
        <p:spPr>
          <a:xfrm>
            <a:off x="3124200" y="1524000"/>
            <a:ext cx="301686" cy="369332"/>
          </a:xfrm>
          <a:prstGeom prst="rect">
            <a:avLst/>
          </a:prstGeom>
          <a:noFill/>
        </p:spPr>
        <p:txBody>
          <a:bodyPr wrap="none" rtlCol="0">
            <a:spAutoFit/>
          </a:bodyPr>
          <a:lstStyle/>
          <a:p>
            <a:r>
              <a:rPr lang="en-US" dirty="0" smtClean="0"/>
              <a:t>3</a:t>
            </a:r>
            <a:endParaRPr lang="en-US" dirty="0"/>
          </a:p>
        </p:txBody>
      </p:sp>
      <p:sp>
        <p:nvSpPr>
          <p:cNvPr id="7" name="TextBox 6"/>
          <p:cNvSpPr txBox="1"/>
          <p:nvPr/>
        </p:nvSpPr>
        <p:spPr>
          <a:xfrm>
            <a:off x="3355914" y="1524000"/>
            <a:ext cx="301686" cy="369332"/>
          </a:xfrm>
          <a:prstGeom prst="rect">
            <a:avLst/>
          </a:prstGeom>
          <a:noFill/>
        </p:spPr>
        <p:txBody>
          <a:bodyPr wrap="none" rtlCol="0">
            <a:spAutoFit/>
          </a:bodyPr>
          <a:lstStyle/>
          <a:p>
            <a:r>
              <a:rPr lang="en-US" dirty="0" smtClean="0"/>
              <a:t>4</a:t>
            </a:r>
            <a:endParaRPr lang="en-US" dirty="0"/>
          </a:p>
        </p:txBody>
      </p:sp>
      <p:sp>
        <p:nvSpPr>
          <p:cNvPr id="8" name="TextBox 7"/>
          <p:cNvSpPr txBox="1"/>
          <p:nvPr/>
        </p:nvSpPr>
        <p:spPr>
          <a:xfrm>
            <a:off x="3860514" y="1524000"/>
            <a:ext cx="301686" cy="369332"/>
          </a:xfrm>
          <a:prstGeom prst="rect">
            <a:avLst/>
          </a:prstGeom>
          <a:noFill/>
        </p:spPr>
        <p:txBody>
          <a:bodyPr wrap="none" rtlCol="0">
            <a:spAutoFit/>
          </a:bodyPr>
          <a:lstStyle/>
          <a:p>
            <a:r>
              <a:rPr lang="en-US" dirty="0" smtClean="0"/>
              <a:t>5</a:t>
            </a:r>
            <a:endParaRPr lang="en-US" dirty="0"/>
          </a:p>
        </p:txBody>
      </p:sp>
      <p:sp>
        <p:nvSpPr>
          <p:cNvPr id="10" name="TextBox 9"/>
          <p:cNvSpPr txBox="1"/>
          <p:nvPr/>
        </p:nvSpPr>
        <p:spPr>
          <a:xfrm>
            <a:off x="819600" y="1524000"/>
            <a:ext cx="301686" cy="369332"/>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6781800" y="1817906"/>
            <a:ext cx="2362200" cy="4647426"/>
          </a:xfrm>
          <a:prstGeom prst="rect">
            <a:avLst/>
          </a:prstGeom>
          <a:noFill/>
        </p:spPr>
        <p:txBody>
          <a:bodyPr wrap="square" rtlCol="0">
            <a:spAutoFit/>
          </a:bodyPr>
          <a:lstStyle/>
          <a:p>
            <a:r>
              <a:rPr lang="en-US" sz="1400" dirty="0" smtClean="0"/>
              <a:t>0: Start UCN flow: beam on, shutter open, trap door open; cleaner inserted</a:t>
            </a:r>
          </a:p>
          <a:p>
            <a:endParaRPr lang="en-US" sz="1400" dirty="0" smtClean="0"/>
          </a:p>
          <a:p>
            <a:r>
              <a:rPr lang="en-US" sz="1400" dirty="0" smtClean="0"/>
              <a:t>1: Shutter closes</a:t>
            </a:r>
          </a:p>
          <a:p>
            <a:endParaRPr lang="en-US" sz="1400" dirty="0" smtClean="0"/>
          </a:p>
          <a:p>
            <a:r>
              <a:rPr lang="en-US" sz="1400" dirty="0" smtClean="0"/>
              <a:t>2: Filling and cleaning; </a:t>
            </a:r>
            <a:r>
              <a:rPr lang="en-US" sz="1400" dirty="0" err="1" smtClean="0"/>
              <a:t>superbarrier</a:t>
            </a:r>
            <a:r>
              <a:rPr lang="en-US" sz="1400" dirty="0" smtClean="0"/>
              <a:t> UCNs to monitor</a:t>
            </a:r>
          </a:p>
          <a:p>
            <a:endParaRPr lang="en-US" sz="1400" dirty="0" smtClean="0"/>
          </a:p>
          <a:p>
            <a:r>
              <a:rPr lang="en-US" sz="1400" dirty="0" smtClean="0"/>
              <a:t>3: Trap door closes, shutter opens; beam off; UCNs in guide to monitor; cleaning</a:t>
            </a:r>
          </a:p>
          <a:p>
            <a:endParaRPr lang="en-US" sz="1400" dirty="0" smtClean="0"/>
          </a:p>
          <a:p>
            <a:r>
              <a:rPr lang="en-US" sz="1400" dirty="0" smtClean="0"/>
              <a:t>4: Cleaner retracted; storage begins</a:t>
            </a:r>
          </a:p>
          <a:p>
            <a:endParaRPr lang="en-US" sz="1400" dirty="0" smtClean="0"/>
          </a:p>
          <a:p>
            <a:r>
              <a:rPr lang="en-US" sz="1400" dirty="0" smtClean="0"/>
              <a:t>5: Storage</a:t>
            </a:r>
          </a:p>
          <a:p>
            <a:endParaRPr lang="en-US" sz="1400" dirty="0"/>
          </a:p>
          <a:p>
            <a:r>
              <a:rPr lang="en-US" sz="1400" dirty="0" smtClean="0"/>
              <a:t>6</a:t>
            </a:r>
            <a:r>
              <a:rPr lang="en-US" sz="1400" dirty="0"/>
              <a:t>: </a:t>
            </a:r>
            <a:r>
              <a:rPr lang="en-US" sz="1400" dirty="0" smtClean="0"/>
              <a:t>Trap </a:t>
            </a:r>
            <a:r>
              <a:rPr lang="en-US" sz="1400" dirty="0"/>
              <a:t>door opens; UCNs in trap to monitor</a:t>
            </a:r>
          </a:p>
          <a:p>
            <a:endParaRPr lang="en-US" sz="1600" dirty="0"/>
          </a:p>
        </p:txBody>
      </p:sp>
      <p:cxnSp>
        <p:nvCxnSpPr>
          <p:cNvPr id="12" name="Straight Connector 11"/>
          <p:cNvCxnSpPr/>
          <p:nvPr/>
        </p:nvCxnSpPr>
        <p:spPr>
          <a:xfrm>
            <a:off x="970845" y="1893332"/>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95400"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76600"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95800" y="1893332"/>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rot="5400000">
            <a:off x="2191137" y="1390266"/>
            <a:ext cx="189725" cy="18288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p:nvPr/>
        </p:nvCxnSpPr>
        <p:spPr>
          <a:xfrm flipH="1">
            <a:off x="2286000" y="1905000"/>
            <a:ext cx="1" cy="3048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5400000">
            <a:off x="3904855" y="1878499"/>
            <a:ext cx="189733" cy="839757"/>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flipH="1">
            <a:off x="4002599" y="1905000"/>
            <a:ext cx="1" cy="3048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05200"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43400" y="1535668"/>
            <a:ext cx="301686"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1886876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Storage </a:t>
            </a:r>
            <a:r>
              <a:rPr lang="en-US" dirty="0"/>
              <a:t>T</a:t>
            </a:r>
            <a:r>
              <a:rPr lang="en-US" dirty="0" smtClean="0"/>
              <a:t>ime </a:t>
            </a:r>
            <a:r>
              <a:rPr lang="en-US" dirty="0"/>
              <a:t>D</a:t>
            </a:r>
            <a:r>
              <a:rPr lang="en-US" dirty="0" smtClean="0"/>
              <a:t>ata (Feb. 2013)</a:t>
            </a:r>
            <a:endParaRPr lang="en-US" dirty="0"/>
          </a:p>
        </p:txBody>
      </p:sp>
      <p:pic>
        <p:nvPicPr>
          <p:cNvPr id="4" name="Content Placeholder 3" descr="storage_curve.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104" t="4552" r="6354" b="1231"/>
          <a:stretch/>
        </p:blipFill>
        <p:spPr>
          <a:xfrm>
            <a:off x="854534" y="912420"/>
            <a:ext cx="7451266" cy="5259780"/>
          </a:xfrm>
        </p:spPr>
      </p:pic>
      <p:sp>
        <p:nvSpPr>
          <p:cNvPr id="3" name="Slide Number Placeholder 2"/>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sp>
        <p:nvSpPr>
          <p:cNvPr id="5" name="TextBox 4"/>
          <p:cNvSpPr txBox="1"/>
          <p:nvPr/>
        </p:nvSpPr>
        <p:spPr>
          <a:xfrm>
            <a:off x="5368671" y="1891728"/>
            <a:ext cx="2450711" cy="584776"/>
          </a:xfrm>
          <a:prstGeom prst="rect">
            <a:avLst/>
          </a:prstGeom>
          <a:effectLst/>
        </p:spPr>
        <p:style>
          <a:lnRef idx="2">
            <a:schemeClr val="dk1"/>
          </a:lnRef>
          <a:fillRef idx="1">
            <a:schemeClr val="lt1"/>
          </a:fillRef>
          <a:effectRef idx="0">
            <a:schemeClr val="dk1"/>
          </a:effectRef>
          <a:fontRef idx="minor">
            <a:schemeClr val="dk1"/>
          </a:fontRef>
        </p:style>
        <p:txBody>
          <a:bodyPr wrap="none" rtlCol="0">
            <a:spAutoFit/>
          </a:bodyPr>
          <a:lstStyle/>
          <a:p>
            <a:r>
              <a:rPr lang="en-US" sz="3200" dirty="0" smtClean="0">
                <a:latin typeface="Symbol" charset="2"/>
                <a:cs typeface="Symbol" charset="2"/>
              </a:rPr>
              <a:t>t</a:t>
            </a:r>
            <a:r>
              <a:rPr lang="en-US" sz="3200" dirty="0" smtClean="0"/>
              <a:t> = 860 ± 19 s</a:t>
            </a:r>
            <a:endParaRPr lang="en-US" sz="3200" dirty="0"/>
          </a:p>
        </p:txBody>
      </p:sp>
      <p:sp>
        <p:nvSpPr>
          <p:cNvPr id="6" name="TextBox 5"/>
          <p:cNvSpPr txBox="1"/>
          <p:nvPr/>
        </p:nvSpPr>
        <p:spPr>
          <a:xfrm>
            <a:off x="3150086" y="1240091"/>
            <a:ext cx="2865262" cy="523220"/>
          </a:xfrm>
          <a:prstGeom prst="rect">
            <a:avLst/>
          </a:prstGeom>
          <a:noFill/>
        </p:spPr>
        <p:txBody>
          <a:bodyPr wrap="none" rtlCol="0">
            <a:spAutoFit/>
          </a:bodyPr>
          <a:lstStyle/>
          <a:p>
            <a:r>
              <a:rPr lang="en-US" sz="2800" dirty="0" smtClean="0"/>
              <a:t>(Draining method)</a:t>
            </a:r>
            <a:endParaRPr lang="en-US" sz="2800" dirty="0"/>
          </a:p>
        </p:txBody>
      </p:sp>
      <p:sp>
        <p:nvSpPr>
          <p:cNvPr id="7" name="TextBox 6"/>
          <p:cNvSpPr txBox="1"/>
          <p:nvPr/>
        </p:nvSpPr>
        <p:spPr>
          <a:xfrm>
            <a:off x="854534" y="6457950"/>
            <a:ext cx="3553409" cy="369332"/>
          </a:xfrm>
          <a:prstGeom prst="rect">
            <a:avLst/>
          </a:prstGeom>
          <a:noFill/>
        </p:spPr>
        <p:txBody>
          <a:bodyPr wrap="none" rtlCol="0">
            <a:spAutoFit/>
          </a:bodyPr>
          <a:lstStyle/>
          <a:p>
            <a:r>
              <a:rPr lang="en-US" dirty="0" err="1" smtClean="0"/>
              <a:t>Salvat</a:t>
            </a:r>
            <a:r>
              <a:rPr lang="en-US" dirty="0" smtClean="0"/>
              <a:t> </a:t>
            </a:r>
            <a:r>
              <a:rPr lang="en-US" i="1" dirty="0" smtClean="0"/>
              <a:t>et al</a:t>
            </a:r>
            <a:r>
              <a:rPr lang="en-US" dirty="0" smtClean="0"/>
              <a:t>., PRC </a:t>
            </a:r>
            <a:r>
              <a:rPr lang="en-US" b="1" dirty="0" smtClean="0"/>
              <a:t>89</a:t>
            </a:r>
            <a:r>
              <a:rPr lang="en-US" dirty="0" smtClean="0"/>
              <a:t>, 052501 (2014).</a:t>
            </a:r>
            <a:endParaRPr lang="en-US" dirty="0"/>
          </a:p>
        </p:txBody>
      </p:sp>
    </p:spTree>
    <p:extLst>
      <p:ext uri="{BB962C8B-B14F-4D97-AF65-F5344CB8AC3E}">
        <p14:creationId xmlns:p14="http://schemas.microsoft.com/office/powerpoint/2010/main" val="832109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Alternative to Draining: </a:t>
            </a:r>
            <a:r>
              <a:rPr lang="en-US" i="1" dirty="0"/>
              <a:t>i</a:t>
            </a:r>
            <a:r>
              <a:rPr lang="en-US" i="1" dirty="0" smtClean="0"/>
              <a:t>n situ</a:t>
            </a:r>
            <a:r>
              <a:rPr lang="en-US" dirty="0" smtClean="0"/>
              <a:t> Detection</a:t>
            </a:r>
            <a:endParaRPr lang="en-US" dirty="0"/>
          </a:p>
        </p:txBody>
      </p:sp>
      <p:sp>
        <p:nvSpPr>
          <p:cNvPr id="3" name="Content Placeholder 2"/>
          <p:cNvSpPr>
            <a:spLocks noGrp="1"/>
          </p:cNvSpPr>
          <p:nvPr>
            <p:ph idx="1"/>
          </p:nvPr>
        </p:nvSpPr>
        <p:spPr>
          <a:xfrm>
            <a:off x="227193" y="988741"/>
            <a:ext cx="5073007" cy="5441950"/>
          </a:xfrm>
        </p:spPr>
        <p:txBody>
          <a:bodyPr>
            <a:normAutofit/>
          </a:bodyPr>
          <a:lstStyle/>
          <a:p>
            <a:r>
              <a:rPr lang="en-US" sz="2000" dirty="0" smtClean="0"/>
              <a:t>Draining time could depend on holding time, causing systematic error.</a:t>
            </a:r>
          </a:p>
          <a:p>
            <a:r>
              <a:rPr lang="en-US" sz="2000" i="1" dirty="0" smtClean="0"/>
              <a:t>In situ </a:t>
            </a:r>
            <a:r>
              <a:rPr lang="en-US" sz="2000" dirty="0" smtClean="0"/>
              <a:t>detection avoids transport losses to external detector.</a:t>
            </a:r>
          </a:p>
          <a:p>
            <a:r>
              <a:rPr lang="en-US" sz="2000" dirty="0" smtClean="0"/>
              <a:t>A candidate in situ detector for </a:t>
            </a:r>
            <a:r>
              <a:rPr lang="en-US" sz="2000" dirty="0" err="1" smtClean="0"/>
              <a:t>UCN</a:t>
            </a:r>
            <a:r>
              <a:rPr lang="en-US" sz="2000" dirty="0" err="1" smtClean="0">
                <a:latin typeface="Symbol" charset="2"/>
                <a:cs typeface="Symbol" charset="2"/>
              </a:rPr>
              <a:t>t</a:t>
            </a:r>
            <a:r>
              <a:rPr lang="en-US" sz="2000" dirty="0" smtClean="0"/>
              <a:t> is based on neutron absorption on vanadium.</a:t>
            </a:r>
          </a:p>
          <a:p>
            <a:r>
              <a:rPr lang="en-US" sz="2000" dirty="0">
                <a:solidFill>
                  <a:srgbClr val="FF0000"/>
                </a:solidFill>
              </a:rPr>
              <a:t>Comparing lifetime measurements with the two methods could expose an otherwise elusive systematic effect</a:t>
            </a:r>
            <a:r>
              <a:rPr lang="en-US" sz="2000" dirty="0" smtClean="0">
                <a:solidFill>
                  <a:srgbClr val="FF0000"/>
                </a:solidFill>
              </a:rPr>
              <a:t>.</a:t>
            </a:r>
            <a:endParaRPr lang="en-US" sz="2000" dirty="0">
              <a:solidFill>
                <a:srgbClr val="FF0000"/>
              </a:solidFill>
            </a:endParaRPr>
          </a:p>
        </p:txBody>
      </p:sp>
      <p:sp>
        <p:nvSpPr>
          <p:cNvPr id="4" name="Slide Number Placeholder 3"/>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pic>
        <p:nvPicPr>
          <p:cNvPr id="5" name="Content Placeholder 3" descr="Vdetector_from_morristalk.jpg"/>
          <p:cNvPicPr>
            <a:picLocks noChangeAspect="1"/>
          </p:cNvPicPr>
          <p:nvPr/>
        </p:nvPicPr>
        <p:blipFill rotWithShape="1">
          <a:blip r:embed="rId3">
            <a:extLst>
              <a:ext uri="{28A0092B-C50C-407E-A947-70E740481C1C}">
                <a14:useLocalDpi xmlns:a14="http://schemas.microsoft.com/office/drawing/2010/main" val="0"/>
              </a:ext>
            </a:extLst>
          </a:blip>
          <a:srcRect t="1871" b="30743"/>
          <a:stretch/>
        </p:blipFill>
        <p:spPr>
          <a:xfrm>
            <a:off x="5366400" y="1052188"/>
            <a:ext cx="3352800" cy="3539946"/>
          </a:xfrm>
          <a:prstGeom prst="rect">
            <a:avLst/>
          </a:prstGeom>
        </p:spPr>
      </p:pic>
      <p:sp>
        <p:nvSpPr>
          <p:cNvPr id="6" name="TextBox 5"/>
          <p:cNvSpPr txBox="1"/>
          <p:nvPr/>
        </p:nvSpPr>
        <p:spPr>
          <a:xfrm>
            <a:off x="7804800" y="986246"/>
            <a:ext cx="1360018" cy="369332"/>
          </a:xfrm>
          <a:prstGeom prst="rect">
            <a:avLst/>
          </a:prstGeom>
          <a:solidFill>
            <a:schemeClr val="bg1"/>
          </a:solidFill>
        </p:spPr>
        <p:txBody>
          <a:bodyPr wrap="none" rtlCol="0">
            <a:spAutoFit/>
          </a:bodyPr>
          <a:lstStyle/>
          <a:p>
            <a:r>
              <a:rPr lang="en-US" dirty="0" err="1">
                <a:solidFill>
                  <a:srgbClr val="FF0000"/>
                </a:solidFill>
                <a:latin typeface="Calibri"/>
              </a:rPr>
              <a:t>NaI</a:t>
            </a:r>
            <a:r>
              <a:rPr lang="en-US" dirty="0">
                <a:solidFill>
                  <a:srgbClr val="FF0000"/>
                </a:solidFill>
                <a:latin typeface="Calibri"/>
              </a:rPr>
              <a:t> detector</a:t>
            </a:r>
          </a:p>
        </p:txBody>
      </p:sp>
      <p:cxnSp>
        <p:nvCxnSpPr>
          <p:cNvPr id="7" name="Straight Arrow Connector 6"/>
          <p:cNvCxnSpPr/>
          <p:nvPr/>
        </p:nvCxnSpPr>
        <p:spPr>
          <a:xfrm flipH="1">
            <a:off x="7576200" y="1355578"/>
            <a:ext cx="533400" cy="2402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90200" y="910046"/>
            <a:ext cx="1219200" cy="646331"/>
          </a:xfrm>
          <a:prstGeom prst="rect">
            <a:avLst/>
          </a:prstGeom>
          <a:solidFill>
            <a:schemeClr val="bg1"/>
          </a:solidFill>
        </p:spPr>
        <p:txBody>
          <a:bodyPr wrap="square" rtlCol="0">
            <a:spAutoFit/>
          </a:bodyPr>
          <a:lstStyle/>
          <a:p>
            <a:r>
              <a:rPr lang="en-US" dirty="0">
                <a:solidFill>
                  <a:srgbClr val="FF0000"/>
                </a:solidFill>
                <a:latin typeface="Calibri"/>
              </a:rPr>
              <a:t>Plastic scintillator</a:t>
            </a:r>
          </a:p>
        </p:txBody>
      </p:sp>
      <p:cxnSp>
        <p:nvCxnSpPr>
          <p:cNvPr id="9" name="Straight Arrow Connector 8"/>
          <p:cNvCxnSpPr/>
          <p:nvPr/>
        </p:nvCxnSpPr>
        <p:spPr>
          <a:xfrm>
            <a:off x="6433200" y="1355578"/>
            <a:ext cx="533400" cy="2402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85600" y="833846"/>
            <a:ext cx="851916" cy="461665"/>
          </a:xfrm>
          <a:prstGeom prst="rect">
            <a:avLst/>
          </a:prstGeom>
          <a:solidFill>
            <a:srgbClr val="FFFFFF"/>
          </a:solidFill>
        </p:spPr>
        <p:txBody>
          <a:bodyPr wrap="none" rtlCol="0">
            <a:spAutoFit/>
          </a:bodyPr>
          <a:lstStyle/>
          <a:p>
            <a:r>
              <a:rPr lang="en-US" sz="2400" dirty="0">
                <a:solidFill>
                  <a:prstClr val="black"/>
                </a:solidFill>
                <a:latin typeface="Calibri"/>
              </a:rPr>
              <a:t>Store</a:t>
            </a:r>
          </a:p>
        </p:txBody>
      </p:sp>
      <p:sp>
        <p:nvSpPr>
          <p:cNvPr id="11" name="TextBox 10"/>
          <p:cNvSpPr txBox="1"/>
          <p:nvPr/>
        </p:nvSpPr>
        <p:spPr>
          <a:xfrm>
            <a:off x="6509400" y="2734381"/>
            <a:ext cx="1076136" cy="461665"/>
          </a:xfrm>
          <a:prstGeom prst="rect">
            <a:avLst/>
          </a:prstGeom>
          <a:solidFill>
            <a:srgbClr val="FFFFFF"/>
          </a:solidFill>
        </p:spPr>
        <p:txBody>
          <a:bodyPr wrap="none" rtlCol="0">
            <a:spAutoFit/>
          </a:bodyPr>
          <a:lstStyle/>
          <a:p>
            <a:r>
              <a:rPr lang="en-US" sz="2400" dirty="0">
                <a:solidFill>
                  <a:prstClr val="black"/>
                </a:solidFill>
                <a:latin typeface="Calibri"/>
              </a:rPr>
              <a:t>Absorb</a:t>
            </a:r>
          </a:p>
        </p:txBody>
      </p:sp>
      <p:pic>
        <p:nvPicPr>
          <p:cNvPr id="12" name="Content Placeholder 3" descr="Vdetector_from_morristalk.jpg"/>
          <p:cNvPicPr>
            <a:picLocks noChangeAspect="1"/>
          </p:cNvPicPr>
          <p:nvPr/>
        </p:nvPicPr>
        <p:blipFill rotWithShape="1">
          <a:blip r:embed="rId3">
            <a:extLst>
              <a:ext uri="{28A0092B-C50C-407E-A947-70E740481C1C}">
                <a14:useLocalDpi xmlns:a14="http://schemas.microsoft.com/office/drawing/2010/main" val="0"/>
              </a:ext>
            </a:extLst>
          </a:blip>
          <a:srcRect t="69052" b="-702"/>
          <a:stretch/>
        </p:blipFill>
        <p:spPr>
          <a:xfrm>
            <a:off x="5366875" y="4872446"/>
            <a:ext cx="3352800" cy="1662686"/>
          </a:xfrm>
          <a:prstGeom prst="rect">
            <a:avLst/>
          </a:prstGeom>
        </p:spPr>
      </p:pic>
      <p:sp>
        <p:nvSpPr>
          <p:cNvPr id="13" name="TextBox 12"/>
          <p:cNvSpPr txBox="1"/>
          <p:nvPr/>
        </p:nvSpPr>
        <p:spPr>
          <a:xfrm>
            <a:off x="6509400" y="4720046"/>
            <a:ext cx="937576" cy="461665"/>
          </a:xfrm>
          <a:prstGeom prst="rect">
            <a:avLst/>
          </a:prstGeom>
          <a:solidFill>
            <a:srgbClr val="FFFFFF"/>
          </a:solidFill>
        </p:spPr>
        <p:txBody>
          <a:bodyPr wrap="none" rtlCol="0">
            <a:spAutoFit/>
          </a:bodyPr>
          <a:lstStyle/>
          <a:p>
            <a:r>
              <a:rPr lang="en-US" sz="2400" dirty="0">
                <a:solidFill>
                  <a:prstClr val="black"/>
                </a:solidFill>
                <a:latin typeface="Calibri"/>
              </a:rPr>
              <a:t>Count</a:t>
            </a:r>
          </a:p>
        </p:txBody>
      </p:sp>
      <p:sp>
        <p:nvSpPr>
          <p:cNvPr id="14" name="TextBox 13"/>
          <p:cNvSpPr txBox="1"/>
          <p:nvPr/>
        </p:nvSpPr>
        <p:spPr>
          <a:xfrm>
            <a:off x="5366876" y="3424646"/>
            <a:ext cx="894068" cy="369332"/>
          </a:xfrm>
          <a:prstGeom prst="rect">
            <a:avLst/>
          </a:prstGeom>
          <a:solidFill>
            <a:srgbClr val="FFFFFF"/>
          </a:solidFill>
        </p:spPr>
        <p:txBody>
          <a:bodyPr wrap="square" rtlCol="0">
            <a:spAutoFit/>
          </a:bodyPr>
          <a:lstStyle/>
          <a:p>
            <a:pPr algn="r"/>
            <a:r>
              <a:rPr lang="en-US" dirty="0">
                <a:solidFill>
                  <a:srgbClr val="FF0000"/>
                </a:solidFill>
                <a:latin typeface="Calibri"/>
              </a:rPr>
              <a:t>V foil</a:t>
            </a:r>
          </a:p>
        </p:txBody>
      </p:sp>
      <p:cxnSp>
        <p:nvCxnSpPr>
          <p:cNvPr id="15" name="Straight Arrow Connector 14"/>
          <p:cNvCxnSpPr/>
          <p:nvPr/>
        </p:nvCxnSpPr>
        <p:spPr>
          <a:xfrm>
            <a:off x="6280800" y="3653246"/>
            <a:ext cx="762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04800" y="1748246"/>
            <a:ext cx="604853" cy="369332"/>
          </a:xfrm>
          <a:prstGeom prst="rect">
            <a:avLst/>
          </a:prstGeom>
          <a:solidFill>
            <a:srgbClr val="FFFFFF"/>
          </a:solidFill>
        </p:spPr>
        <p:txBody>
          <a:bodyPr wrap="none" rtlCol="0">
            <a:spAutoFit/>
          </a:bodyPr>
          <a:lstStyle/>
          <a:p>
            <a:r>
              <a:rPr lang="en-US" dirty="0">
                <a:solidFill>
                  <a:srgbClr val="FF0000"/>
                </a:solidFill>
                <a:latin typeface="Calibri"/>
              </a:rPr>
              <a:t>UCN</a:t>
            </a:r>
          </a:p>
        </p:txBody>
      </p:sp>
      <p:cxnSp>
        <p:nvCxnSpPr>
          <p:cNvPr id="17" name="Straight Arrow Connector 16"/>
          <p:cNvCxnSpPr/>
          <p:nvPr/>
        </p:nvCxnSpPr>
        <p:spPr>
          <a:xfrm flipH="1">
            <a:off x="7500000" y="2117578"/>
            <a:ext cx="457200" cy="3926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descr="Screen Shot 2013-09-11 at 1.03.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 y="4035980"/>
            <a:ext cx="4191000" cy="2685495"/>
          </a:xfrm>
          <a:prstGeom prst="rect">
            <a:avLst/>
          </a:prstGeom>
        </p:spPr>
      </p:pic>
    </p:spTree>
    <p:extLst>
      <p:ext uri="{BB962C8B-B14F-4D97-AF65-F5344CB8AC3E}">
        <p14:creationId xmlns:p14="http://schemas.microsoft.com/office/powerpoint/2010/main" val="1243211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next step: in situ detection of surviving neutrons</a:t>
            </a:r>
            <a:endParaRPr lang="en-US" sz="28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13</a:t>
            </a:fld>
            <a:endParaRPr lang="en-US" smtClean="0"/>
          </a:p>
          <a:p>
            <a:pPr>
              <a:defRPr/>
            </a:pPr>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00" y="1438093"/>
            <a:ext cx="7543800" cy="49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0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6145EFA-FB25-4078-A3A9-8A9B7B9DAE1F}" type="slidenum">
              <a:rPr lang="en-US" smtClean="0">
                <a:solidFill>
                  <a:prstClr val="black">
                    <a:tint val="75000"/>
                  </a:prstClr>
                </a:solidFill>
              </a:rPr>
              <a:pPr/>
              <a:t>14</a:t>
            </a:fld>
            <a:endParaRPr lang="en-US">
              <a:solidFill>
                <a:prstClr val="black">
                  <a:tint val="75000"/>
                </a:prst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975"/>
            <a:ext cx="4495800" cy="330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4038600"/>
            <a:ext cx="4218624" cy="2308324"/>
          </a:xfrm>
          <a:prstGeom prst="rect">
            <a:avLst/>
          </a:prstGeom>
          <a:noFill/>
          <a:ln w="28575">
            <a:solidFill>
              <a:srgbClr val="008000"/>
            </a:solidFill>
          </a:ln>
        </p:spPr>
        <p:txBody>
          <a:bodyPr wrap="square" rtlCol="0">
            <a:spAutoFit/>
          </a:bodyPr>
          <a:lstStyle/>
          <a:p>
            <a:r>
              <a:rPr lang="en-US" dirty="0" smtClean="0"/>
              <a:t>Cut Criteria:</a:t>
            </a:r>
          </a:p>
          <a:p>
            <a:pPr marL="342900" indent="-342900">
              <a:buAutoNum type="arabicParenBoth"/>
            </a:pPr>
            <a:r>
              <a:rPr lang="en-US" dirty="0" smtClean="0"/>
              <a:t>beta </a:t>
            </a:r>
            <a:r>
              <a:rPr lang="en-US" dirty="0"/>
              <a:t>event is not coincident with a beta event in the other detector </a:t>
            </a:r>
            <a:endParaRPr lang="en-US" dirty="0" smtClean="0"/>
          </a:p>
          <a:p>
            <a:pPr marL="342900" indent="-342900">
              <a:buAutoNum type="arabicParenBoth"/>
            </a:pPr>
            <a:r>
              <a:rPr lang="en-US" dirty="0" smtClean="0"/>
              <a:t>beta </a:t>
            </a:r>
            <a:r>
              <a:rPr lang="en-US" dirty="0"/>
              <a:t>event </a:t>
            </a:r>
            <a:r>
              <a:rPr lang="en-US" dirty="0" smtClean="0"/>
              <a:t>pulse-height (460~8000).</a:t>
            </a:r>
          </a:p>
          <a:p>
            <a:pPr marL="342900" indent="-342900">
              <a:buFontTx/>
              <a:buAutoNum type="arabicParenBoth"/>
            </a:pPr>
            <a:r>
              <a:rPr lang="en-US" dirty="0"/>
              <a:t>beta event is coincident with an </a:t>
            </a:r>
            <a:r>
              <a:rPr lang="en-US" dirty="0" err="1"/>
              <a:t>NaI</a:t>
            </a:r>
            <a:r>
              <a:rPr lang="en-US" dirty="0"/>
              <a:t> event </a:t>
            </a:r>
            <a:endParaRPr lang="en-US" dirty="0" smtClean="0"/>
          </a:p>
          <a:p>
            <a:pPr marL="342900" indent="-342900">
              <a:buFontTx/>
              <a:buAutoNum type="arabicParenBoth"/>
            </a:pPr>
            <a:r>
              <a:rPr lang="en-US" dirty="0" err="1" smtClean="0"/>
              <a:t>NaI</a:t>
            </a:r>
            <a:r>
              <a:rPr lang="en-US" dirty="0" smtClean="0"/>
              <a:t> event </a:t>
            </a:r>
            <a:r>
              <a:rPr lang="en-US" dirty="0"/>
              <a:t>a </a:t>
            </a:r>
            <a:r>
              <a:rPr lang="en-US" dirty="0" smtClean="0"/>
              <a:t>pulse-height  (2500~3500) </a:t>
            </a:r>
            <a:endParaRPr lang="en-US" dirty="0"/>
          </a:p>
          <a:p>
            <a:pPr marL="342900" indent="-342900">
              <a:buAutoNum type="arabicParenBoth"/>
            </a:pPr>
            <a:endParaRPr lang="en-US" dirty="0"/>
          </a:p>
        </p:txBody>
      </p:sp>
      <p:sp>
        <p:nvSpPr>
          <p:cNvPr id="4" name="TextBox 3"/>
          <p:cNvSpPr txBox="1"/>
          <p:nvPr/>
        </p:nvSpPr>
        <p:spPr>
          <a:xfrm>
            <a:off x="2247900" y="838200"/>
            <a:ext cx="2194560" cy="1754326"/>
          </a:xfrm>
          <a:prstGeom prst="rect">
            <a:avLst/>
          </a:prstGeom>
          <a:noFill/>
          <a:ln w="28575">
            <a:solidFill>
              <a:srgbClr val="FF0000"/>
            </a:solidFill>
          </a:ln>
        </p:spPr>
        <p:txBody>
          <a:bodyPr wrap="square" rtlCol="0">
            <a:spAutoFit/>
          </a:bodyPr>
          <a:lstStyle/>
          <a:p>
            <a:pPr marL="342900" indent="-342900">
              <a:buAutoNum type="arabicParenBoth"/>
            </a:pPr>
            <a:r>
              <a:rPr lang="en-US" dirty="0" smtClean="0"/>
              <a:t>anti-coincidence w/ </a:t>
            </a:r>
            <a:r>
              <a:rPr lang="en-US" dirty="0"/>
              <a:t>other </a:t>
            </a:r>
            <a:r>
              <a:rPr lang="en-US" dirty="0" smtClean="0"/>
              <a:t>beta</a:t>
            </a:r>
          </a:p>
          <a:p>
            <a:pPr marL="342900" indent="-342900">
              <a:buAutoNum type="arabicParenBoth"/>
            </a:pPr>
            <a:r>
              <a:rPr lang="en-US" dirty="0" smtClean="0"/>
              <a:t>a </a:t>
            </a:r>
            <a:r>
              <a:rPr lang="en-US" dirty="0"/>
              <a:t>pulse-height cut on the </a:t>
            </a:r>
            <a:r>
              <a:rPr lang="en-US" dirty="0" smtClean="0"/>
              <a:t>beta spec.</a:t>
            </a:r>
          </a:p>
          <a:p>
            <a:pPr marL="342900" indent="-342900">
              <a:buAutoNum type="arabicParenBoth"/>
            </a:pPr>
            <a:r>
              <a:rPr lang="en-US" dirty="0" smtClean="0"/>
              <a:t>Coincidence w/ </a:t>
            </a:r>
            <a:r>
              <a:rPr lang="en-US" dirty="0" err="1" smtClean="0"/>
              <a:t>NaI</a:t>
            </a:r>
            <a:endParaRPr lang="en-US" dirty="0"/>
          </a:p>
        </p:txBody>
      </p:sp>
      <p:sp>
        <p:nvSpPr>
          <p:cNvPr id="5" name="Left-Right Arrow 4"/>
          <p:cNvSpPr/>
          <p:nvPr/>
        </p:nvSpPr>
        <p:spPr>
          <a:xfrm>
            <a:off x="400665" y="564642"/>
            <a:ext cx="914400" cy="197358"/>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p:cNvSpPr/>
          <p:nvPr/>
        </p:nvSpPr>
        <p:spPr>
          <a:xfrm>
            <a:off x="1371600" y="564642"/>
            <a:ext cx="2895600" cy="197358"/>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4518" y="245220"/>
            <a:ext cx="1047082" cy="369332"/>
          </a:xfrm>
          <a:prstGeom prst="rect">
            <a:avLst/>
          </a:prstGeom>
          <a:noFill/>
        </p:spPr>
        <p:txBody>
          <a:bodyPr wrap="none" rtlCol="0">
            <a:spAutoFit/>
          </a:bodyPr>
          <a:lstStyle/>
          <a:p>
            <a:r>
              <a:rPr lang="en-US" dirty="0" smtClean="0"/>
              <a:t>Beam On</a:t>
            </a:r>
            <a:endParaRPr lang="en-US" dirty="0"/>
          </a:p>
        </p:txBody>
      </p:sp>
      <p:sp>
        <p:nvSpPr>
          <p:cNvPr id="11" name="TextBox 10"/>
          <p:cNvSpPr txBox="1"/>
          <p:nvPr/>
        </p:nvSpPr>
        <p:spPr>
          <a:xfrm>
            <a:off x="2153318" y="304800"/>
            <a:ext cx="1064074" cy="369332"/>
          </a:xfrm>
          <a:prstGeom prst="rect">
            <a:avLst/>
          </a:prstGeom>
          <a:noFill/>
        </p:spPr>
        <p:txBody>
          <a:bodyPr wrap="none" rtlCol="0">
            <a:spAutoFit/>
          </a:bodyPr>
          <a:lstStyle/>
          <a:p>
            <a:r>
              <a:rPr lang="en-US" dirty="0" smtClean="0"/>
              <a:t>Beam Off</a:t>
            </a:r>
            <a:endParaRPr lang="en-US" dirty="0"/>
          </a:p>
        </p:txBody>
      </p:sp>
      <p:grpSp>
        <p:nvGrpSpPr>
          <p:cNvPr id="8" name="Group 7"/>
          <p:cNvGrpSpPr/>
          <p:nvPr/>
        </p:nvGrpSpPr>
        <p:grpSpPr>
          <a:xfrm>
            <a:off x="4572000" y="256791"/>
            <a:ext cx="4495800" cy="3248409"/>
            <a:chOff x="4572000" y="256791"/>
            <a:chExt cx="4495800" cy="3248409"/>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6791"/>
              <a:ext cx="4495800" cy="324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467600" y="838200"/>
              <a:ext cx="1106393" cy="1200329"/>
            </a:xfrm>
            <a:prstGeom prst="rect">
              <a:avLst/>
            </a:prstGeom>
            <a:noFill/>
          </p:spPr>
          <p:txBody>
            <a:bodyPr wrap="none" rtlCol="0">
              <a:spAutoFit/>
            </a:bodyPr>
            <a:lstStyle/>
            <a:p>
              <a:r>
                <a:rPr lang="en-US" dirty="0" smtClean="0"/>
                <a:t>S/N= 2.28</a:t>
              </a:r>
            </a:p>
            <a:p>
              <a:r>
                <a:rPr lang="en-US" dirty="0">
                  <a:sym typeface="Symbol"/>
                </a:rPr>
                <a:t></a:t>
              </a:r>
              <a:r>
                <a:rPr lang="en-US" baseline="-25000" dirty="0">
                  <a:sym typeface="Symbol"/>
                </a:rPr>
                <a:t></a:t>
              </a:r>
              <a:r>
                <a:rPr lang="en-US" dirty="0">
                  <a:sym typeface="Symbol"/>
                </a:rPr>
                <a:t>=0.8</a:t>
              </a:r>
              <a:endParaRPr lang="en-US" dirty="0"/>
            </a:p>
            <a:p>
              <a:r>
                <a:rPr lang="en-US" dirty="0">
                  <a:sym typeface="Symbol"/>
                </a:rPr>
                <a:t></a:t>
              </a:r>
              <a:r>
                <a:rPr lang="en-US" baseline="-25000" dirty="0">
                  <a:sym typeface="Symbol"/>
                </a:rPr>
                <a:t></a:t>
              </a:r>
              <a:r>
                <a:rPr lang="en-US" dirty="0">
                  <a:sym typeface="Symbol"/>
                </a:rPr>
                <a:t>=</a:t>
              </a:r>
              <a:r>
                <a:rPr lang="en-US" dirty="0" smtClean="0">
                  <a:sym typeface="Symbol"/>
                </a:rPr>
                <a:t>0.3</a:t>
              </a:r>
              <a:endParaRPr lang="en-US" dirty="0"/>
            </a:p>
            <a:p>
              <a:endParaRPr lang="en-US" dirty="0" smtClean="0"/>
            </a:p>
          </p:txBody>
        </p:sp>
      </p:grpSp>
      <p:grpSp>
        <p:nvGrpSpPr>
          <p:cNvPr id="10" name="Group 9"/>
          <p:cNvGrpSpPr/>
          <p:nvPr/>
        </p:nvGrpSpPr>
        <p:grpSpPr>
          <a:xfrm>
            <a:off x="4713923" y="3581400"/>
            <a:ext cx="4338637" cy="3157669"/>
            <a:chOff x="4713923" y="3581400"/>
            <a:chExt cx="4338637" cy="3157669"/>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923" y="3581400"/>
              <a:ext cx="4338637" cy="315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431521" y="4286865"/>
              <a:ext cx="931665" cy="923330"/>
            </a:xfrm>
            <a:prstGeom prst="rect">
              <a:avLst/>
            </a:prstGeom>
            <a:noFill/>
          </p:spPr>
          <p:txBody>
            <a:bodyPr wrap="none" rtlCol="0">
              <a:spAutoFit/>
            </a:bodyPr>
            <a:lstStyle/>
            <a:p>
              <a:r>
                <a:rPr lang="en-US" dirty="0" smtClean="0"/>
                <a:t>S/N= 10</a:t>
              </a:r>
            </a:p>
            <a:p>
              <a:r>
                <a:rPr lang="en-US" dirty="0" smtClean="0">
                  <a:sym typeface="Symbol"/>
                </a:rPr>
                <a:t></a:t>
              </a:r>
              <a:r>
                <a:rPr lang="en-US" baseline="-25000" dirty="0" smtClean="0">
                  <a:sym typeface="Symbol"/>
                </a:rPr>
                <a:t></a:t>
              </a:r>
              <a:r>
                <a:rPr lang="en-US" dirty="0" smtClean="0">
                  <a:sym typeface="Symbol"/>
                </a:rPr>
                <a:t>=0.8</a:t>
              </a:r>
              <a:endParaRPr lang="en-US" dirty="0" smtClean="0"/>
            </a:p>
            <a:p>
              <a:r>
                <a:rPr lang="en-US" dirty="0" smtClean="0">
                  <a:sym typeface="Symbol"/>
                </a:rPr>
                <a:t></a:t>
              </a:r>
              <a:r>
                <a:rPr lang="en-US" baseline="-25000" dirty="0" smtClean="0">
                  <a:sym typeface="Symbol"/>
                </a:rPr>
                <a:t></a:t>
              </a:r>
              <a:r>
                <a:rPr lang="en-US" dirty="0" smtClean="0">
                  <a:sym typeface="Symbol"/>
                </a:rPr>
                <a:t>=0.21</a:t>
              </a:r>
              <a:endParaRPr lang="en-US" dirty="0"/>
            </a:p>
          </p:txBody>
        </p:sp>
      </p:grpSp>
      <p:sp>
        <p:nvSpPr>
          <p:cNvPr id="12" name="Right Arrow 11"/>
          <p:cNvSpPr/>
          <p:nvPr/>
        </p:nvSpPr>
        <p:spPr>
          <a:xfrm>
            <a:off x="4442460" y="2133600"/>
            <a:ext cx="35814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243884" y="3038167"/>
            <a:ext cx="210807" cy="9340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5463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neutron absorber/detector in the lowered position</a:t>
            </a:r>
            <a:endParaRPr lang="en-US" sz="28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15</a:t>
            </a:fld>
            <a:endParaRPr lang="en-US" smtClean="0"/>
          </a:p>
          <a:p>
            <a:pPr>
              <a:defRPr/>
            </a:pPr>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40003" cy="460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634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The V absorber can rapidly count all the neutrons in the trap</a:t>
            </a:r>
            <a:endParaRPr lang="en-US" sz="3200" dirty="0"/>
          </a:p>
        </p:txBody>
      </p:sp>
      <p:sp>
        <p:nvSpPr>
          <p:cNvPr id="3" name="Content Placeholder 2"/>
          <p:cNvSpPr>
            <a:spLocks noGrp="1"/>
          </p:cNvSpPr>
          <p:nvPr>
            <p:ph idx="1"/>
          </p:nvPr>
        </p:nvSpPr>
        <p:spPr>
          <a:xfrm>
            <a:off x="457200" y="1600201"/>
            <a:ext cx="3505200" cy="2133600"/>
          </a:xfrm>
        </p:spPr>
        <p:txBody>
          <a:bodyPr/>
          <a:lstStyle/>
          <a:p>
            <a:r>
              <a:rPr lang="en-US" sz="1800" dirty="0" smtClean="0"/>
              <a:t>Absorption time is at least an order of magnitude less than trap draining time</a:t>
            </a:r>
          </a:p>
          <a:p>
            <a:r>
              <a:rPr lang="en-US" sz="1800" dirty="0" smtClean="0"/>
              <a:t>Can be reduced further by installing larger V foil, also testing systematic variations</a:t>
            </a:r>
            <a:endParaRPr lang="en-US" sz="18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16</a:t>
            </a:fld>
            <a:endParaRPr lang="en-US" smtClean="0"/>
          </a:p>
          <a:p>
            <a:pPr>
              <a:defRPr/>
            </a:pPr>
            <a:endParaRPr 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19200"/>
            <a:ext cx="3820526" cy="286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09600" y="3962400"/>
            <a:ext cx="7696201" cy="2530011"/>
            <a:chOff x="609600" y="3962400"/>
            <a:chExt cx="7696201" cy="2530011"/>
          </a:xfrm>
        </p:grpSpPr>
        <p:sp>
          <p:nvSpPr>
            <p:cNvPr id="7" name="Content Placeholder 2"/>
            <p:cNvSpPr txBox="1">
              <a:spLocks/>
            </p:cNvSpPr>
            <p:nvPr/>
          </p:nvSpPr>
          <p:spPr bwMode="auto">
            <a:xfrm>
              <a:off x="609600" y="3962400"/>
              <a:ext cx="3505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smtClean="0"/>
                <a:t>Absorber can be positioned at different heights in the trap</a:t>
              </a:r>
            </a:p>
            <a:p>
              <a:r>
                <a:rPr lang="en-US" sz="1800" kern="0" dirty="0" smtClean="0"/>
                <a:t>Distribution of neutrons can be compared to MC models</a:t>
              </a:r>
            </a:p>
            <a:p>
              <a:r>
                <a:rPr lang="en-US" sz="1800" kern="0" dirty="0" smtClean="0"/>
                <a:t>Efficiency of cleaning can be tested by positioning foil above cleaning height</a:t>
              </a:r>
              <a:endParaRPr lang="en-US" sz="1800" kern="0" dirty="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4191000"/>
              <a:ext cx="3733800" cy="230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 y="1180996"/>
            <a:ext cx="7081886" cy="531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4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Statistical Reach</a:t>
            </a:r>
            <a:endParaRPr lang="en-US" dirty="0"/>
          </a:p>
        </p:txBody>
      </p:sp>
      <p:sp>
        <p:nvSpPr>
          <p:cNvPr id="3" name="Content Placeholder 2"/>
          <p:cNvSpPr>
            <a:spLocks noGrp="1"/>
          </p:cNvSpPr>
          <p:nvPr>
            <p:ph idx="1"/>
          </p:nvPr>
        </p:nvSpPr>
        <p:spPr/>
        <p:txBody>
          <a:bodyPr/>
          <a:lstStyle/>
          <a:p>
            <a:r>
              <a:rPr lang="en-US" dirty="0" smtClean="0"/>
              <a:t>With present LANL source performance, we estimate up to ~10</a:t>
            </a:r>
            <a:r>
              <a:rPr lang="en-US" baseline="30000" dirty="0" smtClean="0"/>
              <a:t>5</a:t>
            </a:r>
            <a:r>
              <a:rPr lang="en-US" dirty="0" smtClean="0"/>
              <a:t> UCN per fill (0.2 UCN/cc density).</a:t>
            </a:r>
          </a:p>
          <a:p>
            <a:r>
              <a:rPr lang="en-US" dirty="0" smtClean="0"/>
              <a:t>Assume 50% detection efficiency: then ~50,000 </a:t>
            </a:r>
            <a:r>
              <a:rPr lang="en-US" i="1" dirty="0" smtClean="0"/>
              <a:t>detected</a:t>
            </a:r>
            <a:r>
              <a:rPr lang="en-US" dirty="0" smtClean="0"/>
              <a:t> UCN per fill.</a:t>
            </a:r>
            <a:endParaRPr lang="en-US" dirty="0"/>
          </a:p>
          <a:p>
            <a:r>
              <a:rPr lang="en-US" dirty="0" smtClean="0"/>
              <a:t>Assume 3800 s per complete </a:t>
            </a:r>
            <a:r>
              <a:rPr lang="en-US" i="1" dirty="0" err="1" smtClean="0">
                <a:latin typeface="Symbol" charset="2"/>
                <a:cs typeface="Symbol" charset="2"/>
              </a:rPr>
              <a:t>t</a:t>
            </a:r>
            <a:r>
              <a:rPr lang="en-US" i="1" baseline="-25000" dirty="0" err="1" smtClean="0"/>
              <a:t>n</a:t>
            </a:r>
            <a:r>
              <a:rPr lang="en-US" dirty="0" smtClean="0"/>
              <a:t> measurement (two complete cycles: one short, one long)</a:t>
            </a:r>
          </a:p>
          <a:p>
            <a:pPr lvl="1"/>
            <a:r>
              <a:rPr lang="en-US" dirty="0" smtClean="0"/>
              <a:t>Cycle time includes filling, cleaning, holding, and detection times.</a:t>
            </a:r>
          </a:p>
          <a:p>
            <a:r>
              <a:rPr lang="en-US" dirty="0" smtClean="0">
                <a:solidFill>
                  <a:srgbClr val="FF0000"/>
                </a:solidFill>
              </a:rPr>
              <a:t>Result: 44 hours live time required for </a:t>
            </a:r>
            <a:r>
              <a:rPr lang="en-US" i="1" dirty="0" err="1" smtClean="0">
                <a:solidFill>
                  <a:srgbClr val="FF0000"/>
                </a:solidFill>
                <a:latin typeface="Symbol" charset="2"/>
                <a:cs typeface="Symbol" charset="2"/>
              </a:rPr>
              <a:t>dt</a:t>
            </a:r>
            <a:r>
              <a:rPr lang="en-US" i="1" baseline="-25000" dirty="0" err="1" smtClean="0">
                <a:solidFill>
                  <a:srgbClr val="FF0000"/>
                </a:solidFill>
              </a:rPr>
              <a:t>n</a:t>
            </a:r>
            <a:r>
              <a:rPr lang="en-US" i="1" dirty="0" smtClean="0">
                <a:solidFill>
                  <a:srgbClr val="FF0000"/>
                </a:solidFill>
              </a:rPr>
              <a:t>/</a:t>
            </a:r>
            <a:r>
              <a:rPr lang="en-US" i="1" dirty="0" err="1" smtClean="0">
                <a:solidFill>
                  <a:srgbClr val="FF0000"/>
                </a:solidFill>
                <a:latin typeface="Symbol" charset="2"/>
                <a:cs typeface="Symbol" charset="2"/>
              </a:rPr>
              <a:t>t</a:t>
            </a:r>
            <a:r>
              <a:rPr lang="en-US" i="1" baseline="-25000" dirty="0" err="1" smtClean="0">
                <a:solidFill>
                  <a:srgbClr val="FF0000"/>
                </a:solidFill>
              </a:rPr>
              <a:t>n</a:t>
            </a:r>
            <a:r>
              <a:rPr lang="en-US" i="1" dirty="0" smtClean="0">
                <a:solidFill>
                  <a:srgbClr val="FF0000"/>
                </a:solidFill>
              </a:rPr>
              <a:t> </a:t>
            </a:r>
            <a:r>
              <a:rPr lang="en-US" dirty="0" smtClean="0">
                <a:solidFill>
                  <a:srgbClr val="FF0000"/>
                </a:solidFill>
              </a:rPr>
              <a:t>~ 0.1% (i.e., ~1 s statistical precision).</a:t>
            </a:r>
          </a:p>
          <a:p>
            <a:r>
              <a:rPr lang="en-US" dirty="0" smtClean="0">
                <a:solidFill>
                  <a:srgbClr val="FF0000"/>
                </a:solidFill>
              </a:rPr>
              <a:t>Enables precision studies of systematics.</a:t>
            </a:r>
          </a:p>
        </p:txBody>
      </p:sp>
      <p:sp>
        <p:nvSpPr>
          <p:cNvPr id="4" name="Slide Number Placeholder 3"/>
          <p:cNvSpPr>
            <a:spLocks noGrp="1"/>
          </p:cNvSpPr>
          <p:nvPr>
            <p:ph type="sldNum" sz="quarter" idx="12"/>
          </p:nvPr>
        </p:nvSpPr>
        <p:spPr/>
        <p:txBody>
          <a:bodyPr/>
          <a:lstStyle/>
          <a:p>
            <a:fld id="{AA76F8AF-D0D9-0541-9C2B-6839A516DBF9}" type="slidenum">
              <a:rPr lang="en-US" smtClean="0"/>
              <a:t>17</a:t>
            </a:fld>
            <a:endParaRPr lang="en-US"/>
          </a:p>
        </p:txBody>
      </p:sp>
    </p:spTree>
    <p:extLst>
      <p:ext uri="{BB962C8B-B14F-4D97-AF65-F5344CB8AC3E}">
        <p14:creationId xmlns:p14="http://schemas.microsoft.com/office/powerpoint/2010/main" val="966708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a:t>
            </a:r>
            <a:r>
              <a:rPr lang="en-US" dirty="0" err="1" smtClean="0"/>
              <a:t>UCN</a:t>
            </a:r>
            <a:r>
              <a:rPr lang="en-US" dirty="0" err="1" smtClean="0">
                <a:latin typeface="Symbol" charset="2"/>
                <a:cs typeface="Symbol" charset="2"/>
              </a:rPr>
              <a:t>t</a:t>
            </a:r>
            <a:r>
              <a:rPr lang="en-US" dirty="0" smtClean="0"/>
              <a:t> R&amp;D Goals</a:t>
            </a:r>
            <a:endParaRPr lang="en-US" dirty="0"/>
          </a:p>
        </p:txBody>
      </p:sp>
      <p:sp>
        <p:nvSpPr>
          <p:cNvPr id="3" name="Content Placeholder 2"/>
          <p:cNvSpPr>
            <a:spLocks noGrp="1"/>
          </p:cNvSpPr>
          <p:nvPr>
            <p:ph idx="1"/>
          </p:nvPr>
        </p:nvSpPr>
        <p:spPr>
          <a:xfrm>
            <a:off x="210070" y="799630"/>
            <a:ext cx="8736990" cy="5721796"/>
          </a:xfrm>
        </p:spPr>
        <p:txBody>
          <a:bodyPr>
            <a:normAutofit fontScale="92500" lnSpcReduction="20000"/>
          </a:bodyPr>
          <a:lstStyle/>
          <a:p>
            <a:r>
              <a:rPr lang="en-US" dirty="0" smtClean="0"/>
              <a:t>Statistics:</a:t>
            </a:r>
          </a:p>
          <a:p>
            <a:pPr lvl="1"/>
            <a:r>
              <a:rPr lang="en-US" dirty="0" smtClean="0"/>
              <a:t>Can we load enough UCNs into the trap?</a:t>
            </a:r>
          </a:p>
          <a:p>
            <a:pPr lvl="1"/>
            <a:r>
              <a:rPr lang="en-US" dirty="0" smtClean="0"/>
              <a:t>Can we detect surviving UCNs efficiently?</a:t>
            </a:r>
          </a:p>
          <a:p>
            <a:r>
              <a:rPr lang="en-US" dirty="0" smtClean="0"/>
              <a:t>Systematics:</a:t>
            </a:r>
          </a:p>
          <a:p>
            <a:pPr lvl="1"/>
            <a:r>
              <a:rPr lang="en-US" dirty="0" smtClean="0"/>
              <a:t>Can we clean quasi-bound UCNs sufficiently?</a:t>
            </a:r>
          </a:p>
          <a:p>
            <a:pPr lvl="1"/>
            <a:r>
              <a:rPr lang="en-US" dirty="0" smtClean="0"/>
              <a:t>Can we accurately normalize the initial (cleaned) UCN population?</a:t>
            </a:r>
          </a:p>
          <a:p>
            <a:pPr lvl="1"/>
            <a:r>
              <a:rPr lang="en-US" dirty="0" smtClean="0"/>
              <a:t>Are there losses in the trap (e.g., heating or spin-flips)?</a:t>
            </a:r>
          </a:p>
          <a:p>
            <a:pPr lvl="1"/>
            <a:r>
              <a:rPr lang="en-US" dirty="0" smtClean="0"/>
              <a:t>Can we detect surviving UCNs without bias?</a:t>
            </a:r>
          </a:p>
          <a:p>
            <a:r>
              <a:rPr lang="en-US" dirty="0" smtClean="0"/>
              <a:t>Our longer-term approach:</a:t>
            </a:r>
          </a:p>
          <a:p>
            <a:pPr lvl="1"/>
            <a:r>
              <a:rPr lang="en-US" dirty="0" smtClean="0"/>
              <a:t>Study the existing prototype apparatus to determine its ultimate reach.</a:t>
            </a:r>
          </a:p>
          <a:p>
            <a:pPr lvl="1"/>
            <a:r>
              <a:rPr lang="en-US" dirty="0" smtClean="0"/>
              <a:t>Explore possible upgrades to the existing prototype, or new ideas relevant for a next-generation experiment.</a:t>
            </a:r>
          </a:p>
          <a:p>
            <a:pPr lvl="1"/>
            <a:r>
              <a:rPr lang="en-US" dirty="0"/>
              <a:t>Study systematic effects </a:t>
            </a:r>
            <a:r>
              <a:rPr lang="en-US" dirty="0" smtClean="0"/>
              <a:t>relevant for </a:t>
            </a:r>
            <a:r>
              <a:rPr lang="en-US" dirty="0"/>
              <a:t>a next-generation </a:t>
            </a:r>
            <a:r>
              <a:rPr lang="en-US" dirty="0" smtClean="0"/>
              <a:t>experiment (e.g., by exaggerating an effect so it’s discernable at ~1-second precision).</a:t>
            </a:r>
          </a:p>
          <a:p>
            <a:pPr lvl="1"/>
            <a:r>
              <a:rPr lang="en-US" dirty="0" smtClean="0"/>
              <a:t>Develop high-fidelity UCN simulations to evaluate new designs.</a:t>
            </a:r>
            <a:endParaRPr lang="en-US" dirty="0"/>
          </a:p>
        </p:txBody>
      </p:sp>
      <p:sp>
        <p:nvSpPr>
          <p:cNvPr id="5" name="Slide Number Placeholder 4"/>
          <p:cNvSpPr>
            <a:spLocks noGrp="1"/>
          </p:cNvSpPr>
          <p:nvPr>
            <p:ph type="sldNum" sz="quarter" idx="12"/>
          </p:nvPr>
        </p:nvSpPr>
        <p:spPr/>
        <p:txBody>
          <a:bodyPr/>
          <a:lstStyle/>
          <a:p>
            <a:fld id="{AA76F8AF-D0D9-0541-9C2B-6839A516DBF9}" type="slidenum">
              <a:rPr lang="en-US" smtClean="0"/>
              <a:t>18</a:t>
            </a:fld>
            <a:endParaRPr lang="en-US"/>
          </a:p>
        </p:txBody>
      </p:sp>
    </p:spTree>
    <p:extLst>
      <p:ext uri="{BB962C8B-B14F-4D97-AF65-F5344CB8AC3E}">
        <p14:creationId xmlns:p14="http://schemas.microsoft.com/office/powerpoint/2010/main" val="200881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Cleaning of Quasi-bound UCNs</a:t>
            </a:r>
            <a:endParaRPr lang="en-US" dirty="0"/>
          </a:p>
        </p:txBody>
      </p:sp>
      <p:sp>
        <p:nvSpPr>
          <p:cNvPr id="3" name="Content Placeholder 2"/>
          <p:cNvSpPr>
            <a:spLocks noGrp="1"/>
          </p:cNvSpPr>
          <p:nvPr>
            <p:ph idx="1"/>
          </p:nvPr>
        </p:nvSpPr>
        <p:spPr>
          <a:xfrm>
            <a:off x="457200" y="903111"/>
            <a:ext cx="8229600" cy="5863997"/>
          </a:xfrm>
        </p:spPr>
        <p:txBody>
          <a:bodyPr>
            <a:normAutofit fontScale="92500" lnSpcReduction="20000"/>
          </a:bodyPr>
          <a:lstStyle/>
          <a:p>
            <a:r>
              <a:rPr lang="en-US" dirty="0" smtClean="0"/>
              <a:t>Proof of principle detection of </a:t>
            </a:r>
            <a:r>
              <a:rPr lang="en-US" dirty="0" err="1" smtClean="0"/>
              <a:t>upscattering</a:t>
            </a:r>
            <a:r>
              <a:rPr lang="en-US" dirty="0" smtClean="0"/>
              <a:t> was done.</a:t>
            </a:r>
          </a:p>
          <a:p>
            <a:r>
              <a:rPr lang="en-US" dirty="0" smtClean="0"/>
              <a:t>Things to be studied include:</a:t>
            </a:r>
          </a:p>
          <a:p>
            <a:pPr lvl="1"/>
            <a:r>
              <a:rPr lang="en-US" dirty="0" smtClean="0"/>
              <a:t>How to improve </a:t>
            </a:r>
            <a:r>
              <a:rPr lang="en-US" dirty="0" err="1" smtClean="0"/>
              <a:t>upscatter</a:t>
            </a:r>
            <a:r>
              <a:rPr lang="en-US" dirty="0" smtClean="0"/>
              <a:t> detection efficiency and background.</a:t>
            </a:r>
          </a:p>
          <a:p>
            <a:pPr lvl="1"/>
            <a:r>
              <a:rPr lang="en-US" dirty="0" smtClean="0"/>
              <a:t>Varying cleaner height and material</a:t>
            </a: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marL="457200" lvl="1" indent="0">
              <a:buNone/>
            </a:pPr>
            <a:endParaRPr lang="en-US" dirty="0" smtClean="0"/>
          </a:p>
          <a:p>
            <a:pPr marL="457200" lvl="1" indent="0">
              <a:buNone/>
            </a:pPr>
            <a:endParaRPr lang="en-US" dirty="0" smtClean="0"/>
          </a:p>
          <a:p>
            <a:pPr lvl="1"/>
            <a:r>
              <a:rPr lang="en-US" dirty="0"/>
              <a:t>C</a:t>
            </a:r>
            <a:r>
              <a:rPr lang="en-US" dirty="0" smtClean="0"/>
              <a:t>omputer simulations of UCN trajectories in the trap</a:t>
            </a:r>
          </a:p>
          <a:p>
            <a:pPr lvl="1"/>
            <a:r>
              <a:rPr lang="en-US" dirty="0" smtClean="0"/>
              <a:t>Intentionally load a harder UCN spectrum; check for effect on storage time measurement.</a:t>
            </a:r>
          </a:p>
        </p:txBody>
      </p:sp>
      <p:pic>
        <p:nvPicPr>
          <p:cNvPr id="5" name="Content Placeholder 3" descr="ucntau_test_layout.png"/>
          <p:cNvPicPr>
            <a:picLocks noChangeAspect="1"/>
          </p:cNvPicPr>
          <p:nvPr/>
        </p:nvPicPr>
        <p:blipFill>
          <a:blip r:embed="rId3">
            <a:extLst>
              <a:ext uri="{28A0092B-C50C-407E-A947-70E740481C1C}">
                <a14:useLocalDpi xmlns:a14="http://schemas.microsoft.com/office/drawing/2010/main" val="0"/>
              </a:ext>
            </a:extLst>
          </a:blip>
          <a:srcRect l="2051" r="2051"/>
          <a:stretch>
            <a:fillRect/>
          </a:stretch>
        </p:blipFill>
        <p:spPr>
          <a:xfrm>
            <a:off x="252046" y="2878345"/>
            <a:ext cx="4142538" cy="2739317"/>
          </a:xfrm>
          <a:prstGeom prst="rect">
            <a:avLst/>
          </a:prstGeom>
        </p:spPr>
      </p:pic>
      <p:pic>
        <p:nvPicPr>
          <p:cNvPr id="6" name="Picture 5" descr="cleaner_drift_tube_curve.png"/>
          <p:cNvPicPr>
            <a:picLocks noChangeAspect="1"/>
          </p:cNvPicPr>
          <p:nvPr/>
        </p:nvPicPr>
        <p:blipFill rotWithShape="1">
          <a:blip r:embed="rId4">
            <a:extLst>
              <a:ext uri="{28A0092B-C50C-407E-A947-70E740481C1C}">
                <a14:useLocalDpi xmlns:a14="http://schemas.microsoft.com/office/drawing/2010/main" val="0"/>
              </a:ext>
            </a:extLst>
          </a:blip>
          <a:srcRect l="3470" t="2162" r="8497"/>
          <a:stretch/>
        </p:blipFill>
        <p:spPr>
          <a:xfrm>
            <a:off x="4798600" y="2485642"/>
            <a:ext cx="4042457" cy="3268421"/>
          </a:xfrm>
          <a:prstGeom prst="rect">
            <a:avLst/>
          </a:prstGeom>
        </p:spPr>
      </p:pic>
      <p:sp>
        <p:nvSpPr>
          <p:cNvPr id="7" name="Slide Number Placeholder 6"/>
          <p:cNvSpPr>
            <a:spLocks noGrp="1"/>
          </p:cNvSpPr>
          <p:nvPr>
            <p:ph type="sldNum" sz="quarter" idx="12"/>
          </p:nvPr>
        </p:nvSpPr>
        <p:spPr/>
        <p:txBody>
          <a:bodyPr/>
          <a:lstStyle/>
          <a:p>
            <a:fld id="{AA76F8AF-D0D9-0541-9C2B-6839A516DBF9}" type="slidenum">
              <a:rPr lang="en-US" smtClean="0"/>
              <a:t>19</a:t>
            </a:fld>
            <a:endParaRPr lang="en-US"/>
          </a:p>
        </p:txBody>
      </p:sp>
      <p:sp>
        <p:nvSpPr>
          <p:cNvPr id="8" name="TextBox 7"/>
          <p:cNvSpPr txBox="1"/>
          <p:nvPr/>
        </p:nvSpPr>
        <p:spPr>
          <a:xfrm>
            <a:off x="3601679" y="2764728"/>
            <a:ext cx="1508233" cy="369332"/>
          </a:xfrm>
          <a:prstGeom prst="rect">
            <a:avLst/>
          </a:prstGeom>
          <a:noFill/>
        </p:spPr>
        <p:txBody>
          <a:bodyPr wrap="none" rtlCol="0">
            <a:spAutoFit/>
          </a:bodyPr>
          <a:lstStyle/>
          <a:p>
            <a:r>
              <a:rPr lang="en-US" baseline="30000" dirty="0" smtClean="0">
                <a:solidFill>
                  <a:srgbClr val="FF0000"/>
                </a:solidFill>
              </a:rPr>
              <a:t>3</a:t>
            </a:r>
            <a:r>
              <a:rPr lang="en-US" dirty="0" smtClean="0">
                <a:solidFill>
                  <a:srgbClr val="FF0000"/>
                </a:solidFill>
              </a:rPr>
              <a:t>He detectors</a:t>
            </a:r>
            <a:endParaRPr lang="en-US" dirty="0">
              <a:solidFill>
                <a:srgbClr val="FF0000"/>
              </a:solidFill>
            </a:endParaRPr>
          </a:p>
        </p:txBody>
      </p:sp>
    </p:spTree>
    <p:extLst>
      <p:ext uri="{BB962C8B-B14F-4D97-AF65-F5344CB8AC3E}">
        <p14:creationId xmlns:p14="http://schemas.microsoft.com/office/powerpoint/2010/main" val="13421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Halbach</a:t>
            </a:r>
            <a:r>
              <a:rPr lang="en-US" dirty="0" smtClean="0"/>
              <a:t> Array + Holding Field</a:t>
            </a:r>
            <a:endParaRPr lang="en-US" dirty="0"/>
          </a:p>
        </p:txBody>
      </p:sp>
      <p:pic>
        <p:nvPicPr>
          <p:cNvPr id="4" name="Picture 4" descr="bathtub_magnet_array4c1"/>
          <p:cNvPicPr>
            <a:picLocks noChangeAspect="1" noChangeArrowheads="1"/>
          </p:cNvPicPr>
          <p:nvPr/>
        </p:nvPicPr>
        <p:blipFill>
          <a:blip r:embed="rId3"/>
          <a:srcRect l="12903" t="10675" r="9677" b="27214"/>
          <a:stretch>
            <a:fillRect/>
          </a:stretch>
        </p:blipFill>
        <p:spPr bwMode="auto">
          <a:xfrm>
            <a:off x="4217387" y="4200525"/>
            <a:ext cx="4824413" cy="2657475"/>
          </a:xfrm>
          <a:prstGeom prst="rect">
            <a:avLst/>
          </a:prstGeom>
          <a:noFill/>
        </p:spPr>
      </p:pic>
      <p:pic>
        <p:nvPicPr>
          <p:cNvPr id="5" name="Picture 4" descr="halbach_array.png"/>
          <p:cNvPicPr>
            <a:picLocks noChangeAspect="1"/>
          </p:cNvPicPr>
          <p:nvPr/>
        </p:nvPicPr>
        <p:blipFill>
          <a:blip r:embed="rId4"/>
          <a:stretch>
            <a:fillRect/>
          </a:stretch>
        </p:blipFill>
        <p:spPr>
          <a:xfrm>
            <a:off x="533400" y="2256154"/>
            <a:ext cx="6781800" cy="1477646"/>
          </a:xfrm>
          <a:prstGeom prst="rect">
            <a:avLst/>
          </a:prstGeom>
        </p:spPr>
      </p:pic>
      <p:pic>
        <p:nvPicPr>
          <p:cNvPr id="6" name="Picture 5" descr="ideal_halbach_eq.png"/>
          <p:cNvPicPr>
            <a:picLocks noChangeAspect="1"/>
          </p:cNvPicPr>
          <p:nvPr/>
        </p:nvPicPr>
        <p:blipFill>
          <a:blip r:embed="rId5"/>
          <a:stretch>
            <a:fillRect/>
          </a:stretch>
        </p:blipFill>
        <p:spPr>
          <a:xfrm>
            <a:off x="457200" y="990600"/>
            <a:ext cx="3568254" cy="647619"/>
          </a:xfrm>
          <a:prstGeom prst="rect">
            <a:avLst/>
          </a:prstGeom>
        </p:spPr>
      </p:pic>
      <p:sp>
        <p:nvSpPr>
          <p:cNvPr id="7" name="TextBox 6"/>
          <p:cNvSpPr txBox="1"/>
          <p:nvPr/>
        </p:nvSpPr>
        <p:spPr>
          <a:xfrm>
            <a:off x="4343400" y="1143000"/>
            <a:ext cx="3140202" cy="400110"/>
          </a:xfrm>
          <a:prstGeom prst="rect">
            <a:avLst/>
          </a:prstGeom>
          <a:noFill/>
        </p:spPr>
        <p:txBody>
          <a:bodyPr wrap="none" rtlCol="0">
            <a:spAutoFit/>
          </a:bodyPr>
          <a:lstStyle/>
          <a:p>
            <a:r>
              <a:rPr lang="en-US" sz="2000" dirty="0" smtClean="0"/>
              <a:t>(if continuous rotation of M)</a:t>
            </a:r>
            <a:endParaRPr lang="en-US" sz="2000" dirty="0"/>
          </a:p>
        </p:txBody>
      </p:sp>
      <p:cxnSp>
        <p:nvCxnSpPr>
          <p:cNvPr id="9" name="Straight Arrow Connector 8"/>
          <p:cNvCxnSpPr/>
          <p:nvPr/>
        </p:nvCxnSpPr>
        <p:spPr>
          <a:xfrm rot="5400000" flipH="1" flipV="1">
            <a:off x="666313" y="2037914"/>
            <a:ext cx="799386" cy="15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67595" y="2438401"/>
            <a:ext cx="83740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30012" y="1976736"/>
            <a:ext cx="349976" cy="461665"/>
          </a:xfrm>
          <a:prstGeom prst="rect">
            <a:avLst/>
          </a:prstGeom>
        </p:spPr>
        <p:txBody>
          <a:bodyPr wrap="none">
            <a:spAutoFit/>
          </a:bodyPr>
          <a:lstStyle/>
          <a:p>
            <a:r>
              <a:rPr lang="en-US" sz="2400" dirty="0" err="1" smtClean="0"/>
              <a:t>η</a:t>
            </a:r>
            <a:endParaRPr lang="en-US" sz="2400" dirty="0"/>
          </a:p>
        </p:txBody>
      </p:sp>
      <p:sp>
        <p:nvSpPr>
          <p:cNvPr id="17" name="Rectangle 16"/>
          <p:cNvSpPr/>
          <p:nvPr/>
        </p:nvSpPr>
        <p:spPr>
          <a:xfrm>
            <a:off x="1067595" y="1543110"/>
            <a:ext cx="274434" cy="400110"/>
          </a:xfrm>
          <a:prstGeom prst="rect">
            <a:avLst/>
          </a:prstGeom>
        </p:spPr>
        <p:txBody>
          <a:bodyPr wrap="none">
            <a:spAutoFit/>
          </a:bodyPr>
          <a:lstStyle/>
          <a:p>
            <a:r>
              <a:rPr lang="en-US" sz="2000" dirty="0" err="1" smtClean="0"/>
              <a:t>ζ</a:t>
            </a:r>
            <a:endParaRPr lang="en-US" sz="2000" dirty="0"/>
          </a:p>
        </p:txBody>
      </p:sp>
      <p:cxnSp>
        <p:nvCxnSpPr>
          <p:cNvPr id="19" name="Straight Arrow Connector 18"/>
          <p:cNvCxnSpPr/>
          <p:nvPr/>
        </p:nvCxnSpPr>
        <p:spPr>
          <a:xfrm rot="5400000">
            <a:off x="-115095" y="3009106"/>
            <a:ext cx="1142999" cy="15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49667" y="2863334"/>
            <a:ext cx="319418" cy="400110"/>
          </a:xfrm>
          <a:prstGeom prst="rect">
            <a:avLst/>
          </a:prstGeom>
          <a:noFill/>
        </p:spPr>
        <p:txBody>
          <a:bodyPr wrap="none" rtlCol="0">
            <a:spAutoFit/>
          </a:bodyPr>
          <a:lstStyle/>
          <a:p>
            <a:r>
              <a:rPr lang="en-US" sz="2000" dirty="0" err="1" smtClean="0">
                <a:solidFill>
                  <a:srgbClr val="008000"/>
                </a:solidFill>
              </a:rPr>
              <a:t>d</a:t>
            </a:r>
            <a:endParaRPr lang="en-US" dirty="0">
              <a:solidFill>
                <a:srgbClr val="008000"/>
              </a:solidFill>
            </a:endParaRPr>
          </a:p>
        </p:txBody>
      </p:sp>
      <p:cxnSp>
        <p:nvCxnSpPr>
          <p:cNvPr id="23" name="Straight Arrow Connector 22"/>
          <p:cNvCxnSpPr/>
          <p:nvPr/>
        </p:nvCxnSpPr>
        <p:spPr>
          <a:xfrm>
            <a:off x="715371" y="3808412"/>
            <a:ext cx="656229" cy="15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99782" y="3714690"/>
            <a:ext cx="368009" cy="400110"/>
          </a:xfrm>
          <a:prstGeom prst="rect">
            <a:avLst/>
          </a:prstGeom>
          <a:noFill/>
        </p:spPr>
        <p:txBody>
          <a:bodyPr wrap="none" rtlCol="0">
            <a:spAutoFit/>
          </a:bodyPr>
          <a:lstStyle/>
          <a:p>
            <a:r>
              <a:rPr lang="en-US" sz="2000" dirty="0" err="1" smtClean="0">
                <a:solidFill>
                  <a:srgbClr val="008000"/>
                </a:solidFill>
              </a:rPr>
              <a:t>w</a:t>
            </a:r>
            <a:endParaRPr lang="en-US" dirty="0">
              <a:solidFill>
                <a:srgbClr val="008000"/>
              </a:solidFill>
            </a:endParaRPr>
          </a:p>
        </p:txBody>
      </p:sp>
      <p:sp>
        <p:nvSpPr>
          <p:cNvPr id="26" name="TextBox 25"/>
          <p:cNvSpPr txBox="1"/>
          <p:nvPr/>
        </p:nvSpPr>
        <p:spPr>
          <a:xfrm>
            <a:off x="149667" y="4419600"/>
            <a:ext cx="4125298" cy="1631216"/>
          </a:xfrm>
          <a:prstGeom prst="rect">
            <a:avLst/>
          </a:prstGeom>
          <a:noFill/>
        </p:spPr>
        <p:txBody>
          <a:bodyPr wrap="none" rtlCol="0">
            <a:spAutoFit/>
          </a:bodyPr>
          <a:lstStyle/>
          <a:p>
            <a:r>
              <a:rPr lang="en-US" sz="2000" dirty="0" smtClean="0"/>
              <a:t>Parameters:</a:t>
            </a:r>
          </a:p>
          <a:p>
            <a:r>
              <a:rPr lang="en-US" sz="2000" dirty="0" err="1" smtClean="0"/>
              <a:t>d</a:t>
            </a:r>
            <a:r>
              <a:rPr lang="en-US" sz="2000" dirty="0" smtClean="0"/>
              <a:t> = 2.54 cm, </a:t>
            </a:r>
            <a:r>
              <a:rPr lang="en-US" sz="2000" dirty="0" err="1" smtClean="0"/>
              <a:t>w</a:t>
            </a:r>
            <a:r>
              <a:rPr lang="en-US" sz="2000" dirty="0" smtClean="0"/>
              <a:t> = 1.27 cm, </a:t>
            </a:r>
            <a:r>
              <a:rPr lang="en-US" sz="2000" dirty="0" err="1" smtClean="0"/>
              <a:t>B</a:t>
            </a:r>
            <a:r>
              <a:rPr lang="en-US" sz="2000" baseline="-25000" dirty="0" err="1" smtClean="0"/>
              <a:t>rem</a:t>
            </a:r>
            <a:r>
              <a:rPr lang="en-US" sz="2000" dirty="0" smtClean="0"/>
              <a:t> = 1.3 T</a:t>
            </a:r>
          </a:p>
          <a:p>
            <a:r>
              <a:rPr lang="en-US" sz="2000" dirty="0" smtClean="0"/>
              <a:t>      min. trapping field 0.82 T at 2 mm,</a:t>
            </a:r>
          </a:p>
          <a:p>
            <a:r>
              <a:rPr lang="en-US" sz="2000" dirty="0" smtClean="0"/>
              <a:t>corresponds to </a:t>
            </a:r>
            <a:r>
              <a:rPr lang="en-US" sz="2000" dirty="0" err="1" smtClean="0"/>
              <a:t>mgh</a:t>
            </a:r>
            <a:r>
              <a:rPr lang="en-US" sz="2000" dirty="0" smtClean="0"/>
              <a:t> = |</a:t>
            </a:r>
            <a:r>
              <a:rPr lang="en-US" sz="2000" dirty="0" err="1" smtClean="0">
                <a:latin typeface="Symbol" charset="2"/>
                <a:cs typeface="Symbol" charset="2"/>
              </a:rPr>
              <a:t>m</a:t>
            </a:r>
            <a:r>
              <a:rPr lang="en-US" sz="2000" baseline="-25000" dirty="0" err="1" smtClean="0"/>
              <a:t>n</a:t>
            </a:r>
            <a:r>
              <a:rPr lang="en-US" sz="2000" dirty="0" err="1" smtClean="0"/>
              <a:t>B</a:t>
            </a:r>
            <a:r>
              <a:rPr lang="en-US" sz="2000" dirty="0" smtClean="0"/>
              <a:t>| with</a:t>
            </a:r>
          </a:p>
          <a:p>
            <a:r>
              <a:rPr lang="en-US" sz="2000" dirty="0" err="1" smtClean="0"/>
              <a:t>h</a:t>
            </a:r>
            <a:r>
              <a:rPr lang="en-US" sz="2000" dirty="0" smtClean="0"/>
              <a:t> = 0.48 </a:t>
            </a:r>
            <a:r>
              <a:rPr lang="en-US" sz="2000" dirty="0" err="1" smtClean="0"/>
              <a:t>m</a:t>
            </a:r>
            <a:endParaRPr lang="en-US" sz="2000" dirty="0"/>
          </a:p>
        </p:txBody>
      </p:sp>
      <p:cxnSp>
        <p:nvCxnSpPr>
          <p:cNvPr id="28" name="Straight Arrow Connector 27"/>
          <p:cNvCxnSpPr/>
          <p:nvPr/>
        </p:nvCxnSpPr>
        <p:spPr>
          <a:xfrm>
            <a:off x="149667" y="5256212"/>
            <a:ext cx="38373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2590800" y="1752600"/>
            <a:ext cx="304800" cy="304800"/>
            <a:chOff x="2590800" y="1752600"/>
            <a:chExt cx="304800" cy="304800"/>
          </a:xfrm>
        </p:grpSpPr>
        <p:sp>
          <p:nvSpPr>
            <p:cNvPr id="8" name="Oval 7"/>
            <p:cNvSpPr/>
            <p:nvPr/>
          </p:nvSpPr>
          <p:spPr>
            <a:xfrm>
              <a:off x="2590800" y="1752600"/>
              <a:ext cx="304800" cy="3048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505200" y="1752600"/>
            <a:ext cx="304800" cy="304800"/>
            <a:chOff x="2590800" y="1752600"/>
            <a:chExt cx="304800" cy="304800"/>
          </a:xfrm>
        </p:grpSpPr>
        <p:sp>
          <p:nvSpPr>
            <p:cNvPr id="29" name="Oval 28"/>
            <p:cNvSpPr/>
            <p:nvPr/>
          </p:nvSpPr>
          <p:spPr>
            <a:xfrm>
              <a:off x="2590800" y="1752600"/>
              <a:ext cx="304800" cy="3048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4495800" y="1752600"/>
            <a:ext cx="304800" cy="304800"/>
            <a:chOff x="2590800" y="1752600"/>
            <a:chExt cx="304800" cy="304800"/>
          </a:xfrm>
        </p:grpSpPr>
        <p:sp>
          <p:nvSpPr>
            <p:cNvPr id="33" name="Oval 32"/>
            <p:cNvSpPr/>
            <p:nvPr/>
          </p:nvSpPr>
          <p:spPr>
            <a:xfrm>
              <a:off x="2590800" y="1752600"/>
              <a:ext cx="304800" cy="3048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5410200" y="1752600"/>
            <a:ext cx="304800" cy="304800"/>
            <a:chOff x="2590800" y="1752600"/>
            <a:chExt cx="304800" cy="304800"/>
          </a:xfrm>
        </p:grpSpPr>
        <p:sp>
          <p:nvSpPr>
            <p:cNvPr id="37" name="Oval 36"/>
            <p:cNvSpPr/>
            <p:nvPr/>
          </p:nvSpPr>
          <p:spPr>
            <a:xfrm>
              <a:off x="2590800" y="1752600"/>
              <a:ext cx="304800" cy="3048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680074" y="1835457"/>
              <a:ext cx="139326" cy="14127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867400" y="1531203"/>
            <a:ext cx="3098200" cy="830997"/>
          </a:xfrm>
          <a:prstGeom prst="rect">
            <a:avLst/>
          </a:prstGeom>
          <a:noFill/>
        </p:spPr>
        <p:txBody>
          <a:bodyPr wrap="square" rtlCol="0">
            <a:spAutoFit/>
          </a:bodyPr>
          <a:lstStyle/>
          <a:p>
            <a:r>
              <a:rPr lang="en-US" sz="2400" dirty="0" smtClean="0">
                <a:solidFill>
                  <a:srgbClr val="0000FF"/>
                </a:solidFill>
              </a:rPr>
              <a:t>Holding field eliminates field zeros</a:t>
            </a:r>
            <a:endParaRPr lang="en-US" sz="2400" dirty="0">
              <a:solidFill>
                <a:srgbClr val="0000FF"/>
              </a:solidFill>
            </a:endParaRPr>
          </a:p>
        </p:txBody>
      </p:sp>
      <p:sp>
        <p:nvSpPr>
          <p:cNvPr id="3" name="Slide Number Placeholder 2"/>
          <p:cNvSpPr>
            <a:spLocks noGrp="1"/>
          </p:cNvSpPr>
          <p:nvPr>
            <p:ph type="sldNum" sz="quarter" idx="12"/>
          </p:nvPr>
        </p:nvSpPr>
        <p:spPr/>
        <p:txBody>
          <a:bodyPr/>
          <a:lstStyle/>
          <a:p>
            <a:fld id="{AA76F8AF-D0D9-0541-9C2B-6839A516DBF9}" type="slidenum">
              <a:rPr lang="en-US" smtClean="0"/>
              <a:t>2</a:t>
            </a:fld>
            <a:endParaRPr lang="en-US"/>
          </a:p>
        </p:txBody>
      </p:sp>
    </p:spTree>
    <p:extLst>
      <p:ext uri="{BB962C8B-B14F-4D97-AF65-F5344CB8AC3E}">
        <p14:creationId xmlns:p14="http://schemas.microsoft.com/office/powerpoint/2010/main" val="3644287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843423"/>
            <a:ext cx="7315200" cy="5029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00992203"/>
              </p:ext>
            </p:extLst>
          </p:nvPr>
        </p:nvGraphicFramePr>
        <p:xfrm>
          <a:off x="990595" y="843424"/>
          <a:ext cx="7315204" cy="5392188"/>
        </p:xfrm>
        <a:graphic>
          <a:graphicData uri="http://schemas.openxmlformats.org/drawingml/2006/table">
            <a:tbl>
              <a:tblPr firstRow="1" bandRow="1">
                <a:tableStyleId>{5C22544A-7EE6-4342-B048-85BDC9FD1C3A}</a:tableStyleId>
              </a:tblPr>
              <a:tblGrid>
                <a:gridCol w="562708"/>
                <a:gridCol w="562708"/>
                <a:gridCol w="562708"/>
                <a:gridCol w="562708"/>
                <a:gridCol w="562708"/>
                <a:gridCol w="562708"/>
                <a:gridCol w="562708"/>
                <a:gridCol w="562708"/>
                <a:gridCol w="562708"/>
                <a:gridCol w="562708"/>
                <a:gridCol w="562708"/>
                <a:gridCol w="562708"/>
                <a:gridCol w="562708"/>
              </a:tblGrid>
              <a:tr h="449349">
                <a:tc>
                  <a:txBody>
                    <a:bodyPr/>
                    <a:lstStyle/>
                    <a:p>
                      <a:r>
                        <a:rPr lang="en-US" sz="1200" dirty="0" smtClean="0"/>
                        <a:t>FY9</a:t>
                      </a:r>
                      <a:endParaRPr lang="en-US" sz="1200" dirty="0"/>
                    </a:p>
                  </a:txBody>
                  <a:tcPr/>
                </a:tc>
                <a:tc>
                  <a:txBody>
                    <a:bodyPr/>
                    <a:lstStyle/>
                    <a:p>
                      <a:r>
                        <a:rPr lang="en-US" sz="1200" dirty="0" smtClean="0"/>
                        <a:t>FY10</a:t>
                      </a:r>
                      <a:endParaRPr lang="en-US" sz="1200" dirty="0"/>
                    </a:p>
                  </a:txBody>
                  <a:tcPr/>
                </a:tc>
                <a:tc>
                  <a:txBody>
                    <a:bodyPr/>
                    <a:lstStyle/>
                    <a:p>
                      <a:r>
                        <a:rPr lang="en-US" sz="1200" dirty="0" smtClean="0"/>
                        <a:t>FY11</a:t>
                      </a:r>
                      <a:endParaRPr lang="en-US" sz="1200" dirty="0"/>
                    </a:p>
                  </a:txBody>
                  <a:tcPr/>
                </a:tc>
                <a:tc>
                  <a:txBody>
                    <a:bodyPr/>
                    <a:lstStyle/>
                    <a:p>
                      <a:r>
                        <a:rPr lang="en-US" sz="1200" dirty="0" smtClean="0"/>
                        <a:t>FY12</a:t>
                      </a:r>
                      <a:endParaRPr lang="en-US" sz="1200" dirty="0"/>
                    </a:p>
                  </a:txBody>
                  <a:tcPr/>
                </a:tc>
                <a:tc>
                  <a:txBody>
                    <a:bodyPr/>
                    <a:lstStyle/>
                    <a:p>
                      <a:r>
                        <a:rPr lang="en-US" sz="1200" dirty="0" smtClean="0"/>
                        <a:t>FY13</a:t>
                      </a:r>
                      <a:endParaRPr lang="en-US" sz="1200" dirty="0"/>
                    </a:p>
                  </a:txBody>
                  <a:tcPr/>
                </a:tc>
                <a:tc>
                  <a:txBody>
                    <a:bodyPr/>
                    <a:lstStyle/>
                    <a:p>
                      <a:r>
                        <a:rPr lang="en-US" sz="1200" dirty="0" smtClean="0"/>
                        <a:t>FY14</a:t>
                      </a:r>
                      <a:endParaRPr lang="en-US" sz="1200" dirty="0"/>
                    </a:p>
                  </a:txBody>
                  <a:tcPr/>
                </a:tc>
                <a:tc>
                  <a:txBody>
                    <a:bodyPr/>
                    <a:lstStyle/>
                    <a:p>
                      <a:r>
                        <a:rPr lang="en-US" sz="1200" dirty="0" smtClean="0"/>
                        <a:t>FY15</a:t>
                      </a:r>
                      <a:endParaRPr lang="en-US" sz="1200" dirty="0"/>
                    </a:p>
                  </a:txBody>
                  <a:tcPr/>
                </a:tc>
                <a:tc>
                  <a:txBody>
                    <a:bodyPr/>
                    <a:lstStyle/>
                    <a:p>
                      <a:r>
                        <a:rPr lang="en-US" sz="1200" dirty="0" smtClean="0"/>
                        <a:t>FY16</a:t>
                      </a:r>
                      <a:endParaRPr lang="en-US" sz="1200" dirty="0"/>
                    </a:p>
                  </a:txBody>
                  <a:tcPr/>
                </a:tc>
                <a:tc>
                  <a:txBody>
                    <a:bodyPr/>
                    <a:lstStyle/>
                    <a:p>
                      <a:r>
                        <a:rPr lang="en-US" sz="1200" dirty="0" smtClean="0"/>
                        <a:t>FY17</a:t>
                      </a:r>
                      <a:endParaRPr lang="en-US" sz="1200" dirty="0"/>
                    </a:p>
                  </a:txBody>
                  <a:tcPr/>
                </a:tc>
                <a:tc>
                  <a:txBody>
                    <a:bodyPr/>
                    <a:lstStyle/>
                    <a:p>
                      <a:r>
                        <a:rPr lang="en-US" sz="1200" dirty="0" smtClean="0"/>
                        <a:t>FY18</a:t>
                      </a:r>
                      <a:endParaRPr lang="en-US" sz="1200" dirty="0"/>
                    </a:p>
                  </a:txBody>
                  <a:tcPr/>
                </a:tc>
                <a:tc>
                  <a:txBody>
                    <a:bodyPr/>
                    <a:lstStyle/>
                    <a:p>
                      <a:r>
                        <a:rPr lang="en-US" sz="1200" dirty="0" smtClean="0"/>
                        <a:t>FY19</a:t>
                      </a:r>
                      <a:endParaRPr lang="en-US" sz="1200" dirty="0"/>
                    </a:p>
                  </a:txBody>
                  <a:tcPr/>
                </a:tc>
                <a:tc>
                  <a:txBody>
                    <a:bodyPr/>
                    <a:lstStyle/>
                    <a:p>
                      <a:r>
                        <a:rPr lang="en-US" sz="1200" dirty="0" smtClean="0"/>
                        <a:t>FY20</a:t>
                      </a:r>
                      <a:endParaRPr lang="en-US" sz="1200" dirty="0"/>
                    </a:p>
                  </a:txBody>
                  <a:tcPr/>
                </a:tc>
                <a:tc>
                  <a:txBody>
                    <a:bodyPr/>
                    <a:lstStyle/>
                    <a:p>
                      <a:r>
                        <a:rPr lang="en-US" sz="1200" dirty="0" smtClean="0"/>
                        <a:t>FY21</a:t>
                      </a:r>
                      <a:endParaRPr lang="en-US" sz="1200" dirty="0"/>
                    </a:p>
                  </a:txBody>
                  <a:tcPr/>
                </a:tc>
              </a:tr>
              <a:tr h="44934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44934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44934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44934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44934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44934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449349">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44934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449349">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4934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4934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6" name="Rectangle 5"/>
          <p:cNvSpPr/>
          <p:nvPr/>
        </p:nvSpPr>
        <p:spPr>
          <a:xfrm>
            <a:off x="990600" y="5339223"/>
            <a:ext cx="2286000" cy="44704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90600" y="5792613"/>
            <a:ext cx="1066800" cy="44069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76600" y="5752926"/>
            <a:ext cx="5029200" cy="447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36913" y="4892183"/>
            <a:ext cx="2259012" cy="447040"/>
          </a:xfrm>
          <a:prstGeom prst="rect">
            <a:avLst/>
          </a:prstGeom>
          <a:gradFill>
            <a:gsLst>
              <a:gs pos="0">
                <a:schemeClr val="accent1">
                  <a:tint val="100000"/>
                  <a:shade val="100000"/>
                  <a:satMod val="130000"/>
                </a:schemeClr>
              </a:gs>
              <a:gs pos="54000">
                <a:schemeClr val="accent1">
                  <a:tint val="50000"/>
                  <a:shade val="100000"/>
                  <a:satMod val="350000"/>
                  <a:alpha val="83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36913" y="4445143"/>
            <a:ext cx="2259012" cy="447040"/>
          </a:xfrm>
          <a:prstGeom prst="rect">
            <a:avLst/>
          </a:prstGeom>
          <a:gradFill>
            <a:gsLst>
              <a:gs pos="0">
                <a:schemeClr val="accent1">
                  <a:tint val="100000"/>
                  <a:shade val="100000"/>
                  <a:satMod val="130000"/>
                </a:schemeClr>
              </a:gs>
              <a:gs pos="54000">
                <a:schemeClr val="accent1">
                  <a:tint val="50000"/>
                  <a:shade val="100000"/>
                  <a:satMod val="350000"/>
                  <a:alpha val="83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802063" y="4003106"/>
            <a:ext cx="1693862" cy="447040"/>
          </a:xfrm>
          <a:prstGeom prst="rect">
            <a:avLst/>
          </a:prstGeom>
          <a:gradFill>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367213" y="3556066"/>
            <a:ext cx="1693862" cy="447040"/>
          </a:xfrm>
          <a:prstGeom prst="rect">
            <a:avLst/>
          </a:prstGeom>
          <a:gradFill flip="none" rotWithShape="1">
            <a:gsLst>
              <a:gs pos="57000">
                <a:srgbClr val="B3A2C7"/>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367213" y="3109026"/>
            <a:ext cx="1693862" cy="447040"/>
          </a:xfrm>
          <a:prstGeom prst="rect">
            <a:avLst/>
          </a:prstGeom>
          <a:gradFill flip="none" rotWithShape="1">
            <a:gsLst>
              <a:gs pos="57000">
                <a:srgbClr val="B3A2C7"/>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67213" y="2661986"/>
            <a:ext cx="1693862" cy="447040"/>
          </a:xfrm>
          <a:prstGeom prst="rect">
            <a:avLst/>
          </a:prstGeom>
          <a:gradFill flip="none" rotWithShape="1">
            <a:gsLst>
              <a:gs pos="57000">
                <a:srgbClr val="B3A2C7"/>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67213" y="2202323"/>
            <a:ext cx="1693862" cy="447040"/>
          </a:xfrm>
          <a:prstGeom prst="rect">
            <a:avLst/>
          </a:prstGeom>
          <a:gradFill flip="none" rotWithShape="1">
            <a:gsLst>
              <a:gs pos="11000">
                <a:srgbClr val="B3A2C7"/>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930775" y="1740361"/>
            <a:ext cx="1693862" cy="447040"/>
          </a:xfrm>
          <a:prstGeom prst="rect">
            <a:avLst/>
          </a:prstGeom>
          <a:gradFill flip="none" rotWithShape="1">
            <a:gsLst>
              <a:gs pos="0">
                <a:srgbClr val="93CDDD"/>
              </a:gs>
              <a:gs pos="100000">
                <a:srgbClr val="FFFFFF"/>
              </a:gs>
              <a:gs pos="50000">
                <a:schemeClr val="accent5">
                  <a:lumMod val="60000"/>
                  <a:lumOff val="4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95925" y="1293321"/>
            <a:ext cx="2809874" cy="447040"/>
          </a:xfrm>
          <a:prstGeom prst="rect">
            <a:avLst/>
          </a:prstGeom>
          <a:gradFill flip="none" rotWithShape="1">
            <a:gsLst>
              <a:gs pos="87000">
                <a:srgbClr val="93CDDD"/>
              </a:gs>
              <a:gs pos="9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276600" y="5752926"/>
            <a:ext cx="5029199" cy="369332"/>
          </a:xfrm>
          <a:prstGeom prst="rect">
            <a:avLst/>
          </a:prstGeom>
          <a:noFill/>
        </p:spPr>
        <p:txBody>
          <a:bodyPr wrap="square" rtlCol="0">
            <a:spAutoFit/>
          </a:bodyPr>
          <a:lstStyle/>
          <a:p>
            <a:pPr algn="ctr"/>
            <a:r>
              <a:rPr lang="en-US" dirty="0" smtClean="0"/>
              <a:t>Simulations</a:t>
            </a:r>
            <a:endParaRPr lang="en-US" dirty="0"/>
          </a:p>
        </p:txBody>
      </p:sp>
      <p:sp>
        <p:nvSpPr>
          <p:cNvPr id="20" name="TextBox 19"/>
          <p:cNvSpPr txBox="1"/>
          <p:nvPr/>
        </p:nvSpPr>
        <p:spPr>
          <a:xfrm>
            <a:off x="990601" y="5227523"/>
            <a:ext cx="2286000" cy="646331"/>
          </a:xfrm>
          <a:prstGeom prst="rect">
            <a:avLst/>
          </a:prstGeom>
          <a:noFill/>
        </p:spPr>
        <p:txBody>
          <a:bodyPr wrap="square" rtlCol="0">
            <a:spAutoFit/>
          </a:bodyPr>
          <a:lstStyle/>
          <a:p>
            <a:pPr algn="ctr"/>
            <a:r>
              <a:rPr lang="en-US" dirty="0" smtClean="0"/>
              <a:t>Trap Design &amp; Construction</a:t>
            </a:r>
            <a:endParaRPr lang="en-US" dirty="0"/>
          </a:p>
        </p:txBody>
      </p:sp>
      <p:sp>
        <p:nvSpPr>
          <p:cNvPr id="21" name="TextBox 20"/>
          <p:cNvSpPr txBox="1"/>
          <p:nvPr/>
        </p:nvSpPr>
        <p:spPr>
          <a:xfrm>
            <a:off x="3198813" y="4517207"/>
            <a:ext cx="2259012" cy="369332"/>
          </a:xfrm>
          <a:prstGeom prst="rect">
            <a:avLst/>
          </a:prstGeom>
          <a:noFill/>
        </p:spPr>
        <p:txBody>
          <a:bodyPr wrap="square" rtlCol="0">
            <a:spAutoFit/>
          </a:bodyPr>
          <a:lstStyle/>
          <a:p>
            <a:pPr algn="ctr"/>
            <a:r>
              <a:rPr lang="en-US" dirty="0" smtClean="0"/>
              <a:t>Detectors</a:t>
            </a:r>
            <a:endParaRPr lang="en-US" dirty="0"/>
          </a:p>
        </p:txBody>
      </p:sp>
      <p:sp>
        <p:nvSpPr>
          <p:cNvPr id="22" name="TextBox 21"/>
          <p:cNvSpPr txBox="1"/>
          <p:nvPr/>
        </p:nvSpPr>
        <p:spPr>
          <a:xfrm>
            <a:off x="3802063" y="4003106"/>
            <a:ext cx="1693862" cy="369332"/>
          </a:xfrm>
          <a:prstGeom prst="rect">
            <a:avLst/>
          </a:prstGeom>
          <a:noFill/>
        </p:spPr>
        <p:txBody>
          <a:bodyPr wrap="square" rtlCol="0">
            <a:spAutoFit/>
          </a:bodyPr>
          <a:lstStyle/>
          <a:p>
            <a:pPr algn="ctr"/>
            <a:r>
              <a:rPr lang="en-US" dirty="0" smtClean="0"/>
              <a:t>UCN Storage</a:t>
            </a:r>
            <a:endParaRPr lang="en-US" dirty="0"/>
          </a:p>
        </p:txBody>
      </p:sp>
      <p:sp>
        <p:nvSpPr>
          <p:cNvPr id="23" name="TextBox 22"/>
          <p:cNvSpPr txBox="1"/>
          <p:nvPr/>
        </p:nvSpPr>
        <p:spPr>
          <a:xfrm>
            <a:off x="3276600" y="4969891"/>
            <a:ext cx="2259012" cy="369332"/>
          </a:xfrm>
          <a:prstGeom prst="rect">
            <a:avLst/>
          </a:prstGeom>
          <a:noFill/>
        </p:spPr>
        <p:txBody>
          <a:bodyPr wrap="square" rtlCol="0">
            <a:spAutoFit/>
          </a:bodyPr>
          <a:lstStyle/>
          <a:p>
            <a:pPr algn="ctr"/>
            <a:r>
              <a:rPr lang="en-US" dirty="0" smtClean="0"/>
              <a:t>UCN Transport</a:t>
            </a:r>
            <a:endParaRPr lang="en-US" dirty="0"/>
          </a:p>
        </p:txBody>
      </p:sp>
      <p:sp>
        <p:nvSpPr>
          <p:cNvPr id="24" name="TextBox 23"/>
          <p:cNvSpPr txBox="1"/>
          <p:nvPr/>
        </p:nvSpPr>
        <p:spPr>
          <a:xfrm>
            <a:off x="4368289" y="3573482"/>
            <a:ext cx="1693862" cy="369332"/>
          </a:xfrm>
          <a:prstGeom prst="rect">
            <a:avLst/>
          </a:prstGeom>
          <a:noFill/>
        </p:spPr>
        <p:txBody>
          <a:bodyPr wrap="square" rtlCol="0">
            <a:spAutoFit/>
          </a:bodyPr>
          <a:lstStyle/>
          <a:p>
            <a:pPr algn="ctr"/>
            <a:r>
              <a:rPr lang="en-US" dirty="0" smtClean="0"/>
              <a:t>UCN Cleaning</a:t>
            </a:r>
            <a:endParaRPr lang="en-US" dirty="0"/>
          </a:p>
        </p:txBody>
      </p:sp>
      <p:sp>
        <p:nvSpPr>
          <p:cNvPr id="25" name="TextBox 24"/>
          <p:cNvSpPr txBox="1"/>
          <p:nvPr/>
        </p:nvSpPr>
        <p:spPr>
          <a:xfrm>
            <a:off x="4367213" y="3150819"/>
            <a:ext cx="1694938" cy="369332"/>
          </a:xfrm>
          <a:prstGeom prst="rect">
            <a:avLst/>
          </a:prstGeom>
          <a:noFill/>
        </p:spPr>
        <p:txBody>
          <a:bodyPr wrap="square" rtlCol="0">
            <a:spAutoFit/>
          </a:bodyPr>
          <a:lstStyle/>
          <a:p>
            <a:pPr algn="ctr"/>
            <a:r>
              <a:rPr lang="en-US" dirty="0" smtClean="0"/>
              <a:t>UCN Heating</a:t>
            </a:r>
            <a:endParaRPr lang="en-US" dirty="0"/>
          </a:p>
        </p:txBody>
      </p:sp>
      <p:sp>
        <p:nvSpPr>
          <p:cNvPr id="26" name="TextBox 25"/>
          <p:cNvSpPr txBox="1"/>
          <p:nvPr/>
        </p:nvSpPr>
        <p:spPr>
          <a:xfrm>
            <a:off x="4366137" y="2652504"/>
            <a:ext cx="1694938" cy="369332"/>
          </a:xfrm>
          <a:prstGeom prst="rect">
            <a:avLst/>
          </a:prstGeom>
          <a:noFill/>
        </p:spPr>
        <p:txBody>
          <a:bodyPr wrap="square" rtlCol="0">
            <a:spAutoFit/>
          </a:bodyPr>
          <a:lstStyle/>
          <a:p>
            <a:pPr algn="ctr"/>
            <a:r>
              <a:rPr lang="en-US" dirty="0" smtClean="0"/>
              <a:t>UCN </a:t>
            </a:r>
            <a:r>
              <a:rPr lang="en-US" dirty="0" err="1" smtClean="0"/>
              <a:t>Depol</a:t>
            </a:r>
            <a:endParaRPr lang="en-US" dirty="0"/>
          </a:p>
        </p:txBody>
      </p:sp>
      <p:sp>
        <p:nvSpPr>
          <p:cNvPr id="27" name="TextBox 26"/>
          <p:cNvSpPr txBox="1"/>
          <p:nvPr/>
        </p:nvSpPr>
        <p:spPr>
          <a:xfrm>
            <a:off x="4367213" y="2273638"/>
            <a:ext cx="1693862" cy="369332"/>
          </a:xfrm>
          <a:prstGeom prst="rect">
            <a:avLst/>
          </a:prstGeom>
          <a:noFill/>
        </p:spPr>
        <p:txBody>
          <a:bodyPr wrap="square" rtlCol="0">
            <a:spAutoFit/>
          </a:bodyPr>
          <a:lstStyle/>
          <a:p>
            <a:pPr algn="ctr"/>
            <a:r>
              <a:rPr lang="en-US" dirty="0" smtClean="0"/>
              <a:t>DAQ</a:t>
            </a:r>
            <a:endParaRPr lang="en-US" dirty="0"/>
          </a:p>
        </p:txBody>
      </p:sp>
      <p:sp>
        <p:nvSpPr>
          <p:cNvPr id="28" name="TextBox 27"/>
          <p:cNvSpPr txBox="1"/>
          <p:nvPr/>
        </p:nvSpPr>
        <p:spPr>
          <a:xfrm>
            <a:off x="4930775" y="1740361"/>
            <a:ext cx="1693862" cy="369332"/>
          </a:xfrm>
          <a:prstGeom prst="rect">
            <a:avLst/>
          </a:prstGeom>
          <a:noFill/>
          <a:ln>
            <a:solidFill>
              <a:schemeClr val="bg1"/>
            </a:solidFill>
          </a:ln>
        </p:spPr>
        <p:txBody>
          <a:bodyPr wrap="square" rtlCol="0">
            <a:spAutoFit/>
          </a:bodyPr>
          <a:lstStyle/>
          <a:p>
            <a:pPr algn="ctr"/>
            <a:r>
              <a:rPr lang="en-US" dirty="0" smtClean="0"/>
              <a:t>~ 1 sec </a:t>
            </a:r>
            <a:r>
              <a:rPr lang="en-US" dirty="0" smtClean="0">
                <a:latin typeface="Symbol" charset="2"/>
                <a:cs typeface="Symbol" charset="2"/>
              </a:rPr>
              <a:t>t</a:t>
            </a:r>
            <a:endParaRPr lang="en-US" dirty="0">
              <a:latin typeface="Symbol" charset="2"/>
              <a:cs typeface="Symbol" charset="2"/>
            </a:endParaRPr>
          </a:p>
        </p:txBody>
      </p:sp>
      <p:sp>
        <p:nvSpPr>
          <p:cNvPr id="29" name="TextBox 28"/>
          <p:cNvSpPr txBox="1"/>
          <p:nvPr/>
        </p:nvSpPr>
        <p:spPr>
          <a:xfrm>
            <a:off x="5535612" y="1293321"/>
            <a:ext cx="2809874" cy="369332"/>
          </a:xfrm>
          <a:prstGeom prst="rect">
            <a:avLst/>
          </a:prstGeom>
          <a:noFill/>
        </p:spPr>
        <p:txBody>
          <a:bodyPr wrap="square" rtlCol="0">
            <a:spAutoFit/>
          </a:bodyPr>
          <a:lstStyle/>
          <a:p>
            <a:pPr algn="ctr"/>
            <a:r>
              <a:rPr lang="en-US" dirty="0" smtClean="0"/>
              <a:t>Improved </a:t>
            </a:r>
            <a:r>
              <a:rPr lang="en-US" dirty="0" smtClean="0">
                <a:latin typeface="Symbol" charset="2"/>
                <a:cs typeface="Symbol" charset="2"/>
              </a:rPr>
              <a:t>t</a:t>
            </a:r>
            <a:endParaRPr lang="en-US" dirty="0">
              <a:latin typeface="Symbol" charset="2"/>
              <a:cs typeface="Symbol" charset="2"/>
            </a:endParaRPr>
          </a:p>
        </p:txBody>
      </p:sp>
      <p:sp>
        <p:nvSpPr>
          <p:cNvPr id="31" name="TextBox 30"/>
          <p:cNvSpPr txBox="1"/>
          <p:nvPr/>
        </p:nvSpPr>
        <p:spPr>
          <a:xfrm>
            <a:off x="872384" y="5830193"/>
            <a:ext cx="1359894" cy="369332"/>
          </a:xfrm>
          <a:prstGeom prst="rect">
            <a:avLst/>
          </a:prstGeom>
          <a:noFill/>
        </p:spPr>
        <p:txBody>
          <a:bodyPr wrap="square" rtlCol="0">
            <a:spAutoFit/>
          </a:bodyPr>
          <a:lstStyle/>
          <a:p>
            <a:pPr algn="ctr"/>
            <a:r>
              <a:rPr lang="en-US" dirty="0" smtClean="0"/>
              <a:t>Simulations</a:t>
            </a:r>
            <a:endParaRPr lang="en-US" dirty="0">
              <a:latin typeface="Symbol" charset="2"/>
              <a:cs typeface="Symbol" charset="2"/>
            </a:endParaRPr>
          </a:p>
        </p:txBody>
      </p:sp>
      <p:sp>
        <p:nvSpPr>
          <p:cNvPr id="30" name="Title 1"/>
          <p:cNvSpPr txBox="1">
            <a:spLocks/>
          </p:cNvSpPr>
          <p:nvPr/>
        </p:nvSpPr>
        <p:spPr>
          <a:xfrm>
            <a:off x="457200" y="25342"/>
            <a:ext cx="8229600" cy="774288"/>
          </a:xfrm>
          <a:prstGeom prst="rect">
            <a:avLst/>
          </a:prstGeom>
        </p:spPr>
        <p:txBody>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dirty="0" smtClean="0"/>
              <a:t>Timeline</a:t>
            </a:r>
            <a:endParaRPr lang="en-US" dirty="0"/>
          </a:p>
        </p:txBody>
      </p:sp>
    </p:spTree>
    <p:extLst>
      <p:ext uri="{BB962C8B-B14F-4D97-AF65-F5344CB8AC3E}">
        <p14:creationId xmlns:p14="http://schemas.microsoft.com/office/powerpoint/2010/main" val="3880078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R&amp;D Milestones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056140"/>
              </p:ext>
            </p:extLst>
          </p:nvPr>
        </p:nvGraphicFramePr>
        <p:xfrm>
          <a:off x="324506" y="1775179"/>
          <a:ext cx="8537520" cy="3291840"/>
        </p:xfrm>
        <a:graphic>
          <a:graphicData uri="http://schemas.openxmlformats.org/drawingml/2006/table">
            <a:tbl>
              <a:tblPr firstRow="1" bandRow="1">
                <a:tableStyleId>{5C22544A-7EE6-4342-B048-85BDC9FD1C3A}</a:tableStyleId>
              </a:tblPr>
              <a:tblGrid>
                <a:gridCol w="7205062"/>
                <a:gridCol w="1332458"/>
              </a:tblGrid>
              <a:tr h="370840">
                <a:tc>
                  <a:txBody>
                    <a:bodyPr/>
                    <a:lstStyle/>
                    <a:p>
                      <a:r>
                        <a:rPr lang="en-US" sz="2000" dirty="0" smtClean="0"/>
                        <a:t>Milestone</a:t>
                      </a:r>
                      <a:endParaRPr lang="en-US" sz="2000" dirty="0"/>
                    </a:p>
                  </a:txBody>
                  <a:tcPr/>
                </a:tc>
                <a:tc>
                  <a:txBody>
                    <a:bodyPr/>
                    <a:lstStyle/>
                    <a:p>
                      <a:r>
                        <a:rPr lang="en-US" sz="2000" dirty="0" smtClean="0"/>
                        <a:t>Due Date</a:t>
                      </a:r>
                      <a:endParaRPr lang="en-US" sz="20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Demonstrate working vanadium detector and neutron transport simulations. </a:t>
                      </a:r>
                      <a:endParaRPr lang="en-US" sz="2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FY2015 Q1</a:t>
                      </a:r>
                      <a:endParaRPr lang="en-US" sz="20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Achieve sufficient UCN density in the trap for rapid 1 s measurements and an ultimate sub-1 s measurement. </a:t>
                      </a:r>
                      <a:endParaRPr lang="en-US" sz="2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FY2016 Q1</a:t>
                      </a:r>
                      <a:endParaRPr lang="en-US" sz="20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Complete DAQ for 1 s measurement; plan for control of all sub-1 s systematics. </a:t>
                      </a:r>
                      <a:endParaRPr lang="en-US" sz="2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FY2017 Q1</a:t>
                      </a:r>
                      <a:endParaRPr lang="en-US" sz="2000" dirty="0" smtClean="0"/>
                    </a:p>
                    <a:p>
                      <a:endParaRPr lang="en-US" sz="20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Publish 1 s measurement.</a:t>
                      </a:r>
                      <a:endParaRPr lang="en-US" sz="2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FY2017 Q3</a:t>
                      </a:r>
                      <a:endParaRPr lang="en-US" sz="20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Submit sub-1 s construction project proposal (if necessary). </a:t>
                      </a:r>
                      <a:endParaRPr lang="en-US" sz="2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FY2017 Q4</a:t>
                      </a:r>
                      <a:endParaRPr lang="en-US" sz="2000" dirty="0" smtClean="0"/>
                    </a:p>
                  </a:txBody>
                  <a:tcPr/>
                </a:tc>
              </a:tr>
            </a:tbl>
          </a:graphicData>
        </a:graphic>
      </p:graphicFrame>
      <p:sp>
        <p:nvSpPr>
          <p:cNvPr id="5" name="Slide Number Placeholder 4"/>
          <p:cNvSpPr>
            <a:spLocks noGrp="1"/>
          </p:cNvSpPr>
          <p:nvPr>
            <p:ph type="sldNum" sz="quarter" idx="12"/>
          </p:nvPr>
        </p:nvSpPr>
        <p:spPr/>
        <p:txBody>
          <a:bodyPr/>
          <a:lstStyle/>
          <a:p>
            <a:fld id="{AA76F8AF-D0D9-0541-9C2B-6839A516DBF9}" type="slidenum">
              <a:rPr lang="en-US" smtClean="0"/>
              <a:t>21</a:t>
            </a:fld>
            <a:endParaRPr lang="en-US"/>
          </a:p>
        </p:txBody>
      </p:sp>
    </p:spTree>
    <p:extLst>
      <p:ext uri="{BB962C8B-B14F-4D97-AF65-F5344CB8AC3E}">
        <p14:creationId xmlns:p14="http://schemas.microsoft.com/office/powerpoint/2010/main" val="4177173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WBS for R&amp;D Effort</a:t>
            </a:r>
            <a:endParaRPr lang="en-US" dirty="0"/>
          </a:p>
        </p:txBody>
      </p:sp>
      <p:pic>
        <p:nvPicPr>
          <p:cNvPr id="4" name="Content Placeholder 3" descr="Screen Shot 2014-01-23 at 2.51.1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747" b="629"/>
          <a:stretch/>
        </p:blipFill>
        <p:spPr>
          <a:xfrm>
            <a:off x="1402760" y="720326"/>
            <a:ext cx="6326750" cy="5932731"/>
          </a:xfrm>
        </p:spPr>
      </p:pic>
      <p:sp>
        <p:nvSpPr>
          <p:cNvPr id="3" name="Slide Number Placeholder 2"/>
          <p:cNvSpPr>
            <a:spLocks noGrp="1"/>
          </p:cNvSpPr>
          <p:nvPr>
            <p:ph type="sldNum" sz="quarter" idx="12"/>
          </p:nvPr>
        </p:nvSpPr>
        <p:spPr/>
        <p:txBody>
          <a:bodyPr/>
          <a:lstStyle/>
          <a:p>
            <a:fld id="{AA76F8AF-D0D9-0541-9C2B-6839A516DBF9}" type="slidenum">
              <a:rPr lang="en-US" smtClean="0"/>
              <a:t>22</a:t>
            </a:fld>
            <a:endParaRPr lang="en-US"/>
          </a:p>
        </p:txBody>
      </p:sp>
    </p:spTree>
    <p:extLst>
      <p:ext uri="{BB962C8B-B14F-4D97-AF65-F5344CB8AC3E}">
        <p14:creationId xmlns:p14="http://schemas.microsoft.com/office/powerpoint/2010/main" val="3638198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78"/>
            <a:ext cx="8229600" cy="1143000"/>
          </a:xfrm>
        </p:spPr>
        <p:txBody>
          <a:bodyPr/>
          <a:lstStyle/>
          <a:p>
            <a:r>
              <a:rPr lang="en-US" dirty="0" err="1" smtClean="0"/>
              <a:t>UCN</a:t>
            </a:r>
            <a:r>
              <a:rPr lang="en-US" dirty="0" err="1" smtClean="0">
                <a:latin typeface="Symbol" panose="05050102010706020507" pitchFamily="18" charset="2"/>
              </a:rPr>
              <a:t>t</a:t>
            </a:r>
            <a:r>
              <a:rPr lang="en-US" dirty="0" smtClean="0"/>
              <a:t> Collaboration</a:t>
            </a:r>
            <a:endParaRPr lang="en-US" dirty="0"/>
          </a:p>
        </p:txBody>
      </p:sp>
      <p:sp>
        <p:nvSpPr>
          <p:cNvPr id="3" name="Content Placeholder 2"/>
          <p:cNvSpPr>
            <a:spLocks noGrp="1"/>
          </p:cNvSpPr>
          <p:nvPr>
            <p:ph idx="1"/>
          </p:nvPr>
        </p:nvSpPr>
        <p:spPr>
          <a:xfrm>
            <a:off x="457200" y="1243336"/>
            <a:ext cx="8229600" cy="4655817"/>
          </a:xfrm>
        </p:spPr>
        <p:txBody>
          <a:bodyPr>
            <a:normAutofit/>
          </a:bodyPr>
          <a:lstStyle/>
          <a:p>
            <a:pPr marL="0" indent="0" algn="ctr">
              <a:buNone/>
            </a:pPr>
            <a:r>
              <a:rPr lang="en-US" sz="1200" i="1" dirty="0" smtClean="0"/>
              <a:t>DePauw University</a:t>
            </a:r>
            <a:r>
              <a:rPr lang="en-US" sz="1200" dirty="0" smtClean="0"/>
              <a:t>	</a:t>
            </a:r>
          </a:p>
          <a:p>
            <a:pPr marL="0" indent="0" algn="ctr">
              <a:buNone/>
            </a:pPr>
            <a:r>
              <a:rPr lang="en-US" sz="1200" dirty="0" smtClean="0"/>
              <a:t>A. Komives</a:t>
            </a:r>
          </a:p>
          <a:p>
            <a:pPr marL="0" indent="0" algn="ctr">
              <a:buNone/>
            </a:pPr>
            <a:r>
              <a:rPr lang="en-US" sz="1200" i="1" dirty="0" smtClean="0"/>
              <a:t>Hamilton College</a:t>
            </a:r>
            <a:r>
              <a:rPr lang="en-US" sz="1200" dirty="0" smtClean="0"/>
              <a:t>	</a:t>
            </a:r>
          </a:p>
          <a:p>
            <a:pPr marL="0" indent="0" algn="ctr">
              <a:buNone/>
            </a:pPr>
            <a:r>
              <a:rPr lang="en-US" sz="1200" dirty="0" smtClean="0"/>
              <a:t>G. Jones</a:t>
            </a:r>
          </a:p>
          <a:p>
            <a:pPr marL="0" indent="0" algn="ctr">
              <a:buNone/>
            </a:pPr>
            <a:r>
              <a:rPr lang="en-US" sz="1200" i="1" dirty="0" smtClean="0"/>
              <a:t>Indiana University</a:t>
            </a:r>
            <a:r>
              <a:rPr lang="en-US" sz="1200" dirty="0" smtClean="0"/>
              <a:t>	</a:t>
            </a:r>
          </a:p>
          <a:p>
            <a:pPr marL="0" indent="0" algn="ctr">
              <a:buNone/>
            </a:pPr>
            <a:r>
              <a:rPr lang="en-US" sz="1200" dirty="0" smtClean="0"/>
              <a:t>E. R. Adamek, N. B. Callahan, W. </a:t>
            </a:r>
            <a:r>
              <a:rPr lang="en-US" sz="1200" dirty="0" smtClean="0"/>
              <a:t>Fox, </a:t>
            </a:r>
            <a:r>
              <a:rPr lang="en-US" sz="1200" dirty="0" smtClean="0"/>
              <a:t>C.-Y. Liu, D. J. Salvat, B. A. Slaughter, W. M. Snow, K. Solberg, J. Vanderwerp</a:t>
            </a:r>
          </a:p>
          <a:p>
            <a:pPr marL="0" indent="0" algn="ctr">
              <a:buNone/>
            </a:pPr>
            <a:r>
              <a:rPr lang="en-US" sz="1200" i="1" dirty="0" smtClean="0"/>
              <a:t>JINR</a:t>
            </a:r>
          </a:p>
          <a:p>
            <a:pPr marL="0" indent="0" algn="ctr">
              <a:buNone/>
            </a:pPr>
            <a:r>
              <a:rPr lang="en-US" sz="1200" dirty="0" smtClean="0"/>
              <a:t>E. I. Sharapov</a:t>
            </a:r>
          </a:p>
          <a:p>
            <a:pPr marL="0" indent="0" algn="ctr">
              <a:buNone/>
            </a:pPr>
            <a:r>
              <a:rPr lang="en-US" sz="1200" i="1" dirty="0" smtClean="0"/>
              <a:t>LANL</a:t>
            </a:r>
          </a:p>
          <a:p>
            <a:pPr marL="0" indent="0" algn="ctr">
              <a:buNone/>
            </a:pPr>
            <a:r>
              <a:rPr lang="en-US" sz="1200" dirty="0" smtClean="0"/>
              <a:t>D. Barlow, M. Blatnik, L. J. Broussard, S. M. Clayton, T. M. Ito, M. Makela, J. Medina, D. J. Morley, C. L. Morris, R. W. Pattie, J. Ramsey, A. Saunders, S. J. Seestrom, S. K. L. Sjue, P. Walstrom, Z. Wang, T. L. Womack</a:t>
            </a:r>
          </a:p>
          <a:p>
            <a:pPr marL="0" indent="0" algn="ctr">
              <a:buNone/>
            </a:pPr>
            <a:r>
              <a:rPr lang="en-US" sz="1200" i="1" dirty="0" smtClean="0"/>
              <a:t>North Carolina State University</a:t>
            </a:r>
          </a:p>
          <a:p>
            <a:pPr marL="0" indent="0" algn="ctr">
              <a:buNone/>
            </a:pPr>
            <a:r>
              <a:rPr lang="en-US" sz="1200" dirty="0" smtClean="0"/>
              <a:t>C. Cude-Woods, E. B. Dees, B. </a:t>
            </a:r>
            <a:r>
              <a:rPr lang="en-US" sz="1200" dirty="0" err="1" smtClean="0"/>
              <a:t>vornDick</a:t>
            </a:r>
            <a:r>
              <a:rPr lang="en-US" sz="1200" dirty="0" smtClean="0"/>
              <a:t>, A. R. Young, B. A. Zeck</a:t>
            </a:r>
          </a:p>
          <a:p>
            <a:pPr marL="0" indent="0" algn="ctr">
              <a:buNone/>
            </a:pPr>
            <a:r>
              <a:rPr lang="en-US" sz="1200" i="1" dirty="0" smtClean="0"/>
              <a:t>ORNL</a:t>
            </a:r>
          </a:p>
          <a:p>
            <a:pPr marL="0" indent="0" algn="ctr">
              <a:buNone/>
            </a:pPr>
            <a:r>
              <a:rPr lang="en-US" sz="1200" dirty="0" smtClean="0"/>
              <a:t>J. D. Bowman, S. I. </a:t>
            </a:r>
            <a:r>
              <a:rPr lang="en-US" sz="1200" dirty="0" err="1" smtClean="0"/>
              <a:t>Penttila</a:t>
            </a:r>
            <a:endParaRPr lang="en-US" sz="1200" dirty="0" smtClean="0"/>
          </a:p>
          <a:p>
            <a:pPr marL="0" indent="0" algn="ctr">
              <a:buNone/>
            </a:pPr>
            <a:r>
              <a:rPr lang="en-US" sz="1200" i="1" dirty="0" smtClean="0"/>
              <a:t>Tennessee Tech.</a:t>
            </a:r>
            <a:endParaRPr lang="en-US" sz="1200" i="1" dirty="0" smtClean="0"/>
          </a:p>
          <a:p>
            <a:pPr marL="0" indent="0" algn="ctr">
              <a:buNone/>
            </a:pPr>
            <a:r>
              <a:rPr lang="en-US" sz="1200" dirty="0" smtClean="0"/>
              <a:t>A. T. Holley</a:t>
            </a:r>
            <a:endParaRPr lang="en-US" sz="1200" dirty="0" smtClean="0"/>
          </a:p>
          <a:p>
            <a:pPr marL="0" indent="0" algn="ctr">
              <a:buNone/>
            </a:pPr>
            <a:r>
              <a:rPr lang="en-US" sz="1200" i="1" dirty="0" smtClean="0"/>
              <a:t>UCLA</a:t>
            </a:r>
          </a:p>
          <a:p>
            <a:pPr marL="0" indent="0" algn="ctr">
              <a:buNone/>
            </a:pPr>
            <a:r>
              <a:rPr lang="en-US" sz="1200" dirty="0" smtClean="0"/>
              <a:t>K. P. Hickerson</a:t>
            </a:r>
          </a:p>
          <a:p>
            <a:pPr marL="0" indent="0" algn="ctr">
              <a:buNone/>
            </a:pPr>
            <a:r>
              <a:rPr lang="en-US" sz="1200" i="1" dirty="0" smtClean="0"/>
              <a:t>Virginia Tech</a:t>
            </a:r>
          </a:p>
          <a:p>
            <a:pPr marL="0" indent="0" algn="ctr">
              <a:buNone/>
            </a:pPr>
            <a:r>
              <a:rPr lang="en-US" sz="1200" dirty="0" smtClean="0"/>
              <a:t>X. Ding, B. </a:t>
            </a:r>
            <a:r>
              <a:rPr lang="en-US" sz="1200" dirty="0" err="1" smtClean="0"/>
              <a:t>Vogelaar</a:t>
            </a:r>
            <a:endParaRPr lang="en-US" sz="12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23</a:t>
            </a:fld>
            <a:endParaRPr lang="en-US" dirty="0" smtClean="0"/>
          </a:p>
          <a:p>
            <a:pPr>
              <a:defRPr/>
            </a:pPr>
            <a:endParaRPr lang="en-US" dirty="0"/>
          </a:p>
        </p:txBody>
      </p:sp>
      <p:sp>
        <p:nvSpPr>
          <p:cNvPr id="5" name="TextBox 4"/>
          <p:cNvSpPr txBox="1"/>
          <p:nvPr/>
        </p:nvSpPr>
        <p:spPr>
          <a:xfrm>
            <a:off x="1767840" y="6004560"/>
            <a:ext cx="5308569" cy="369332"/>
          </a:xfrm>
          <a:prstGeom prst="rect">
            <a:avLst/>
          </a:prstGeom>
          <a:noFill/>
        </p:spPr>
        <p:txBody>
          <a:bodyPr wrap="none" rtlCol="0">
            <a:spAutoFit/>
          </a:bodyPr>
          <a:lstStyle/>
          <a:p>
            <a:r>
              <a:rPr lang="en-US" dirty="0" smtClean="0"/>
              <a:t>And special thanks to S. Clayton, C.-Y. Liu, and D. Salvat</a:t>
            </a:r>
            <a:endParaRPr lang="en-US" dirty="0"/>
          </a:p>
        </p:txBody>
      </p:sp>
    </p:spTree>
    <p:extLst>
      <p:ext uri="{BB962C8B-B14F-4D97-AF65-F5344CB8AC3E}">
        <p14:creationId xmlns:p14="http://schemas.microsoft.com/office/powerpoint/2010/main" val="2387478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755"/>
            <a:ext cx="8229600" cy="774288"/>
          </a:xfrm>
        </p:spPr>
        <p:txBody>
          <a:bodyPr>
            <a:noAutofit/>
          </a:bodyPr>
          <a:lstStyle/>
          <a:p>
            <a:r>
              <a:rPr lang="en-US" sz="8800" dirty="0" smtClean="0"/>
              <a:t>Extra Slides</a:t>
            </a:r>
            <a:endParaRPr lang="en-US" sz="8800" dirty="0"/>
          </a:p>
        </p:txBody>
      </p:sp>
      <p:sp>
        <p:nvSpPr>
          <p:cNvPr id="3" name="Slide Number Placeholder 2"/>
          <p:cNvSpPr>
            <a:spLocks noGrp="1"/>
          </p:cNvSpPr>
          <p:nvPr>
            <p:ph type="sldNum" sz="quarter" idx="12"/>
          </p:nvPr>
        </p:nvSpPr>
        <p:spPr/>
        <p:txBody>
          <a:bodyPr/>
          <a:lstStyle/>
          <a:p>
            <a:fld id="{AA76F8AF-D0D9-0541-9C2B-6839A516DBF9}" type="slidenum">
              <a:rPr lang="en-US" smtClean="0"/>
              <a:t>24</a:t>
            </a:fld>
            <a:endParaRPr lang="en-US"/>
          </a:p>
        </p:txBody>
      </p:sp>
    </p:spTree>
    <p:extLst>
      <p:ext uri="{BB962C8B-B14F-4D97-AF65-F5344CB8AC3E}">
        <p14:creationId xmlns:p14="http://schemas.microsoft.com/office/powerpoint/2010/main" val="4203879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budget scenarios</a:t>
            </a:r>
            <a:endParaRPr lang="en-US" dirty="0"/>
          </a:p>
        </p:txBody>
      </p:sp>
      <p:sp>
        <p:nvSpPr>
          <p:cNvPr id="4" name="Slide Number Placeholder 3"/>
          <p:cNvSpPr>
            <a:spLocks noGrp="1"/>
          </p:cNvSpPr>
          <p:nvPr>
            <p:ph type="sldNum" sz="quarter" idx="12"/>
          </p:nvPr>
        </p:nvSpPr>
        <p:spPr/>
        <p:txBody>
          <a:bodyPr/>
          <a:lstStyle/>
          <a:p>
            <a:fld id="{AA76F8AF-D0D9-0541-9C2B-6839A516DBF9}" type="slidenum">
              <a:rPr lang="en-US" smtClean="0"/>
              <a:t>25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262650202"/>
              </p:ext>
            </p:extLst>
          </p:nvPr>
        </p:nvGraphicFramePr>
        <p:xfrm>
          <a:off x="1557338" y="942975"/>
          <a:ext cx="5500687" cy="3529012"/>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idx="1"/>
          </p:nvPr>
        </p:nvSpPr>
        <p:spPr>
          <a:xfrm>
            <a:off x="328612" y="4471986"/>
            <a:ext cx="8618447" cy="2049439"/>
          </a:xfrm>
        </p:spPr>
        <p:txBody>
          <a:bodyPr>
            <a:normAutofit/>
          </a:bodyPr>
          <a:lstStyle/>
          <a:p>
            <a:r>
              <a:rPr lang="en-US" dirty="0" smtClean="0"/>
              <a:t>Shifting from LANL Internal to DOE R&amp;D to DOE Project</a:t>
            </a:r>
          </a:p>
          <a:p>
            <a:r>
              <a:rPr lang="en-US" dirty="0" smtClean="0"/>
              <a:t>Development -&gt; 1 s -&gt; sub 1 s</a:t>
            </a:r>
          </a:p>
          <a:p>
            <a:r>
              <a:rPr lang="en-US" dirty="0" smtClean="0"/>
              <a:t>DOE operations contributes to running UCN source</a:t>
            </a:r>
            <a:endParaRPr lang="en-US" dirty="0" smtClean="0"/>
          </a:p>
        </p:txBody>
      </p:sp>
    </p:spTree>
    <p:extLst>
      <p:ext uri="{BB962C8B-B14F-4D97-AF65-F5344CB8AC3E}">
        <p14:creationId xmlns:p14="http://schemas.microsoft.com/office/powerpoint/2010/main" val="248604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setup (Feb. 2013)</a:t>
            </a:r>
            <a:endParaRPr lang="en-US" dirty="0"/>
          </a:p>
        </p:txBody>
      </p:sp>
      <p:pic>
        <p:nvPicPr>
          <p:cNvPr id="4" name="Content Placeholder 3" descr="ucntau_test_layout.png"/>
          <p:cNvPicPr>
            <a:picLocks noGrp="1" noChangeAspect="1"/>
          </p:cNvPicPr>
          <p:nvPr>
            <p:ph idx="1"/>
          </p:nvPr>
        </p:nvPicPr>
        <p:blipFill>
          <a:blip r:embed="rId2">
            <a:extLst>
              <a:ext uri="{28A0092B-C50C-407E-A947-70E740481C1C}">
                <a14:useLocalDpi xmlns:a14="http://schemas.microsoft.com/office/drawing/2010/main" val="0"/>
              </a:ext>
            </a:extLst>
          </a:blip>
          <a:srcRect l="2051" r="2051"/>
          <a:stretch>
            <a:fillRect/>
          </a:stretch>
        </p:blipFill>
        <p:spPr>
          <a:xfrm>
            <a:off x="609600" y="913165"/>
            <a:ext cx="8529154" cy="5640035"/>
          </a:xfrm>
        </p:spPr>
      </p:pic>
      <p:cxnSp>
        <p:nvCxnSpPr>
          <p:cNvPr id="7" name="Straight Arrow Connector 6"/>
          <p:cNvCxnSpPr/>
          <p:nvPr/>
        </p:nvCxnSpPr>
        <p:spPr>
          <a:xfrm>
            <a:off x="457200" y="4419600"/>
            <a:ext cx="457200" cy="0"/>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76" y="4202668"/>
            <a:ext cx="714822" cy="369332"/>
          </a:xfrm>
          <a:prstGeom prst="rect">
            <a:avLst/>
          </a:prstGeom>
          <a:noFill/>
        </p:spPr>
        <p:txBody>
          <a:bodyPr wrap="square" rtlCol="0">
            <a:spAutoFit/>
          </a:bodyPr>
          <a:lstStyle/>
          <a:p>
            <a:r>
              <a:rPr lang="en-US" dirty="0">
                <a:solidFill>
                  <a:srgbClr val="0000FF"/>
                </a:solidFill>
                <a:latin typeface="Calibri"/>
              </a:rPr>
              <a:t>UCN</a:t>
            </a:r>
          </a:p>
        </p:txBody>
      </p:sp>
      <p:sp>
        <p:nvSpPr>
          <p:cNvPr id="10" name="TextBox 9"/>
          <p:cNvSpPr txBox="1"/>
          <p:nvPr/>
        </p:nvSpPr>
        <p:spPr>
          <a:xfrm>
            <a:off x="5808345" y="849868"/>
            <a:ext cx="2954655" cy="369332"/>
          </a:xfrm>
          <a:prstGeom prst="rect">
            <a:avLst/>
          </a:prstGeom>
          <a:noFill/>
        </p:spPr>
        <p:txBody>
          <a:bodyPr wrap="none" rtlCol="0">
            <a:spAutoFit/>
          </a:bodyPr>
          <a:lstStyle/>
          <a:p>
            <a:r>
              <a:rPr lang="en-US" dirty="0">
                <a:solidFill>
                  <a:prstClr val="black"/>
                </a:solidFill>
                <a:latin typeface="Calibri"/>
              </a:rPr>
              <a:t>Not shown: holding field coils</a:t>
            </a:r>
          </a:p>
        </p:txBody>
      </p:sp>
      <p:sp>
        <p:nvSpPr>
          <p:cNvPr id="3" name="TextBox 2"/>
          <p:cNvSpPr txBox="1"/>
          <p:nvPr/>
        </p:nvSpPr>
        <p:spPr>
          <a:xfrm>
            <a:off x="7543800" y="3886200"/>
            <a:ext cx="1097964" cy="369332"/>
          </a:xfrm>
          <a:prstGeom prst="rect">
            <a:avLst/>
          </a:prstGeom>
          <a:solidFill>
            <a:srgbClr val="FFFFFF"/>
          </a:solidFill>
        </p:spPr>
        <p:txBody>
          <a:bodyPr wrap="none" rtlCol="0">
            <a:spAutoFit/>
          </a:bodyPr>
          <a:lstStyle/>
          <a:p>
            <a:r>
              <a:rPr lang="en-US" dirty="0">
                <a:solidFill>
                  <a:prstClr val="black"/>
                </a:solidFill>
                <a:latin typeface="Calibri"/>
              </a:rPr>
              <a:t>Al shutter</a:t>
            </a:r>
          </a:p>
        </p:txBody>
      </p:sp>
      <p:sp>
        <p:nvSpPr>
          <p:cNvPr id="5" name="Slide Number Placeholder 4"/>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spTree>
    <p:extLst>
      <p:ext uri="{BB962C8B-B14F-4D97-AF65-F5344CB8AC3E}">
        <p14:creationId xmlns:p14="http://schemas.microsoft.com/office/powerpoint/2010/main" val="3080529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Fill-and-Empty Measurement</a:t>
            </a:r>
            <a:endParaRPr lang="en-US" dirty="0"/>
          </a:p>
        </p:txBody>
      </p:sp>
      <p:pic>
        <p:nvPicPr>
          <p:cNvPr id="4" name="Content Placeholder 3" descr="counter_mc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27" idx="0"/>
          </p:cNvCxnSpPr>
          <p:nvPr/>
        </p:nvCxnSpPr>
        <p:spPr>
          <a:xfrm flipH="1">
            <a:off x="1981200" y="3810000"/>
            <a:ext cx="381000" cy="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21336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343" y="297180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9" name="TextBox 8"/>
          <p:cNvSpPr txBox="1"/>
          <p:nvPr/>
        </p:nvSpPr>
        <p:spPr>
          <a:xfrm>
            <a:off x="4747" y="3429000"/>
            <a:ext cx="604853" cy="369332"/>
          </a:xfrm>
          <a:prstGeom prst="rect">
            <a:avLst/>
          </a:prstGeom>
          <a:noFill/>
        </p:spPr>
        <p:txBody>
          <a:bodyPr wrap="none" rtlCol="0">
            <a:spAutoFit/>
          </a:bodyPr>
          <a:lstStyle/>
          <a:p>
            <a:r>
              <a:rPr lang="en-US" dirty="0">
                <a:solidFill>
                  <a:srgbClr val="660066"/>
                </a:solidFill>
                <a:latin typeface="Calibri"/>
              </a:rPr>
              <a:t>UCN</a:t>
            </a:r>
          </a:p>
        </p:txBody>
      </p:sp>
      <p:sp>
        <p:nvSpPr>
          <p:cNvPr id="12" name="Right Arrow 11"/>
          <p:cNvSpPr/>
          <p:nvPr/>
        </p:nvSpPr>
        <p:spPr>
          <a:xfrm>
            <a:off x="533400" y="3505200"/>
            <a:ext cx="457200" cy="228600"/>
          </a:xfrm>
          <a:prstGeom prst="rightArrow">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4864607" y="2971800"/>
            <a:ext cx="4078224" cy="3218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Slide Number Placeholder 2"/>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2288658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Fill-and-Empty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981200" y="3429000"/>
            <a:ext cx="0" cy="3810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21336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97180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9" name="TextBox 8"/>
          <p:cNvSpPr txBox="1"/>
          <p:nvPr/>
        </p:nvSpPr>
        <p:spPr>
          <a:xfrm>
            <a:off x="4747" y="3429000"/>
            <a:ext cx="604853" cy="369332"/>
          </a:xfrm>
          <a:prstGeom prst="rect">
            <a:avLst/>
          </a:prstGeom>
          <a:noFill/>
        </p:spPr>
        <p:txBody>
          <a:bodyPr wrap="none" rtlCol="0">
            <a:spAutoFit/>
          </a:bodyPr>
          <a:lstStyle/>
          <a:p>
            <a:r>
              <a:rPr lang="en-US" dirty="0">
                <a:solidFill>
                  <a:srgbClr val="660066"/>
                </a:solidFill>
                <a:latin typeface="Calibri"/>
              </a:rPr>
              <a:t>UCN</a:t>
            </a:r>
          </a:p>
        </p:txBody>
      </p:sp>
      <p:sp>
        <p:nvSpPr>
          <p:cNvPr id="12" name="Right Arrow 11"/>
          <p:cNvSpPr/>
          <p:nvPr/>
        </p:nvSpPr>
        <p:spPr>
          <a:xfrm>
            <a:off x="533400" y="3505200"/>
            <a:ext cx="457200" cy="228600"/>
          </a:xfrm>
          <a:prstGeom prst="rightArrow">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6382512" y="2971800"/>
            <a:ext cx="2560320" cy="3218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3944972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Fill-and-Empty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21336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13" name="Rectangle 12"/>
          <p:cNvSpPr/>
          <p:nvPr/>
        </p:nvSpPr>
        <p:spPr>
          <a:xfrm>
            <a:off x="6781800" y="2971800"/>
            <a:ext cx="2161032" cy="3218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249875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The </a:t>
            </a:r>
            <a:r>
              <a:rPr lang="en-US" sz="3200" dirty="0" err="1" smtClean="0"/>
              <a:t>UCN</a:t>
            </a:r>
            <a:r>
              <a:rPr lang="en-US" sz="3200" dirty="0" err="1" smtClean="0">
                <a:latin typeface="Symbol" panose="05050102010706020507" pitchFamily="18" charset="2"/>
              </a:rPr>
              <a:t>t</a:t>
            </a:r>
            <a:r>
              <a:rPr lang="en-US" sz="3200" dirty="0" smtClean="0"/>
              <a:t> experiment trap is formed by an array of ~5000 permanent magnets forming a “bathtub”</a:t>
            </a:r>
            <a:endParaRPr lang="en-US" sz="32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3</a:t>
            </a:fld>
            <a:endParaRPr lang="en-US" smtClean="0"/>
          </a:p>
          <a:p>
            <a:pPr>
              <a:defRPr/>
            </a:pPr>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219200"/>
            <a:ext cx="6717221" cy="505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53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Fill-and-Empty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13" name="Rectangle 12"/>
          <p:cNvSpPr/>
          <p:nvPr/>
        </p:nvSpPr>
        <p:spPr>
          <a:xfrm>
            <a:off x="6781800" y="2971800"/>
            <a:ext cx="2161032" cy="3218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Tree>
    <p:extLst>
      <p:ext uri="{BB962C8B-B14F-4D97-AF65-F5344CB8AC3E}">
        <p14:creationId xmlns:p14="http://schemas.microsoft.com/office/powerpoint/2010/main" val="4214172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Fill-and-Empty Measurement</a:t>
            </a:r>
            <a:endParaRPr lang="en-US" dirty="0"/>
          </a:p>
        </p:txBody>
      </p:sp>
      <p:pic>
        <p:nvPicPr>
          <p:cNvPr id="4" name="Content Placeholder 3" descr="counter_mc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343" y="297180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sp>
        <p:nvSpPr>
          <p:cNvPr id="26" name="TextBox 25"/>
          <p:cNvSpPr txBox="1"/>
          <p:nvPr/>
        </p:nvSpPr>
        <p:spPr>
          <a:xfrm rot="16200000">
            <a:off x="6410047" y="1692517"/>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Drain trap</a:t>
            </a:r>
          </a:p>
        </p:txBody>
      </p:sp>
      <p:cxnSp>
        <p:nvCxnSpPr>
          <p:cNvPr id="8" name="Straight Arrow Connector 7"/>
          <p:cNvCxnSpPr/>
          <p:nvPr/>
        </p:nvCxnSpPr>
        <p:spPr>
          <a:xfrm>
            <a:off x="6792270" y="3352800"/>
            <a:ext cx="67533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53200" y="3364468"/>
            <a:ext cx="1384363" cy="369332"/>
          </a:xfrm>
          <a:prstGeom prst="rect">
            <a:avLst/>
          </a:prstGeom>
          <a:noFill/>
        </p:spPr>
        <p:txBody>
          <a:bodyPr wrap="none" rtlCol="0">
            <a:spAutoFit/>
          </a:bodyPr>
          <a:lstStyle/>
          <a:p>
            <a:r>
              <a:rPr lang="en-US" dirty="0">
                <a:solidFill>
                  <a:srgbClr val="008000"/>
                </a:solidFill>
                <a:latin typeface="Calibri"/>
              </a:rPr>
              <a:t>Storage time</a:t>
            </a:r>
          </a:p>
        </p:txBody>
      </p:sp>
      <p:cxnSp>
        <p:nvCxnSpPr>
          <p:cNvPr id="12" name="Straight Connector 11"/>
          <p:cNvCxnSpPr/>
          <p:nvPr/>
        </p:nvCxnSpPr>
        <p:spPr>
          <a:xfrm>
            <a:off x="679227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6760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4261088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a:t>
            </a:r>
            <a:r>
              <a:rPr lang="en-US" i="1" dirty="0" smtClean="0"/>
              <a:t>Detect</a:t>
            </a:r>
            <a:r>
              <a:rPr lang="en-US" dirty="0" smtClean="0"/>
              <a:t>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cxnSp>
        <p:nvCxnSpPr>
          <p:cNvPr id="10" name="Straight Connector 9"/>
          <p:cNvCxnSpPr/>
          <p:nvPr/>
        </p:nvCxnSpPr>
        <p:spPr>
          <a:xfrm>
            <a:off x="1600200" y="1066800"/>
            <a:ext cx="0" cy="50292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24000" y="9906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676400" y="9906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7931" y="914400"/>
            <a:ext cx="1103669" cy="646331"/>
          </a:xfrm>
          <a:prstGeom prst="rect">
            <a:avLst/>
          </a:prstGeom>
          <a:noFill/>
        </p:spPr>
        <p:txBody>
          <a:bodyPr wrap="square" rtlCol="0">
            <a:spAutoFit/>
          </a:bodyPr>
          <a:lstStyle/>
          <a:p>
            <a:r>
              <a:rPr lang="en-US" dirty="0">
                <a:solidFill>
                  <a:prstClr val="black"/>
                </a:solidFill>
                <a:latin typeface="Symbol" charset="2"/>
                <a:cs typeface="Symbol" charset="2"/>
              </a:rPr>
              <a:t>b</a:t>
            </a:r>
            <a:r>
              <a:rPr lang="en-US" dirty="0">
                <a:solidFill>
                  <a:prstClr val="black"/>
                </a:solidFill>
                <a:latin typeface="Calibri"/>
              </a:rPr>
              <a:t> and </a:t>
            </a:r>
            <a:r>
              <a:rPr lang="en-US" dirty="0">
                <a:solidFill>
                  <a:prstClr val="black"/>
                </a:solidFill>
                <a:latin typeface="Symbol" charset="2"/>
                <a:cs typeface="Symbol" charset="2"/>
              </a:rPr>
              <a:t>g</a:t>
            </a:r>
            <a:r>
              <a:rPr lang="en-US" dirty="0">
                <a:solidFill>
                  <a:prstClr val="black"/>
                </a:solidFill>
                <a:latin typeface="Calibri"/>
              </a:rPr>
              <a:t> detectors</a:t>
            </a:r>
          </a:p>
        </p:txBody>
      </p:sp>
      <p:sp>
        <p:nvSpPr>
          <p:cNvPr id="23" name="Rectangle 22"/>
          <p:cNvSpPr/>
          <p:nvPr/>
        </p:nvSpPr>
        <p:spPr>
          <a:xfrm>
            <a:off x="7162800" y="4069080"/>
            <a:ext cx="1738699" cy="213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7526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p:cNvSpPr/>
          <p:nvPr/>
        </p:nvSpPr>
        <p:spPr>
          <a:xfrm>
            <a:off x="12954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985825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a:t>
            </a:r>
            <a:r>
              <a:rPr lang="en-US" i="1" dirty="0" smtClean="0"/>
              <a:t>Detect</a:t>
            </a:r>
            <a:r>
              <a:rPr lang="en-US" dirty="0" smtClean="0"/>
              <a:t>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sp>
        <p:nvSpPr>
          <p:cNvPr id="26" name="TextBox 25"/>
          <p:cNvSpPr txBox="1"/>
          <p:nvPr/>
        </p:nvSpPr>
        <p:spPr>
          <a:xfrm rot="16200000">
            <a:off x="6410047" y="1554018"/>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Lower V foil, then raise V foil into det.</a:t>
            </a:r>
          </a:p>
        </p:txBody>
      </p:sp>
      <p:cxnSp>
        <p:nvCxnSpPr>
          <p:cNvPr id="8" name="Straight Arrow Connector 7"/>
          <p:cNvCxnSpPr/>
          <p:nvPr/>
        </p:nvCxnSpPr>
        <p:spPr>
          <a:xfrm>
            <a:off x="6792270" y="3352800"/>
            <a:ext cx="67533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53200" y="3364468"/>
            <a:ext cx="1384363" cy="369332"/>
          </a:xfrm>
          <a:prstGeom prst="rect">
            <a:avLst/>
          </a:prstGeom>
          <a:noFill/>
        </p:spPr>
        <p:txBody>
          <a:bodyPr wrap="none" rtlCol="0">
            <a:spAutoFit/>
          </a:bodyPr>
          <a:lstStyle/>
          <a:p>
            <a:r>
              <a:rPr lang="en-US" dirty="0">
                <a:solidFill>
                  <a:srgbClr val="008000"/>
                </a:solidFill>
                <a:latin typeface="Calibri"/>
              </a:rPr>
              <a:t>Storage time</a:t>
            </a:r>
          </a:p>
        </p:txBody>
      </p:sp>
      <p:cxnSp>
        <p:nvCxnSpPr>
          <p:cNvPr id="12" name="Straight Connector 11"/>
          <p:cNvCxnSpPr/>
          <p:nvPr/>
        </p:nvCxnSpPr>
        <p:spPr>
          <a:xfrm>
            <a:off x="679227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6760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00200" y="2514600"/>
            <a:ext cx="0" cy="50292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24000" y="9906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676400" y="9906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7931" y="914400"/>
            <a:ext cx="1103669" cy="646331"/>
          </a:xfrm>
          <a:prstGeom prst="rect">
            <a:avLst/>
          </a:prstGeom>
          <a:noFill/>
        </p:spPr>
        <p:txBody>
          <a:bodyPr wrap="square" rtlCol="0">
            <a:spAutoFit/>
          </a:bodyPr>
          <a:lstStyle/>
          <a:p>
            <a:r>
              <a:rPr lang="en-US" dirty="0">
                <a:solidFill>
                  <a:prstClr val="black"/>
                </a:solidFill>
                <a:latin typeface="Symbol" charset="2"/>
                <a:cs typeface="Symbol" charset="2"/>
              </a:rPr>
              <a:t>b</a:t>
            </a:r>
            <a:r>
              <a:rPr lang="en-US" dirty="0">
                <a:solidFill>
                  <a:prstClr val="black"/>
                </a:solidFill>
                <a:latin typeface="Calibri"/>
              </a:rPr>
              <a:t> and </a:t>
            </a:r>
            <a:r>
              <a:rPr lang="en-US" dirty="0">
                <a:solidFill>
                  <a:prstClr val="black"/>
                </a:solidFill>
                <a:latin typeface="Symbol" charset="2"/>
                <a:cs typeface="Symbol" charset="2"/>
              </a:rPr>
              <a:t>g</a:t>
            </a:r>
            <a:r>
              <a:rPr lang="en-US" dirty="0">
                <a:solidFill>
                  <a:prstClr val="black"/>
                </a:solidFill>
                <a:latin typeface="Calibri"/>
              </a:rPr>
              <a:t> detectors</a:t>
            </a:r>
          </a:p>
        </p:txBody>
      </p:sp>
      <p:sp>
        <p:nvSpPr>
          <p:cNvPr id="23" name="Rectangle 22"/>
          <p:cNvSpPr/>
          <p:nvPr/>
        </p:nvSpPr>
        <p:spPr>
          <a:xfrm>
            <a:off x="7162800" y="4069080"/>
            <a:ext cx="1738699" cy="213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7526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p:cNvSpPr/>
          <p:nvPr/>
        </p:nvSpPr>
        <p:spPr>
          <a:xfrm>
            <a:off x="12954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407723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a:t>
            </a:r>
            <a:r>
              <a:rPr lang="en-US" i="1" dirty="0" smtClean="0"/>
              <a:t>Detect</a:t>
            </a:r>
            <a:r>
              <a:rPr lang="en-US" dirty="0" smtClean="0"/>
              <a:t> Measurement</a:t>
            </a:r>
            <a:endParaRPr lang="en-US" dirty="0"/>
          </a:p>
        </p:txBody>
      </p:sp>
      <p:pic>
        <p:nvPicPr>
          <p:cNvPr id="4" name="Content Placeholder 3" descr="counter_mc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sp>
        <p:nvSpPr>
          <p:cNvPr id="26" name="TextBox 25"/>
          <p:cNvSpPr txBox="1"/>
          <p:nvPr/>
        </p:nvSpPr>
        <p:spPr>
          <a:xfrm rot="16200000">
            <a:off x="6410047" y="1554018"/>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Lower V foil, then raise V foil into det.</a:t>
            </a:r>
          </a:p>
        </p:txBody>
      </p:sp>
      <p:cxnSp>
        <p:nvCxnSpPr>
          <p:cNvPr id="8" name="Straight Arrow Connector 7"/>
          <p:cNvCxnSpPr/>
          <p:nvPr/>
        </p:nvCxnSpPr>
        <p:spPr>
          <a:xfrm>
            <a:off x="6792270" y="3352800"/>
            <a:ext cx="67533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53200" y="3364468"/>
            <a:ext cx="1384363" cy="369332"/>
          </a:xfrm>
          <a:prstGeom prst="rect">
            <a:avLst/>
          </a:prstGeom>
          <a:noFill/>
        </p:spPr>
        <p:txBody>
          <a:bodyPr wrap="none" rtlCol="0">
            <a:spAutoFit/>
          </a:bodyPr>
          <a:lstStyle/>
          <a:p>
            <a:r>
              <a:rPr lang="en-US" dirty="0">
                <a:solidFill>
                  <a:srgbClr val="008000"/>
                </a:solidFill>
                <a:latin typeface="Calibri"/>
              </a:rPr>
              <a:t>Storage time</a:t>
            </a:r>
          </a:p>
        </p:txBody>
      </p:sp>
      <p:cxnSp>
        <p:nvCxnSpPr>
          <p:cNvPr id="12" name="Straight Connector 11"/>
          <p:cNvCxnSpPr/>
          <p:nvPr/>
        </p:nvCxnSpPr>
        <p:spPr>
          <a:xfrm>
            <a:off x="679227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6760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00200" y="1066800"/>
            <a:ext cx="0" cy="50292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24000" y="9906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676400" y="9906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7931" y="914400"/>
            <a:ext cx="1103669" cy="646331"/>
          </a:xfrm>
          <a:prstGeom prst="rect">
            <a:avLst/>
          </a:prstGeom>
          <a:noFill/>
        </p:spPr>
        <p:txBody>
          <a:bodyPr wrap="square" rtlCol="0">
            <a:spAutoFit/>
          </a:bodyPr>
          <a:lstStyle/>
          <a:p>
            <a:r>
              <a:rPr lang="en-US" dirty="0">
                <a:solidFill>
                  <a:prstClr val="black"/>
                </a:solidFill>
                <a:latin typeface="Symbol" charset="2"/>
                <a:cs typeface="Symbol" charset="2"/>
              </a:rPr>
              <a:t>b</a:t>
            </a:r>
            <a:r>
              <a:rPr lang="en-US" dirty="0">
                <a:solidFill>
                  <a:prstClr val="black"/>
                </a:solidFill>
                <a:latin typeface="Calibri"/>
              </a:rPr>
              <a:t> and </a:t>
            </a:r>
            <a:r>
              <a:rPr lang="en-US" dirty="0">
                <a:solidFill>
                  <a:prstClr val="black"/>
                </a:solidFill>
                <a:latin typeface="Symbol" charset="2"/>
                <a:cs typeface="Symbol" charset="2"/>
              </a:rPr>
              <a:t>g</a:t>
            </a:r>
            <a:r>
              <a:rPr lang="en-US" dirty="0">
                <a:solidFill>
                  <a:prstClr val="black"/>
                </a:solidFill>
                <a:latin typeface="Calibri"/>
              </a:rPr>
              <a:t> detectors</a:t>
            </a:r>
          </a:p>
        </p:txBody>
      </p:sp>
      <p:sp>
        <p:nvSpPr>
          <p:cNvPr id="23" name="Rectangle 22"/>
          <p:cNvSpPr/>
          <p:nvPr/>
        </p:nvSpPr>
        <p:spPr>
          <a:xfrm>
            <a:off x="7162800" y="4069080"/>
            <a:ext cx="1738699" cy="213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7526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p:cNvSpPr/>
          <p:nvPr/>
        </p:nvSpPr>
        <p:spPr>
          <a:xfrm>
            <a:off x="12954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Slide Number Placeholder 6"/>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1777416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Fill-and-</a:t>
            </a:r>
            <a:r>
              <a:rPr lang="en-US" i="1" dirty="0" smtClean="0"/>
              <a:t>Detect</a:t>
            </a:r>
            <a:r>
              <a:rPr lang="en-US" dirty="0" smtClean="0"/>
              <a:t> Measurement</a:t>
            </a:r>
            <a:endParaRPr lang="en-US" dirty="0"/>
          </a:p>
        </p:txBody>
      </p:sp>
      <p:pic>
        <p:nvPicPr>
          <p:cNvPr id="4" name="Content Placeholder 3" descr="counter_mcs.png"/>
          <p:cNvPicPr>
            <a:picLocks noGrp="1" noChangeAspect="1"/>
          </p:cNvPicPr>
          <p:nvPr>
            <p:ph idx="1"/>
          </p:nvPr>
        </p:nvPicPr>
        <p:blipFill rotWithShape="1">
          <a:blip r:embed="rId4">
            <a:extLst>
              <a:ext uri="{28A0092B-C50C-407E-A947-70E740481C1C}">
                <a14:useLocalDpi xmlns:a14="http://schemas.microsoft.com/office/drawing/2010/main" val="0"/>
              </a:ext>
            </a:extLst>
          </a:blip>
          <a:srcRect l="4055" t="7270" r="9317" b="-156"/>
          <a:stretch/>
        </p:blipFill>
        <p:spPr>
          <a:xfrm>
            <a:off x="4114800" y="2819400"/>
            <a:ext cx="4884847" cy="3810363"/>
          </a:xfrm>
        </p:spPr>
      </p:pic>
      <p:sp>
        <p:nvSpPr>
          <p:cNvPr id="5" name="Arc 4"/>
          <p:cNvSpPr/>
          <p:nvPr/>
        </p:nvSpPr>
        <p:spPr>
          <a:xfrm rot="7957514">
            <a:off x="-354780" y="-83738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1" name="Straight Connector 10"/>
          <p:cNvCxnSpPr/>
          <p:nvPr/>
        </p:nvCxnSpPr>
        <p:spPr>
          <a:xfrm>
            <a:off x="19050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25" idx="0"/>
          </p:cNvCxnSpPr>
          <p:nvPr/>
        </p:nvCxnSpPr>
        <p:spPr>
          <a:xfrm>
            <a:off x="1828800" y="342900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27" idx="0"/>
          </p:cNvCxnSpPr>
          <p:nvPr/>
        </p:nvCxnSpPr>
        <p:spPr>
          <a:xfrm>
            <a:off x="0" y="381000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342900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1905000" y="342900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Arc 26"/>
          <p:cNvSpPr/>
          <p:nvPr/>
        </p:nvSpPr>
        <p:spPr>
          <a:xfrm>
            <a:off x="1905000" y="381000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29" name="Rectangle 28"/>
          <p:cNvSpPr/>
          <p:nvPr/>
        </p:nvSpPr>
        <p:spPr>
          <a:xfrm>
            <a:off x="2743200" y="502920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p:cNvCxnSpPr>
            <a:stCxn id="25" idx="2"/>
          </p:cNvCxnSpPr>
          <p:nvPr/>
        </p:nvCxnSpPr>
        <p:spPr>
          <a:xfrm>
            <a:off x="3200400" y="415290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27" idx="2"/>
          </p:cNvCxnSpPr>
          <p:nvPr/>
        </p:nvCxnSpPr>
        <p:spPr>
          <a:xfrm>
            <a:off x="2819400" y="42672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981200" y="3798332"/>
            <a:ext cx="381000" cy="1166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438400" y="1905000"/>
            <a:ext cx="7620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50224" y="1648292"/>
            <a:ext cx="1497976" cy="369332"/>
          </a:xfrm>
          <a:prstGeom prst="rect">
            <a:avLst/>
          </a:prstGeom>
          <a:noFill/>
        </p:spPr>
        <p:txBody>
          <a:bodyPr wrap="none" rtlCol="0">
            <a:spAutoFit/>
          </a:bodyPr>
          <a:lstStyle/>
          <a:p>
            <a:r>
              <a:rPr lang="en-US" dirty="0">
                <a:solidFill>
                  <a:srgbClr val="FF0000"/>
                </a:solidFill>
                <a:latin typeface="Calibri"/>
              </a:rPr>
              <a:t>UCN absorber</a:t>
            </a:r>
          </a:p>
        </p:txBody>
      </p:sp>
      <p:pic>
        <p:nvPicPr>
          <p:cNvPr id="63" name="Picture 62" descr="trap_segm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343" y="2788920"/>
            <a:ext cx="390257" cy="439039"/>
          </a:xfrm>
          <a:prstGeom prst="rect">
            <a:avLst/>
          </a:prstGeom>
        </p:spPr>
      </p:pic>
      <p:sp>
        <p:nvSpPr>
          <p:cNvPr id="20" name="TextBox 19"/>
          <p:cNvSpPr txBox="1"/>
          <p:nvPr/>
        </p:nvSpPr>
        <p:spPr>
          <a:xfrm>
            <a:off x="1454736" y="388620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6" name="TextBox 5"/>
          <p:cNvSpPr txBox="1"/>
          <p:nvPr/>
        </p:nvSpPr>
        <p:spPr>
          <a:xfrm>
            <a:off x="2286000" y="541020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3" name="TextBox 2"/>
          <p:cNvSpPr txBox="1"/>
          <p:nvPr/>
        </p:nvSpPr>
        <p:spPr>
          <a:xfrm rot="16200000">
            <a:off x="4124980" y="2047220"/>
            <a:ext cx="1415772" cy="369332"/>
          </a:xfrm>
          <a:prstGeom prst="rect">
            <a:avLst/>
          </a:prstGeom>
          <a:noFill/>
          <a:ln>
            <a:solidFill>
              <a:srgbClr val="000000"/>
            </a:solidFill>
          </a:ln>
        </p:spPr>
        <p:txBody>
          <a:bodyPr wrap="none" rtlCol="0">
            <a:spAutoFit/>
          </a:bodyPr>
          <a:lstStyle/>
          <a:p>
            <a:r>
              <a:rPr lang="en-US" dirty="0">
                <a:solidFill>
                  <a:prstClr val="black"/>
                </a:solidFill>
                <a:latin typeface="Calibri"/>
              </a:rPr>
              <a:t>Close shutter</a:t>
            </a:r>
          </a:p>
        </p:txBody>
      </p:sp>
      <p:sp>
        <p:nvSpPr>
          <p:cNvPr id="28" name="TextBox 27"/>
          <p:cNvSpPr txBox="1"/>
          <p:nvPr/>
        </p:nvSpPr>
        <p:spPr>
          <a:xfrm rot="16200000">
            <a:off x="5216415" y="1558814"/>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Beam off, close trap door, open shutter</a:t>
            </a:r>
          </a:p>
        </p:txBody>
      </p:sp>
      <p:sp>
        <p:nvSpPr>
          <p:cNvPr id="30" name="TextBox 29"/>
          <p:cNvSpPr txBox="1"/>
          <p:nvPr/>
        </p:nvSpPr>
        <p:spPr>
          <a:xfrm rot="16200000">
            <a:off x="5779008" y="1697313"/>
            <a:ext cx="2179639" cy="369332"/>
          </a:xfrm>
          <a:prstGeom prst="rect">
            <a:avLst/>
          </a:prstGeom>
          <a:noFill/>
          <a:ln>
            <a:solidFill>
              <a:srgbClr val="000000"/>
            </a:solidFill>
          </a:ln>
        </p:spPr>
        <p:txBody>
          <a:bodyPr wrap="square" rtlCol="0">
            <a:spAutoFit/>
          </a:bodyPr>
          <a:lstStyle/>
          <a:p>
            <a:r>
              <a:rPr lang="en-US" dirty="0">
                <a:solidFill>
                  <a:prstClr val="black"/>
                </a:solidFill>
                <a:latin typeface="Calibri"/>
              </a:rPr>
              <a:t>Raise cleaner</a:t>
            </a:r>
          </a:p>
        </p:txBody>
      </p:sp>
      <p:sp>
        <p:nvSpPr>
          <p:cNvPr id="26" name="TextBox 25"/>
          <p:cNvSpPr txBox="1"/>
          <p:nvPr/>
        </p:nvSpPr>
        <p:spPr>
          <a:xfrm rot="16200000">
            <a:off x="6410047" y="1554018"/>
            <a:ext cx="2179639" cy="646331"/>
          </a:xfrm>
          <a:prstGeom prst="rect">
            <a:avLst/>
          </a:prstGeom>
          <a:noFill/>
          <a:ln>
            <a:solidFill>
              <a:srgbClr val="000000"/>
            </a:solidFill>
          </a:ln>
        </p:spPr>
        <p:txBody>
          <a:bodyPr wrap="square" rtlCol="0">
            <a:spAutoFit/>
          </a:bodyPr>
          <a:lstStyle/>
          <a:p>
            <a:r>
              <a:rPr lang="en-US" dirty="0">
                <a:solidFill>
                  <a:prstClr val="black"/>
                </a:solidFill>
                <a:latin typeface="Calibri"/>
              </a:rPr>
              <a:t>Lower V foil, then raise V foil into det.</a:t>
            </a:r>
          </a:p>
        </p:txBody>
      </p:sp>
      <p:cxnSp>
        <p:nvCxnSpPr>
          <p:cNvPr id="8" name="Straight Arrow Connector 7"/>
          <p:cNvCxnSpPr/>
          <p:nvPr/>
        </p:nvCxnSpPr>
        <p:spPr>
          <a:xfrm>
            <a:off x="6792270" y="3352800"/>
            <a:ext cx="67533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53200" y="3364468"/>
            <a:ext cx="1384363" cy="369332"/>
          </a:xfrm>
          <a:prstGeom prst="rect">
            <a:avLst/>
          </a:prstGeom>
          <a:noFill/>
        </p:spPr>
        <p:txBody>
          <a:bodyPr wrap="none" rtlCol="0">
            <a:spAutoFit/>
          </a:bodyPr>
          <a:lstStyle/>
          <a:p>
            <a:r>
              <a:rPr lang="en-US" dirty="0">
                <a:solidFill>
                  <a:srgbClr val="008000"/>
                </a:solidFill>
                <a:latin typeface="Calibri"/>
              </a:rPr>
              <a:t>Storage time</a:t>
            </a:r>
          </a:p>
        </p:txBody>
      </p:sp>
      <p:cxnSp>
        <p:nvCxnSpPr>
          <p:cNvPr id="12" name="Straight Connector 11"/>
          <p:cNvCxnSpPr/>
          <p:nvPr/>
        </p:nvCxnSpPr>
        <p:spPr>
          <a:xfrm>
            <a:off x="679227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67600" y="2971800"/>
            <a:ext cx="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00200" y="1066800"/>
            <a:ext cx="0" cy="50292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24000" y="9906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676400" y="9906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7931" y="914400"/>
            <a:ext cx="1103669" cy="646331"/>
          </a:xfrm>
          <a:prstGeom prst="rect">
            <a:avLst/>
          </a:prstGeom>
          <a:noFill/>
        </p:spPr>
        <p:txBody>
          <a:bodyPr wrap="square" rtlCol="0">
            <a:spAutoFit/>
          </a:bodyPr>
          <a:lstStyle/>
          <a:p>
            <a:r>
              <a:rPr lang="en-US" dirty="0">
                <a:solidFill>
                  <a:prstClr val="black"/>
                </a:solidFill>
                <a:latin typeface="Symbol" charset="2"/>
                <a:cs typeface="Symbol" charset="2"/>
              </a:rPr>
              <a:t>b</a:t>
            </a:r>
            <a:r>
              <a:rPr lang="en-US" dirty="0">
                <a:solidFill>
                  <a:prstClr val="black"/>
                </a:solidFill>
                <a:latin typeface="Calibri"/>
              </a:rPr>
              <a:t> and </a:t>
            </a:r>
            <a:r>
              <a:rPr lang="en-US" dirty="0">
                <a:solidFill>
                  <a:prstClr val="black"/>
                </a:solidFill>
                <a:latin typeface="Symbol" charset="2"/>
                <a:cs typeface="Symbol" charset="2"/>
              </a:rPr>
              <a:t>g</a:t>
            </a:r>
            <a:r>
              <a:rPr lang="en-US" dirty="0">
                <a:solidFill>
                  <a:prstClr val="black"/>
                </a:solidFill>
                <a:latin typeface="Calibri"/>
              </a:rPr>
              <a:t> detectors</a:t>
            </a:r>
          </a:p>
        </p:txBody>
      </p:sp>
      <p:sp>
        <p:nvSpPr>
          <p:cNvPr id="23" name="Rectangle 22"/>
          <p:cNvSpPr/>
          <p:nvPr/>
        </p:nvSpPr>
        <p:spPr>
          <a:xfrm>
            <a:off x="7162800" y="4069080"/>
            <a:ext cx="1738699" cy="213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7526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p:cNvSpPr/>
          <p:nvPr/>
        </p:nvSpPr>
        <p:spPr>
          <a:xfrm>
            <a:off x="1295400" y="990600"/>
            <a:ext cx="1524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6781800" y="5562600"/>
            <a:ext cx="649374" cy="369332"/>
          </a:xfrm>
          <a:prstGeom prst="rect">
            <a:avLst/>
          </a:prstGeom>
          <a:solidFill>
            <a:srgbClr val="FFFFFF"/>
          </a:solidFill>
        </p:spPr>
        <p:txBody>
          <a:bodyPr wrap="none" rtlCol="0">
            <a:spAutoFit/>
          </a:bodyPr>
          <a:lstStyle/>
          <a:p>
            <a:r>
              <a:rPr lang="en-US" dirty="0">
                <a:solidFill>
                  <a:prstClr val="black"/>
                </a:solidFill>
                <a:latin typeface="Calibri"/>
              </a:rPr>
              <a:t>Time</a:t>
            </a:r>
          </a:p>
        </p:txBody>
      </p:sp>
      <p:pic>
        <p:nvPicPr>
          <p:cNvPr id="35" name="Picture 34" descr="sim_Vdecay_curve.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3219" y="3742091"/>
            <a:ext cx="4011825" cy="2787758"/>
          </a:xfrm>
          <a:prstGeom prst="rect">
            <a:avLst/>
          </a:prstGeom>
          <a:ln w="28575" cmpd="sng">
            <a:solidFill>
              <a:srgbClr val="FF0000"/>
            </a:solidFill>
          </a:ln>
        </p:spPr>
      </p:pic>
      <p:sp>
        <p:nvSpPr>
          <p:cNvPr id="7" name="TextBox 6"/>
          <p:cNvSpPr txBox="1"/>
          <p:nvPr/>
        </p:nvSpPr>
        <p:spPr>
          <a:xfrm rot="16200000">
            <a:off x="4227355" y="4802392"/>
            <a:ext cx="1831263" cy="307777"/>
          </a:xfrm>
          <a:prstGeom prst="rect">
            <a:avLst/>
          </a:prstGeom>
          <a:solidFill>
            <a:srgbClr val="FFFFFF"/>
          </a:solidFill>
        </p:spPr>
        <p:txBody>
          <a:bodyPr wrap="none" rtlCol="0">
            <a:spAutoFit/>
          </a:bodyPr>
          <a:lstStyle/>
          <a:p>
            <a:r>
              <a:rPr lang="en-US" sz="1400" baseline="30000" dirty="0" smtClean="0">
                <a:solidFill>
                  <a:prstClr val="black"/>
                </a:solidFill>
                <a:latin typeface="Calibri"/>
              </a:rPr>
              <a:t>52</a:t>
            </a:r>
            <a:r>
              <a:rPr lang="en-US" sz="1400" dirty="0" smtClean="0">
                <a:solidFill>
                  <a:prstClr val="black"/>
                </a:solidFill>
                <a:latin typeface="Calibri"/>
              </a:rPr>
              <a:t>V Decays (simulated)</a:t>
            </a:r>
            <a:endParaRPr lang="en-US" sz="1400" dirty="0">
              <a:solidFill>
                <a:prstClr val="black"/>
              </a:solidFill>
              <a:latin typeface="Calibri"/>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3586457317"/>
              </p:ext>
            </p:extLst>
          </p:nvPr>
        </p:nvGraphicFramePr>
        <p:xfrm>
          <a:off x="6123983" y="3742091"/>
          <a:ext cx="2977017" cy="693278"/>
        </p:xfrm>
        <a:graphic>
          <a:graphicData uri="http://schemas.openxmlformats.org/presentationml/2006/ole">
            <mc:AlternateContent xmlns:mc="http://schemas.openxmlformats.org/markup-compatibility/2006">
              <mc:Choice xmlns:v="urn:schemas-microsoft-com:vml" Requires="v">
                <p:oleObj spid="_x0000_s2307" name="Equation" r:id="rId7" imgW="1854200" imgH="431800" progId="Equation.3">
                  <p:embed/>
                </p:oleObj>
              </mc:Choice>
              <mc:Fallback>
                <p:oleObj name="Equation" r:id="rId7" imgW="1854200" imgH="431800" progId="Equation.3">
                  <p:embed/>
                  <p:pic>
                    <p:nvPicPr>
                      <p:cNvPr id="0" name=""/>
                      <p:cNvPicPr/>
                      <p:nvPr/>
                    </p:nvPicPr>
                    <p:blipFill>
                      <a:blip r:embed="rId8"/>
                      <a:stretch>
                        <a:fillRect/>
                      </a:stretch>
                    </p:blipFill>
                    <p:spPr>
                      <a:xfrm>
                        <a:off x="6123983" y="3742091"/>
                        <a:ext cx="2977017" cy="693278"/>
                      </a:xfrm>
                      <a:prstGeom prst="rect">
                        <a:avLst/>
                      </a:prstGeom>
                      <a:solidFill>
                        <a:schemeClr val="bg1"/>
                      </a:solidFill>
                    </p:spPr>
                  </p:pic>
                </p:oleObj>
              </mc:Fallback>
            </mc:AlternateContent>
          </a:graphicData>
        </a:graphic>
      </p:graphicFrame>
      <p:sp>
        <p:nvSpPr>
          <p:cNvPr id="44" name="Slide Number Placeholder 43"/>
          <p:cNvSpPr>
            <a:spLocks noGrp="1"/>
          </p:cNvSpPr>
          <p:nvPr>
            <p:ph type="sldNum" sz="quarter" idx="12"/>
          </p:nvPr>
        </p:nvSpPr>
        <p:spPr/>
        <p:txBody>
          <a:bodyPr/>
          <a:lstStyle/>
          <a:p>
            <a:fld id="{59CF11FA-8974-B244-9DAE-FB028EF04E73}"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3492964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R&amp;D for Trap Population Normalization</a:t>
            </a:r>
            <a:endParaRPr lang="en-US" dirty="0"/>
          </a:p>
        </p:txBody>
      </p:sp>
      <p:pic>
        <p:nvPicPr>
          <p:cNvPr id="5" name="Picture 4" descr="Screen Shot 2013-09-11 at 7.29.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4" y="2369205"/>
            <a:ext cx="5878806" cy="1934639"/>
          </a:xfrm>
          <a:prstGeom prst="rect">
            <a:avLst/>
          </a:prstGeom>
        </p:spPr>
      </p:pic>
      <p:sp>
        <p:nvSpPr>
          <p:cNvPr id="6" name="TextBox 5"/>
          <p:cNvSpPr txBox="1"/>
          <p:nvPr/>
        </p:nvSpPr>
        <p:spPr>
          <a:xfrm>
            <a:off x="769535" y="2357829"/>
            <a:ext cx="2599891" cy="338554"/>
          </a:xfrm>
          <a:prstGeom prst="rect">
            <a:avLst/>
          </a:prstGeom>
          <a:solidFill>
            <a:schemeClr val="bg1"/>
          </a:solidFill>
        </p:spPr>
        <p:txBody>
          <a:bodyPr wrap="none" rtlCol="0">
            <a:spAutoFit/>
          </a:bodyPr>
          <a:lstStyle/>
          <a:p>
            <a:r>
              <a:rPr lang="en-US" sz="1600" dirty="0">
                <a:solidFill>
                  <a:prstClr val="black"/>
                </a:solidFill>
                <a:latin typeface="Calibri"/>
              </a:rPr>
              <a:t>1000 second bins, linear drift</a:t>
            </a:r>
          </a:p>
        </p:txBody>
      </p:sp>
      <p:sp>
        <p:nvSpPr>
          <p:cNvPr id="7" name="TextBox 6"/>
          <p:cNvSpPr txBox="1"/>
          <p:nvPr/>
        </p:nvSpPr>
        <p:spPr>
          <a:xfrm>
            <a:off x="161129" y="909825"/>
            <a:ext cx="8525671" cy="5632311"/>
          </a:xfrm>
          <a:prstGeom prst="rect">
            <a:avLst/>
          </a:prstGeom>
          <a:noFill/>
        </p:spPr>
        <p:txBody>
          <a:bodyPr wrap="square" rtlCol="0">
            <a:spAutoFit/>
          </a:bodyPr>
          <a:lstStyle/>
          <a:p>
            <a:r>
              <a:rPr lang="en-US" sz="2000" dirty="0" smtClean="0"/>
              <a:t>Test of UCN beam spectral stability:</a:t>
            </a:r>
          </a:p>
          <a:p>
            <a:pPr marL="285750" indent="-285750">
              <a:buFont typeface="Arial"/>
              <a:buChar char="•"/>
            </a:pPr>
            <a:r>
              <a:rPr lang="en-US" sz="2000" dirty="0"/>
              <a:t>S</a:t>
            </a:r>
            <a:r>
              <a:rPr lang="en-US" sz="2000" dirty="0" smtClean="0"/>
              <a:t>tability on the 0.1% level appears straightforward, but</a:t>
            </a:r>
          </a:p>
          <a:p>
            <a:pPr marL="285750" indent="-285750">
              <a:buFont typeface="Arial"/>
              <a:buChar char="•"/>
            </a:pPr>
            <a:r>
              <a:rPr lang="en-US" sz="2000" dirty="0" smtClean="0"/>
              <a:t>How well does this test relate to the trapped population?</a:t>
            </a:r>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endParaRPr lang="en-US" sz="2000" dirty="0"/>
          </a:p>
          <a:p>
            <a:r>
              <a:rPr lang="en-US" sz="2000" dirty="0" smtClean="0"/>
              <a:t>Further tests:</a:t>
            </a:r>
          </a:p>
          <a:p>
            <a:pPr marL="285750" indent="-285750">
              <a:buFont typeface="Arial"/>
              <a:buChar char="•"/>
            </a:pPr>
            <a:r>
              <a:rPr lang="en-US" sz="2000" dirty="0" smtClean="0"/>
              <a:t>Implement a higher-resolution spectrum monitor</a:t>
            </a:r>
          </a:p>
          <a:p>
            <a:pPr marL="285750" indent="-285750">
              <a:buFont typeface="Arial"/>
              <a:buChar char="•"/>
            </a:pPr>
            <a:r>
              <a:rPr lang="en-US" sz="2000" dirty="0" smtClean="0"/>
              <a:t>Test correlation of external monitors with post-cleaning trapped population</a:t>
            </a:r>
            <a:r>
              <a:rPr lang="en-US" sz="2000" dirty="0"/>
              <a:t> </a:t>
            </a:r>
            <a:r>
              <a:rPr lang="en-US" sz="2000" dirty="0" smtClean="0"/>
              <a:t>(e.g., do many measurement cycles with the same holding time).</a:t>
            </a:r>
          </a:p>
          <a:p>
            <a:pPr marL="285750" indent="-285750">
              <a:buFont typeface="Arial"/>
              <a:buChar char="•"/>
            </a:pPr>
            <a:r>
              <a:rPr lang="en-US" sz="2000" dirty="0" smtClean="0"/>
              <a:t>Use vanadium detector positioned at the top of the trap to count </a:t>
            </a:r>
            <a:r>
              <a:rPr lang="en-US" sz="2000" dirty="0" err="1" smtClean="0"/>
              <a:t>superbarrier</a:t>
            </a:r>
            <a:r>
              <a:rPr lang="en-US" sz="2000" dirty="0" smtClean="0"/>
              <a:t> UCNs; check if this can be a reliable normalization method.</a:t>
            </a:r>
          </a:p>
        </p:txBody>
      </p:sp>
      <p:pic>
        <p:nvPicPr>
          <p:cNvPr id="4" name="Content Placeholder 3" descr="beam_test_setup.png"/>
          <p:cNvPicPr>
            <a:picLocks noChangeAspect="1"/>
          </p:cNvPicPr>
          <p:nvPr/>
        </p:nvPicPr>
        <p:blipFill rotWithShape="1">
          <a:blip r:embed="rId4">
            <a:extLst>
              <a:ext uri="{28A0092B-C50C-407E-A947-70E740481C1C}">
                <a14:useLocalDpi xmlns:a14="http://schemas.microsoft.com/office/drawing/2010/main" val="0"/>
              </a:ext>
            </a:extLst>
          </a:blip>
          <a:srcRect l="448" r="12941"/>
          <a:stretch/>
        </p:blipFill>
        <p:spPr>
          <a:xfrm>
            <a:off x="4950832" y="2254241"/>
            <a:ext cx="4231944" cy="1601023"/>
          </a:xfrm>
          <a:prstGeom prst="rect">
            <a:avLst/>
          </a:prstGeom>
        </p:spPr>
      </p:pic>
      <p:sp>
        <p:nvSpPr>
          <p:cNvPr id="8" name="TextBox 7"/>
          <p:cNvSpPr txBox="1"/>
          <p:nvPr/>
        </p:nvSpPr>
        <p:spPr>
          <a:xfrm>
            <a:off x="8378162" y="1886469"/>
            <a:ext cx="765838" cy="584776"/>
          </a:xfrm>
          <a:prstGeom prst="rect">
            <a:avLst/>
          </a:prstGeom>
          <a:noFill/>
        </p:spPr>
        <p:txBody>
          <a:bodyPr wrap="square" rtlCol="0">
            <a:spAutoFit/>
          </a:bodyPr>
          <a:lstStyle/>
          <a:p>
            <a:r>
              <a:rPr lang="en-US" sz="1600" dirty="0" smtClean="0"/>
              <a:t>From source</a:t>
            </a:r>
            <a:endParaRPr lang="en-US" sz="1600" dirty="0"/>
          </a:p>
        </p:txBody>
      </p:sp>
      <p:cxnSp>
        <p:nvCxnSpPr>
          <p:cNvPr id="10" name="Straight Arrow Connector 9"/>
          <p:cNvCxnSpPr/>
          <p:nvPr/>
        </p:nvCxnSpPr>
        <p:spPr>
          <a:xfrm flipH="1">
            <a:off x="8300610" y="2446257"/>
            <a:ext cx="78764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p:txBody>
          <a:bodyPr/>
          <a:lstStyle/>
          <a:p>
            <a:fld id="{AA76F8AF-D0D9-0541-9C2B-6839A516DBF9}" type="slidenum">
              <a:rPr lang="en-US" smtClean="0"/>
              <a:t>36</a:t>
            </a:fld>
            <a:endParaRPr lang="en-US"/>
          </a:p>
        </p:txBody>
      </p:sp>
    </p:spTree>
    <p:extLst>
      <p:ext uri="{BB962C8B-B14F-4D97-AF65-F5344CB8AC3E}">
        <p14:creationId xmlns:p14="http://schemas.microsoft.com/office/powerpoint/2010/main" val="31477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UCN Depolarization in the Trap</a:t>
            </a:r>
            <a:endParaRPr lang="en-US" dirty="0"/>
          </a:p>
        </p:txBody>
      </p:sp>
      <p:sp>
        <p:nvSpPr>
          <p:cNvPr id="3" name="Content Placeholder 2"/>
          <p:cNvSpPr>
            <a:spLocks noGrp="1"/>
          </p:cNvSpPr>
          <p:nvPr>
            <p:ph idx="1"/>
          </p:nvPr>
        </p:nvSpPr>
        <p:spPr/>
        <p:txBody>
          <a:bodyPr/>
          <a:lstStyle/>
          <a:p>
            <a:r>
              <a:rPr lang="en-US" dirty="0" smtClean="0"/>
              <a:t>Can be data-driven:</a:t>
            </a:r>
          </a:p>
          <a:p>
            <a:pPr lvl="1"/>
            <a:r>
              <a:rPr lang="en-US" dirty="0" smtClean="0"/>
              <a:t>Compare 1-s lifetime measurements with</a:t>
            </a:r>
          </a:p>
          <a:p>
            <a:pPr lvl="2"/>
            <a:r>
              <a:rPr lang="en-US" dirty="0"/>
              <a:t>h</a:t>
            </a:r>
            <a:r>
              <a:rPr lang="en-US" dirty="0" smtClean="0"/>
              <a:t>olding field reduced;</a:t>
            </a:r>
          </a:p>
          <a:p>
            <a:pPr lvl="2"/>
            <a:r>
              <a:rPr lang="en-US" dirty="0"/>
              <a:t>d</a:t>
            </a:r>
            <a:r>
              <a:rPr lang="en-US" dirty="0" smtClean="0"/>
              <a:t>ifferent trap surface coatings (copper vs. a UCN absorber?);</a:t>
            </a:r>
          </a:p>
          <a:p>
            <a:r>
              <a:rPr lang="en-US" dirty="0" smtClean="0"/>
              <a:t>Active trap surface to directly detect high-field seekers?</a:t>
            </a:r>
          </a:p>
          <a:p>
            <a:r>
              <a:rPr lang="en-US" dirty="0" smtClean="0"/>
              <a:t>Map the B-field inside the trap; run computer simulations of UCNs in the measured field (requires high-fidelity simulations).</a:t>
            </a:r>
          </a:p>
        </p:txBody>
      </p:sp>
      <p:sp>
        <p:nvSpPr>
          <p:cNvPr id="4" name="Slide Number Placeholder 3"/>
          <p:cNvSpPr>
            <a:spLocks noGrp="1"/>
          </p:cNvSpPr>
          <p:nvPr>
            <p:ph type="sldNum" sz="quarter" idx="12"/>
          </p:nvPr>
        </p:nvSpPr>
        <p:spPr/>
        <p:txBody>
          <a:bodyPr/>
          <a:lstStyle/>
          <a:p>
            <a:fld id="{AA76F8AF-D0D9-0541-9C2B-6839A516DBF9}" type="slidenum">
              <a:rPr lang="en-US" smtClean="0"/>
              <a:t>37</a:t>
            </a:fld>
            <a:endParaRPr lang="en-US"/>
          </a:p>
        </p:txBody>
      </p:sp>
    </p:spTree>
    <p:extLst>
      <p:ext uri="{BB962C8B-B14F-4D97-AF65-F5344CB8AC3E}">
        <p14:creationId xmlns:p14="http://schemas.microsoft.com/office/powerpoint/2010/main" val="4237932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High-Fidelity UCN Simulations</a:t>
            </a:r>
            <a:endParaRPr lang="en-US" dirty="0"/>
          </a:p>
        </p:txBody>
      </p:sp>
      <p:sp>
        <p:nvSpPr>
          <p:cNvPr id="3" name="Content Placeholder 2"/>
          <p:cNvSpPr>
            <a:spLocks noGrp="1"/>
          </p:cNvSpPr>
          <p:nvPr>
            <p:ph idx="1"/>
          </p:nvPr>
        </p:nvSpPr>
        <p:spPr>
          <a:xfrm>
            <a:off x="180085" y="836773"/>
            <a:ext cx="8795679" cy="5854190"/>
          </a:xfrm>
        </p:spPr>
        <p:txBody>
          <a:bodyPr/>
          <a:lstStyle/>
          <a:p>
            <a:r>
              <a:rPr lang="en-US" dirty="0" smtClean="0"/>
              <a:t>Two types of simulations</a:t>
            </a:r>
          </a:p>
          <a:p>
            <a:pPr lvl="1"/>
            <a:r>
              <a:rPr lang="en-US" dirty="0" smtClean="0"/>
              <a:t>Transport: track UCNs from the source to see how many trappable UCNs (low-field-seeking, sub-barrier) make it into the trap.</a:t>
            </a:r>
          </a:p>
          <a:p>
            <a:pPr lvl="1"/>
            <a:r>
              <a:rPr lang="en-US" dirty="0" smtClean="0"/>
              <a:t>Motion in Trap: track UCNs (position, polarization) within the trap for long periods (&gt;2.2</a:t>
            </a:r>
            <a:r>
              <a:rPr lang="en-US" dirty="0" smtClean="0">
                <a:latin typeface="Symbol" charset="2"/>
                <a:cs typeface="Symbol" charset="2"/>
              </a:rPr>
              <a:t>t</a:t>
            </a:r>
            <a:r>
              <a:rPr lang="en-US" baseline="-25000" dirty="0" smtClean="0"/>
              <a:t>n</a:t>
            </a:r>
            <a:r>
              <a:rPr lang="en-US" dirty="0" smtClean="0"/>
              <a:t>).</a:t>
            </a:r>
          </a:p>
          <a:p>
            <a:pPr lvl="2"/>
            <a:r>
              <a:rPr lang="en-US" dirty="0" smtClean="0"/>
              <a:t>Study phase-space evolution, Cleaning, Depolarization, Detection.</a:t>
            </a:r>
          </a:p>
          <a:p>
            <a:pPr lvl="2"/>
            <a:r>
              <a:rPr lang="en-US" dirty="0" smtClean="0"/>
              <a:t>High statistics may be required for subtle effects.</a:t>
            </a:r>
          </a:p>
          <a:p>
            <a:r>
              <a:rPr lang="en-US" i="1" dirty="0" smtClean="0"/>
              <a:t>Strategy</a:t>
            </a:r>
            <a:r>
              <a:rPr lang="en-US" dirty="0" smtClean="0"/>
              <a:t>: develop high-fidelity simulations and validate them with measurements (e.g., with experimental parameters that enhance a systematic effect).</a:t>
            </a:r>
          </a:p>
          <a:p>
            <a:r>
              <a:rPr lang="en-US" i="1" dirty="0" smtClean="0">
                <a:solidFill>
                  <a:srgbClr val="0000FF"/>
                </a:solidFill>
              </a:rPr>
              <a:t>Long-term Goal</a:t>
            </a:r>
            <a:r>
              <a:rPr lang="en-US" dirty="0" smtClean="0">
                <a:solidFill>
                  <a:srgbClr val="0000FF"/>
                </a:solidFill>
              </a:rPr>
              <a:t>: develop a predictive capability to reliably evaluate new designs before construction.</a:t>
            </a:r>
          </a:p>
        </p:txBody>
      </p:sp>
      <p:sp>
        <p:nvSpPr>
          <p:cNvPr id="4" name="Slide Number Placeholder 3"/>
          <p:cNvSpPr>
            <a:spLocks noGrp="1"/>
          </p:cNvSpPr>
          <p:nvPr>
            <p:ph type="sldNum" sz="quarter" idx="12"/>
          </p:nvPr>
        </p:nvSpPr>
        <p:spPr/>
        <p:txBody>
          <a:bodyPr/>
          <a:lstStyle/>
          <a:p>
            <a:fld id="{AA76F8AF-D0D9-0541-9C2B-6839A516DBF9}" type="slidenum">
              <a:rPr lang="en-US" smtClean="0"/>
              <a:t>38</a:t>
            </a:fld>
            <a:endParaRPr lang="en-US"/>
          </a:p>
        </p:txBody>
      </p:sp>
    </p:spTree>
    <p:extLst>
      <p:ext uri="{BB962C8B-B14F-4D97-AF65-F5344CB8AC3E}">
        <p14:creationId xmlns:p14="http://schemas.microsoft.com/office/powerpoint/2010/main" val="2134863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R&amp;D Scenarios for a Sub-1 s Experiment</a:t>
            </a:r>
            <a:endParaRPr lang="en-US" dirty="0"/>
          </a:p>
        </p:txBody>
      </p:sp>
      <p:sp>
        <p:nvSpPr>
          <p:cNvPr id="3" name="Content Placeholder 2"/>
          <p:cNvSpPr>
            <a:spLocks noGrp="1"/>
          </p:cNvSpPr>
          <p:nvPr>
            <p:ph idx="1"/>
          </p:nvPr>
        </p:nvSpPr>
        <p:spPr>
          <a:xfrm>
            <a:off x="457200" y="770434"/>
            <a:ext cx="8229600" cy="5954888"/>
          </a:xfrm>
        </p:spPr>
        <p:txBody>
          <a:bodyPr>
            <a:normAutofit fontScale="85000" lnSpcReduction="20000"/>
          </a:bodyPr>
          <a:lstStyle/>
          <a:p>
            <a:pPr marL="514350" indent="-514350">
              <a:buFont typeface="+mj-lt"/>
              <a:buAutoNum type="arabicParenR"/>
            </a:pPr>
            <a:r>
              <a:rPr lang="en-US" dirty="0" smtClean="0"/>
              <a:t>We find systematic errors in the existing prototype can controlled to a level &lt;0.01%, and loading efficiency is adequate.</a:t>
            </a:r>
          </a:p>
          <a:p>
            <a:pPr marL="914400" lvl="1" indent="-514350"/>
            <a:r>
              <a:rPr lang="en-US" dirty="0" smtClean="0"/>
              <a:t>Proceed with sub-1 s measurement.</a:t>
            </a:r>
            <a:endParaRPr lang="en-US" dirty="0"/>
          </a:p>
          <a:p>
            <a:pPr marL="514350" indent="-514350">
              <a:buFont typeface="+mj-lt"/>
              <a:buAutoNum type="arabicParenR"/>
            </a:pPr>
            <a:r>
              <a:rPr lang="en-US" dirty="0" smtClean="0"/>
              <a:t>Same as 1, but we find the loading efficiency can not be improved enough for the desired statistical precision.</a:t>
            </a:r>
          </a:p>
          <a:p>
            <a:pPr marL="914400" lvl="1" indent="-514350"/>
            <a:r>
              <a:rPr lang="en-US" dirty="0" smtClean="0"/>
              <a:t>Look for much more intense UCN source (if any successfully come online…)?</a:t>
            </a:r>
          </a:p>
          <a:p>
            <a:pPr marL="514350" indent="-514350">
              <a:buFont typeface="+mj-lt"/>
              <a:buAutoNum type="arabicParenR"/>
            </a:pPr>
            <a:r>
              <a:rPr lang="en-US" dirty="0" smtClean="0"/>
              <a:t>Same as 1, except we find some limiting systematic with the </a:t>
            </a:r>
            <a:r>
              <a:rPr lang="en-US" i="1" dirty="0" smtClean="0"/>
              <a:t>in situ</a:t>
            </a:r>
            <a:r>
              <a:rPr lang="en-US" dirty="0" smtClean="0"/>
              <a:t> vanadium detector technique (e.g., too sensitive to background drifts).</a:t>
            </a:r>
          </a:p>
          <a:p>
            <a:pPr marL="914400" lvl="1" indent="-514350"/>
            <a:r>
              <a:rPr lang="en-US" dirty="0" smtClean="0"/>
              <a:t>Devise alternative </a:t>
            </a:r>
            <a:r>
              <a:rPr lang="en-US" i="1" dirty="0" smtClean="0"/>
              <a:t>in situ</a:t>
            </a:r>
            <a:r>
              <a:rPr lang="en-US" dirty="0" smtClean="0"/>
              <a:t> detector.</a:t>
            </a:r>
          </a:p>
          <a:p>
            <a:pPr marL="514350" indent="-514350">
              <a:buFont typeface="+mj-lt"/>
              <a:buAutoNum type="arabicParenR"/>
            </a:pPr>
            <a:r>
              <a:rPr lang="en-US" dirty="0" smtClean="0"/>
              <a:t>We find the </a:t>
            </a:r>
            <a:r>
              <a:rPr lang="en-US" dirty="0" err="1" smtClean="0"/>
              <a:t>UCN</a:t>
            </a:r>
            <a:r>
              <a:rPr lang="en-US" dirty="0" err="1" smtClean="0">
                <a:latin typeface="Symbol" charset="2"/>
                <a:cs typeface="Symbol" charset="2"/>
              </a:rPr>
              <a:t>t</a:t>
            </a:r>
            <a:r>
              <a:rPr lang="en-US" dirty="0" smtClean="0"/>
              <a:t> method is sound, but major modification to the existing apparatus (or an entirely new apparatus) is required.</a:t>
            </a:r>
          </a:p>
          <a:p>
            <a:pPr marL="914400" lvl="1" indent="-514350"/>
            <a:r>
              <a:rPr lang="en-US" dirty="0" smtClean="0"/>
              <a:t>Design an improved </a:t>
            </a:r>
            <a:r>
              <a:rPr lang="en-US" dirty="0" err="1" smtClean="0"/>
              <a:t>UCN</a:t>
            </a:r>
            <a:r>
              <a:rPr lang="en-US" dirty="0" err="1" smtClean="0">
                <a:latin typeface="Symbol" charset="2"/>
                <a:cs typeface="Symbol" charset="2"/>
              </a:rPr>
              <a:t>t</a:t>
            </a:r>
            <a:r>
              <a:rPr lang="en-US" dirty="0" smtClean="0"/>
              <a:t> apparatus.</a:t>
            </a:r>
          </a:p>
          <a:p>
            <a:pPr marL="514350" indent="-514350">
              <a:buFont typeface="+mj-lt"/>
              <a:buAutoNum type="arabicParenR"/>
            </a:pPr>
            <a:r>
              <a:rPr lang="en-US" dirty="0" smtClean="0"/>
              <a:t>We find some fundamental problem with the </a:t>
            </a:r>
            <a:r>
              <a:rPr lang="en-US" dirty="0" err="1" smtClean="0"/>
              <a:t>UCN</a:t>
            </a:r>
            <a:r>
              <a:rPr lang="en-US" dirty="0" err="1" smtClean="0">
                <a:latin typeface="Symbol" charset="2"/>
                <a:cs typeface="Symbol" charset="2"/>
              </a:rPr>
              <a:t>t</a:t>
            </a:r>
            <a:r>
              <a:rPr lang="en-US" dirty="0" smtClean="0"/>
              <a:t> concept.</a:t>
            </a:r>
          </a:p>
          <a:p>
            <a:pPr marL="914400" lvl="1" indent="-514350"/>
            <a:r>
              <a:rPr lang="en-US" dirty="0" smtClean="0"/>
              <a:t>Study alternative experimental concepts; use computer simulations to evaluate them.</a:t>
            </a:r>
          </a:p>
          <a:p>
            <a:pPr marL="514350" indent="-514350">
              <a:buFont typeface="+mj-lt"/>
              <a:buAutoNum type="arabicParenR"/>
            </a:pPr>
            <a:endParaRPr lang="en-US" dirty="0" smtClean="0"/>
          </a:p>
        </p:txBody>
      </p:sp>
      <p:sp>
        <p:nvSpPr>
          <p:cNvPr id="4" name="Slide Number Placeholder 3"/>
          <p:cNvSpPr>
            <a:spLocks noGrp="1"/>
          </p:cNvSpPr>
          <p:nvPr>
            <p:ph type="sldNum" sz="quarter" idx="12"/>
          </p:nvPr>
        </p:nvSpPr>
        <p:spPr/>
        <p:txBody>
          <a:bodyPr/>
          <a:lstStyle/>
          <a:p>
            <a:fld id="{AA76F8AF-D0D9-0541-9C2B-6839A516DBF9}" type="slidenum">
              <a:rPr lang="en-US" smtClean="0"/>
              <a:t>39</a:t>
            </a:fld>
            <a:endParaRPr lang="en-US"/>
          </a:p>
        </p:txBody>
      </p:sp>
    </p:spTree>
    <p:extLst>
      <p:ext uri="{BB962C8B-B14F-4D97-AF65-F5344CB8AC3E}">
        <p14:creationId xmlns:p14="http://schemas.microsoft.com/office/powerpoint/2010/main" val="3919246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6142" y="2322846"/>
            <a:ext cx="10205505" cy="4014370"/>
            <a:chOff x="938841" y="21051120"/>
            <a:chExt cx="14401172" cy="5518003"/>
          </a:xfrm>
        </p:grpSpPr>
        <p:sp>
          <p:nvSpPr>
            <p:cNvPr id="15" name="TextBox 14"/>
            <p:cNvSpPr txBox="1"/>
            <p:nvPr/>
          </p:nvSpPr>
          <p:spPr>
            <a:xfrm>
              <a:off x="6200202" y="21334063"/>
              <a:ext cx="5105400" cy="973034"/>
            </a:xfrm>
            <a:prstGeom prst="rect">
              <a:avLst/>
            </a:prstGeom>
            <a:noFill/>
          </p:spPr>
          <p:txBody>
            <a:bodyPr wrap="square" rtlCol="0">
              <a:spAutoFit/>
            </a:bodyPr>
            <a:lstStyle/>
            <a:p>
              <a:r>
                <a:rPr lang="en-US" sz="2000" dirty="0"/>
                <a:t>Adjacent Magnetization       </a:t>
              </a:r>
            </a:p>
            <a:p>
              <a:r>
                <a:rPr lang="en-US" sz="2000" dirty="0"/>
                <a:t>                               </a:t>
              </a:r>
              <a:r>
                <a:rPr lang="en-US" dirty="0" smtClean="0"/>
                <a:t>out </a:t>
              </a:r>
              <a:r>
                <a:rPr lang="en-US" sz="2000" dirty="0"/>
                <a:t>of phase</a:t>
              </a:r>
            </a:p>
          </p:txBody>
        </p:sp>
        <p:grpSp>
          <p:nvGrpSpPr>
            <p:cNvPr id="16" name="Group 15"/>
            <p:cNvGrpSpPr/>
            <p:nvPr/>
          </p:nvGrpSpPr>
          <p:grpSpPr>
            <a:xfrm>
              <a:off x="938841" y="22405110"/>
              <a:ext cx="14401172" cy="4164013"/>
              <a:chOff x="1015041" y="23167110"/>
              <a:chExt cx="14401172" cy="4164013"/>
            </a:xfrm>
          </p:grpSpPr>
          <p:pic>
            <p:nvPicPr>
              <p:cNvPr id="20" name="Picture 2"/>
              <p:cNvPicPr>
                <a:picLocks noChangeAspect="1" noChangeArrowheads="1"/>
              </p:cNvPicPr>
              <p:nvPr/>
            </p:nvPicPr>
            <p:blipFill>
              <a:blip r:embed="rId3" cstate="print"/>
              <a:srcRect/>
              <a:stretch>
                <a:fillRect/>
              </a:stretch>
            </p:blipFill>
            <p:spPr bwMode="auto">
              <a:xfrm>
                <a:off x="1219200" y="23167110"/>
                <a:ext cx="10996613" cy="4164013"/>
              </a:xfrm>
              <a:prstGeom prst="rect">
                <a:avLst/>
              </a:prstGeom>
              <a:noFill/>
              <a:ln w="9525">
                <a:noFill/>
                <a:miter lim="800000"/>
                <a:headEnd/>
                <a:tailEnd/>
              </a:ln>
            </p:spPr>
          </p:pic>
          <p:sp>
            <p:nvSpPr>
              <p:cNvPr id="21" name="TextBox 20"/>
              <p:cNvSpPr txBox="1"/>
              <p:nvPr/>
            </p:nvSpPr>
            <p:spPr>
              <a:xfrm>
                <a:off x="12215813" y="23888138"/>
                <a:ext cx="3200400" cy="761505"/>
              </a:xfrm>
              <a:prstGeom prst="rect">
                <a:avLst/>
              </a:prstGeom>
              <a:noFill/>
            </p:spPr>
            <p:txBody>
              <a:bodyPr wrap="square" rtlCol="0">
                <a:spAutoFit/>
              </a:bodyPr>
              <a:lstStyle/>
              <a:p>
                <a:r>
                  <a:rPr lang="en-US" sz="1600" dirty="0"/>
                  <a:t>Higher </a:t>
                </a:r>
              </a:p>
              <a:p>
                <a:r>
                  <a:rPr lang="en-US" sz="1400" dirty="0"/>
                  <a:t>Curvature</a:t>
                </a:r>
              </a:p>
            </p:txBody>
          </p:sp>
          <p:sp>
            <p:nvSpPr>
              <p:cNvPr id="23" name="Bent-Up Arrow 22"/>
              <p:cNvSpPr/>
              <p:nvPr/>
            </p:nvSpPr>
            <p:spPr>
              <a:xfrm>
                <a:off x="12420600" y="24612600"/>
                <a:ext cx="381000" cy="838200"/>
              </a:xfrm>
              <a:prstGeom prst="bentUpArrow">
                <a:avLst>
                  <a:gd name="adj1" fmla="val 7051"/>
                  <a:gd name="adj2" fmla="val 14551"/>
                  <a:gd name="adj3" fmla="val 50000"/>
                </a:avLst>
              </a:prstGeom>
              <a:solidFill>
                <a:srgbClr val="7030A0"/>
              </a:solidFill>
              <a:scene3d>
                <a:camera prst="orthographicFront">
                  <a:rot lat="1080000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015041" y="23857311"/>
                <a:ext cx="2743200" cy="1396092"/>
              </a:xfrm>
              <a:prstGeom prst="rect">
                <a:avLst/>
              </a:prstGeom>
              <a:noFill/>
            </p:spPr>
            <p:txBody>
              <a:bodyPr wrap="square" rtlCol="0">
                <a:spAutoFit/>
              </a:bodyPr>
              <a:lstStyle/>
              <a:p>
                <a:r>
                  <a:rPr lang="en-US" sz="2000" dirty="0"/>
                  <a:t>PMs in a given row share same </a:t>
                </a:r>
                <a:r>
                  <a:rPr lang="en-US" sz="2000" b="1" dirty="0"/>
                  <a:t>M</a:t>
                </a:r>
                <a:r>
                  <a:rPr lang="en-US" sz="2000" dirty="0"/>
                  <a:t> alignment</a:t>
                </a:r>
              </a:p>
            </p:txBody>
          </p:sp>
        </p:grpSp>
        <p:pic>
          <p:nvPicPr>
            <p:cNvPr id="17" name="Picture 6"/>
            <p:cNvPicPr>
              <a:picLocks noChangeAspect="1" noChangeArrowheads="1"/>
            </p:cNvPicPr>
            <p:nvPr/>
          </p:nvPicPr>
          <p:blipFill>
            <a:blip r:embed="rId4" cstate="print"/>
            <a:srcRect/>
            <a:stretch>
              <a:fillRect/>
            </a:stretch>
          </p:blipFill>
          <p:spPr bwMode="auto">
            <a:xfrm>
              <a:off x="11694443" y="21051120"/>
              <a:ext cx="2105361" cy="1667290"/>
            </a:xfrm>
            <a:prstGeom prst="rect">
              <a:avLst/>
            </a:prstGeom>
            <a:noFill/>
            <a:ln w="9525">
              <a:noFill/>
              <a:miter lim="800000"/>
              <a:headEnd/>
              <a:tailEnd/>
            </a:ln>
          </p:spPr>
        </p:pic>
        <p:pic>
          <p:nvPicPr>
            <p:cNvPr id="18" name="Picture 15"/>
            <p:cNvPicPr>
              <a:picLocks noChangeAspect="1" noChangeArrowheads="1"/>
            </p:cNvPicPr>
            <p:nvPr/>
          </p:nvPicPr>
          <p:blipFill>
            <a:blip r:embed="rId5" cstate="print"/>
            <a:srcRect/>
            <a:stretch>
              <a:fillRect/>
            </a:stretch>
          </p:blipFill>
          <p:spPr bwMode="auto">
            <a:xfrm>
              <a:off x="8243218" y="21838408"/>
              <a:ext cx="457201" cy="383310"/>
            </a:xfrm>
            <a:prstGeom prst="rect">
              <a:avLst/>
            </a:prstGeom>
            <a:noFill/>
            <a:ln w="9525">
              <a:noFill/>
              <a:miter lim="800000"/>
              <a:headEnd/>
              <a:tailEnd/>
            </a:ln>
          </p:spPr>
        </p:pic>
      </p:grpSp>
      <p:sp>
        <p:nvSpPr>
          <p:cNvPr id="26" name="TextBox 25"/>
          <p:cNvSpPr txBox="1"/>
          <p:nvPr/>
        </p:nvSpPr>
        <p:spPr>
          <a:xfrm>
            <a:off x="127719" y="762003"/>
            <a:ext cx="8991600" cy="1877437"/>
          </a:xfrm>
          <a:prstGeom prst="rect">
            <a:avLst/>
          </a:prstGeom>
          <a:noFill/>
        </p:spPr>
        <p:txBody>
          <a:bodyPr wrap="square" lIns="91410" tIns="45706" rIns="91410" bIns="45706" rtlCol="0">
            <a:spAutoFit/>
          </a:bodyPr>
          <a:lstStyle/>
          <a:p>
            <a:r>
              <a:rPr lang="en-US" sz="2400" b="1" dirty="0"/>
              <a:t>Low symmetry, </a:t>
            </a:r>
            <a:r>
              <a:rPr lang="en-US" sz="2400" dirty="0"/>
              <a:t>together with </a:t>
            </a:r>
            <a:r>
              <a:rPr lang="en-US" sz="2400" b="1" dirty="0"/>
              <a:t>field ripples</a:t>
            </a:r>
            <a:r>
              <a:rPr lang="en-US" sz="2400" dirty="0"/>
              <a:t>, enhance states mixing between (quasi)-periodic orbits through chaotic motion.</a:t>
            </a:r>
          </a:p>
          <a:p>
            <a:pPr>
              <a:buFont typeface="Arial" pitchFamily="34" charset="0"/>
              <a:buChar char="•"/>
            </a:pPr>
            <a:endParaRPr lang="en-US" sz="2000" dirty="0"/>
          </a:p>
          <a:p>
            <a:r>
              <a:rPr lang="en-US" sz="2400" dirty="0">
                <a:sym typeface="Symbol"/>
              </a:rPr>
              <a:t> </a:t>
            </a:r>
            <a:r>
              <a:rPr lang="en-US" sz="2400" dirty="0"/>
              <a:t> </a:t>
            </a:r>
            <a:r>
              <a:rPr lang="en-US" sz="2400" b="1" dirty="0"/>
              <a:t>quick cleaning </a:t>
            </a:r>
            <a:r>
              <a:rPr lang="en-US" sz="2400" dirty="0"/>
              <a:t>(~ 10s of seconds) of the ‘quasi-bound’ UCN with large tangential velocities. </a:t>
            </a:r>
          </a:p>
        </p:txBody>
      </p:sp>
      <p:sp>
        <p:nvSpPr>
          <p:cNvPr id="27" name="Title 1"/>
          <p:cNvSpPr>
            <a:spLocks noGrp="1"/>
          </p:cNvSpPr>
          <p:nvPr>
            <p:ph type="title"/>
          </p:nvPr>
        </p:nvSpPr>
        <p:spPr>
          <a:xfrm>
            <a:off x="228600" y="0"/>
            <a:ext cx="8686800" cy="609600"/>
          </a:xfrm>
        </p:spPr>
        <p:txBody>
          <a:bodyPr>
            <a:noAutofit/>
          </a:bodyPr>
          <a:lstStyle/>
          <a:p>
            <a:r>
              <a:rPr lang="en-US" sz="3600" dirty="0"/>
              <a:t>Asymmetric Trap </a:t>
            </a:r>
            <a:r>
              <a:rPr lang="en-US" sz="3600" dirty="0">
                <a:sym typeface="Symbol"/>
              </a:rPr>
              <a:t>induces Phase Space Mixing</a:t>
            </a:r>
            <a:endParaRPr lang="en-US" sz="3600" dirty="0"/>
          </a:p>
        </p:txBody>
      </p:sp>
      <p:sp>
        <p:nvSpPr>
          <p:cNvPr id="2" name="TextBox 1"/>
          <p:cNvSpPr txBox="1"/>
          <p:nvPr/>
        </p:nvSpPr>
        <p:spPr>
          <a:xfrm>
            <a:off x="1226541" y="5791199"/>
            <a:ext cx="2507262" cy="1015663"/>
          </a:xfrm>
          <a:prstGeom prst="rect">
            <a:avLst/>
          </a:prstGeom>
          <a:solidFill>
            <a:srgbClr val="FFFF00"/>
          </a:solidFill>
        </p:spPr>
        <p:txBody>
          <a:bodyPr wrap="square" lIns="91410" tIns="45706" rIns="91410" bIns="45706" rtlCol="0">
            <a:spAutoFit/>
          </a:bodyPr>
          <a:lstStyle/>
          <a:p>
            <a:r>
              <a:rPr lang="en-US" sz="2000" dirty="0"/>
              <a:t>Two torus patches of different curvatures join along middle row</a:t>
            </a:r>
          </a:p>
        </p:txBody>
      </p:sp>
    </p:spTree>
    <p:extLst>
      <p:ext uri="{BB962C8B-B14F-4D97-AF65-F5344CB8AC3E}">
        <p14:creationId xmlns:p14="http://schemas.microsoft.com/office/powerpoint/2010/main" val="1268570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267200" cy="1143000"/>
          </a:xfrm>
        </p:spPr>
        <p:txBody>
          <a:bodyPr>
            <a:normAutofit fontScale="90000"/>
          </a:bodyPr>
          <a:lstStyle/>
          <a:p>
            <a:r>
              <a:rPr lang="en-US" dirty="0" smtClean="0"/>
              <a:t>Neutron Trap Experiments</a:t>
            </a:r>
            <a:endParaRPr lang="en-US" dirty="0"/>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6200" y="228600"/>
            <a:ext cx="5067300" cy="428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351225" y="5029202"/>
                <a:ext cx="9131968" cy="1008096"/>
              </a:xfrm>
              <a:prstGeom prst="rect">
                <a:avLst/>
              </a:prstGeom>
              <a:noFill/>
            </p:spPr>
            <p:txBody>
              <a:bodyPr wrap="square" lIns="91410" tIns="45706" rIns="91410" bIns="45706" rtlCol="0">
                <a:spAutoFit/>
              </a:bodyPr>
              <a:lstStyle/>
              <a:p>
                <a:pPr defTabSz="914116"/>
                <a:r>
                  <a:rPr lang="en-US" sz="3600" dirty="0">
                    <a:solidFill>
                      <a:prstClr val="black"/>
                    </a:solidFill>
                    <a:latin typeface="Calibri"/>
                  </a:rPr>
                  <a:t> + +  + </a:t>
                </a:r>
                <a:endParaRPr lang="en-US" sz="1600" dirty="0">
                  <a:solidFill>
                    <a:prstClr val="black"/>
                  </a:solidFill>
                  <a:latin typeface="Calibri"/>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51225" y="5029200"/>
                <a:ext cx="9131968" cy="1008096"/>
              </a:xfrm>
              <a:prstGeom prst="rect">
                <a:avLst/>
              </a:prstGeom>
              <a:blipFill rotWithShape="1">
                <a:blip r:embed="rId4"/>
                <a:stretch>
                  <a:fillRect/>
                </a:stretch>
              </a:blipFill>
            </p:spPr>
            <p:txBody>
              <a:bodyPr/>
              <a:lstStyle/>
              <a:p>
                <a:r>
                  <a:rPr lang="en-US">
                    <a:noFill/>
                  </a:rPr>
                  <a:t> </a:t>
                </a:r>
              </a:p>
            </p:txBody>
          </p:sp>
        </mc:Fallback>
      </mc:AlternateContent>
      <p:sp>
        <p:nvSpPr>
          <p:cNvPr id="10" name="TextBox 9"/>
          <p:cNvSpPr txBox="1"/>
          <p:nvPr/>
        </p:nvSpPr>
        <p:spPr>
          <a:xfrm>
            <a:off x="206831" y="4343402"/>
            <a:ext cx="3600794" cy="461665"/>
          </a:xfrm>
          <a:prstGeom prst="rect">
            <a:avLst/>
          </a:prstGeom>
          <a:noFill/>
        </p:spPr>
        <p:txBody>
          <a:bodyPr wrap="none" lIns="91410" tIns="45706" rIns="91410" bIns="45706" rtlCol="0">
            <a:spAutoFit/>
          </a:bodyPr>
          <a:lstStyle/>
          <a:p>
            <a:pPr defTabSz="914116"/>
            <a:r>
              <a:rPr lang="en-US" sz="2400" dirty="0">
                <a:solidFill>
                  <a:prstClr val="black"/>
                </a:solidFill>
                <a:latin typeface="Calibri"/>
              </a:rPr>
              <a:t>Measures the Storage Time</a:t>
            </a:r>
          </a:p>
        </p:txBody>
      </p:sp>
      <p:sp>
        <p:nvSpPr>
          <p:cNvPr id="7" name="TextBox 6"/>
          <p:cNvSpPr txBox="1"/>
          <p:nvPr/>
        </p:nvSpPr>
        <p:spPr>
          <a:xfrm>
            <a:off x="852055" y="2362200"/>
            <a:ext cx="3048000" cy="1200329"/>
          </a:xfrm>
          <a:prstGeom prst="rect">
            <a:avLst/>
          </a:prstGeom>
          <a:noFill/>
        </p:spPr>
        <p:txBody>
          <a:bodyPr wrap="square" rtlCol="0">
            <a:spAutoFit/>
          </a:bodyPr>
          <a:lstStyle/>
          <a:p>
            <a:pPr defTabSz="914116"/>
            <a:r>
              <a:rPr lang="en-US" dirty="0" smtClean="0">
                <a:solidFill>
                  <a:prstClr val="black"/>
                </a:solidFill>
                <a:latin typeface="Calibri"/>
              </a:rPr>
              <a:t>Mambo (</a:t>
            </a:r>
            <a:r>
              <a:rPr lang="en-US" dirty="0" err="1" smtClean="0">
                <a:solidFill>
                  <a:prstClr val="black"/>
                </a:solidFill>
                <a:latin typeface="Calibri"/>
              </a:rPr>
              <a:t>Mampe’s</a:t>
            </a:r>
            <a:r>
              <a:rPr lang="en-US" dirty="0" smtClean="0">
                <a:solidFill>
                  <a:prstClr val="black"/>
                </a:solidFill>
                <a:latin typeface="Calibri"/>
              </a:rPr>
              <a:t> bottle)</a:t>
            </a:r>
          </a:p>
          <a:p>
            <a:pPr marL="285750" indent="-285750" defTabSz="914116">
              <a:buFont typeface="Arial" pitchFamily="34" charset="0"/>
              <a:buChar char="•"/>
            </a:pPr>
            <a:r>
              <a:rPr lang="en-US" dirty="0" err="1" smtClean="0">
                <a:solidFill>
                  <a:prstClr val="black"/>
                </a:solidFill>
                <a:latin typeface="Calibri"/>
              </a:rPr>
              <a:t>Fomblin</a:t>
            </a:r>
            <a:r>
              <a:rPr lang="en-US" dirty="0" smtClean="0">
                <a:solidFill>
                  <a:prstClr val="black"/>
                </a:solidFill>
                <a:latin typeface="Calibri"/>
              </a:rPr>
              <a:t> Oil</a:t>
            </a:r>
          </a:p>
          <a:p>
            <a:pPr marL="285750" indent="-285750" defTabSz="914116">
              <a:buFont typeface="Arial" pitchFamily="34" charset="0"/>
              <a:buChar char="•"/>
            </a:pPr>
            <a:r>
              <a:rPr lang="en-US" dirty="0" smtClean="0">
                <a:solidFill>
                  <a:prstClr val="black"/>
                </a:solidFill>
                <a:latin typeface="Calibri"/>
              </a:rPr>
              <a:t>Vary V/A ratio</a:t>
            </a:r>
          </a:p>
          <a:p>
            <a:pPr marL="285750" indent="-285750" defTabSz="914116">
              <a:buFont typeface="Arial" pitchFamily="34" charset="0"/>
              <a:buChar char="•"/>
            </a:pPr>
            <a:r>
              <a:rPr lang="en-US" dirty="0" smtClean="0">
                <a:solidFill>
                  <a:prstClr val="black"/>
                </a:solidFill>
                <a:latin typeface="Calibri"/>
              </a:rPr>
              <a:t>Mambo II: </a:t>
            </a:r>
            <a:r>
              <a:rPr lang="en-US" dirty="0" err="1" smtClean="0">
                <a:solidFill>
                  <a:prstClr val="black"/>
                </a:solidFill>
                <a:latin typeface="Calibri"/>
              </a:rPr>
              <a:t>prespectrum</a:t>
            </a:r>
            <a:endParaRPr lang="en-US" dirty="0">
              <a:solidFill>
                <a:prstClr val="black"/>
              </a:solidFill>
              <a:latin typeface="Calibri"/>
            </a:endParaRPr>
          </a:p>
        </p:txBody>
      </p:sp>
    </p:spTree>
    <p:extLst>
      <p:ext uri="{BB962C8B-B14F-4D97-AF65-F5344CB8AC3E}">
        <p14:creationId xmlns:p14="http://schemas.microsoft.com/office/powerpoint/2010/main" val="2007815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19075" y="525463"/>
          <a:ext cx="8709025" cy="5882640"/>
        </p:xfrm>
        <a:graphic>
          <a:graphicData uri="http://schemas.openxmlformats.org/drawingml/2006/table">
            <a:tbl>
              <a:tblPr/>
              <a:tblGrid>
                <a:gridCol w="2835275"/>
                <a:gridCol w="1517650"/>
                <a:gridCol w="1516063"/>
                <a:gridCol w="1846262"/>
                <a:gridCol w="993775"/>
              </a:tblGrid>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Source location</a:t>
                      </a:r>
                      <a:endParaRPr kumimoji="0" lang="fr-FR" sz="1800" b="1" i="0" u="none" strike="noStrike" cap="none" normalizeH="0" baseline="0" smtClean="0">
                        <a:ln>
                          <a:noFill/>
                        </a:ln>
                        <a:solidFill>
                          <a:srgbClr val="FFFFFF"/>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Source type</a:t>
                      </a:r>
                      <a:endParaRPr kumimoji="0" lang="fr-FR" sz="1800" b="1" i="0" u="none" strike="noStrike" cap="none" normalizeH="0" baseline="0" smtClean="0">
                        <a:ln>
                          <a:noFill/>
                        </a:ln>
                        <a:solidFill>
                          <a:srgbClr val="FFFFFF"/>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UCN density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[cm</a:t>
                      </a:r>
                      <a:r>
                        <a:rPr kumimoji="0" lang="en-GB" sz="1800" b="1" i="0" u="none" strike="noStrike" cap="none" normalizeH="0" baseline="30000" smtClean="0">
                          <a:ln>
                            <a:noFill/>
                          </a:ln>
                          <a:solidFill>
                            <a:srgbClr val="FFFFFF"/>
                          </a:solidFill>
                          <a:effectLst/>
                          <a:latin typeface="Times New Roman" pitchFamily="18" charset="0"/>
                        </a:rPr>
                        <a:t>-3</a:t>
                      </a:r>
                      <a:r>
                        <a:rPr kumimoji="0" lang="en-GB" sz="1800" b="1" i="0" u="none" strike="noStrike" cap="none" normalizeH="0" baseline="0" smtClean="0">
                          <a:ln>
                            <a:noFill/>
                          </a:ln>
                          <a:solidFill>
                            <a:srgbClr val="FFFFFF"/>
                          </a:solidFill>
                          <a:effectLst/>
                          <a:latin typeface="Times New Roman" pitchFamily="18" charset="0"/>
                        </a:rPr>
                        <a:t>]</a:t>
                      </a:r>
                      <a:endParaRPr kumimoji="0" lang="fr-FR" sz="1800" b="1" i="0" u="none" strike="noStrike" cap="none" normalizeH="0" baseline="0" smtClean="0">
                        <a:ln>
                          <a:noFill/>
                        </a:ln>
                        <a:solidFill>
                          <a:srgbClr val="FFFFFF"/>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comment</a:t>
                      </a:r>
                      <a:endParaRPr kumimoji="0" lang="fr-FR" sz="1800" b="1" i="0" u="none" strike="noStrike" cap="none" normalizeH="0" baseline="0" smtClean="0">
                        <a:ln>
                          <a:noFill/>
                        </a:ln>
                        <a:solidFill>
                          <a:srgbClr val="FFFFFF"/>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Times New Roman" pitchFamily="18" charset="0"/>
                        </a:rPr>
                        <a:t>when?</a:t>
                      </a:r>
                      <a:endParaRPr kumimoji="0" lang="fr-FR" sz="1800" b="1" i="0" u="none" strike="noStrike" cap="none" normalizeH="0" baseline="0" smtClean="0">
                        <a:ln>
                          <a:noFill/>
                        </a:ln>
                        <a:solidFill>
                          <a:srgbClr val="FFFFFF"/>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3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ILL Grenoble,  PF2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LD</a:t>
                      </a:r>
                      <a:r>
                        <a:rPr kumimoji="0" lang="en-GB" sz="1800" b="0" i="0" u="none" strike="noStrike" cap="none" normalizeH="0" baseline="-25000" smtClean="0">
                          <a:ln>
                            <a:noFill/>
                          </a:ln>
                          <a:solidFill>
                            <a:srgbClr val="000000"/>
                          </a:solidFill>
                          <a:effectLst/>
                          <a:latin typeface="Times New Roman" pitchFamily="18" charset="0"/>
                        </a:rPr>
                        <a:t>2</a:t>
                      </a:r>
                      <a:r>
                        <a:rPr kumimoji="0" lang="en-GB" sz="1800" b="0" i="0" u="none" strike="noStrike" cap="none" normalizeH="0" baseline="0" smtClean="0">
                          <a:ln>
                            <a:noFill/>
                          </a:ln>
                          <a:solidFill>
                            <a:srgbClr val="000000"/>
                          </a:solidFill>
                          <a:effectLst/>
                          <a:latin typeface="Times New Roman" pitchFamily="18" charset="0"/>
                        </a:rPr>
                        <a:t> + turbine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50 </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still THE source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&gt; 1985</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Los Alamos,  2.4 kW</a:t>
                      </a:r>
                      <a:r>
                        <a:rPr kumimoji="0" lang="en-GB" sz="1800" b="0" i="0" u="none" strike="noStrike" cap="none" normalizeH="0" baseline="-25000" smtClean="0">
                          <a:ln>
                            <a:noFill/>
                          </a:ln>
                          <a:solidFill>
                            <a:srgbClr val="000000"/>
                          </a:solidFill>
                          <a:effectLst/>
                          <a:latin typeface="Times New Roman" pitchFamily="18" charset="0"/>
                        </a:rPr>
                        <a:t>av</a:t>
                      </a:r>
                      <a:r>
                        <a:rPr kumimoji="0" lang="en-GB" sz="1800" b="0" i="0" u="none" strike="noStrike" cap="none" normalizeH="0" baseline="0" smtClean="0">
                          <a:ln>
                            <a:noFill/>
                          </a:ln>
                          <a:solidFill>
                            <a:srgbClr val="000000"/>
                          </a:solidFill>
                          <a:effectLst/>
                          <a:latin typeface="Times New Roman" pitchFamily="18" charset="0"/>
                        </a:rPr>
                        <a:t> proton</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SD</a:t>
                      </a:r>
                      <a:r>
                        <a:rPr kumimoji="0" lang="en-GB" sz="1800" b="0" i="0" u="none" strike="noStrike" cap="none" normalizeH="0" baseline="-25000" smtClean="0">
                          <a:ln>
                            <a:noFill/>
                          </a:ln>
                          <a:solidFill>
                            <a:srgbClr val="000000"/>
                          </a:solidFill>
                          <a:effectLst/>
                          <a:latin typeface="Times New Roman" pitchFamily="18" charset="0"/>
                        </a:rPr>
                        <a:t>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120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 in source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now</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Mainz TRIGA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smtClean="0">
                          <a:ln>
                            <a:noFill/>
                          </a:ln>
                          <a:solidFill>
                            <a:srgbClr val="000000"/>
                          </a:solidFill>
                          <a:effectLst/>
                          <a:latin typeface="Times New Roman" pitchFamily="18" charset="0"/>
                        </a:rPr>
                        <a:t>upgraded</a:t>
                      </a:r>
                      <a:endParaRPr kumimoji="0" lang="fr-FR" sz="1800" b="0" i="1"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SD</a:t>
                      </a:r>
                      <a:r>
                        <a:rPr kumimoji="0" lang="en-GB" sz="1800" b="0" i="0" u="none" strike="noStrike" cap="none" normalizeH="0" baseline="-25000" smtClean="0">
                          <a:ln>
                            <a:noFill/>
                          </a:ln>
                          <a:solidFill>
                            <a:srgbClr val="000000"/>
                          </a:solidFill>
                          <a:effectLst/>
                          <a:latin typeface="Times New Roman" pitchFamily="18" charset="0"/>
                        </a:rPr>
                        <a:t>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smtClean="0">
                          <a:ln>
                            <a:noFill/>
                          </a:ln>
                          <a:solidFill>
                            <a:srgbClr val="000000"/>
                          </a:solidFill>
                          <a:effectLst/>
                          <a:latin typeface="Times New Roman" pitchFamily="18" charset="0"/>
                          <a:sym typeface="Symbol" pitchFamily="18" charset="2"/>
                        </a:rPr>
                        <a:t> </a:t>
                      </a:r>
                      <a:r>
                        <a:rPr kumimoji="0" lang="en-GB" sz="1800" b="0" i="1" u="none" strike="noStrike" cap="none" normalizeH="0" baseline="0" smtClean="0">
                          <a:ln>
                            <a:noFill/>
                          </a:ln>
                          <a:solidFill>
                            <a:srgbClr val="000000"/>
                          </a:solidFill>
                          <a:effectLst/>
                          <a:latin typeface="Times New Roman" pitchFamily="18" charset="0"/>
                        </a:rPr>
                        <a:t>200</a:t>
                      </a:r>
                      <a:endParaRPr kumimoji="0" lang="fr-FR" sz="1800" b="0" i="1"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a:t>
                      </a:r>
                      <a:r>
                        <a:rPr kumimoji="0" lang="en-GB" sz="1800" b="0" i="1" u="none" strike="noStrike" cap="none" normalizeH="0" baseline="0" smtClean="0">
                          <a:ln>
                            <a:noFill/>
                          </a:ln>
                          <a:solidFill>
                            <a:srgbClr val="000000"/>
                          </a:solidFill>
                          <a:effectLst/>
                          <a:latin typeface="Times New Roman" pitchFamily="18" charset="0"/>
                        </a:rPr>
                        <a:t>V</a:t>
                      </a:r>
                      <a:r>
                        <a:rPr kumimoji="0" lang="en-GB" sz="1800" b="0" i="0" u="none" strike="noStrike" cap="none" normalizeH="0" baseline="0" smtClean="0">
                          <a:ln>
                            <a:noFill/>
                          </a:ln>
                          <a:solidFill>
                            <a:srgbClr val="000000"/>
                          </a:solidFill>
                          <a:effectLst/>
                          <a:latin typeface="Times New Roman" pitchFamily="18" charset="0"/>
                        </a:rPr>
                        <a:t> = 10 l</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now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2009</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868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ILL Grenoble,  H172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smtClean="0">
                          <a:ln>
                            <a:noFill/>
                          </a:ln>
                          <a:solidFill>
                            <a:srgbClr val="000000"/>
                          </a:solidFill>
                          <a:effectLst/>
                          <a:latin typeface="Times New Roman" pitchFamily="18" charset="0"/>
                        </a:rPr>
                        <a:t>upgraded + magnetic trap</a:t>
                      </a:r>
                      <a:endParaRPr kumimoji="0" lang="fr-FR" sz="1800" b="0" i="1"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He-II  (0.5 K)</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GB" sz="1800" b="0" i="0" u="none" strike="noStrike" cap="none" normalizeH="0" baseline="0" smtClean="0">
                          <a:ln>
                            <a:noFill/>
                          </a:ln>
                          <a:solidFill>
                            <a:srgbClr val="000000"/>
                          </a:solidFill>
                          <a:effectLst/>
                          <a:latin typeface="Times New Roman" pitchFamily="18" charset="0"/>
                        </a:rPr>
                        <a:t>&gt; 1000</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GB" sz="1800" b="0" i="1" u="none" strike="noStrike" cap="none" normalizeH="0" baseline="0" smtClean="0">
                          <a:ln>
                            <a:noFill/>
                          </a:ln>
                          <a:solidFill>
                            <a:srgbClr val="000000"/>
                          </a:solidFill>
                          <a:effectLst/>
                          <a:latin typeface="Times New Roman" pitchFamily="18" charset="0"/>
                        </a:rPr>
                        <a:t>2000 polarised</a:t>
                      </a:r>
                      <a:endParaRPr kumimoji="0" lang="fr-FR" sz="1800" b="0" i="1"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a:t>
                      </a:r>
                      <a:r>
                        <a:rPr kumimoji="0" lang="en-GB" sz="1800" b="0" i="1" u="none" strike="noStrike" cap="none" normalizeH="0" baseline="0" smtClean="0">
                          <a:ln>
                            <a:noFill/>
                          </a:ln>
                          <a:solidFill>
                            <a:srgbClr val="000000"/>
                          </a:solidFill>
                          <a:effectLst/>
                          <a:latin typeface="Times New Roman" pitchFamily="18" charset="0"/>
                        </a:rPr>
                        <a:t>V</a:t>
                      </a:r>
                      <a:r>
                        <a:rPr kumimoji="0" lang="en-GB" sz="1800" b="0" i="0" u="none" strike="noStrike" cap="none" normalizeH="0" baseline="0" smtClean="0">
                          <a:ln>
                            <a:noFill/>
                          </a:ln>
                          <a:solidFill>
                            <a:srgbClr val="000000"/>
                          </a:solidFill>
                          <a:effectLst/>
                          <a:latin typeface="Times New Roman" pitchFamily="18" charset="0"/>
                        </a:rPr>
                        <a:t> = 6.4 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smtClean="0">
                          <a:ln>
                            <a:noFill/>
                          </a:ln>
                          <a:solidFill>
                            <a:srgbClr val="000000"/>
                          </a:solidFill>
                          <a:effectLst/>
                          <a:latin typeface="Times New Roman" pitchFamily="18" charset="0"/>
                        </a:rPr>
                        <a:t>up to 40 l</a:t>
                      </a:r>
                      <a:endParaRPr kumimoji="0" lang="fr-FR" sz="1800" b="0" i="1"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2009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&gt; 2011</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PSI,  12 kW</a:t>
                      </a:r>
                      <a:r>
                        <a:rPr kumimoji="0" lang="en-GB" sz="1800" b="0" i="0" u="none" strike="noStrike" cap="none" normalizeH="0" baseline="-25000" smtClean="0">
                          <a:ln>
                            <a:noFill/>
                          </a:ln>
                          <a:solidFill>
                            <a:srgbClr val="000000"/>
                          </a:solidFill>
                          <a:effectLst/>
                          <a:latin typeface="Times New Roman" pitchFamily="18" charset="0"/>
                        </a:rPr>
                        <a:t>av</a:t>
                      </a:r>
                      <a:r>
                        <a:rPr kumimoji="0" lang="en-GB" sz="1800" b="0" i="0" u="none" strike="noStrike" cap="none" normalizeH="0" baseline="0" smtClean="0">
                          <a:ln>
                            <a:noFill/>
                          </a:ln>
                          <a:solidFill>
                            <a:srgbClr val="000000"/>
                          </a:solidFill>
                          <a:effectLst/>
                          <a:latin typeface="Times New Roman" pitchFamily="18" charset="0"/>
                        </a:rPr>
                        <a:t> proton</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SD</a:t>
                      </a:r>
                      <a:r>
                        <a:rPr kumimoji="0" lang="en-GB" sz="1800" b="0" i="0" u="none" strike="noStrike" cap="none" normalizeH="0" baseline="-25000" smtClean="0">
                          <a:ln>
                            <a:noFill/>
                          </a:ln>
                          <a:solidFill>
                            <a:srgbClr val="000000"/>
                          </a:solidFill>
                          <a:effectLst/>
                          <a:latin typeface="Times New Roman" pitchFamily="18" charset="0"/>
                        </a:rPr>
                        <a:t>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&gt; 1000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a:t>
                      </a:r>
                      <a:r>
                        <a:rPr kumimoji="0" lang="en-GB" sz="1800" b="0" i="1" u="none" strike="noStrike" cap="none" normalizeH="0" baseline="0" smtClean="0">
                          <a:ln>
                            <a:noFill/>
                          </a:ln>
                          <a:solidFill>
                            <a:srgbClr val="000000"/>
                          </a:solidFill>
                          <a:effectLst/>
                          <a:latin typeface="Times New Roman" pitchFamily="18" charset="0"/>
                        </a:rPr>
                        <a:t>V</a:t>
                      </a:r>
                      <a:r>
                        <a:rPr kumimoji="0" lang="en-GB" sz="1800" b="0" i="0" u="none" strike="noStrike" cap="none" normalizeH="0" baseline="0" smtClean="0">
                          <a:ln>
                            <a:noFill/>
                          </a:ln>
                          <a:solidFill>
                            <a:srgbClr val="000000"/>
                          </a:solidFill>
                          <a:effectLst/>
                          <a:latin typeface="Times New Roman" pitchFamily="18" charset="0"/>
                        </a:rPr>
                        <a:t> = 2000 l</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2010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North Carolina,  1 MW reactor</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SD</a:t>
                      </a:r>
                      <a:r>
                        <a:rPr kumimoji="0" lang="en-GB" sz="1800" b="0" i="0" u="none" strike="noStrike" cap="none" normalizeH="0" baseline="-25000" smtClean="0">
                          <a:ln>
                            <a:noFill/>
                          </a:ln>
                          <a:solidFill>
                            <a:srgbClr val="000000"/>
                          </a:solidFill>
                          <a:effectLst/>
                          <a:latin typeface="Times New Roman" pitchFamily="18" charset="0"/>
                        </a:rPr>
                        <a:t>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1300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source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2011</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Munich,  20 MW reactor</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SD</a:t>
                      </a:r>
                      <a:r>
                        <a:rPr kumimoji="0" lang="en-GB" sz="1800" b="0" i="0" u="none" strike="noStrike" cap="none" normalizeH="0" baseline="-25000" smtClean="0">
                          <a:ln>
                            <a:noFill/>
                          </a:ln>
                          <a:solidFill>
                            <a:srgbClr val="000000"/>
                          </a:solidFill>
                          <a:effectLst/>
                          <a:latin typeface="Times New Roman" pitchFamily="18" charset="0"/>
                        </a:rPr>
                        <a:t>2</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sym typeface="Symbol" pitchFamily="18" charset="2"/>
                        </a:rPr>
                        <a:t> </a:t>
                      </a:r>
                      <a:r>
                        <a:rPr kumimoji="0" lang="en-GB" sz="1800" b="0" i="0" u="none" strike="noStrike" cap="none" normalizeH="0" baseline="0" smtClean="0">
                          <a:ln>
                            <a:noFill/>
                          </a:ln>
                          <a:solidFill>
                            <a:srgbClr val="000000"/>
                          </a:solidFill>
                          <a:effectLst/>
                          <a:latin typeface="Times New Roman" pitchFamily="18" charset="0"/>
                        </a:rPr>
                        <a:t>10000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source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2011</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868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PNPI,  16 MW reactor</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He-II  (1.2 K)</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13000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7700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35 l exp. bottle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in 350 l exp. bottle</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2012</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TRIUMF,  5 kW</a:t>
                      </a:r>
                      <a:r>
                        <a:rPr kumimoji="0" lang="en-GB" sz="1800" b="0" i="0" u="none" strike="noStrike" cap="none" normalizeH="0" baseline="-25000" smtClean="0">
                          <a:ln>
                            <a:noFill/>
                          </a:ln>
                          <a:solidFill>
                            <a:srgbClr val="000000"/>
                          </a:solidFill>
                          <a:effectLst/>
                          <a:latin typeface="Times New Roman" pitchFamily="18" charset="0"/>
                        </a:rPr>
                        <a:t>av</a:t>
                      </a:r>
                      <a:r>
                        <a:rPr kumimoji="0" lang="en-GB" sz="1800" b="0" i="0" u="none" strike="noStrike" cap="none" normalizeH="0" baseline="0" smtClean="0">
                          <a:ln>
                            <a:noFill/>
                          </a:ln>
                          <a:solidFill>
                            <a:srgbClr val="000000"/>
                          </a:solidFill>
                          <a:effectLst/>
                          <a:latin typeface="Times New Roman" pitchFamily="18" charset="0"/>
                        </a:rPr>
                        <a:t> proton</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He-II  (0.8 K)</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18000</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at exp. port</a:t>
                      </a:r>
                      <a:endParaRPr kumimoji="0" lang="fr-FR" sz="1800" b="0" i="0" u="none" strike="noStrike" cap="none" normalizeH="0" baseline="0" smtClean="0">
                        <a:ln>
                          <a:noFill/>
                        </a:ln>
                        <a:solidFill>
                          <a:srgbClr val="000000"/>
                        </a:solidFill>
                        <a:effectLst/>
                        <a:latin typeface="Times New Roman" pitchFamily="18" charset="0"/>
                      </a:endParaRP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itchFamily="18" charset="0"/>
                        </a:rPr>
                        <a:t>proposal</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16454" name="TextBox 5"/>
          <p:cNvSpPr txBox="1">
            <a:spLocks noChangeArrowheads="1"/>
          </p:cNvSpPr>
          <p:nvPr/>
        </p:nvSpPr>
        <p:spPr bwMode="auto">
          <a:xfrm>
            <a:off x="642938" y="6488113"/>
            <a:ext cx="8034337" cy="369887"/>
          </a:xfrm>
          <a:prstGeom prst="rect">
            <a:avLst/>
          </a:prstGeom>
          <a:noFill/>
          <a:ln w="9525">
            <a:noFill/>
            <a:miter lim="800000"/>
            <a:headEnd/>
            <a:tailEnd/>
          </a:ln>
        </p:spPr>
        <p:txBody>
          <a:bodyPr wrap="none">
            <a:spAutoFit/>
          </a:bodyPr>
          <a:lstStyle/>
          <a:p>
            <a:pPr defTabSz="914116"/>
            <a:r>
              <a:rPr lang="en-GB">
                <a:solidFill>
                  <a:prstClr val="black"/>
                </a:solidFill>
                <a:latin typeface="Calibri"/>
              </a:rPr>
              <a:t>+ insitu He-II UCN sources at ILL (Cryo-EDM), NIST (n-lifetime), and SNS (EDM)</a:t>
            </a:r>
            <a:endParaRPr lang="fr-FR">
              <a:solidFill>
                <a:prstClr val="black"/>
              </a:solidFill>
              <a:latin typeface="Calibri"/>
            </a:endParaRPr>
          </a:p>
        </p:txBody>
      </p:sp>
      <p:sp>
        <p:nvSpPr>
          <p:cNvPr id="7" name="Text Box 3"/>
          <p:cNvSpPr txBox="1">
            <a:spLocks noChangeArrowheads="1"/>
          </p:cNvSpPr>
          <p:nvPr/>
        </p:nvSpPr>
        <p:spPr bwMode="auto">
          <a:xfrm>
            <a:off x="127000" y="0"/>
            <a:ext cx="6940550" cy="436563"/>
          </a:xfrm>
          <a:prstGeom prst="rect">
            <a:avLst/>
          </a:prstGeom>
          <a:noFill/>
          <a:ln w="9525">
            <a:noFill/>
            <a:miter lim="800000"/>
            <a:headEnd/>
            <a:tailEnd/>
          </a:ln>
          <a:effectLst/>
        </p:spPr>
        <p:txBody>
          <a:bodyPr wrap="none">
            <a:spAutoFit/>
          </a:bodyPr>
          <a:lstStyle/>
          <a:p>
            <a:pPr defTabSz="914116">
              <a:defRPr/>
            </a:pPr>
            <a:r>
              <a:rPr lang="de-DE" sz="2800" b="1" dirty="0">
                <a:solidFill>
                  <a:prstClr val="black"/>
                </a:solidFill>
                <a:effectLst>
                  <a:outerShdw blurRad="38100" dist="38100" dir="2700000" algn="tl">
                    <a:srgbClr val="C0C0C0"/>
                  </a:outerShdw>
                </a:effectLst>
                <a:latin typeface="Comic Sans MS" pitchFamily="66" charset="0"/>
              </a:rPr>
              <a:t>I</a:t>
            </a:r>
            <a:r>
              <a:rPr lang="de-DE" b="1" dirty="0">
                <a:solidFill>
                  <a:prstClr val="black"/>
                </a:solidFill>
                <a:effectLst>
                  <a:outerShdw blurRad="38100" dist="38100" dir="2700000" algn="tl">
                    <a:srgbClr val="C0C0C0"/>
                  </a:outerShdw>
                </a:effectLst>
                <a:latin typeface="Comic Sans MS" pitchFamily="66" charset="0"/>
              </a:rPr>
              <a:t>nternational competition in UCN production</a:t>
            </a:r>
          </a:p>
        </p:txBody>
      </p:sp>
      <p:sp>
        <p:nvSpPr>
          <p:cNvPr id="6" name="TextBox 5"/>
          <p:cNvSpPr txBox="1"/>
          <p:nvPr/>
        </p:nvSpPr>
        <p:spPr>
          <a:xfrm>
            <a:off x="6861965" y="0"/>
            <a:ext cx="2163926" cy="369332"/>
          </a:xfrm>
          <a:prstGeom prst="rect">
            <a:avLst/>
          </a:prstGeom>
          <a:noFill/>
        </p:spPr>
        <p:txBody>
          <a:bodyPr wrap="none" rtlCol="0">
            <a:spAutoFit/>
          </a:bodyPr>
          <a:lstStyle/>
          <a:p>
            <a:pPr defTabSz="914116"/>
            <a:r>
              <a:rPr lang="en-US" dirty="0" smtClean="0">
                <a:solidFill>
                  <a:prstClr val="black"/>
                </a:solidFill>
                <a:latin typeface="Calibri"/>
              </a:rPr>
              <a:t>Courtesy: O. Zimmer </a:t>
            </a:r>
            <a:endParaRPr lang="en-US" dirty="0">
              <a:solidFill>
                <a:prstClr val="black"/>
              </a:solidFill>
              <a:latin typeface="Calibri"/>
            </a:endParaRPr>
          </a:p>
        </p:txBody>
      </p:sp>
      <p:sp>
        <p:nvSpPr>
          <p:cNvPr id="9" name="Slide Number Placeholder 8"/>
          <p:cNvSpPr>
            <a:spLocks noGrp="1"/>
          </p:cNvSpPr>
          <p:nvPr>
            <p:ph type="sldNum" sz="quarter" idx="12"/>
          </p:nvPr>
        </p:nvSpPr>
        <p:spPr/>
        <p:txBody>
          <a:bodyPr/>
          <a:lstStyle/>
          <a:p>
            <a:fld id="{16145EFA-FB25-4078-A3A9-8A9B7B9DAE1F}" type="slidenum">
              <a:rPr lang="en-US" smtClean="0">
                <a:latin typeface="Calibri"/>
              </a:rPr>
              <a:pPr/>
              <a:t>41</a:t>
            </a:fld>
            <a:endParaRPr lang="en-US">
              <a:latin typeface="Calibri"/>
            </a:endParaRPr>
          </a:p>
        </p:txBody>
      </p:sp>
    </p:spTree>
    <p:extLst>
      <p:ext uri="{BB962C8B-B14F-4D97-AF65-F5344CB8AC3E}">
        <p14:creationId xmlns:p14="http://schemas.microsoft.com/office/powerpoint/2010/main" val="161535736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Y. Liu: </a:t>
            </a:r>
            <a:r>
              <a:rPr lang="en-US" dirty="0" err="1" smtClean="0"/>
              <a:t>UCN</a:t>
            </a:r>
            <a:r>
              <a:rPr lang="en-US" dirty="0" err="1" smtClean="0">
                <a:latin typeface="Symbol" panose="05050102010706020507" pitchFamily="18" charset="2"/>
              </a:rPr>
              <a:t>t</a:t>
            </a:r>
            <a:r>
              <a:rPr lang="en-US" dirty="0" smtClean="0"/>
              <a:t> Systematics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BEDE6D8-9998-4AA6-80FE-BEB08AA4F654}" type="slidenum">
              <a:rPr lang="en-US" smtClean="0">
                <a:latin typeface="Calibri"/>
              </a:rPr>
              <a:pPr>
                <a:defRPr/>
              </a:pPr>
              <a:t>42</a:t>
            </a:fld>
            <a:endParaRPr lang="en-US">
              <a:latin typeface="Calibri"/>
            </a:endParaRPr>
          </a:p>
        </p:txBody>
      </p:sp>
    </p:spTree>
    <p:extLst>
      <p:ext uri="{BB962C8B-B14F-4D97-AF65-F5344CB8AC3E}">
        <p14:creationId xmlns:p14="http://schemas.microsoft.com/office/powerpoint/2010/main" val="2938027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Systematic Effects in the next Bottle Experiment</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Chen-Yu Liu</a:t>
            </a:r>
          </a:p>
          <a:p>
            <a:r>
              <a:rPr lang="en-US" dirty="0" smtClean="0"/>
              <a:t>Neutron Lifetime Workshop</a:t>
            </a:r>
          </a:p>
          <a:p>
            <a:r>
              <a:rPr lang="en-US" dirty="0" smtClean="0"/>
              <a:t>Amherst</a:t>
            </a:r>
          </a:p>
          <a:p>
            <a:r>
              <a:rPr lang="en-US" dirty="0" smtClean="0"/>
              <a:t>9/19/2014</a:t>
            </a:r>
            <a:endParaRPr lang="en-US" dirty="0"/>
          </a:p>
        </p:txBody>
      </p:sp>
    </p:spTree>
    <p:extLst>
      <p:ext uri="{BB962C8B-B14F-4D97-AF65-F5344CB8AC3E}">
        <p14:creationId xmlns:p14="http://schemas.microsoft.com/office/powerpoint/2010/main" val="3667652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Bottle Technique</a:t>
            </a:r>
            <a:endParaRPr lang="en-US" dirty="0"/>
          </a:p>
        </p:txBody>
      </p:sp>
      <p:pic>
        <p:nvPicPr>
          <p:cNvPr id="307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2265"/>
          <a:stretch/>
        </p:blipFill>
        <p:spPr bwMode="auto">
          <a:xfrm>
            <a:off x="1481831" y="1543319"/>
            <a:ext cx="4257675" cy="142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32" y="4179312"/>
            <a:ext cx="3770313"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710431" y="1295400"/>
            <a:ext cx="1219200" cy="1600200"/>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10631" y="1371600"/>
            <a:ext cx="685800"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790" y="1184856"/>
            <a:ext cx="1905000" cy="923330"/>
          </a:xfrm>
          <a:prstGeom prst="rect">
            <a:avLst/>
          </a:prstGeom>
          <a:noFill/>
        </p:spPr>
        <p:txBody>
          <a:bodyPr wrap="square" rtlCol="0">
            <a:spAutoFit/>
          </a:bodyPr>
          <a:lstStyle/>
          <a:p>
            <a:r>
              <a:rPr lang="en-US" dirty="0" smtClean="0"/>
              <a:t>Survived UCN:</a:t>
            </a:r>
          </a:p>
          <a:p>
            <a:r>
              <a:rPr lang="en-US" dirty="0" smtClean="0"/>
              <a:t>Measured by a UCN detector. </a:t>
            </a:r>
            <a:endParaRPr lang="en-US" dirty="0"/>
          </a:p>
        </p:txBody>
      </p:sp>
      <p:sp>
        <p:nvSpPr>
          <p:cNvPr id="13" name="TextBox 12"/>
          <p:cNvSpPr txBox="1"/>
          <p:nvPr/>
        </p:nvSpPr>
        <p:spPr>
          <a:xfrm>
            <a:off x="1186711" y="3520709"/>
            <a:ext cx="3521311" cy="646331"/>
          </a:xfrm>
          <a:prstGeom prst="rect">
            <a:avLst/>
          </a:prstGeom>
          <a:noFill/>
        </p:spPr>
        <p:txBody>
          <a:bodyPr wrap="square" rtlCol="0">
            <a:spAutoFit/>
          </a:bodyPr>
          <a:lstStyle/>
          <a:p>
            <a:r>
              <a:rPr lang="en-US" dirty="0" smtClean="0"/>
              <a:t>Equilibrium # of UCN in the trap:</a:t>
            </a:r>
          </a:p>
          <a:p>
            <a:r>
              <a:rPr lang="en-US" dirty="0" smtClean="0"/>
              <a:t>inferred by a beam monitor (BM).</a:t>
            </a:r>
            <a:endParaRPr lang="en-US" dirty="0"/>
          </a:p>
        </p:txBody>
      </p:sp>
      <p:cxnSp>
        <p:nvCxnSpPr>
          <p:cNvPr id="9" name="Straight Arrow Connector 8"/>
          <p:cNvCxnSpPr>
            <a:stCxn id="7" idx="2"/>
            <a:endCxn id="6" idx="2"/>
          </p:cNvCxnSpPr>
          <p:nvPr/>
        </p:nvCxnSpPr>
        <p:spPr>
          <a:xfrm flipV="1">
            <a:off x="937710" y="2095500"/>
            <a:ext cx="772721" cy="1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0"/>
            <a:endCxn id="11" idx="4"/>
          </p:cNvCxnSpPr>
          <p:nvPr/>
        </p:nvCxnSpPr>
        <p:spPr>
          <a:xfrm flipV="1">
            <a:off x="2947367" y="2971800"/>
            <a:ext cx="706164" cy="548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7" y="3151248"/>
            <a:ext cx="4576763" cy="138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602453" y="5591782"/>
            <a:ext cx="2591735" cy="923330"/>
          </a:xfrm>
          <a:prstGeom prst="rect">
            <a:avLst/>
          </a:prstGeom>
          <a:noFill/>
        </p:spPr>
        <p:txBody>
          <a:bodyPr wrap="none" rtlCol="0">
            <a:spAutoFit/>
          </a:bodyPr>
          <a:lstStyle/>
          <a:p>
            <a:r>
              <a:rPr lang="en-US" dirty="0"/>
              <a:t>e</a:t>
            </a:r>
            <a:r>
              <a:rPr lang="en-US" baseline="-25000" dirty="0" smtClean="0"/>
              <a:t>p</a:t>
            </a:r>
            <a:r>
              <a:rPr lang="en-US" dirty="0" smtClean="0"/>
              <a:t>: polarization efficiency</a:t>
            </a:r>
          </a:p>
          <a:p>
            <a:r>
              <a:rPr lang="en-US" dirty="0" err="1"/>
              <a:t>e</a:t>
            </a:r>
            <a:r>
              <a:rPr lang="en-US" baseline="-25000" dirty="0" err="1" smtClean="0"/>
              <a:t>g</a:t>
            </a:r>
            <a:r>
              <a:rPr lang="en-US" dirty="0" smtClean="0"/>
              <a:t>: geometrical efficiency</a:t>
            </a:r>
          </a:p>
          <a:p>
            <a:r>
              <a:rPr lang="en-US" dirty="0" err="1"/>
              <a:t>e</a:t>
            </a:r>
            <a:r>
              <a:rPr lang="en-US" baseline="-25000" dirty="0" err="1" smtClean="0"/>
              <a:t>e</a:t>
            </a:r>
            <a:r>
              <a:rPr lang="en-US" dirty="0" smtClean="0"/>
              <a:t>: energy efficiency</a:t>
            </a:r>
            <a:endParaRPr lang="en-US" dirty="0"/>
          </a:p>
        </p:txBody>
      </p:sp>
      <p:sp>
        <p:nvSpPr>
          <p:cNvPr id="19" name="TextBox 18"/>
          <p:cNvSpPr txBox="1"/>
          <p:nvPr/>
        </p:nvSpPr>
        <p:spPr>
          <a:xfrm>
            <a:off x="411104" y="4990442"/>
            <a:ext cx="1760454" cy="1200329"/>
          </a:xfrm>
          <a:prstGeom prst="rect">
            <a:avLst/>
          </a:prstGeom>
          <a:noFill/>
        </p:spPr>
        <p:txBody>
          <a:bodyPr wrap="square" rtlCol="0">
            <a:spAutoFit/>
          </a:bodyPr>
          <a:lstStyle/>
          <a:p>
            <a:r>
              <a:rPr lang="en-US" dirty="0" err="1" smtClean="0"/>
              <a:t>Unpolarized</a:t>
            </a:r>
            <a:endParaRPr lang="en-US" dirty="0" smtClean="0"/>
          </a:p>
          <a:p>
            <a:r>
              <a:rPr lang="en-US" dirty="0" smtClean="0"/>
              <a:t>All E</a:t>
            </a:r>
          </a:p>
          <a:p>
            <a:r>
              <a:rPr lang="en-US" dirty="0" smtClean="0"/>
              <a:t>Response time ~ 10m/(5m/s)~ 2 s</a:t>
            </a:r>
            <a:endParaRPr lang="en-US" dirty="0"/>
          </a:p>
        </p:txBody>
      </p:sp>
      <p:sp>
        <p:nvSpPr>
          <p:cNvPr id="25" name="TextBox 24"/>
          <p:cNvSpPr txBox="1"/>
          <p:nvPr/>
        </p:nvSpPr>
        <p:spPr>
          <a:xfrm>
            <a:off x="3310631" y="4991617"/>
            <a:ext cx="1760454" cy="1200329"/>
          </a:xfrm>
          <a:prstGeom prst="rect">
            <a:avLst/>
          </a:prstGeom>
          <a:noFill/>
        </p:spPr>
        <p:txBody>
          <a:bodyPr wrap="square" rtlCol="0">
            <a:spAutoFit/>
          </a:bodyPr>
          <a:lstStyle/>
          <a:p>
            <a:r>
              <a:rPr lang="en-US" dirty="0" smtClean="0"/>
              <a:t>polarized</a:t>
            </a:r>
          </a:p>
          <a:p>
            <a:r>
              <a:rPr lang="en-US" dirty="0" smtClean="0"/>
              <a:t>E &lt; </a:t>
            </a:r>
            <a:r>
              <a:rPr lang="en-US" dirty="0" err="1" smtClean="0"/>
              <a:t>Ec</a:t>
            </a:r>
            <a:endParaRPr lang="en-US" dirty="0" smtClean="0"/>
          </a:p>
          <a:p>
            <a:r>
              <a:rPr lang="en-US" dirty="0" smtClean="0"/>
              <a:t>Response time ~ fill time~ 200 s</a:t>
            </a:r>
            <a:endParaRPr lang="en-US" dirty="0"/>
          </a:p>
        </p:txBody>
      </p:sp>
      <p:sp>
        <p:nvSpPr>
          <p:cNvPr id="22" name="TextBox 21"/>
          <p:cNvSpPr txBox="1"/>
          <p:nvPr/>
        </p:nvSpPr>
        <p:spPr>
          <a:xfrm>
            <a:off x="4510837" y="2806452"/>
            <a:ext cx="4556963" cy="646331"/>
          </a:xfrm>
          <a:prstGeom prst="rect">
            <a:avLst/>
          </a:prstGeom>
          <a:noFill/>
        </p:spPr>
        <p:txBody>
          <a:bodyPr wrap="square" rtlCol="0">
            <a:spAutoFit/>
          </a:bodyPr>
          <a:lstStyle/>
          <a:p>
            <a:r>
              <a:rPr lang="en-US" dirty="0" smtClean="0"/>
              <a:t>Lifetime extracted from the two-point measurement:</a:t>
            </a:r>
            <a:endParaRPr lang="en-US" dirty="0"/>
          </a:p>
        </p:txBody>
      </p:sp>
      <mc:AlternateContent xmlns:mc="http://schemas.openxmlformats.org/markup-compatibility/2006" xmlns:a14="http://schemas.microsoft.com/office/drawing/2010/main">
        <mc:Choice Requires="a14">
          <p:sp>
            <p:nvSpPr>
              <p:cNvPr id="24" name="TextBox 23"/>
              <p:cNvSpPr txBox="1"/>
              <p:nvPr/>
            </p:nvSpPr>
            <p:spPr>
              <a:xfrm>
                <a:off x="8153400" y="4753995"/>
                <a:ext cx="755335" cy="656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sSub>
                            <m:sSubPr>
                              <m:ctrlPr>
                                <a:rPr lang="en-US" i="1" smtClean="0">
                                  <a:latin typeface="Cambria Math"/>
                                </a:rPr>
                              </m:ctrlPr>
                            </m:sSubPr>
                            <m:e>
                              <m:r>
                                <a:rPr lang="en-US" b="0" i="1" smtClean="0">
                                  <a:latin typeface="Cambria Math"/>
                                </a:rPr>
                                <m:t>𝑁</m:t>
                              </m:r>
                            </m:e>
                            <m:sub>
                              <m:r>
                                <a:rPr lang="en-US" b="0" i="1" smtClean="0">
                                  <a:latin typeface="Cambria Math"/>
                                </a:rPr>
                                <m:t>𝐵𝑀</m:t>
                              </m:r>
                              <m:r>
                                <a:rPr lang="en-US" b="0" i="1" smtClean="0">
                                  <a:latin typeface="Cambria Math"/>
                                </a:rPr>
                                <m:t>1</m:t>
                              </m:r>
                            </m:sub>
                          </m:sSub>
                        </m:num>
                        <m:den>
                          <m:sSub>
                            <m:sSubPr>
                              <m:ctrlPr>
                                <a:rPr lang="en-US" b="0" i="1" smtClean="0">
                                  <a:latin typeface="Cambria Math"/>
                                </a:rPr>
                              </m:ctrlPr>
                            </m:sSubPr>
                            <m:e>
                              <m:r>
                                <a:rPr lang="en-US" b="0" i="1" smtClean="0">
                                  <a:latin typeface="Cambria Math"/>
                                </a:rPr>
                                <m:t>𝑁</m:t>
                              </m:r>
                            </m:e>
                            <m:sub>
                              <m:r>
                                <a:rPr lang="en-US" b="0" i="1" smtClean="0">
                                  <a:latin typeface="Cambria Math"/>
                                </a:rPr>
                                <m:t>𝐵𝑀</m:t>
                              </m:r>
                              <m:r>
                                <a:rPr lang="en-US" b="0" i="1" smtClean="0">
                                  <a:latin typeface="Cambria Math"/>
                                </a:rPr>
                                <m:t>2</m:t>
                              </m:r>
                            </m:sub>
                          </m:sSub>
                        </m:den>
                      </m:f>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8153400" y="4753995"/>
                <a:ext cx="755335" cy="656205"/>
              </a:xfrm>
              <a:prstGeom prst="rect">
                <a:avLst/>
              </a:prstGeom>
              <a:blipFill rotWithShape="1">
                <a:blip r:embed="rId5"/>
                <a:stretch>
                  <a:fillRect/>
                </a:stretch>
              </a:blipFill>
            </p:spPr>
            <p:txBody>
              <a:bodyPr/>
              <a:lstStyle/>
              <a:p>
                <a:r>
                  <a:rPr lang="en-US">
                    <a:noFill/>
                  </a:rPr>
                  <a:t> </a:t>
                </a:r>
              </a:p>
            </p:txBody>
          </p:sp>
        </mc:Fallback>
      </mc:AlternateContent>
      <p:cxnSp>
        <p:nvCxnSpPr>
          <p:cNvPr id="27" name="Straight Arrow Connector 26"/>
          <p:cNvCxnSpPr/>
          <p:nvPr/>
        </p:nvCxnSpPr>
        <p:spPr>
          <a:xfrm flipH="1">
            <a:off x="8556117" y="4419600"/>
            <a:ext cx="130683"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580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t>
            </a:r>
            <a:r>
              <a:rPr lang="en-US" sz="4000" dirty="0" smtClean="0"/>
              <a:t>Fill and dump” measurement cycle: UCNs detected in </a:t>
            </a:r>
            <a:r>
              <a:rPr lang="en-US" sz="4000" i="1" dirty="0" smtClean="0"/>
              <a:t>ex situ</a:t>
            </a:r>
            <a:r>
              <a:rPr lang="en-US" sz="4000" dirty="0" smtClean="0"/>
              <a:t> monitor</a:t>
            </a:r>
            <a:endParaRPr lang="en-US" sz="4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7244"/>
            <a:ext cx="7972425" cy="527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1228" y="1524000"/>
            <a:ext cx="301686" cy="369332"/>
          </a:xfrm>
          <a:prstGeom prst="rect">
            <a:avLst/>
          </a:prstGeom>
          <a:noFill/>
        </p:spPr>
        <p:txBody>
          <a:bodyPr wrap="none" rtlCol="0">
            <a:spAutoFit/>
          </a:bodyPr>
          <a:lstStyle/>
          <a:p>
            <a:r>
              <a:rPr lang="en-US" dirty="0" smtClean="0"/>
              <a:t>1</a:t>
            </a:r>
            <a:endParaRPr lang="en-US" dirty="0"/>
          </a:p>
        </p:txBody>
      </p:sp>
      <p:sp>
        <p:nvSpPr>
          <p:cNvPr id="5" name="TextBox 4"/>
          <p:cNvSpPr txBox="1"/>
          <p:nvPr/>
        </p:nvSpPr>
        <p:spPr>
          <a:xfrm>
            <a:off x="2901828" y="1535668"/>
            <a:ext cx="301686" cy="369332"/>
          </a:xfrm>
          <a:prstGeom prst="rect">
            <a:avLst/>
          </a:prstGeom>
          <a:noFill/>
        </p:spPr>
        <p:txBody>
          <a:bodyPr wrap="none" rtlCol="0">
            <a:spAutoFit/>
          </a:bodyPr>
          <a:lstStyle/>
          <a:p>
            <a:r>
              <a:rPr lang="en-US" dirty="0" smtClean="0"/>
              <a:t>2</a:t>
            </a:r>
            <a:endParaRPr lang="en-US" dirty="0"/>
          </a:p>
        </p:txBody>
      </p:sp>
      <p:sp>
        <p:nvSpPr>
          <p:cNvPr id="6" name="TextBox 5"/>
          <p:cNvSpPr txBox="1"/>
          <p:nvPr/>
        </p:nvSpPr>
        <p:spPr>
          <a:xfrm>
            <a:off x="3889314" y="1524000"/>
            <a:ext cx="301686" cy="369332"/>
          </a:xfrm>
          <a:prstGeom prst="rect">
            <a:avLst/>
          </a:prstGeom>
          <a:noFill/>
        </p:spPr>
        <p:txBody>
          <a:bodyPr wrap="none" rtlCol="0">
            <a:spAutoFit/>
          </a:bodyPr>
          <a:lstStyle/>
          <a:p>
            <a:r>
              <a:rPr lang="en-US" dirty="0" smtClean="0"/>
              <a:t>3</a:t>
            </a:r>
            <a:endParaRPr lang="en-US" dirty="0"/>
          </a:p>
        </p:txBody>
      </p:sp>
      <p:sp>
        <p:nvSpPr>
          <p:cNvPr id="7" name="TextBox 6"/>
          <p:cNvSpPr txBox="1"/>
          <p:nvPr/>
        </p:nvSpPr>
        <p:spPr>
          <a:xfrm>
            <a:off x="4121028" y="1524000"/>
            <a:ext cx="301686" cy="369332"/>
          </a:xfrm>
          <a:prstGeom prst="rect">
            <a:avLst/>
          </a:prstGeom>
          <a:noFill/>
        </p:spPr>
        <p:txBody>
          <a:bodyPr wrap="none" rtlCol="0">
            <a:spAutoFit/>
          </a:bodyPr>
          <a:lstStyle/>
          <a:p>
            <a:r>
              <a:rPr lang="en-US" dirty="0" smtClean="0"/>
              <a:t>4</a:t>
            </a:r>
            <a:endParaRPr lang="en-US" dirty="0"/>
          </a:p>
        </p:txBody>
      </p:sp>
      <p:sp>
        <p:nvSpPr>
          <p:cNvPr id="8" name="TextBox 7"/>
          <p:cNvSpPr txBox="1"/>
          <p:nvPr/>
        </p:nvSpPr>
        <p:spPr>
          <a:xfrm>
            <a:off x="4625628" y="1524000"/>
            <a:ext cx="301686" cy="369332"/>
          </a:xfrm>
          <a:prstGeom prst="rect">
            <a:avLst/>
          </a:prstGeom>
          <a:noFill/>
        </p:spPr>
        <p:txBody>
          <a:bodyPr wrap="none" rtlCol="0">
            <a:spAutoFit/>
          </a:bodyPr>
          <a:lstStyle/>
          <a:p>
            <a:r>
              <a:rPr lang="en-US" dirty="0" smtClean="0"/>
              <a:t>5</a:t>
            </a:r>
            <a:endParaRPr lang="en-US" dirty="0"/>
          </a:p>
        </p:txBody>
      </p:sp>
      <p:sp>
        <p:nvSpPr>
          <p:cNvPr id="10" name="TextBox 9"/>
          <p:cNvSpPr txBox="1"/>
          <p:nvPr/>
        </p:nvSpPr>
        <p:spPr>
          <a:xfrm>
            <a:off x="1584714" y="1524000"/>
            <a:ext cx="301686" cy="369332"/>
          </a:xfrm>
          <a:prstGeom prst="rect">
            <a:avLst/>
          </a:prstGeom>
          <a:noFill/>
        </p:spPr>
        <p:txBody>
          <a:bodyPr wrap="none" rtlCol="0">
            <a:spAutoFit/>
          </a:bodyPr>
          <a:lstStyle/>
          <a:p>
            <a:r>
              <a:rPr lang="en-US" dirty="0" smtClean="0"/>
              <a:t>0</a:t>
            </a:r>
            <a:endParaRPr lang="en-US" dirty="0"/>
          </a:p>
        </p:txBody>
      </p:sp>
      <p:cxnSp>
        <p:nvCxnSpPr>
          <p:cNvPr id="12" name="Straight Connector 11"/>
          <p:cNvCxnSpPr/>
          <p:nvPr/>
        </p:nvCxnSpPr>
        <p:spPr>
          <a:xfrm>
            <a:off x="1735959" y="1893332"/>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60514"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41714"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60914" y="1893332"/>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rot="5400000">
            <a:off x="2956251" y="1390266"/>
            <a:ext cx="189725" cy="18288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p:nvPr/>
        </p:nvCxnSpPr>
        <p:spPr>
          <a:xfrm flipH="1">
            <a:off x="3051114" y="1905000"/>
            <a:ext cx="1" cy="3048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5400000">
            <a:off x="4669969" y="1878499"/>
            <a:ext cx="189733" cy="839757"/>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flipH="1">
            <a:off x="4767713" y="1905000"/>
            <a:ext cx="1" cy="3048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70314" y="1905000"/>
            <a:ext cx="0" cy="42026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08514" y="1535668"/>
            <a:ext cx="301686"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3802594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Normalization</a:t>
            </a:r>
            <a:endParaRPr lang="en-US"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2461780"/>
            <a:ext cx="7987013" cy="98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728087"/>
            <a:ext cx="3429000" cy="64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1143000"/>
            <a:ext cx="5181600" cy="461665"/>
          </a:xfrm>
          <a:prstGeom prst="rect">
            <a:avLst/>
          </a:prstGeom>
          <a:noFill/>
        </p:spPr>
        <p:txBody>
          <a:bodyPr wrap="square" rtlCol="0">
            <a:spAutoFit/>
          </a:bodyPr>
          <a:lstStyle/>
          <a:p>
            <a:r>
              <a:rPr lang="en-US" sz="2400" dirty="0" smtClean="0"/>
              <a:t>Does the BM measure the right thing?</a:t>
            </a:r>
            <a:endParaRPr lang="en-US" sz="24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59" y="3819525"/>
            <a:ext cx="3826193"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37" y="5181669"/>
            <a:ext cx="5816533" cy="96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8817" y="4876527"/>
            <a:ext cx="2727285" cy="369332"/>
          </a:xfrm>
          <a:prstGeom prst="rect">
            <a:avLst/>
          </a:prstGeom>
          <a:noFill/>
        </p:spPr>
        <p:txBody>
          <a:bodyPr wrap="none" rtlCol="0">
            <a:spAutoFit/>
          </a:bodyPr>
          <a:lstStyle/>
          <a:p>
            <a:r>
              <a:rPr lang="en-US" dirty="0" smtClean="0"/>
              <a:t>For constant flux </a:t>
            </a:r>
            <a:r>
              <a:rPr lang="en-US" dirty="0" smtClean="0">
                <a:sym typeface="Symbol"/>
              </a:rPr>
              <a:t>(t) = </a:t>
            </a:r>
            <a:r>
              <a:rPr lang="en-US" baseline="-25000" dirty="0" smtClean="0">
                <a:sym typeface="Symbol"/>
              </a:rPr>
              <a:t>0</a:t>
            </a:r>
            <a:r>
              <a:rPr lang="en-US" dirty="0" smtClean="0"/>
              <a:t> </a:t>
            </a:r>
            <a:endParaRPr lang="en-US" dirty="0"/>
          </a:p>
        </p:txBody>
      </p:sp>
      <p:sp>
        <p:nvSpPr>
          <p:cNvPr id="8" name="Down Arrow 7"/>
          <p:cNvSpPr/>
          <p:nvPr/>
        </p:nvSpPr>
        <p:spPr>
          <a:xfrm>
            <a:off x="1010992" y="3429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37" y="6096000"/>
            <a:ext cx="1913096" cy="72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29063" y="6270420"/>
            <a:ext cx="3927742" cy="369332"/>
          </a:xfrm>
          <a:prstGeom prst="rect">
            <a:avLst/>
          </a:prstGeom>
          <a:noFill/>
        </p:spPr>
        <p:txBody>
          <a:bodyPr wrap="none" rtlCol="0">
            <a:spAutoFit/>
          </a:bodyPr>
          <a:lstStyle/>
          <a:p>
            <a:r>
              <a:rPr lang="en-US" dirty="0" smtClean="0"/>
              <a:t>: equilibrium number of UCN in the trap</a:t>
            </a:r>
            <a:endParaRPr lang="en-US" dirty="0"/>
          </a:p>
        </p:txBody>
      </p:sp>
      <p:sp>
        <p:nvSpPr>
          <p:cNvPr id="10" name="Oval 9"/>
          <p:cNvSpPr/>
          <p:nvPr/>
        </p:nvSpPr>
        <p:spPr>
          <a:xfrm>
            <a:off x="3180008" y="3819524"/>
            <a:ext cx="857916" cy="6204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3803" y="4876527"/>
            <a:ext cx="6400800" cy="1947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5451226"/>
            <a:ext cx="1499315" cy="52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934200" y="5029200"/>
            <a:ext cx="1855188" cy="369332"/>
          </a:xfrm>
          <a:prstGeom prst="rect">
            <a:avLst/>
          </a:prstGeom>
          <a:noFill/>
        </p:spPr>
        <p:txBody>
          <a:bodyPr wrap="none" rtlCol="0">
            <a:spAutoFit/>
          </a:bodyPr>
          <a:lstStyle/>
          <a:p>
            <a:r>
              <a:rPr lang="en-US" dirty="0" smtClean="0"/>
              <a:t>Fill time constant:</a:t>
            </a:r>
            <a:endParaRPr lang="en-US" dirty="0"/>
          </a:p>
        </p:txBody>
      </p:sp>
      <p:sp>
        <p:nvSpPr>
          <p:cNvPr id="13" name="Oval 12"/>
          <p:cNvSpPr/>
          <p:nvPr/>
        </p:nvSpPr>
        <p:spPr>
          <a:xfrm>
            <a:off x="6096000" y="2590800"/>
            <a:ext cx="360805"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276402" y="3505200"/>
            <a:ext cx="96068" cy="314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0" y="3819526"/>
            <a:ext cx="2286000" cy="646331"/>
          </a:xfrm>
          <a:prstGeom prst="rect">
            <a:avLst/>
          </a:prstGeom>
          <a:noFill/>
        </p:spPr>
        <p:txBody>
          <a:bodyPr wrap="square" rtlCol="0">
            <a:spAutoFit/>
          </a:bodyPr>
          <a:lstStyle/>
          <a:p>
            <a:r>
              <a:rPr lang="en-US" dirty="0"/>
              <a:t>a geometrical </a:t>
            </a:r>
            <a:r>
              <a:rPr lang="en-US" dirty="0" smtClean="0"/>
              <a:t>factor:</a:t>
            </a:r>
          </a:p>
          <a:p>
            <a:r>
              <a:rPr lang="en-US" dirty="0" smtClean="0"/>
              <a:t>Not exactly ¼.</a:t>
            </a:r>
            <a:endParaRPr lang="en-US" dirty="0"/>
          </a:p>
        </p:txBody>
      </p:sp>
    </p:spTree>
    <p:extLst>
      <p:ext uri="{BB962C8B-B14F-4D97-AF65-F5344CB8AC3E}">
        <p14:creationId xmlns:p14="http://schemas.microsoft.com/office/powerpoint/2010/main" val="1335974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 Proper Normalization Scheme</a:t>
            </a:r>
            <a:endParaRPr lang="en-US" dirty="0"/>
          </a:p>
        </p:txBody>
      </p:sp>
      <p:pic>
        <p:nvPicPr>
          <p:cNvPr id="4" name="Picture 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80"/>
          <a:stretch/>
        </p:blipFill>
        <p:spPr bwMode="auto">
          <a:xfrm>
            <a:off x="671337" y="2661634"/>
            <a:ext cx="848017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16052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6858000" y="2802228"/>
            <a:ext cx="914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8400" y="1351208"/>
            <a:ext cx="6858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p:cNvCxnSpPr/>
          <p:nvPr/>
        </p:nvCxnSpPr>
        <p:spPr>
          <a:xfrm>
            <a:off x="3124200" y="1447800"/>
            <a:ext cx="3733800" cy="1735428"/>
          </a:xfrm>
          <a:prstGeom prst="curvedConnector3">
            <a:avLst>
              <a:gd name="adj1" fmla="val 57243"/>
            </a:avLst>
          </a:prstGeom>
          <a:ln>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273" y="3810000"/>
            <a:ext cx="461433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586313" y="5562600"/>
            <a:ext cx="2604687" cy="1015663"/>
          </a:xfrm>
          <a:prstGeom prst="rect">
            <a:avLst/>
          </a:prstGeom>
          <a:noFill/>
        </p:spPr>
        <p:txBody>
          <a:bodyPr wrap="none" rtlCol="0">
            <a:spAutoFit/>
          </a:bodyPr>
          <a:lstStyle/>
          <a:p>
            <a:r>
              <a:rPr lang="en-US" sz="2400" dirty="0" smtClean="0"/>
              <a:t>A simulation result:</a:t>
            </a:r>
          </a:p>
          <a:p>
            <a:endParaRPr lang="en-US" dirty="0"/>
          </a:p>
          <a:p>
            <a:endParaRPr lang="en-US" dirty="0"/>
          </a:p>
        </p:txBody>
      </p:sp>
      <p:sp>
        <p:nvSpPr>
          <p:cNvPr id="22" name="TextBox 21"/>
          <p:cNvSpPr txBox="1"/>
          <p:nvPr/>
        </p:nvSpPr>
        <p:spPr>
          <a:xfrm>
            <a:off x="533400" y="3922873"/>
            <a:ext cx="3657600" cy="1015663"/>
          </a:xfrm>
          <a:prstGeom prst="rect">
            <a:avLst/>
          </a:prstGeom>
          <a:noFill/>
        </p:spPr>
        <p:txBody>
          <a:bodyPr wrap="square" rtlCol="0">
            <a:spAutoFit/>
          </a:bodyPr>
          <a:lstStyle/>
          <a:p>
            <a:r>
              <a:rPr lang="en-US" sz="2000" dirty="0" smtClean="0">
                <a:sym typeface="Symbol"/>
              </a:rPr>
              <a:t>(t) right before the trapdoor closes weigh more heavily to the trapped population.</a:t>
            </a:r>
            <a:r>
              <a:rPr lang="en-US" sz="2000" dirty="0" smtClean="0"/>
              <a:t> </a:t>
            </a:r>
            <a:endParaRPr lang="en-US" sz="2000" dirty="0"/>
          </a:p>
        </p:txBody>
      </p:sp>
    </p:spTree>
    <p:extLst>
      <p:ext uri="{BB962C8B-B14F-4D97-AF65-F5344CB8AC3E}">
        <p14:creationId xmlns:p14="http://schemas.microsoft.com/office/powerpoint/2010/main" val="97831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639762"/>
          </a:xfrm>
        </p:spPr>
        <p:txBody>
          <a:bodyPr>
            <a:normAutofit fontScale="90000"/>
          </a:bodyPr>
          <a:lstStyle/>
          <a:p>
            <a:r>
              <a:rPr lang="en-US" dirty="0" smtClean="0"/>
              <a:t>Monte-Carlo Simulations</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2475"/>
            <a:ext cx="50673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0"/>
            <a:ext cx="37052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999" y="2057400"/>
            <a:ext cx="4045201"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9846" y="1334869"/>
            <a:ext cx="3691753" cy="646331"/>
          </a:xfrm>
          <a:prstGeom prst="rect">
            <a:avLst/>
          </a:prstGeom>
          <a:noFill/>
        </p:spPr>
        <p:txBody>
          <a:bodyPr wrap="square" rtlCol="0">
            <a:spAutoFit/>
          </a:bodyPr>
          <a:lstStyle/>
          <a:p>
            <a:r>
              <a:rPr lang="en-US" dirty="0" smtClean="0"/>
              <a:t>Another geometry with more quasi-bound neutrons:</a:t>
            </a:r>
            <a:endParaRPr lang="en-US" dirty="0"/>
          </a:p>
        </p:txBody>
      </p:sp>
    </p:spTree>
    <p:extLst>
      <p:ext uri="{BB962C8B-B14F-4D97-AF65-F5344CB8AC3E}">
        <p14:creationId xmlns:p14="http://schemas.microsoft.com/office/powerpoint/2010/main" val="381296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Quasi-bound Neutrons</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4372" y="1905000"/>
            <a:ext cx="583462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2430" y="1143000"/>
            <a:ext cx="8001000" cy="1015663"/>
          </a:xfrm>
          <a:prstGeom prst="rect">
            <a:avLst/>
          </a:prstGeom>
          <a:noFill/>
        </p:spPr>
        <p:txBody>
          <a:bodyPr wrap="square" rtlCol="0">
            <a:spAutoFit/>
          </a:bodyPr>
          <a:lstStyle/>
          <a:p>
            <a:r>
              <a:rPr lang="en-US" sz="2000" dirty="0" smtClean="0"/>
              <a:t>If the QB neutrons are not sufficiently cleaned, they will leak out of the trap with its own characteristic time constant </a:t>
            </a:r>
            <a:r>
              <a:rPr lang="en-US" sz="2000" dirty="0" smtClean="0">
                <a:sym typeface="Symbol"/>
              </a:rPr>
              <a:t></a:t>
            </a:r>
            <a:r>
              <a:rPr lang="en-US" sz="2000" baseline="-25000" dirty="0" err="1" smtClean="0">
                <a:sym typeface="Symbol"/>
              </a:rPr>
              <a:t>qb</a:t>
            </a:r>
            <a:r>
              <a:rPr lang="en-US" sz="2000" dirty="0" smtClean="0"/>
              <a:t>.  The resulting correction time is:</a:t>
            </a:r>
            <a:endParaRPr lang="en-US" sz="20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332" y="5916612"/>
            <a:ext cx="2860268" cy="78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20" y="5916612"/>
            <a:ext cx="2951903" cy="78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079" y="2775465"/>
            <a:ext cx="1540475" cy="87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1407275793"/>
              </p:ext>
            </p:extLst>
          </p:nvPr>
        </p:nvGraphicFramePr>
        <p:xfrm>
          <a:off x="1480290" y="2804127"/>
          <a:ext cx="5229225" cy="3486149"/>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p:cNvSpPr txBox="1"/>
          <p:nvPr/>
        </p:nvSpPr>
        <p:spPr>
          <a:xfrm>
            <a:off x="304800" y="2904186"/>
            <a:ext cx="1154483" cy="923330"/>
          </a:xfrm>
          <a:prstGeom prst="rect">
            <a:avLst/>
          </a:prstGeom>
          <a:noFill/>
        </p:spPr>
        <p:txBody>
          <a:bodyPr wrap="none" rtlCol="0">
            <a:spAutoFit/>
          </a:bodyPr>
          <a:lstStyle/>
          <a:p>
            <a:r>
              <a:rPr lang="en-US" dirty="0"/>
              <a:t>t</a:t>
            </a:r>
            <a:r>
              <a:rPr lang="en-US" baseline="-25000" dirty="0" smtClean="0"/>
              <a:t>2 </a:t>
            </a:r>
            <a:r>
              <a:rPr lang="en-US" dirty="0" smtClean="0"/>
              <a:t>= 2000 s</a:t>
            </a:r>
          </a:p>
          <a:p>
            <a:r>
              <a:rPr lang="en-US" dirty="0"/>
              <a:t>t</a:t>
            </a:r>
            <a:r>
              <a:rPr lang="en-US" baseline="-25000" dirty="0" smtClean="0"/>
              <a:t>1</a:t>
            </a:r>
            <a:r>
              <a:rPr lang="en-US" dirty="0" smtClean="0"/>
              <a:t> = 200 s</a:t>
            </a:r>
          </a:p>
          <a:p>
            <a:r>
              <a:rPr lang="en-US" dirty="0" smtClean="0">
                <a:sym typeface="Symbol"/>
              </a:rPr>
              <a:t> = 0.01</a:t>
            </a:r>
            <a:endParaRPr lang="en-US" dirty="0"/>
          </a:p>
        </p:txBody>
      </p:sp>
      <p:cxnSp>
        <p:nvCxnSpPr>
          <p:cNvPr id="7" name="Straight Arrow Connector 6"/>
          <p:cNvCxnSpPr/>
          <p:nvPr/>
        </p:nvCxnSpPr>
        <p:spPr>
          <a:xfrm flipH="1">
            <a:off x="4038600" y="3214636"/>
            <a:ext cx="2133600" cy="2151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43200" y="5410200"/>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48600" y="5181600"/>
            <a:ext cx="1058303" cy="369332"/>
          </a:xfrm>
          <a:prstGeom prst="rect">
            <a:avLst/>
          </a:prstGeom>
          <a:noFill/>
        </p:spPr>
        <p:txBody>
          <a:bodyPr wrap="none" rtlCol="0">
            <a:spAutoFit/>
          </a:bodyPr>
          <a:lstStyle/>
          <a:p>
            <a:r>
              <a:rPr lang="en-US" dirty="0" smtClean="0">
                <a:sym typeface="Symbol"/>
              </a:rPr>
              <a:t>t = </a:t>
            </a:r>
            <a:r>
              <a:rPr lang="en-US" dirty="0" smtClean="0"/>
              <a:t>0.1 s</a:t>
            </a:r>
            <a:endParaRPr lang="en-US" dirty="0"/>
          </a:p>
        </p:txBody>
      </p:sp>
      <p:sp>
        <p:nvSpPr>
          <p:cNvPr id="12" name="TextBox 11"/>
          <p:cNvSpPr txBox="1"/>
          <p:nvPr/>
        </p:nvSpPr>
        <p:spPr>
          <a:xfrm>
            <a:off x="5899786" y="4003767"/>
            <a:ext cx="3160545" cy="984885"/>
          </a:xfrm>
          <a:prstGeom prst="rect">
            <a:avLst/>
          </a:prstGeom>
          <a:solidFill>
            <a:srgbClr val="FFFF00"/>
          </a:solidFill>
        </p:spPr>
        <p:txBody>
          <a:bodyPr wrap="none" rtlCol="0">
            <a:spAutoFit/>
          </a:bodyPr>
          <a:lstStyle/>
          <a:p>
            <a:r>
              <a:rPr lang="en-US" sz="2000" dirty="0" smtClean="0"/>
              <a:t>To limit </a:t>
            </a:r>
            <a:r>
              <a:rPr lang="en-US" sz="2000" dirty="0">
                <a:sym typeface="Symbol"/>
              </a:rPr>
              <a:t>t </a:t>
            </a:r>
            <a:r>
              <a:rPr lang="en-US" sz="2000" dirty="0" smtClean="0">
                <a:sym typeface="Symbol"/>
              </a:rPr>
              <a:t>&lt; </a:t>
            </a:r>
            <a:r>
              <a:rPr lang="en-US" sz="2000" dirty="0"/>
              <a:t>0.1 </a:t>
            </a:r>
            <a:r>
              <a:rPr lang="en-US" sz="2000" dirty="0" smtClean="0"/>
              <a:t>s for all </a:t>
            </a:r>
            <a:r>
              <a:rPr lang="en-US" sz="2000" dirty="0">
                <a:sym typeface="Symbol"/>
              </a:rPr>
              <a:t></a:t>
            </a:r>
            <a:r>
              <a:rPr lang="en-US" sz="2000" baseline="-25000" dirty="0" err="1" smtClean="0">
                <a:sym typeface="Symbol"/>
              </a:rPr>
              <a:t>qb</a:t>
            </a:r>
            <a:r>
              <a:rPr lang="en-US" sz="2000" dirty="0" smtClean="0"/>
              <a:t> , </a:t>
            </a:r>
          </a:p>
          <a:p>
            <a:r>
              <a:rPr lang="en-US" sz="2000" dirty="0" smtClean="0"/>
              <a:t>need </a:t>
            </a:r>
            <a:r>
              <a:rPr lang="en-US" sz="2000" dirty="0">
                <a:sym typeface="Symbol"/>
              </a:rPr>
              <a:t> </a:t>
            </a:r>
            <a:r>
              <a:rPr lang="en-US" sz="2000" dirty="0" smtClean="0">
                <a:sym typeface="Symbol"/>
              </a:rPr>
              <a:t>&lt; 3e-4</a:t>
            </a:r>
            <a:endParaRPr lang="en-US" sz="2000" dirty="0"/>
          </a:p>
          <a:p>
            <a:endParaRPr lang="en-US" dirty="0"/>
          </a:p>
        </p:txBody>
      </p:sp>
    </p:spTree>
    <p:extLst>
      <p:ext uri="{BB962C8B-B14F-4D97-AF65-F5344CB8AC3E}">
        <p14:creationId xmlns:p14="http://schemas.microsoft.com/office/powerpoint/2010/main" val="8372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15340"/>
            <a:ext cx="8610600" cy="522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normAutofit fontScale="90000"/>
          </a:bodyPr>
          <a:lstStyle/>
          <a:p>
            <a:r>
              <a:rPr lang="en-US" sz="2800" dirty="0" err="1" smtClean="0"/>
              <a:t>UCN</a:t>
            </a:r>
            <a:r>
              <a:rPr lang="en-US" sz="2800" dirty="0" err="1" smtClean="0">
                <a:latin typeface="Symbol" pitchFamily="18" charset="2"/>
              </a:rPr>
              <a:t>t</a:t>
            </a:r>
            <a:r>
              <a:rPr lang="en-US" sz="2800" dirty="0" smtClean="0"/>
              <a:t> </a:t>
            </a:r>
            <a:r>
              <a:rPr lang="en-US" sz="2800" dirty="0" err="1" smtClean="0"/>
              <a:t>Testbed</a:t>
            </a:r>
            <a:r>
              <a:rPr lang="en-US" sz="2800" dirty="0" smtClean="0"/>
              <a:t>: Magneto-gravitational storage vessel</a:t>
            </a:r>
            <a:r>
              <a:rPr lang="en-US" dirty="0" smtClean="0"/>
              <a:t/>
            </a:r>
            <a:br>
              <a:rPr lang="en-US" dirty="0" smtClean="0"/>
            </a:br>
            <a:endParaRPr lang="en-US" dirty="0"/>
          </a:p>
        </p:txBody>
      </p:sp>
      <p:sp>
        <p:nvSpPr>
          <p:cNvPr id="5" name="Rectangle 4"/>
          <p:cNvSpPr/>
          <p:nvPr/>
        </p:nvSpPr>
        <p:spPr>
          <a:xfrm>
            <a:off x="5029200" y="1030644"/>
            <a:ext cx="990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4060803"/>
            <a:ext cx="694421" cy="369332"/>
          </a:xfrm>
          <a:prstGeom prst="rect">
            <a:avLst/>
          </a:prstGeom>
          <a:noFill/>
        </p:spPr>
        <p:txBody>
          <a:bodyPr wrap="none" rtlCol="0">
            <a:spAutoFit/>
          </a:bodyPr>
          <a:lstStyle/>
          <a:p>
            <a:r>
              <a:rPr lang="en-US" dirty="0" smtClean="0"/>
              <a:t>UCNs</a:t>
            </a:r>
            <a:endParaRPr lang="en-US" dirty="0"/>
          </a:p>
        </p:txBody>
      </p:sp>
      <p:cxnSp>
        <p:nvCxnSpPr>
          <p:cNvPr id="8" name="Straight Arrow Connector 7"/>
          <p:cNvCxnSpPr/>
          <p:nvPr/>
        </p:nvCxnSpPr>
        <p:spPr>
          <a:xfrm>
            <a:off x="923021" y="4245469"/>
            <a:ext cx="3723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2948" y="721623"/>
            <a:ext cx="7295459" cy="923330"/>
          </a:xfrm>
          <a:prstGeom prst="rect">
            <a:avLst/>
          </a:prstGeom>
          <a:noFill/>
        </p:spPr>
        <p:txBody>
          <a:bodyPr wrap="none" rtlCol="0">
            <a:spAutoFit/>
          </a:bodyPr>
          <a:lstStyle/>
          <a:p>
            <a:r>
              <a:rPr lang="en-US" dirty="0" err="1" smtClean="0"/>
              <a:t>Halbach</a:t>
            </a:r>
            <a:r>
              <a:rPr lang="en-US" dirty="0" smtClean="0"/>
              <a:t> array of permanent magnets</a:t>
            </a:r>
          </a:p>
          <a:p>
            <a:r>
              <a:rPr lang="en-US" dirty="0" smtClean="0"/>
              <a:t>No material interactions during storage period</a:t>
            </a:r>
          </a:p>
          <a:p>
            <a:r>
              <a:rPr lang="en-US" i="1" dirty="0" smtClean="0"/>
              <a:t>In situ </a:t>
            </a:r>
            <a:r>
              <a:rPr lang="en-US" dirty="0" smtClean="0"/>
              <a:t>(V-foil activation) or </a:t>
            </a:r>
            <a:r>
              <a:rPr lang="en-US" i="1" dirty="0" smtClean="0"/>
              <a:t>ex situ</a:t>
            </a:r>
            <a:r>
              <a:rPr lang="en-US" dirty="0" smtClean="0"/>
              <a:t> (fill and dump) neutron detection possible</a:t>
            </a:r>
            <a:endParaRPr lang="en-US" dirty="0"/>
          </a:p>
        </p:txBody>
      </p:sp>
      <p:sp>
        <p:nvSpPr>
          <p:cNvPr id="11" name="TextBox 10"/>
          <p:cNvSpPr txBox="1"/>
          <p:nvPr/>
        </p:nvSpPr>
        <p:spPr>
          <a:xfrm>
            <a:off x="5927362" y="1600200"/>
            <a:ext cx="1605376" cy="369332"/>
          </a:xfrm>
          <a:prstGeom prst="rect">
            <a:avLst/>
          </a:prstGeom>
          <a:noFill/>
        </p:spPr>
        <p:txBody>
          <a:bodyPr wrap="none" rtlCol="0">
            <a:spAutoFit/>
          </a:bodyPr>
          <a:lstStyle/>
          <a:p>
            <a:r>
              <a:rPr lang="en-US" i="1" dirty="0" smtClean="0"/>
              <a:t>In situ</a:t>
            </a:r>
            <a:r>
              <a:rPr lang="en-US" dirty="0" smtClean="0"/>
              <a:t> detector</a:t>
            </a:r>
            <a:endParaRPr lang="en-US" dirty="0"/>
          </a:p>
        </p:txBody>
      </p:sp>
      <p:sp>
        <p:nvSpPr>
          <p:cNvPr id="12" name="TextBox 11"/>
          <p:cNvSpPr txBox="1"/>
          <p:nvPr/>
        </p:nvSpPr>
        <p:spPr>
          <a:xfrm>
            <a:off x="2209800" y="3108960"/>
            <a:ext cx="1474058" cy="369332"/>
          </a:xfrm>
          <a:prstGeom prst="rect">
            <a:avLst/>
          </a:prstGeom>
          <a:noFill/>
        </p:spPr>
        <p:txBody>
          <a:bodyPr wrap="none" rtlCol="0">
            <a:spAutoFit/>
          </a:bodyPr>
          <a:lstStyle/>
          <a:p>
            <a:r>
              <a:rPr lang="en-US" dirty="0" err="1" smtClean="0"/>
              <a:t>Halbach</a:t>
            </a:r>
            <a:r>
              <a:rPr lang="en-US" dirty="0" smtClean="0"/>
              <a:t> array</a:t>
            </a:r>
            <a:endParaRPr lang="en-US" dirty="0"/>
          </a:p>
        </p:txBody>
      </p:sp>
      <p:cxnSp>
        <p:nvCxnSpPr>
          <p:cNvPr id="14" name="Straight Arrow Connector 13"/>
          <p:cNvCxnSpPr>
            <a:stCxn id="12" idx="3"/>
          </p:cNvCxnSpPr>
          <p:nvPr/>
        </p:nvCxnSpPr>
        <p:spPr>
          <a:xfrm flipV="1">
            <a:off x="3683858" y="3108960"/>
            <a:ext cx="583342"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96200" y="3432572"/>
            <a:ext cx="904415" cy="369332"/>
          </a:xfrm>
          <a:prstGeom prst="rect">
            <a:avLst/>
          </a:prstGeom>
          <a:noFill/>
        </p:spPr>
        <p:txBody>
          <a:bodyPr wrap="none" rtlCol="0">
            <a:spAutoFit/>
          </a:bodyPr>
          <a:lstStyle/>
          <a:p>
            <a:r>
              <a:rPr lang="en-US" dirty="0" smtClean="0"/>
              <a:t>Cleaner</a:t>
            </a:r>
            <a:endParaRPr lang="en-US" dirty="0"/>
          </a:p>
        </p:txBody>
      </p:sp>
      <p:cxnSp>
        <p:nvCxnSpPr>
          <p:cNvPr id="17" name="Straight Arrow Connector 16"/>
          <p:cNvCxnSpPr/>
          <p:nvPr/>
        </p:nvCxnSpPr>
        <p:spPr>
          <a:xfrm flipH="1" flipV="1">
            <a:off x="7086600" y="2910840"/>
            <a:ext cx="609600" cy="521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07640" y="5819894"/>
            <a:ext cx="2073966" cy="369332"/>
          </a:xfrm>
          <a:prstGeom prst="rect">
            <a:avLst/>
          </a:prstGeom>
          <a:noFill/>
        </p:spPr>
        <p:txBody>
          <a:bodyPr wrap="none" rtlCol="0">
            <a:spAutoFit/>
          </a:bodyPr>
          <a:lstStyle/>
          <a:p>
            <a:r>
              <a:rPr lang="en-US" i="1" dirty="0" smtClean="0"/>
              <a:t>Ex situ</a:t>
            </a:r>
            <a:r>
              <a:rPr lang="en-US" dirty="0" smtClean="0"/>
              <a:t> monitor (</a:t>
            </a:r>
            <a:r>
              <a:rPr lang="en-US" baseline="30000" dirty="0" smtClean="0"/>
              <a:t>10</a:t>
            </a:r>
            <a:r>
              <a:rPr lang="en-US" dirty="0" smtClean="0"/>
              <a:t>B)</a:t>
            </a:r>
            <a:endParaRPr lang="en-US" dirty="0"/>
          </a:p>
        </p:txBody>
      </p:sp>
      <p:sp>
        <p:nvSpPr>
          <p:cNvPr id="19" name="TextBox 18"/>
          <p:cNvSpPr txBox="1"/>
          <p:nvPr/>
        </p:nvSpPr>
        <p:spPr>
          <a:xfrm>
            <a:off x="2590800" y="4896088"/>
            <a:ext cx="998800" cy="369332"/>
          </a:xfrm>
          <a:prstGeom prst="rect">
            <a:avLst/>
          </a:prstGeom>
          <a:noFill/>
        </p:spPr>
        <p:txBody>
          <a:bodyPr wrap="none" rtlCol="0">
            <a:spAutoFit/>
          </a:bodyPr>
          <a:lstStyle/>
          <a:p>
            <a:r>
              <a:rPr lang="en-US" dirty="0" smtClean="0"/>
              <a:t>Polarizer</a:t>
            </a:r>
            <a:endParaRPr lang="en-US" dirty="0"/>
          </a:p>
        </p:txBody>
      </p:sp>
      <p:sp>
        <p:nvSpPr>
          <p:cNvPr id="20" name="TextBox 19"/>
          <p:cNvSpPr txBox="1"/>
          <p:nvPr/>
        </p:nvSpPr>
        <p:spPr>
          <a:xfrm>
            <a:off x="3773728" y="4884420"/>
            <a:ext cx="1255472" cy="369332"/>
          </a:xfrm>
          <a:prstGeom prst="rect">
            <a:avLst/>
          </a:prstGeom>
          <a:noFill/>
        </p:spPr>
        <p:txBody>
          <a:bodyPr wrap="none" rtlCol="0">
            <a:spAutoFit/>
          </a:bodyPr>
          <a:lstStyle/>
          <a:p>
            <a:r>
              <a:rPr lang="en-US" dirty="0" smtClean="0"/>
              <a:t>Spin flipper</a:t>
            </a:r>
            <a:endParaRPr lang="en-US" dirty="0"/>
          </a:p>
        </p:txBody>
      </p:sp>
      <p:sp>
        <p:nvSpPr>
          <p:cNvPr id="21" name="TextBox 20"/>
          <p:cNvSpPr txBox="1"/>
          <p:nvPr/>
        </p:nvSpPr>
        <p:spPr>
          <a:xfrm>
            <a:off x="5528778" y="5189220"/>
            <a:ext cx="1100622" cy="369332"/>
          </a:xfrm>
          <a:prstGeom prst="rect">
            <a:avLst/>
          </a:prstGeom>
          <a:noFill/>
        </p:spPr>
        <p:txBody>
          <a:bodyPr wrap="none" rtlCol="0">
            <a:spAutoFit/>
          </a:bodyPr>
          <a:lstStyle/>
          <a:p>
            <a:r>
              <a:rPr lang="en-US" dirty="0" smtClean="0"/>
              <a:t>Al shutter</a:t>
            </a:r>
            <a:endParaRPr lang="en-US" dirty="0"/>
          </a:p>
        </p:txBody>
      </p:sp>
      <p:cxnSp>
        <p:nvCxnSpPr>
          <p:cNvPr id="23" name="Straight Arrow Connector 22"/>
          <p:cNvCxnSpPr/>
          <p:nvPr/>
        </p:nvCxnSpPr>
        <p:spPr>
          <a:xfrm flipV="1">
            <a:off x="6400800" y="4521575"/>
            <a:ext cx="228600" cy="7321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016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07"/>
          <a:stretch/>
        </p:blipFill>
        <p:spPr bwMode="auto">
          <a:xfrm>
            <a:off x="223838" y="0"/>
            <a:ext cx="86963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152400"/>
            <a:ext cx="4648200" cy="4524315"/>
          </a:xfrm>
          <a:prstGeom prst="rect">
            <a:avLst/>
          </a:prstGeom>
          <a:noFill/>
        </p:spPr>
        <p:txBody>
          <a:bodyPr wrap="square" rtlCol="0">
            <a:spAutoFit/>
          </a:bodyPr>
          <a:lstStyle/>
          <a:p>
            <a:r>
              <a:rPr lang="en-US" sz="3600" dirty="0" smtClean="0">
                <a:solidFill>
                  <a:srgbClr val="FFFF00"/>
                </a:solidFill>
              </a:rPr>
              <a:t>For UCN, the </a:t>
            </a:r>
            <a:r>
              <a:rPr lang="en-US" sz="3600" dirty="0" err="1" smtClean="0">
                <a:solidFill>
                  <a:srgbClr val="FFFF00"/>
                </a:solidFill>
              </a:rPr>
              <a:t>Halbach</a:t>
            </a:r>
            <a:r>
              <a:rPr lang="en-US" sz="3600" dirty="0" smtClean="0">
                <a:solidFill>
                  <a:srgbClr val="FFFF00"/>
                </a:solidFill>
              </a:rPr>
              <a:t> trap serves as a perfect mirror-like reflecting surface.</a:t>
            </a:r>
          </a:p>
          <a:p>
            <a:endParaRPr lang="en-US" sz="3600" dirty="0">
              <a:solidFill>
                <a:srgbClr val="FFFF00"/>
              </a:solidFill>
            </a:endParaRPr>
          </a:p>
          <a:p>
            <a:r>
              <a:rPr lang="en-US" sz="3600" dirty="0" smtClean="0">
                <a:solidFill>
                  <a:srgbClr val="FFFF00"/>
                </a:solidFill>
                <a:sym typeface="Wingdings" panose="05000000000000000000" pitchFamily="2" charset="2"/>
              </a:rPr>
              <a:t> Typical intuition with gas diffusion does not work.</a:t>
            </a:r>
            <a:endParaRPr lang="en-US" sz="3600" dirty="0">
              <a:solidFill>
                <a:srgbClr val="FFFF00"/>
              </a:solidFill>
            </a:endParaRPr>
          </a:p>
        </p:txBody>
      </p:sp>
    </p:spTree>
    <p:extLst>
      <p:ext uri="{BB962C8B-B14F-4D97-AF65-F5344CB8AC3E}">
        <p14:creationId xmlns:p14="http://schemas.microsoft.com/office/powerpoint/2010/main" val="99878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Easy in, easy out</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22" r="14492"/>
          <a:stretch/>
        </p:blipFill>
        <p:spPr bwMode="auto">
          <a:xfrm>
            <a:off x="304800" y="1590368"/>
            <a:ext cx="8420582" cy="512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6800" y="1128703"/>
            <a:ext cx="3495188" cy="461665"/>
          </a:xfrm>
          <a:prstGeom prst="rect">
            <a:avLst/>
          </a:prstGeom>
          <a:noFill/>
        </p:spPr>
        <p:txBody>
          <a:bodyPr wrap="none" rtlCol="0">
            <a:spAutoFit/>
          </a:bodyPr>
          <a:lstStyle/>
          <a:p>
            <a:r>
              <a:rPr lang="en-US" sz="2400" dirty="0" err="1" smtClean="0"/>
              <a:t>Qausi</a:t>
            </a:r>
            <a:r>
              <a:rPr lang="en-US" sz="2400" dirty="0" smtClean="0"/>
              <a:t>-periodic trajectories</a:t>
            </a:r>
            <a:endParaRPr lang="en-US" sz="2400" dirty="0"/>
          </a:p>
        </p:txBody>
      </p:sp>
    </p:spTree>
    <p:extLst>
      <p:ext uri="{BB962C8B-B14F-4D97-AF65-F5344CB8AC3E}">
        <p14:creationId xmlns:p14="http://schemas.microsoft.com/office/powerpoint/2010/main" val="2418317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477000" cy="609600"/>
          </a:xfrm>
        </p:spPr>
        <p:txBody>
          <a:bodyPr>
            <a:normAutofit fontScale="90000"/>
          </a:bodyPr>
          <a:lstStyle/>
          <a:p>
            <a:r>
              <a:rPr lang="en-US" dirty="0" smtClean="0"/>
              <a:t>UCN density vs. Height</a:t>
            </a:r>
            <a:endParaRPr lang="en-US" dirty="0"/>
          </a:p>
        </p:txBody>
      </p:sp>
      <p:pic>
        <p:nvPicPr>
          <p:cNvPr id="4"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r="4073"/>
          <a:stretch/>
        </p:blipFill>
        <p:spPr>
          <a:xfrm>
            <a:off x="3760422" y="2970727"/>
            <a:ext cx="5383578" cy="3887273"/>
          </a:xfr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06654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3543535" y="614852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85882" y="5943600"/>
            <a:ext cx="389850" cy="369332"/>
          </a:xfrm>
          <a:prstGeom prst="rect">
            <a:avLst/>
          </a:prstGeom>
          <a:noFill/>
        </p:spPr>
        <p:txBody>
          <a:bodyPr wrap="none" rtlCol="0">
            <a:spAutoFit/>
          </a:bodyPr>
          <a:lstStyle/>
          <a:p>
            <a:r>
              <a:rPr lang="en-US" dirty="0">
                <a:solidFill>
                  <a:prstClr val="black"/>
                </a:solidFill>
                <a:sym typeface="Symbol"/>
              </a:rPr>
              <a:t></a:t>
            </a:r>
            <a:r>
              <a:rPr lang="en-US" baseline="-25000" dirty="0">
                <a:solidFill>
                  <a:prstClr val="black"/>
                </a:solidFill>
                <a:sym typeface="Symbol"/>
              </a:rPr>
              <a:t>0</a:t>
            </a:r>
            <a:endParaRPr lang="en-US" baseline="-25000" dirty="0">
              <a:solidFill>
                <a:prstClr val="black"/>
              </a:solidFill>
            </a:endParaRPr>
          </a:p>
        </p:txBody>
      </p:sp>
      <p:pic>
        <p:nvPicPr>
          <p:cNvPr id="10"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5440" t="28362" r="14404" b="6390"/>
          <a:stretch/>
        </p:blipFill>
        <p:spPr bwMode="auto">
          <a:xfrm>
            <a:off x="5257800" y="609600"/>
            <a:ext cx="2833352" cy="229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06291" y="1002268"/>
            <a:ext cx="2576539" cy="369332"/>
          </a:xfrm>
          <a:prstGeom prst="rect">
            <a:avLst/>
          </a:prstGeom>
          <a:noFill/>
        </p:spPr>
        <p:txBody>
          <a:bodyPr wrap="none" rtlCol="0">
            <a:spAutoFit/>
          </a:bodyPr>
          <a:lstStyle/>
          <a:p>
            <a:r>
              <a:rPr lang="en-US" dirty="0"/>
              <a:t>For mono-energetic </a:t>
            </a:r>
            <a:r>
              <a:rPr lang="en-US" dirty="0" smtClean="0"/>
              <a:t>UCN:</a:t>
            </a:r>
            <a:endParaRPr lang="en-US" dirty="0"/>
          </a:p>
        </p:txBody>
      </p:sp>
    </p:spTree>
    <p:extLst>
      <p:ext uri="{BB962C8B-B14F-4D97-AF65-F5344CB8AC3E}">
        <p14:creationId xmlns:p14="http://schemas.microsoft.com/office/powerpoint/2010/main" val="65371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28" y="304800"/>
            <a:ext cx="5891136" cy="563562"/>
          </a:xfrm>
        </p:spPr>
        <p:txBody>
          <a:bodyPr>
            <a:normAutofit fontScale="90000"/>
          </a:bodyPr>
          <a:lstStyle/>
          <a:p>
            <a:r>
              <a:rPr lang="en-US" dirty="0" smtClean="0"/>
              <a:t>UCN Spectrum (C. Morris)</a:t>
            </a:r>
            <a:endParaRPr lang="en-US" dirty="0"/>
          </a:p>
        </p:txBody>
      </p:sp>
      <p:graphicFrame>
        <p:nvGraphicFramePr>
          <p:cNvPr id="4" name="Chart 3"/>
          <p:cNvGraphicFramePr/>
          <p:nvPr>
            <p:extLst>
              <p:ext uri="{D42A27DB-BD31-4B8C-83A1-F6EECF244321}">
                <p14:modId xmlns:p14="http://schemas.microsoft.com/office/powerpoint/2010/main" val="2909100389"/>
              </p:ext>
            </p:extLst>
          </p:nvPr>
        </p:nvGraphicFramePr>
        <p:xfrm>
          <a:off x="0" y="3048000"/>
          <a:ext cx="4952999"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952" y="1773703"/>
            <a:ext cx="4234180" cy="1200329"/>
          </a:xfrm>
          <a:prstGeom prst="rect">
            <a:avLst/>
          </a:prstGeom>
          <a:noFill/>
        </p:spPr>
        <p:txBody>
          <a:bodyPr wrap="square" rtlCol="0">
            <a:spAutoFit/>
          </a:bodyPr>
          <a:lstStyle/>
          <a:p>
            <a:pPr defTabSz="914116"/>
            <a:r>
              <a:rPr lang="en-US" sz="2400" dirty="0">
                <a:solidFill>
                  <a:prstClr val="black"/>
                </a:solidFill>
              </a:rPr>
              <a:t>v</a:t>
            </a:r>
            <a:r>
              <a:rPr lang="en-US" sz="2400" baseline="30000" dirty="0">
                <a:solidFill>
                  <a:prstClr val="black"/>
                </a:solidFill>
              </a:rPr>
              <a:t>3</a:t>
            </a:r>
            <a:r>
              <a:rPr lang="en-US" sz="2400" dirty="0">
                <a:solidFill>
                  <a:prstClr val="black"/>
                </a:solidFill>
              </a:rPr>
              <a:t>dv  distribution, due to absorption and</a:t>
            </a:r>
          </a:p>
          <a:p>
            <a:pPr defTabSz="914116"/>
            <a:r>
              <a:rPr lang="en-US" sz="2400" dirty="0">
                <a:solidFill>
                  <a:prstClr val="black"/>
                </a:solidFill>
              </a:rPr>
              <a:t>other losses in a thick D</a:t>
            </a:r>
            <a:r>
              <a:rPr lang="en-US" sz="2400" baseline="-25000" dirty="0">
                <a:solidFill>
                  <a:prstClr val="black"/>
                </a:solidFill>
              </a:rPr>
              <a:t>2</a:t>
            </a:r>
            <a:r>
              <a:rPr lang="en-US" sz="2400" dirty="0">
                <a:solidFill>
                  <a:prstClr val="black"/>
                </a:solidFill>
              </a:rPr>
              <a:t> source.</a:t>
            </a:r>
          </a:p>
        </p:txBody>
      </p:sp>
      <p:graphicFrame>
        <p:nvGraphicFramePr>
          <p:cNvPr id="6" name="Chart 5"/>
          <p:cNvGraphicFramePr/>
          <p:nvPr/>
        </p:nvGraphicFramePr>
        <p:xfrm>
          <a:off x="4495800" y="2971800"/>
          <a:ext cx="50292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029200" y="3505200"/>
            <a:ext cx="533400" cy="2667000"/>
          </a:xfrm>
          <a:prstGeom prst="rect">
            <a:avLst/>
          </a:prstGeom>
          <a:solidFill>
            <a:srgbClr val="FFFF00">
              <a:alpha val="4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1" name="TextBox 10"/>
          <p:cNvSpPr txBox="1"/>
          <p:nvPr/>
        </p:nvSpPr>
        <p:spPr>
          <a:xfrm>
            <a:off x="5105400" y="2743200"/>
            <a:ext cx="3823739" cy="461665"/>
          </a:xfrm>
          <a:prstGeom prst="rect">
            <a:avLst/>
          </a:prstGeom>
          <a:noFill/>
        </p:spPr>
        <p:txBody>
          <a:bodyPr wrap="none" rtlCol="0">
            <a:spAutoFit/>
          </a:bodyPr>
          <a:lstStyle/>
          <a:p>
            <a:pPr defTabSz="914116"/>
            <a:r>
              <a:rPr lang="en-US" sz="2400" b="1" dirty="0">
                <a:solidFill>
                  <a:srgbClr val="FF0000"/>
                </a:solidFill>
              </a:rPr>
              <a:t>Raise the experiment by 1 m</a:t>
            </a:r>
          </a:p>
        </p:txBody>
      </p:sp>
      <p:sp>
        <p:nvSpPr>
          <p:cNvPr id="12" name="Rectangle 11"/>
          <p:cNvSpPr/>
          <p:nvPr/>
        </p:nvSpPr>
        <p:spPr>
          <a:xfrm>
            <a:off x="5029200" y="3505200"/>
            <a:ext cx="152400" cy="266700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4" name="Rectangle 13"/>
          <p:cNvSpPr/>
          <p:nvPr/>
        </p:nvSpPr>
        <p:spPr>
          <a:xfrm>
            <a:off x="6019800" y="3505200"/>
            <a:ext cx="533400" cy="2667000"/>
          </a:xfrm>
          <a:prstGeom prst="rect">
            <a:avLst/>
          </a:prstGeom>
          <a:solidFill>
            <a:srgbClr val="FFFF00">
              <a:alpha val="4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5" name="Rectangle 14"/>
          <p:cNvSpPr/>
          <p:nvPr/>
        </p:nvSpPr>
        <p:spPr>
          <a:xfrm>
            <a:off x="6019800" y="3505200"/>
            <a:ext cx="152400" cy="266700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cxnSp>
        <p:nvCxnSpPr>
          <p:cNvPr id="16" name="Straight Arrow Connector 15"/>
          <p:cNvCxnSpPr/>
          <p:nvPr/>
        </p:nvCxnSpPr>
        <p:spPr>
          <a:xfrm>
            <a:off x="5257800" y="39624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16145EFA-FB25-4078-A3A9-8A9B7B9DAE1F}" type="slidenum">
              <a:rPr lang="en-US" smtClean="0">
                <a:solidFill>
                  <a:prstClr val="black">
                    <a:tint val="75000"/>
                  </a:prstClr>
                </a:solidFill>
              </a:rPr>
              <a:pPr/>
              <a:t>53</a:t>
            </a:fld>
            <a:endParaRPr lang="en-US">
              <a:solidFill>
                <a:prstClr val="black">
                  <a:tint val="75000"/>
                </a:prstClr>
              </a:solidFill>
            </a:endParaRPr>
          </a:p>
        </p:txBody>
      </p:sp>
      <p:sp>
        <p:nvSpPr>
          <p:cNvPr id="18" name="TextBox 17"/>
          <p:cNvSpPr txBox="1"/>
          <p:nvPr/>
        </p:nvSpPr>
        <p:spPr>
          <a:xfrm>
            <a:off x="6934200" y="3810000"/>
            <a:ext cx="1858201" cy="369332"/>
          </a:xfrm>
          <a:prstGeom prst="rect">
            <a:avLst/>
          </a:prstGeom>
          <a:noFill/>
        </p:spPr>
        <p:txBody>
          <a:bodyPr wrap="none" rtlCol="0">
            <a:spAutoFit/>
          </a:bodyPr>
          <a:lstStyle/>
          <a:p>
            <a:pPr defTabSz="914116"/>
            <a:r>
              <a:rPr lang="en-US" dirty="0">
                <a:solidFill>
                  <a:prstClr val="black"/>
                </a:solidFill>
              </a:rPr>
              <a:t>SS guide: 190 </a:t>
            </a:r>
            <a:r>
              <a:rPr lang="en-US" dirty="0" err="1">
                <a:solidFill>
                  <a:prstClr val="black"/>
                </a:solidFill>
              </a:rPr>
              <a:t>neV</a:t>
            </a:r>
            <a:endParaRPr lang="en-US" dirty="0">
              <a:solidFill>
                <a:prstClr val="black"/>
              </a:solidFill>
            </a:endParaRPr>
          </a:p>
        </p:txBody>
      </p:sp>
    </p:spTree>
    <p:extLst>
      <p:ext uri="{BB962C8B-B14F-4D97-AF65-F5344CB8AC3E}">
        <p14:creationId xmlns:p14="http://schemas.microsoft.com/office/powerpoint/2010/main" val="30388597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UCN Density inside the Trap</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638" y="838200"/>
            <a:ext cx="811178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982" y="3828184"/>
            <a:ext cx="37052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86600" y="2057400"/>
            <a:ext cx="1363387" cy="369332"/>
          </a:xfrm>
          <a:prstGeom prst="rect">
            <a:avLst/>
          </a:prstGeom>
          <a:noFill/>
        </p:spPr>
        <p:txBody>
          <a:bodyPr wrap="none" rtlCol="0">
            <a:spAutoFit/>
          </a:bodyPr>
          <a:lstStyle/>
          <a:p>
            <a:r>
              <a:rPr lang="en-US" dirty="0" smtClean="0"/>
              <a:t>Factor to 3.3</a:t>
            </a:r>
            <a:endParaRPr lang="en-US" dirty="0"/>
          </a:p>
        </p:txBody>
      </p:sp>
      <p:sp>
        <p:nvSpPr>
          <p:cNvPr id="5" name="Rectangle 4"/>
          <p:cNvSpPr/>
          <p:nvPr/>
        </p:nvSpPr>
        <p:spPr>
          <a:xfrm>
            <a:off x="76200" y="4479782"/>
            <a:ext cx="4724400" cy="1938992"/>
          </a:xfrm>
          <a:prstGeom prst="rect">
            <a:avLst/>
          </a:prstGeom>
        </p:spPr>
        <p:txBody>
          <a:bodyPr wrap="square">
            <a:spAutoFit/>
          </a:bodyPr>
          <a:lstStyle/>
          <a:p>
            <a:r>
              <a:rPr lang="en-US" sz="2000" b="1" dirty="0" smtClean="0"/>
              <a:t>A major </a:t>
            </a:r>
            <a:r>
              <a:rPr lang="en-US" sz="2000" b="1" dirty="0" err="1" smtClean="0"/>
              <a:t>UCNtau</a:t>
            </a:r>
            <a:r>
              <a:rPr lang="en-US" sz="2000" b="1" dirty="0" smtClean="0"/>
              <a:t> goal in 2014:</a:t>
            </a:r>
          </a:p>
          <a:p>
            <a:r>
              <a:rPr lang="en-US" sz="2000" dirty="0" smtClean="0"/>
              <a:t>- Up </a:t>
            </a:r>
            <a:r>
              <a:rPr lang="en-US" sz="2000" dirty="0"/>
              <a:t>the UCN statistics</a:t>
            </a:r>
          </a:p>
          <a:p>
            <a:pPr marL="742950" lvl="1" indent="-285750">
              <a:buFont typeface="Arial" panose="020B0604020202020204" pitchFamily="34" charset="0"/>
              <a:buChar char="•"/>
            </a:pPr>
            <a:r>
              <a:rPr lang="en-US" sz="2000" dirty="0"/>
              <a:t>100,000 trapped inside the </a:t>
            </a:r>
            <a:r>
              <a:rPr lang="en-US" sz="2000" dirty="0" smtClean="0"/>
              <a:t>trap.</a:t>
            </a:r>
            <a:endParaRPr lang="en-US" sz="2000" dirty="0"/>
          </a:p>
          <a:p>
            <a:pPr marL="742950" lvl="1" indent="-285750">
              <a:buFont typeface="Arial" panose="020B0604020202020204" pitchFamily="34" charset="0"/>
              <a:buChar char="•"/>
            </a:pPr>
            <a:r>
              <a:rPr lang="en-US" sz="2000" dirty="0"/>
              <a:t>1 UCN/c.c. at the trap door opening, </a:t>
            </a:r>
            <a:r>
              <a:rPr lang="en-US" sz="2000" dirty="0" smtClean="0">
                <a:sym typeface="Wingdings" panose="05000000000000000000" pitchFamily="2" charset="2"/>
              </a:rPr>
              <a:t></a:t>
            </a:r>
            <a:r>
              <a:rPr lang="en-US" sz="2000" dirty="0" smtClean="0"/>
              <a:t> </a:t>
            </a:r>
            <a:r>
              <a:rPr lang="en-US" sz="2000" dirty="0"/>
              <a:t>0.3 UCN/</a:t>
            </a:r>
            <a:r>
              <a:rPr lang="en-US" sz="2000" dirty="0" err="1"/>
              <a:t>c.c</a:t>
            </a:r>
            <a:r>
              <a:rPr lang="en-US" sz="2000" dirty="0"/>
              <a:t> averaged inside the trap.</a:t>
            </a:r>
          </a:p>
        </p:txBody>
      </p:sp>
    </p:spTree>
    <p:extLst>
      <p:ext uri="{BB962C8B-B14F-4D97-AF65-F5344CB8AC3E}">
        <p14:creationId xmlns:p14="http://schemas.microsoft.com/office/powerpoint/2010/main" val="3165196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86800" cy="563562"/>
          </a:xfrm>
        </p:spPr>
        <p:txBody>
          <a:bodyPr>
            <a:noAutofit/>
          </a:bodyPr>
          <a:lstStyle/>
          <a:p>
            <a:r>
              <a:rPr lang="en-US" sz="3600" dirty="0" smtClean="0"/>
              <a:t>Sensitivity Optimization (with a constant BG)</a:t>
            </a:r>
            <a:endParaRPr lang="en-US" sz="36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838" y="1068152"/>
            <a:ext cx="6247194" cy="91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9" y="2514600"/>
            <a:ext cx="408622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477000" y="1600200"/>
            <a:ext cx="11430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51453" y="963081"/>
            <a:ext cx="1718296" cy="923330"/>
          </a:xfrm>
          <a:prstGeom prst="rect">
            <a:avLst/>
          </a:prstGeom>
          <a:noFill/>
        </p:spPr>
        <p:txBody>
          <a:bodyPr wrap="square" rtlCol="0">
            <a:spAutoFit/>
          </a:bodyPr>
          <a:lstStyle/>
          <a:p>
            <a:r>
              <a:rPr lang="en-US" dirty="0" smtClean="0"/>
              <a:t>Background subtracted signal</a:t>
            </a:r>
            <a:endParaRPr lang="en-US" dirty="0"/>
          </a:p>
        </p:txBody>
      </p:sp>
      <p:cxnSp>
        <p:nvCxnSpPr>
          <p:cNvPr id="8" name="Straight Arrow Connector 7"/>
          <p:cNvCxnSpPr>
            <a:stCxn id="6" idx="1"/>
            <a:endCxn id="4" idx="6"/>
          </p:cNvCxnSpPr>
          <p:nvPr/>
        </p:nvCxnSpPr>
        <p:spPr>
          <a:xfrm flipH="1">
            <a:off x="7620000" y="1424746"/>
            <a:ext cx="131453" cy="327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2208796"/>
            <a:ext cx="2392001" cy="461665"/>
          </a:xfrm>
          <a:prstGeom prst="rect">
            <a:avLst/>
          </a:prstGeom>
          <a:noFill/>
        </p:spPr>
        <p:txBody>
          <a:bodyPr wrap="none" rtlCol="0">
            <a:spAutoFit/>
          </a:bodyPr>
          <a:lstStyle/>
          <a:p>
            <a:r>
              <a:rPr lang="en-US" sz="2400" dirty="0"/>
              <a:t>x</a:t>
            </a:r>
            <a:r>
              <a:rPr lang="en-US" sz="2400" dirty="0" smtClean="0"/>
              <a:t> = </a:t>
            </a:r>
            <a:r>
              <a:rPr lang="en-US" sz="2400" dirty="0" smtClean="0">
                <a:sym typeface="Symbol"/>
              </a:rPr>
              <a:t>t/ = (t</a:t>
            </a:r>
            <a:r>
              <a:rPr lang="en-US" sz="2400" baseline="-25000" dirty="0" smtClean="0">
                <a:sym typeface="Symbol"/>
              </a:rPr>
              <a:t>2</a:t>
            </a:r>
            <a:r>
              <a:rPr lang="en-US" sz="2400" dirty="0" smtClean="0">
                <a:sym typeface="Symbol"/>
              </a:rPr>
              <a:t>-t</a:t>
            </a:r>
            <a:r>
              <a:rPr lang="en-US" sz="2400" baseline="-25000" dirty="0" smtClean="0">
                <a:sym typeface="Symbol"/>
              </a:rPr>
              <a:t>1</a:t>
            </a:r>
            <a:r>
              <a:rPr lang="en-US" sz="2400" dirty="0" smtClean="0">
                <a:sym typeface="Symbol"/>
              </a:rPr>
              <a:t>)/</a:t>
            </a:r>
            <a:endParaRPr lang="en-US" sz="2400" dirty="0"/>
          </a:p>
        </p:txBody>
      </p:sp>
      <p:sp>
        <p:nvSpPr>
          <p:cNvPr id="13" name="TextBox 12"/>
          <p:cNvSpPr txBox="1"/>
          <p:nvPr/>
        </p:nvSpPr>
        <p:spPr>
          <a:xfrm>
            <a:off x="3025028" y="5829300"/>
            <a:ext cx="867545" cy="369332"/>
          </a:xfrm>
          <a:prstGeom prst="rect">
            <a:avLst/>
          </a:prstGeom>
          <a:noFill/>
        </p:spPr>
        <p:txBody>
          <a:bodyPr wrap="none" rtlCol="0">
            <a:spAutoFit/>
          </a:bodyPr>
          <a:lstStyle/>
          <a:p>
            <a:r>
              <a:rPr lang="en-US" dirty="0" smtClean="0"/>
              <a:t>S/N = 1</a:t>
            </a:r>
            <a:endParaRPr lang="en-US" dirty="0"/>
          </a:p>
        </p:txBody>
      </p:sp>
      <p:sp>
        <p:nvSpPr>
          <p:cNvPr id="14" name="Rectangle 13"/>
          <p:cNvSpPr/>
          <p:nvPr/>
        </p:nvSpPr>
        <p:spPr>
          <a:xfrm>
            <a:off x="4495800" y="5867400"/>
            <a:ext cx="4595532" cy="293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3" idx="3"/>
            <a:endCxn id="14" idx="1"/>
          </p:cNvCxnSpPr>
          <p:nvPr/>
        </p:nvCxnSpPr>
        <p:spPr>
          <a:xfrm>
            <a:off x="3892573" y="6013966"/>
            <a:ext cx="6032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572000" y="2856130"/>
            <a:ext cx="4595532" cy="1802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99515" y="2743200"/>
            <a:ext cx="779381" cy="369332"/>
          </a:xfrm>
          <a:prstGeom prst="rect">
            <a:avLst/>
          </a:prstGeom>
          <a:noFill/>
        </p:spPr>
        <p:txBody>
          <a:bodyPr wrap="none" rtlCol="0">
            <a:spAutoFit/>
          </a:bodyPr>
          <a:lstStyle/>
          <a:p>
            <a:r>
              <a:rPr lang="en-US" dirty="0" smtClean="0"/>
              <a:t>No BG</a:t>
            </a:r>
            <a:endParaRPr lang="en-US" dirty="0"/>
          </a:p>
        </p:txBody>
      </p:sp>
      <p:cxnSp>
        <p:nvCxnSpPr>
          <p:cNvPr id="23" name="Straight Arrow Connector 22"/>
          <p:cNvCxnSpPr/>
          <p:nvPr/>
        </p:nvCxnSpPr>
        <p:spPr>
          <a:xfrm>
            <a:off x="3886200" y="2971800"/>
            <a:ext cx="6032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2971800"/>
            <a:ext cx="2469266" cy="707886"/>
          </a:xfrm>
          <a:prstGeom prst="rect">
            <a:avLst/>
          </a:prstGeom>
          <a:noFill/>
        </p:spPr>
        <p:txBody>
          <a:bodyPr wrap="none" rtlCol="0">
            <a:spAutoFit/>
          </a:bodyPr>
          <a:lstStyle/>
          <a:p>
            <a:r>
              <a:rPr lang="en-US" sz="2000" dirty="0" smtClean="0"/>
              <a:t>Constant background:</a:t>
            </a:r>
          </a:p>
          <a:p>
            <a:r>
              <a:rPr lang="en-US" sz="2000" dirty="0" smtClean="0"/>
              <a:t>B</a:t>
            </a:r>
            <a:r>
              <a:rPr lang="en-US" sz="2000" baseline="-25000" dirty="0" smtClean="0"/>
              <a:t>1</a:t>
            </a:r>
            <a:r>
              <a:rPr lang="en-US" sz="2000" dirty="0" smtClean="0"/>
              <a:t>= B</a:t>
            </a:r>
            <a:r>
              <a:rPr lang="en-US" sz="2000" baseline="-25000" dirty="0" smtClean="0"/>
              <a:t>2 </a:t>
            </a:r>
            <a:r>
              <a:rPr lang="en-US" sz="2000" dirty="0" smtClean="0"/>
              <a:t>= </a:t>
            </a:r>
            <a:r>
              <a:rPr lang="en-US" sz="2000" dirty="0" smtClean="0">
                <a:sym typeface="Symbol"/>
              </a:rPr>
              <a:t> N</a:t>
            </a:r>
            <a:r>
              <a:rPr lang="en-US" sz="2000" baseline="-25000" dirty="0" smtClean="0">
                <a:sym typeface="Symbol"/>
              </a:rPr>
              <a:t>0</a:t>
            </a:r>
            <a:endParaRPr lang="en-US" sz="2000" baseline="-25000" dirty="0"/>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981200"/>
            <a:ext cx="767284" cy="31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057400"/>
            <a:ext cx="155257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Left Brace 31"/>
          <p:cNvSpPr/>
          <p:nvPr/>
        </p:nvSpPr>
        <p:spPr>
          <a:xfrm rot="5400000">
            <a:off x="5866906" y="1983218"/>
            <a:ext cx="308836"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p:cNvSpPr/>
          <p:nvPr/>
        </p:nvSpPr>
        <p:spPr>
          <a:xfrm rot="5400000">
            <a:off x="7770382" y="1983218"/>
            <a:ext cx="308836"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5685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81000"/>
            <a:ext cx="9114268" cy="612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127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0"/>
            <a:ext cx="9448800" cy="990600"/>
          </a:xfrm>
        </p:spPr>
        <p:txBody>
          <a:bodyPr>
            <a:noAutofit/>
          </a:bodyPr>
          <a:lstStyle/>
          <a:p>
            <a:r>
              <a:rPr lang="en-US" sz="3200" dirty="0" smtClean="0"/>
              <a:t>How well to measure each non-beta-decay loss?</a:t>
            </a:r>
            <a:endParaRPr lang="en-US" sz="3200" dirty="0"/>
          </a:p>
        </p:txBody>
      </p:sp>
      <p:sp>
        <p:nvSpPr>
          <p:cNvPr id="3" name="Content Placeholder 2"/>
          <p:cNvSpPr>
            <a:spLocks noGrp="1"/>
          </p:cNvSpPr>
          <p:nvPr>
            <p:ph idx="1"/>
          </p:nvPr>
        </p:nvSpPr>
        <p:spPr>
          <a:xfrm>
            <a:off x="552916" y="6065558"/>
            <a:ext cx="7713992" cy="487363"/>
          </a:xfrm>
        </p:spPr>
        <p:txBody>
          <a:bodyPr>
            <a:normAutofit fontScale="85000" lnSpcReduction="10000"/>
          </a:bodyPr>
          <a:lstStyle/>
          <a:p>
            <a:r>
              <a:rPr lang="en-US" dirty="0" smtClean="0"/>
              <a:t>need to measure </a:t>
            </a:r>
            <a:r>
              <a:rPr lang="el-GR" dirty="0" smtClean="0"/>
              <a:t>τ</a:t>
            </a:r>
            <a:r>
              <a:rPr lang="en-US" baseline="-25000" dirty="0" smtClean="0"/>
              <a:t>abs </a:t>
            </a:r>
            <a:r>
              <a:rPr lang="en-US" dirty="0" smtClean="0"/>
              <a:t>at the 10% level of precision.</a:t>
            </a:r>
            <a:endParaRPr lang="en-US" dirty="0"/>
          </a:p>
        </p:txBody>
      </p:sp>
      <p:sp>
        <p:nvSpPr>
          <p:cNvPr id="4" name="Slide Number Placeholder 3"/>
          <p:cNvSpPr>
            <a:spLocks noGrp="1"/>
          </p:cNvSpPr>
          <p:nvPr>
            <p:ph type="sldNum" sz="quarter" idx="12"/>
          </p:nvPr>
        </p:nvSpPr>
        <p:spPr>
          <a:xfrm>
            <a:off x="6553200" y="6051271"/>
            <a:ext cx="2133600" cy="365125"/>
          </a:xfrm>
        </p:spPr>
        <p:txBody>
          <a:bodyPr/>
          <a:lstStyle/>
          <a:p>
            <a:fld id="{16145EFA-FB25-4078-A3A9-8A9B7B9DAE1F}" type="slidenum">
              <a:rPr lang="en-US" smtClean="0"/>
              <a:pPr/>
              <a:t>57</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559056" y="1143000"/>
                <a:ext cx="9131968" cy="702821"/>
              </a:xfrm>
              <a:prstGeom prst="rect">
                <a:avLst/>
              </a:prstGeom>
              <a:noFill/>
            </p:spPr>
            <p:txBody>
              <a:bodyPr wrap="square" rtlCol="0">
                <a:spAutoFit/>
              </a:bodyPr>
              <a:lstStyle/>
              <a:p>
                <a14:m>
                  <m:oMath xmlns:m="http://schemas.openxmlformats.org/officeDocument/2006/math">
                    <m:f>
                      <m:fPr>
                        <m:ctrlPr>
                          <a:rPr lang="en-US" sz="2400" i="1" smtClean="0">
                            <a:latin typeface="Cambria Math"/>
                          </a:rPr>
                        </m:ctrlPr>
                      </m:fPr>
                      <m:num>
                        <m:r>
                          <a:rPr lang="en-US" sz="2400" b="0" i="1" smtClean="0">
                            <a:latin typeface="Cambria Math"/>
                          </a:rPr>
                          <m:t>1</m:t>
                        </m:r>
                      </m:num>
                      <m:den>
                        <m:sSub>
                          <m:sSubPr>
                            <m:ctrlPr>
                              <a:rPr lang="en-US" sz="2400" i="1" smtClean="0">
                                <a:latin typeface="Cambria Math"/>
                                <a:ea typeface="Cambria Math"/>
                              </a:rPr>
                            </m:ctrlPr>
                          </m:sSubPr>
                          <m:e>
                            <m:r>
                              <a:rPr lang="en-US" sz="2400" i="1" smtClean="0">
                                <a:latin typeface="Cambria Math"/>
                                <a:ea typeface="Cambria Math"/>
                              </a:rPr>
                              <m:t>𝜏</m:t>
                            </m:r>
                          </m:e>
                          <m:sub>
                            <m:r>
                              <a:rPr lang="en-US" sz="2400" b="0" i="1" smtClean="0">
                                <a:latin typeface="Cambria Math"/>
                                <a:ea typeface="Cambria Math"/>
                              </a:rPr>
                              <m:t>𝑚𝑒𝑎</m:t>
                            </m:r>
                          </m:sub>
                        </m:sSub>
                      </m:den>
                    </m:f>
                    <m:r>
                      <a:rPr lang="en-US" sz="2400" b="0" i="1" smtClean="0">
                        <a:latin typeface="Cambria Math"/>
                      </a:rPr>
                      <m:t>=</m:t>
                    </m:r>
                    <m:f>
                      <m:fPr>
                        <m:ctrlPr>
                          <a:rPr lang="en-US" sz="2400" i="1">
                            <a:latin typeface="Cambria Math"/>
                          </a:rPr>
                        </m:ctrlPr>
                      </m:fPr>
                      <m:num>
                        <m:r>
                          <a:rPr lang="en-US" sz="2400" i="1">
                            <a:latin typeface="Cambria Math"/>
                          </a:rPr>
                          <m:t>1</m:t>
                        </m:r>
                      </m:num>
                      <m:den>
                        <m:sSub>
                          <m:sSubPr>
                            <m:ctrlPr>
                              <a:rPr lang="en-US" sz="2400" i="1">
                                <a:latin typeface="Cambria Math"/>
                                <a:ea typeface="Cambria Math"/>
                              </a:rPr>
                            </m:ctrlPr>
                          </m:sSubPr>
                          <m:e>
                            <m:r>
                              <a:rPr lang="en-US" sz="2400" i="1">
                                <a:latin typeface="Cambria Math"/>
                                <a:ea typeface="Cambria Math"/>
                              </a:rPr>
                              <m:t>𝜏</m:t>
                            </m:r>
                          </m:e>
                          <m:sub>
                            <m:r>
                              <a:rPr lang="en-US" sz="2400" i="1" smtClean="0">
                                <a:latin typeface="Cambria Math"/>
                                <a:ea typeface="Cambria Math"/>
                              </a:rPr>
                              <m:t>𝛽</m:t>
                            </m:r>
                          </m:sub>
                        </m:sSub>
                      </m:den>
                    </m:f>
                  </m:oMath>
                </a14:m>
                <a:r>
                  <a:rPr lang="en-US" sz="2400" dirty="0" smtClean="0"/>
                  <a:t> +</a:t>
                </a:r>
                <a14:m>
                  <m:oMath xmlns:m="http://schemas.openxmlformats.org/officeDocument/2006/math">
                    <m:r>
                      <a:rPr lang="en-US" sz="2400" b="0" i="0" smtClean="0">
                        <a:latin typeface="Cambria Math"/>
                      </a:rPr>
                      <m:t> </m:t>
                    </m:r>
                    <m:f>
                      <m:fPr>
                        <m:ctrlPr>
                          <a:rPr lang="en-US" sz="2400" i="1">
                            <a:latin typeface="Cambria Math"/>
                          </a:rPr>
                        </m:ctrlPr>
                      </m:fPr>
                      <m:num>
                        <m:r>
                          <a:rPr lang="en-US" sz="2400" i="1">
                            <a:latin typeface="Cambria Math"/>
                          </a:rPr>
                          <m:t>1</m:t>
                        </m:r>
                      </m:num>
                      <m:den>
                        <m:sSub>
                          <m:sSubPr>
                            <m:ctrlPr>
                              <a:rPr lang="en-US" sz="2400" i="1">
                                <a:latin typeface="Cambria Math"/>
                                <a:ea typeface="Cambria Math"/>
                              </a:rPr>
                            </m:ctrlPr>
                          </m:sSubPr>
                          <m:e>
                            <m:r>
                              <a:rPr lang="en-US" sz="2400" i="1">
                                <a:latin typeface="Cambria Math"/>
                                <a:ea typeface="Cambria Math"/>
                              </a:rPr>
                              <m:t>𝜏</m:t>
                            </m:r>
                          </m:e>
                          <m:sub>
                            <m:r>
                              <a:rPr lang="en-US" sz="2400" b="0" i="1" smtClean="0">
                                <a:latin typeface="Cambria Math"/>
                                <a:ea typeface="Cambria Math"/>
                              </a:rPr>
                              <m:t>𝑎𝑏</m:t>
                            </m:r>
                          </m:sub>
                        </m:sSub>
                      </m:den>
                    </m:f>
                  </m:oMath>
                </a14:m>
                <a:r>
                  <a:rPr lang="en-US" sz="2400" dirty="0" smtClean="0"/>
                  <a:t> + </a:t>
                </a:r>
                <a14:m>
                  <m:oMath xmlns:m="http://schemas.openxmlformats.org/officeDocument/2006/math">
                    <m:f>
                      <m:fPr>
                        <m:ctrlPr>
                          <a:rPr lang="en-US" sz="2400" i="1">
                            <a:latin typeface="Cambria Math"/>
                          </a:rPr>
                        </m:ctrlPr>
                      </m:fPr>
                      <m:num>
                        <m:r>
                          <a:rPr lang="en-US" sz="2400" i="1">
                            <a:latin typeface="Cambria Math"/>
                          </a:rPr>
                          <m:t>1</m:t>
                        </m:r>
                      </m:num>
                      <m:den>
                        <m:sSub>
                          <m:sSubPr>
                            <m:ctrlPr>
                              <a:rPr lang="en-US" sz="2400" i="1">
                                <a:latin typeface="Cambria Math"/>
                                <a:ea typeface="Cambria Math"/>
                              </a:rPr>
                            </m:ctrlPr>
                          </m:sSubPr>
                          <m:e>
                            <m:r>
                              <a:rPr lang="en-US" sz="2400" i="1">
                                <a:latin typeface="Cambria Math"/>
                                <a:ea typeface="Cambria Math"/>
                              </a:rPr>
                              <m:t>𝜏</m:t>
                            </m:r>
                          </m:e>
                          <m:sub>
                            <m:r>
                              <a:rPr lang="en-US" sz="2400" b="0" i="1" smtClean="0">
                                <a:latin typeface="Cambria Math"/>
                                <a:ea typeface="Cambria Math"/>
                              </a:rPr>
                              <m:t>𝑢𝑝</m:t>
                            </m:r>
                          </m:sub>
                        </m:sSub>
                      </m:den>
                    </m:f>
                  </m:oMath>
                </a14:m>
                <a:r>
                  <a:rPr lang="en-US" sz="2400" dirty="0" smtClean="0"/>
                  <a:t> + </a:t>
                </a:r>
                <a14:m>
                  <m:oMath xmlns:m="http://schemas.openxmlformats.org/officeDocument/2006/math">
                    <m:f>
                      <m:fPr>
                        <m:ctrlPr>
                          <a:rPr lang="en-US" sz="2400" i="1">
                            <a:latin typeface="Cambria Math"/>
                          </a:rPr>
                        </m:ctrlPr>
                      </m:fPr>
                      <m:num>
                        <m:r>
                          <a:rPr lang="en-US" sz="2400" i="1">
                            <a:latin typeface="Cambria Math"/>
                          </a:rPr>
                          <m:t>1</m:t>
                        </m:r>
                      </m:num>
                      <m:den>
                        <m:sSub>
                          <m:sSubPr>
                            <m:ctrlPr>
                              <a:rPr lang="en-US" sz="2400" i="1">
                                <a:latin typeface="Cambria Math"/>
                                <a:ea typeface="Cambria Math"/>
                              </a:rPr>
                            </m:ctrlPr>
                          </m:sSubPr>
                          <m:e>
                            <m:r>
                              <a:rPr lang="en-US" sz="2400" i="1">
                                <a:latin typeface="Cambria Math"/>
                                <a:ea typeface="Cambria Math"/>
                              </a:rPr>
                              <m:t>𝜏</m:t>
                            </m:r>
                          </m:e>
                          <m:sub>
                            <m:r>
                              <a:rPr lang="en-US" sz="2400" b="0" i="1" smtClean="0">
                                <a:latin typeface="Cambria Math"/>
                                <a:ea typeface="Cambria Math"/>
                              </a:rPr>
                              <m:t>𝑠𝑓</m:t>
                            </m:r>
                          </m:sub>
                        </m:sSub>
                      </m:den>
                    </m:f>
                    <m:r>
                      <a:rPr lang="en-US" sz="2400" b="0" i="1" smtClean="0">
                        <a:latin typeface="Cambria Math"/>
                        <a:ea typeface="Cambria Math"/>
                      </a:rPr>
                      <m:t>+</m:t>
                    </m:r>
                    <m:f>
                      <m:fPr>
                        <m:ctrlPr>
                          <a:rPr lang="en-US" sz="2400" i="1">
                            <a:latin typeface="Cambria Math"/>
                            <a:ea typeface="Cambria Math"/>
                          </a:rPr>
                        </m:ctrlPr>
                      </m:fPr>
                      <m:num>
                        <m:r>
                          <a:rPr lang="en-US" sz="2400" i="1">
                            <a:latin typeface="Cambria Math"/>
                            <a:ea typeface="Cambria Math"/>
                          </a:rPr>
                          <m:t>1</m:t>
                        </m:r>
                      </m:num>
                      <m:den>
                        <m:sSub>
                          <m:sSubPr>
                            <m:ctrlPr>
                              <a:rPr lang="en-US" sz="2400" i="1">
                                <a:latin typeface="Cambria Math"/>
                                <a:ea typeface="Cambria Math"/>
                              </a:rPr>
                            </m:ctrlPr>
                          </m:sSubPr>
                          <m:e>
                            <m:r>
                              <a:rPr lang="en-US" sz="2400" i="1">
                                <a:latin typeface="Cambria Math"/>
                                <a:ea typeface="Cambria Math"/>
                              </a:rPr>
                              <m:t>𝜏</m:t>
                            </m:r>
                          </m:e>
                          <m:sub>
                            <m:r>
                              <a:rPr lang="en-US" sz="2400" b="0" i="1" smtClean="0">
                                <a:latin typeface="Cambria Math"/>
                                <a:ea typeface="Cambria Math"/>
                              </a:rPr>
                              <m:t>h𝑒𝑎𝑡</m:t>
                            </m:r>
                          </m:sub>
                        </m:sSub>
                      </m:den>
                    </m:f>
                    <m:r>
                      <a:rPr lang="en-US" sz="2400" b="0" i="1" smtClean="0">
                        <a:latin typeface="Cambria Math"/>
                        <a:ea typeface="Cambria Math"/>
                      </a:rPr>
                      <m:t>+</m:t>
                    </m:r>
                    <m:f>
                      <m:fPr>
                        <m:ctrlPr>
                          <a:rPr lang="en-US" sz="2400" b="0" i="1" smtClean="0">
                            <a:latin typeface="Cambria Math"/>
                            <a:ea typeface="Cambria Math"/>
                          </a:rPr>
                        </m:ctrlPr>
                      </m:fPr>
                      <m:num>
                        <m:r>
                          <a:rPr lang="en-US" sz="2400" b="0" i="1" smtClean="0">
                            <a:latin typeface="Cambria Math"/>
                            <a:ea typeface="Cambria Math"/>
                          </a:rPr>
                          <m:t>1</m:t>
                        </m:r>
                      </m:num>
                      <m:den>
                        <m:sSub>
                          <m:sSubPr>
                            <m:ctrlPr>
                              <a:rPr lang="en-US" sz="2400" b="0" i="1" smtClean="0">
                                <a:latin typeface="Cambria Math"/>
                                <a:ea typeface="Cambria Math"/>
                              </a:rPr>
                            </m:ctrlPr>
                          </m:sSubPr>
                          <m:e>
                            <m:r>
                              <a:rPr lang="en-US" sz="2400" b="0" i="1" smtClean="0">
                                <a:latin typeface="Cambria Math"/>
                                <a:ea typeface="Cambria Math"/>
                              </a:rPr>
                              <m:t>𝜏</m:t>
                            </m:r>
                          </m:e>
                          <m:sub>
                            <m:r>
                              <a:rPr lang="en-US" sz="2400" b="0" i="1" smtClean="0">
                                <a:latin typeface="Cambria Math"/>
                                <a:ea typeface="Cambria Math"/>
                              </a:rPr>
                              <m:t>𝑞𝑏</m:t>
                            </m:r>
                          </m:sub>
                        </m:sSub>
                      </m:den>
                    </m:f>
                    <m:r>
                      <a:rPr lang="en-US" sz="2400" b="0" i="0" smtClean="0">
                        <a:latin typeface="Cambria Math"/>
                        <a:ea typeface="Cambria Math"/>
                      </a:rPr>
                      <m:t>+ …</m:t>
                    </m:r>
                  </m:oMath>
                </a14:m>
                <a:endParaRPr lang="en-US" sz="1100" dirty="0"/>
              </a:p>
            </p:txBody>
          </p:sp>
        </mc:Choice>
        <mc:Fallback xmlns="">
          <p:sp>
            <p:nvSpPr>
              <p:cNvPr id="5" name="TextBox 4"/>
              <p:cNvSpPr txBox="1">
                <a:spLocks noRot="1" noChangeAspect="1" noMove="1" noResize="1" noEditPoints="1" noAdjustHandles="1" noChangeArrowheads="1" noChangeShapeType="1" noTextEdit="1"/>
              </p:cNvSpPr>
              <p:nvPr/>
            </p:nvSpPr>
            <p:spPr>
              <a:xfrm>
                <a:off x="1559056" y="1143000"/>
                <a:ext cx="9131968" cy="70282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001100" y="2697077"/>
                <a:ext cx="9131968" cy="1001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latin typeface="Cambria Math"/>
                            </a:rPr>
                          </m:ctrlPr>
                        </m:dPr>
                        <m:e>
                          <m:f>
                            <m:fPr>
                              <m:ctrlPr>
                                <a:rPr lang="en-US" sz="2000" i="1">
                                  <a:latin typeface="Cambria Math"/>
                                </a:rPr>
                              </m:ctrlPr>
                            </m:fPr>
                            <m:num>
                              <m:r>
                                <a:rPr lang="en-US" sz="2000" i="1">
                                  <a:latin typeface="Cambria Math"/>
                                </a:rPr>
                                <m:t>𝑑</m:t>
                              </m:r>
                              <m:sSub>
                                <m:sSubPr>
                                  <m:ctrlPr>
                                    <a:rPr lang="en-US" sz="2000" i="1">
                                      <a:latin typeface="Cambria Math"/>
                                    </a:rPr>
                                  </m:ctrlPr>
                                </m:sSubPr>
                                <m:e>
                                  <m:r>
                                    <a:rPr lang="en-US" sz="2000" i="1">
                                      <a:latin typeface="Cambria Math"/>
                                      <a:ea typeface="Cambria Math"/>
                                    </a:rPr>
                                    <m:t>𝜏</m:t>
                                  </m:r>
                                </m:e>
                                <m:sub>
                                  <m:r>
                                    <a:rPr lang="en-US" sz="2000" i="1">
                                      <a:latin typeface="Cambria Math"/>
                                      <a:ea typeface="Cambria Math"/>
                                    </a:rPr>
                                    <m:t>𝛽</m:t>
                                  </m:r>
                                </m:sub>
                              </m:sSub>
                            </m:num>
                            <m:den>
                              <m:sSub>
                                <m:sSubPr>
                                  <m:ctrlPr>
                                    <a:rPr lang="en-US" sz="2000" i="1">
                                      <a:latin typeface="Cambria Math"/>
                                    </a:rPr>
                                  </m:ctrlPr>
                                </m:sSubPr>
                                <m:e>
                                  <m:r>
                                    <a:rPr lang="en-US" sz="2000" i="1">
                                      <a:latin typeface="Cambria Math"/>
                                      <a:ea typeface="Cambria Math"/>
                                    </a:rPr>
                                    <m:t>𝜏</m:t>
                                  </m:r>
                                </m:e>
                                <m:sub>
                                  <m:r>
                                    <a:rPr lang="en-US" sz="2000" i="1">
                                      <a:latin typeface="Cambria Math"/>
                                      <a:ea typeface="Cambria Math"/>
                                    </a:rPr>
                                    <m:t>𝛽</m:t>
                                  </m:r>
                                </m:sub>
                              </m:sSub>
                            </m:den>
                          </m:f>
                        </m:e>
                      </m:d>
                      <m:r>
                        <a:rPr lang="en-US" sz="2000" i="1">
                          <a:latin typeface="Cambria Math"/>
                          <a:ea typeface="Cambria Math"/>
                        </a:rPr>
                        <m:t> </m:t>
                      </m:r>
                      <m:r>
                        <a:rPr lang="en-US" sz="2000" b="0" i="1" smtClean="0">
                          <a:latin typeface="Cambria Math"/>
                        </a:rPr>
                        <m:t>=</m:t>
                      </m:r>
                      <m:rad>
                        <m:radPr>
                          <m:degHide m:val="on"/>
                          <m:ctrlPr>
                            <a:rPr lang="en-US" sz="2000" b="0" i="1" smtClean="0">
                              <a:latin typeface="Cambria Math"/>
                            </a:rPr>
                          </m:ctrlPr>
                        </m:radPr>
                        <m:deg/>
                        <m:e>
                          <m:sSup>
                            <m:sSupPr>
                              <m:ctrlPr>
                                <a:rPr lang="en-US" sz="2000" b="0" i="1" smtClean="0">
                                  <a:latin typeface="Cambria Math"/>
                                </a:rPr>
                              </m:ctrlPr>
                            </m:sSupPr>
                            <m:e>
                              <m:d>
                                <m:dPr>
                                  <m:begChr m:val="["/>
                                  <m:endChr m:val="]"/>
                                  <m:ctrlPr>
                                    <a:rPr lang="en-US" sz="2000" b="0" i="1" smtClean="0">
                                      <a:latin typeface="Cambria Math"/>
                                    </a:rPr>
                                  </m:ctrlPr>
                                </m:dPr>
                                <m:e>
                                  <m:d>
                                    <m:dPr>
                                      <m:ctrlPr>
                                        <a:rPr lang="en-US" sz="2000" i="1">
                                          <a:latin typeface="Cambria Math"/>
                                        </a:rPr>
                                      </m:ctrlPr>
                                    </m:dPr>
                                    <m:e>
                                      <m:f>
                                        <m:fPr>
                                          <m:ctrlPr>
                                            <a:rPr lang="en-US" sz="2000" i="1">
                                              <a:latin typeface="Cambria Math"/>
                                            </a:rPr>
                                          </m:ctrlPr>
                                        </m:fPr>
                                        <m:num>
                                          <m:r>
                                            <a:rPr lang="en-US" sz="2000" i="1">
                                              <a:latin typeface="Cambria Math"/>
                                            </a:rPr>
                                            <m:t>𝑑</m:t>
                                          </m:r>
                                          <m:sSub>
                                            <m:sSubPr>
                                              <m:ctrlPr>
                                                <a:rPr lang="en-US" sz="2000" i="1">
                                                  <a:latin typeface="Cambria Math"/>
                                                </a:rPr>
                                              </m:ctrlPr>
                                            </m:sSubPr>
                                            <m:e>
                                              <m:r>
                                                <a:rPr lang="en-US" sz="2000" i="1">
                                                  <a:latin typeface="Cambria Math"/>
                                                  <a:ea typeface="Cambria Math"/>
                                                </a:rPr>
                                                <m:t>𝜏</m:t>
                                              </m:r>
                                            </m:e>
                                            <m:sub>
                                              <m:r>
                                                <a:rPr lang="en-US" sz="2000" i="1">
                                                  <a:latin typeface="Cambria Math"/>
                                                </a:rPr>
                                                <m:t>𝑚𝑒𝑎</m:t>
                                              </m:r>
                                            </m:sub>
                                          </m:sSub>
                                        </m:num>
                                        <m:den>
                                          <m:sSub>
                                            <m:sSubPr>
                                              <m:ctrlPr>
                                                <a:rPr lang="en-US" sz="2000" i="1">
                                                  <a:latin typeface="Cambria Math"/>
                                                </a:rPr>
                                              </m:ctrlPr>
                                            </m:sSubPr>
                                            <m:e>
                                              <m:r>
                                                <a:rPr lang="en-US" sz="2000" i="1">
                                                  <a:latin typeface="Cambria Math"/>
                                                  <a:ea typeface="Cambria Math"/>
                                                </a:rPr>
                                                <m:t>𝜏</m:t>
                                              </m:r>
                                            </m:e>
                                            <m:sub>
                                              <m:r>
                                                <a:rPr lang="en-US" sz="2000" i="1">
                                                  <a:latin typeface="Cambria Math"/>
                                                </a:rPr>
                                                <m:t>𝑚𝑒𝑎</m:t>
                                              </m:r>
                                            </m:sub>
                                          </m:sSub>
                                        </m:den>
                                      </m:f>
                                    </m:e>
                                  </m:d>
                                  <m:f>
                                    <m:fPr>
                                      <m:ctrlPr>
                                        <a:rPr lang="en-US" sz="2000" i="1">
                                          <a:latin typeface="Cambria Math"/>
                                        </a:rPr>
                                      </m:ctrlPr>
                                    </m:fPr>
                                    <m:num>
                                      <m:sSub>
                                        <m:sSubPr>
                                          <m:ctrlPr>
                                            <a:rPr lang="en-US" sz="2000" i="1">
                                              <a:latin typeface="Cambria Math"/>
                                            </a:rPr>
                                          </m:ctrlPr>
                                        </m:sSubPr>
                                        <m:e>
                                          <m:r>
                                            <a:rPr lang="en-US" sz="2000" i="1">
                                              <a:latin typeface="Cambria Math"/>
                                              <a:ea typeface="Cambria Math"/>
                                            </a:rPr>
                                            <m:t>𝜏</m:t>
                                          </m:r>
                                        </m:e>
                                        <m:sub>
                                          <m:r>
                                            <a:rPr lang="en-US" sz="2000" i="1">
                                              <a:latin typeface="Cambria Math"/>
                                              <a:ea typeface="Cambria Math"/>
                                            </a:rPr>
                                            <m:t>𝛽</m:t>
                                          </m:r>
                                        </m:sub>
                                      </m:sSub>
                                    </m:num>
                                    <m:den>
                                      <m:sSub>
                                        <m:sSubPr>
                                          <m:ctrlPr>
                                            <a:rPr lang="en-US" sz="2000" i="1">
                                              <a:latin typeface="Cambria Math"/>
                                              <a:ea typeface="Cambria Math"/>
                                            </a:rPr>
                                          </m:ctrlPr>
                                        </m:sSubPr>
                                        <m:e>
                                          <m:r>
                                            <a:rPr lang="en-US" sz="2000" i="1">
                                              <a:latin typeface="Cambria Math"/>
                                              <a:ea typeface="Cambria Math"/>
                                            </a:rPr>
                                            <m:t>𝜏</m:t>
                                          </m:r>
                                        </m:e>
                                        <m:sub>
                                          <m:r>
                                            <a:rPr lang="en-US" sz="2000" i="1">
                                              <a:latin typeface="Cambria Math"/>
                                              <a:ea typeface="Cambria Math"/>
                                            </a:rPr>
                                            <m:t>𝑚𝑒𝑎</m:t>
                                          </m:r>
                                        </m:sub>
                                      </m:sSub>
                                    </m:den>
                                  </m:f>
                                </m:e>
                              </m:d>
                            </m:e>
                            <m:sup>
                              <m:r>
                                <a:rPr lang="en-US" sz="2000" b="0" i="1" smtClean="0">
                                  <a:latin typeface="Cambria Math"/>
                                </a:rPr>
                                <m:t>2</m:t>
                              </m:r>
                            </m:sup>
                          </m:sSup>
                          <m:r>
                            <a:rPr lang="en-US" sz="2000" b="0" i="1" smtClean="0">
                              <a:latin typeface="Cambria Math"/>
                            </a:rPr>
                            <m:t>+</m:t>
                          </m:r>
                          <m:sSup>
                            <m:sSupPr>
                              <m:ctrlPr>
                                <a:rPr lang="en-US" sz="2000" b="0" i="1" smtClean="0">
                                  <a:latin typeface="Cambria Math"/>
                                </a:rPr>
                              </m:ctrlPr>
                            </m:sSupPr>
                            <m:e>
                              <m:d>
                                <m:dPr>
                                  <m:begChr m:val="["/>
                                  <m:endChr m:val="]"/>
                                  <m:ctrlPr>
                                    <a:rPr lang="en-US" sz="2000" i="1">
                                      <a:latin typeface="Cambria Math"/>
                                    </a:rPr>
                                  </m:ctrlPr>
                                </m:dPr>
                                <m:e>
                                  <m:d>
                                    <m:dPr>
                                      <m:ctrlPr>
                                        <a:rPr lang="en-US" sz="2000" i="1">
                                          <a:latin typeface="Cambria Math"/>
                                        </a:rPr>
                                      </m:ctrlPr>
                                    </m:dPr>
                                    <m:e>
                                      <m:f>
                                        <m:fPr>
                                          <m:ctrlPr>
                                            <a:rPr lang="en-US" sz="2000" i="1">
                                              <a:latin typeface="Cambria Math"/>
                                            </a:rPr>
                                          </m:ctrlPr>
                                        </m:fPr>
                                        <m:num>
                                          <m:r>
                                            <a:rPr lang="en-US" sz="2000" i="1">
                                              <a:latin typeface="Cambria Math"/>
                                            </a:rPr>
                                            <m:t>𝑑</m:t>
                                          </m:r>
                                          <m:sSub>
                                            <m:sSubPr>
                                              <m:ctrlPr>
                                                <a:rPr lang="en-US" sz="2000" i="1">
                                                  <a:latin typeface="Cambria Math"/>
                                                </a:rPr>
                                              </m:ctrlPr>
                                            </m:sSubPr>
                                            <m:e>
                                              <m:r>
                                                <a:rPr lang="en-US" sz="2000" i="1">
                                                  <a:latin typeface="Cambria Math"/>
                                                  <a:ea typeface="Cambria Math"/>
                                                </a:rPr>
                                                <m:t>𝜏</m:t>
                                              </m:r>
                                            </m:e>
                                            <m:sub>
                                              <m:r>
                                                <a:rPr lang="en-US" sz="2000" i="1">
                                                  <a:latin typeface="Cambria Math"/>
                                                </a:rPr>
                                                <m:t>𝑎𝑏</m:t>
                                              </m:r>
                                            </m:sub>
                                          </m:sSub>
                                        </m:num>
                                        <m:den>
                                          <m:sSub>
                                            <m:sSubPr>
                                              <m:ctrlPr>
                                                <a:rPr lang="en-US" sz="2000" i="1">
                                                  <a:latin typeface="Cambria Math"/>
                                                </a:rPr>
                                              </m:ctrlPr>
                                            </m:sSubPr>
                                            <m:e>
                                              <m:r>
                                                <a:rPr lang="en-US" sz="2000" i="1">
                                                  <a:latin typeface="Cambria Math"/>
                                                  <a:ea typeface="Cambria Math"/>
                                                </a:rPr>
                                                <m:t>𝜏</m:t>
                                              </m:r>
                                            </m:e>
                                            <m:sub>
                                              <m:r>
                                                <a:rPr lang="en-US" sz="2000" i="1">
                                                  <a:latin typeface="Cambria Math"/>
                                                </a:rPr>
                                                <m:t>𝑎𝑏</m:t>
                                              </m:r>
                                            </m:sub>
                                          </m:sSub>
                                        </m:den>
                                      </m:f>
                                    </m:e>
                                  </m:d>
                                  <m:f>
                                    <m:fPr>
                                      <m:ctrlPr>
                                        <a:rPr lang="en-US" sz="2000" i="1">
                                          <a:latin typeface="Cambria Math"/>
                                        </a:rPr>
                                      </m:ctrlPr>
                                    </m:fPr>
                                    <m:num>
                                      <m:sSub>
                                        <m:sSubPr>
                                          <m:ctrlPr>
                                            <a:rPr lang="en-US" sz="2000" i="1">
                                              <a:latin typeface="Cambria Math"/>
                                            </a:rPr>
                                          </m:ctrlPr>
                                        </m:sSubPr>
                                        <m:e>
                                          <m:r>
                                            <a:rPr lang="en-US" sz="2000" i="1">
                                              <a:latin typeface="Cambria Math"/>
                                              <a:ea typeface="Cambria Math"/>
                                            </a:rPr>
                                            <m:t>𝜏</m:t>
                                          </m:r>
                                        </m:e>
                                        <m:sub>
                                          <m:r>
                                            <a:rPr lang="en-US" sz="2000" i="1">
                                              <a:latin typeface="Cambria Math"/>
                                              <a:ea typeface="Cambria Math"/>
                                            </a:rPr>
                                            <m:t>𝛽</m:t>
                                          </m:r>
                                        </m:sub>
                                      </m:sSub>
                                    </m:num>
                                    <m:den>
                                      <m:sSub>
                                        <m:sSubPr>
                                          <m:ctrlPr>
                                            <a:rPr lang="en-US" sz="2000" i="1">
                                              <a:latin typeface="Cambria Math"/>
                                              <a:ea typeface="Cambria Math"/>
                                            </a:rPr>
                                          </m:ctrlPr>
                                        </m:sSubPr>
                                        <m:e>
                                          <m:r>
                                            <a:rPr lang="en-US" sz="2000" i="1">
                                              <a:latin typeface="Cambria Math"/>
                                              <a:ea typeface="Cambria Math"/>
                                            </a:rPr>
                                            <m:t>𝜏</m:t>
                                          </m:r>
                                        </m:e>
                                        <m:sub>
                                          <m:r>
                                            <a:rPr lang="en-US" sz="2000" i="1">
                                              <a:latin typeface="Cambria Math"/>
                                              <a:ea typeface="Cambria Math"/>
                                            </a:rPr>
                                            <m:t>𝑎𝑏</m:t>
                                          </m:r>
                                        </m:sub>
                                      </m:sSub>
                                    </m:den>
                                  </m:f>
                                </m:e>
                              </m:d>
                            </m:e>
                            <m:sup>
                              <m:r>
                                <a:rPr lang="en-US" sz="2000" b="0" i="1" smtClean="0">
                                  <a:latin typeface="Cambria Math"/>
                                </a:rPr>
                                <m:t>2</m:t>
                              </m:r>
                            </m:sup>
                          </m:sSup>
                          <m:r>
                            <a:rPr lang="en-US" sz="2000" b="0" i="1" smtClean="0">
                              <a:latin typeface="Cambria Math"/>
                            </a:rPr>
                            <m:t> + … </m:t>
                          </m:r>
                        </m:e>
                      </m:rad>
                    </m:oMath>
                  </m:oMathPara>
                </a14:m>
                <a:endParaRPr lang="en-US" sz="1100" dirty="0"/>
              </a:p>
            </p:txBody>
          </p:sp>
        </mc:Choice>
        <mc:Fallback xmlns="">
          <p:sp>
            <p:nvSpPr>
              <p:cNvPr id="8" name="TextBox 7"/>
              <p:cNvSpPr txBox="1">
                <a:spLocks noRot="1" noChangeAspect="1" noMove="1" noResize="1" noEditPoints="1" noAdjustHandles="1" noChangeArrowheads="1" noChangeShapeType="1" noTextEdit="1"/>
              </p:cNvSpPr>
              <p:nvPr/>
            </p:nvSpPr>
            <p:spPr>
              <a:xfrm>
                <a:off x="-1001100" y="2697077"/>
                <a:ext cx="9131968" cy="1001684"/>
              </a:xfrm>
              <a:prstGeom prst="rect">
                <a:avLst/>
              </a:prstGeom>
              <a:blipFill rotWithShape="1">
                <a:blip r:embed="rId4"/>
                <a:stretch>
                  <a:fillRect/>
                </a:stretch>
              </a:blipFill>
            </p:spPr>
            <p:txBody>
              <a:bodyPr/>
              <a:lstStyle/>
              <a:p>
                <a:r>
                  <a:rPr lang="en-US">
                    <a:noFill/>
                  </a:rPr>
                  <a:t> </a:t>
                </a:r>
              </a:p>
            </p:txBody>
          </p:sp>
        </mc:Fallback>
      </mc:AlternateContent>
      <p:sp>
        <p:nvSpPr>
          <p:cNvPr id="9" name="TextBox 8"/>
          <p:cNvSpPr txBox="1"/>
          <p:nvPr/>
        </p:nvSpPr>
        <p:spPr>
          <a:xfrm>
            <a:off x="5723586" y="2003523"/>
            <a:ext cx="3210022" cy="646331"/>
          </a:xfrm>
          <a:prstGeom prst="rect">
            <a:avLst/>
          </a:prstGeom>
          <a:noFill/>
        </p:spPr>
        <p:txBody>
          <a:bodyPr wrap="square" rtlCol="0">
            <a:spAutoFit/>
          </a:bodyPr>
          <a:lstStyle/>
          <a:p>
            <a:r>
              <a:rPr lang="en-US" dirty="0" smtClean="0"/>
              <a:t>Each loss is a new degree of freedom, so this is a vector sum.</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367917" y="4419600"/>
                <a:ext cx="3067956" cy="4945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smtClean="0">
                              <a:latin typeface="Cambria Math"/>
                              <a:ea typeface="Cambria Math"/>
                            </a:rPr>
                            <m:t>𝜏</m:t>
                          </m:r>
                        </m:e>
                        <m:sub>
                          <m:r>
                            <a:rPr lang="en-US" sz="2400" i="1" smtClean="0">
                              <a:latin typeface="Cambria Math"/>
                              <a:ea typeface="Cambria Math"/>
                            </a:rPr>
                            <m:t>𝛽</m:t>
                          </m:r>
                        </m:sub>
                      </m:sSub>
                      <m:r>
                        <a:rPr lang="en-US" sz="2400" b="0" i="0" smtClean="0">
                          <a:latin typeface="Cambria Math"/>
                        </a:rPr>
                        <m:t>−</m:t>
                      </m:r>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rPr>
                            <m:t>𝑚𝑒𝑎</m:t>
                          </m:r>
                        </m:sub>
                      </m:sSub>
                      <m:r>
                        <a:rPr lang="en-US" sz="2400" b="0" i="1" smtClean="0">
                          <a:latin typeface="Cambria Math"/>
                        </a:rPr>
                        <m:t>=</m:t>
                      </m:r>
                      <m:r>
                        <a:rPr lang="en-US" sz="2400" b="0" i="1" smtClean="0">
                          <a:latin typeface="Cambria Math"/>
                          <a:ea typeface="Cambria Math"/>
                        </a:rPr>
                        <m:t>∆</m:t>
                      </m:r>
                      <m:r>
                        <a:rPr lang="en-US" sz="2400" b="0" i="1" smtClean="0">
                          <a:latin typeface="Cambria Math"/>
                          <a:ea typeface="Cambria Math"/>
                        </a:rPr>
                        <m:t>𝜏</m:t>
                      </m:r>
                      <m:r>
                        <a:rPr lang="en-US" sz="2400" b="0" i="1" smtClean="0">
                          <a:latin typeface="Cambria Math"/>
                          <a:ea typeface="Cambria Math"/>
                        </a:rPr>
                        <m:t>=1 </m:t>
                      </m:r>
                      <m:r>
                        <a:rPr lang="en-US" sz="2400" b="0" i="1" smtClean="0">
                          <a:latin typeface="Cambria Math"/>
                        </a:rPr>
                        <m:t>𝑠</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67917" y="4419600"/>
                <a:ext cx="3067956" cy="494559"/>
              </a:xfrm>
              <a:prstGeom prst="rect">
                <a:avLst/>
              </a:prstGeom>
              <a:blipFill rotWithShape="1">
                <a:blip r:embed="rId5"/>
                <a:stretch>
                  <a:fillRect b="-12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780265" y="4318032"/>
                <a:ext cx="4577792" cy="697692"/>
              </a:xfrm>
              <a:prstGeom prst="rect">
                <a:avLst/>
              </a:prstGeom>
              <a:noFill/>
            </p:spPr>
            <p:txBody>
              <a:bodyPr wrap="none" rtlCol="0">
                <a:spAutoFit/>
              </a:bodyPr>
              <a:lstStyle/>
              <a:p>
                <a14:m>
                  <m:oMath xmlns:m="http://schemas.openxmlformats.org/officeDocument/2006/math">
                    <m:sSub>
                      <m:sSubPr>
                        <m:ctrlPr>
                          <a:rPr lang="en-US" sz="2400" i="1" smtClean="0">
                            <a:latin typeface="Cambria Math"/>
                          </a:rPr>
                        </m:ctrlPr>
                      </m:sSubPr>
                      <m:e>
                        <m:r>
                          <a:rPr lang="en-US" sz="2400" i="1" smtClean="0">
                            <a:latin typeface="Cambria Math"/>
                            <a:ea typeface="Cambria Math"/>
                          </a:rPr>
                          <m:t>𝜏</m:t>
                        </m:r>
                      </m:e>
                      <m:sub>
                        <m:r>
                          <a:rPr lang="en-US" sz="2400" b="0" i="1" smtClean="0">
                            <a:latin typeface="Cambria Math"/>
                          </a:rPr>
                          <m:t>𝑎𝑏</m:t>
                        </m:r>
                      </m:sub>
                    </m:sSub>
                    <m:r>
                      <a:rPr lang="en-US" sz="2400" b="0" i="1" smtClean="0">
                        <a:latin typeface="Cambria Math"/>
                      </a:rPr>
                      <m:t>=</m:t>
                    </m:r>
                    <m:f>
                      <m:fPr>
                        <m:ctrlPr>
                          <a:rPr lang="en-US" sz="2400" b="0" i="1" smtClean="0">
                            <a:latin typeface="Cambria Math"/>
                          </a:rPr>
                        </m:ctrlPr>
                      </m:fPr>
                      <m:num>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rPr>
                              <m:t>𝑚𝑒𝑎</m:t>
                            </m:r>
                          </m:sub>
                        </m:sSub>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ea typeface="Cambria Math"/>
                              </a:rPr>
                              <m:t>𝛽</m:t>
                            </m:r>
                          </m:sub>
                        </m:sSub>
                      </m:num>
                      <m:den>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ea typeface="Cambria Math"/>
                              </a:rPr>
                              <m:t>𝛽</m:t>
                            </m:r>
                          </m:sub>
                        </m:sSub>
                        <m:r>
                          <a:rPr lang="en-US" sz="2400" b="0" i="1" smtClean="0">
                            <a:latin typeface="Cambria Math"/>
                          </a:rPr>
                          <m:t>−</m:t>
                        </m:r>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rPr>
                              <m:t>𝑚𝑒𝑎</m:t>
                            </m:r>
                          </m:sub>
                        </m:sSub>
                      </m:den>
                    </m:f>
                    <m:r>
                      <a:rPr lang="en-US" sz="2400" b="0" i="1" smtClean="0">
                        <a:latin typeface="Cambria Math"/>
                      </a:rPr>
                      <m:t>=</m:t>
                    </m:r>
                    <m:f>
                      <m:fPr>
                        <m:ctrlPr>
                          <a:rPr lang="en-US" sz="2400" b="0" i="1" smtClean="0">
                            <a:latin typeface="Cambria Math"/>
                          </a:rPr>
                        </m:ctrlPr>
                      </m:fPr>
                      <m:num>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rPr>
                              <m:t>𝑚𝑒𝑎</m:t>
                            </m:r>
                          </m:sub>
                        </m:sSub>
                      </m:num>
                      <m:den>
                        <m:r>
                          <a:rPr lang="en-US" sz="2400" b="0" i="1" smtClean="0">
                            <a:latin typeface="Cambria Math"/>
                            <a:ea typeface="Cambria Math"/>
                          </a:rPr>
                          <m:t>∆</m:t>
                        </m:r>
                        <m:r>
                          <a:rPr lang="en-US" sz="2400" b="0" i="1" smtClean="0">
                            <a:latin typeface="Cambria Math"/>
                            <a:ea typeface="Cambria Math"/>
                          </a:rPr>
                          <m:t>𝜏</m:t>
                        </m:r>
                      </m:den>
                    </m:f>
                    <m:sSub>
                      <m:sSubPr>
                        <m:ctrlPr>
                          <a:rPr lang="en-US" sz="2400" b="0" i="1" smtClean="0">
                            <a:latin typeface="Cambria Math"/>
                          </a:rPr>
                        </m:ctrlPr>
                      </m:sSubPr>
                      <m:e>
                        <m:r>
                          <a:rPr lang="en-US" sz="2400" b="0" i="1" smtClean="0">
                            <a:latin typeface="Cambria Math"/>
                            <a:ea typeface="Cambria Math"/>
                          </a:rPr>
                          <m:t>𝜏</m:t>
                        </m:r>
                      </m:e>
                      <m:sub>
                        <m:r>
                          <a:rPr lang="en-US" sz="2400" b="0" i="1" smtClean="0">
                            <a:latin typeface="Cambria Math"/>
                            <a:ea typeface="Cambria Math"/>
                          </a:rPr>
                          <m:t>𝛽</m:t>
                        </m:r>
                      </m:sub>
                    </m:sSub>
                    <m:r>
                      <a:rPr lang="en-US" sz="2400" b="0" i="1" smtClean="0">
                        <a:latin typeface="Cambria Math"/>
                        <a:ea typeface="Cambria Math"/>
                      </a:rPr>
                      <m:t>≈ </m:t>
                    </m:r>
                    <m:sSup>
                      <m:sSupPr>
                        <m:ctrlPr>
                          <a:rPr lang="en-US" sz="2400" b="0" i="1" smtClean="0">
                            <a:latin typeface="Cambria Math"/>
                            <a:ea typeface="Cambria Math"/>
                          </a:rPr>
                        </m:ctrlPr>
                      </m:sSupPr>
                      <m:e>
                        <m:r>
                          <a:rPr lang="en-US" sz="2400" b="0" i="1" smtClean="0">
                            <a:latin typeface="Cambria Math"/>
                            <a:ea typeface="Cambria Math"/>
                          </a:rPr>
                          <m:t>10</m:t>
                        </m:r>
                      </m:e>
                      <m:sup>
                        <m:r>
                          <a:rPr lang="en-US" sz="2400" b="0" i="1" smtClean="0">
                            <a:latin typeface="Cambria Math"/>
                            <a:ea typeface="Cambria Math"/>
                          </a:rPr>
                          <m:t>6</m:t>
                        </m:r>
                      </m:sup>
                    </m:sSup>
                    <m:r>
                      <a:rPr lang="en-US" sz="2400" b="0" i="1" smtClean="0">
                        <a:latin typeface="Cambria Math"/>
                        <a:ea typeface="Cambria Math"/>
                      </a:rPr>
                      <m:t>𝑠</m:t>
                    </m:r>
                  </m:oMath>
                </a14:m>
                <a:r>
                  <a:rPr lang="en-US" sz="2400" dirty="0" smtClean="0"/>
                  <a:t>   </a:t>
                </a:r>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780265" y="4318032"/>
                <a:ext cx="4577792" cy="69769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49705" y="5105121"/>
                <a:ext cx="1818703" cy="7931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latin typeface="Cambria Math"/>
                            </a:rPr>
                          </m:ctrlPr>
                        </m:dPr>
                        <m:e>
                          <m:f>
                            <m:fPr>
                              <m:ctrlPr>
                                <a:rPr lang="en-US" sz="2000" i="1" smtClean="0">
                                  <a:latin typeface="Cambria Math"/>
                                </a:rPr>
                              </m:ctrlPr>
                            </m:fPr>
                            <m:num>
                              <m:r>
                                <a:rPr lang="en-US" sz="2000" b="0" i="1" smtClean="0">
                                  <a:latin typeface="Cambria Math"/>
                                </a:rPr>
                                <m:t>𝑑</m:t>
                              </m:r>
                              <m:sSub>
                                <m:sSubPr>
                                  <m:ctrlPr>
                                    <a:rPr lang="en-US" sz="2000" b="0" i="1" smtClean="0">
                                      <a:latin typeface="Cambria Math"/>
                                    </a:rPr>
                                  </m:ctrlPr>
                                </m:sSubPr>
                                <m:e>
                                  <m:r>
                                    <a:rPr lang="en-US" sz="2000" b="0" i="1" smtClean="0">
                                      <a:latin typeface="Cambria Math"/>
                                      <a:ea typeface="Cambria Math"/>
                                    </a:rPr>
                                    <m:t>𝜏</m:t>
                                  </m:r>
                                </m:e>
                                <m:sub>
                                  <m:r>
                                    <a:rPr lang="en-US" sz="2000" b="0" i="1" smtClean="0">
                                      <a:latin typeface="Cambria Math"/>
                                      <a:ea typeface="Cambria Math"/>
                                    </a:rPr>
                                    <m:t>𝛽</m:t>
                                  </m:r>
                                </m:sub>
                              </m:sSub>
                            </m:num>
                            <m:den>
                              <m:sSub>
                                <m:sSubPr>
                                  <m:ctrlPr>
                                    <a:rPr lang="en-US" sz="2000" i="1" smtClean="0">
                                      <a:latin typeface="Cambria Math"/>
                                    </a:rPr>
                                  </m:ctrlPr>
                                </m:sSubPr>
                                <m:e>
                                  <m:r>
                                    <a:rPr lang="en-US" sz="2000" i="1" smtClean="0">
                                      <a:latin typeface="Cambria Math"/>
                                      <a:ea typeface="Cambria Math"/>
                                    </a:rPr>
                                    <m:t>𝜏</m:t>
                                  </m:r>
                                </m:e>
                                <m:sub>
                                  <m:r>
                                    <a:rPr lang="en-US" sz="2000" i="1" smtClean="0">
                                      <a:latin typeface="Cambria Math"/>
                                      <a:ea typeface="Cambria Math"/>
                                    </a:rPr>
                                    <m:t>𝛽</m:t>
                                  </m:r>
                                </m:sub>
                              </m:sSub>
                            </m:den>
                          </m:f>
                        </m:e>
                      </m:d>
                      <m:r>
                        <a:rPr lang="en-US" sz="2000" b="0" i="0" smtClean="0">
                          <a:latin typeface="Cambria Math"/>
                        </a:rPr>
                        <m:t>=</m:t>
                      </m:r>
                      <m:sSup>
                        <m:sSupPr>
                          <m:ctrlPr>
                            <a:rPr lang="en-US" sz="2000" b="0" i="1" smtClean="0">
                              <a:latin typeface="Cambria Math"/>
                            </a:rPr>
                          </m:ctrlPr>
                        </m:sSupPr>
                        <m:e>
                          <m:r>
                            <a:rPr lang="en-US" sz="2000" b="0" i="1" smtClean="0">
                              <a:latin typeface="Cambria Math"/>
                            </a:rPr>
                            <m:t>10</m:t>
                          </m:r>
                        </m:e>
                        <m:sup>
                          <m:r>
                            <a:rPr lang="en-US" sz="2000" b="0" i="1" smtClean="0">
                              <a:latin typeface="Cambria Math"/>
                            </a:rPr>
                            <m:t>−3</m:t>
                          </m:r>
                        </m:sup>
                      </m:sSup>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49705" y="5105121"/>
                <a:ext cx="1818703" cy="79316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66949" y="5183604"/>
                <a:ext cx="4577600" cy="783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latin typeface="Cambria Math"/>
                            </a:rPr>
                          </m:ctrlPr>
                        </m:dPr>
                        <m:e>
                          <m:f>
                            <m:fPr>
                              <m:ctrlPr>
                                <a:rPr lang="en-US" sz="2000" i="1" smtClean="0">
                                  <a:latin typeface="Cambria Math"/>
                                </a:rPr>
                              </m:ctrlPr>
                            </m:fPr>
                            <m:num>
                              <m:r>
                                <a:rPr lang="en-US" sz="2000" b="0" i="1" smtClean="0">
                                  <a:latin typeface="Cambria Math"/>
                                </a:rPr>
                                <m:t>𝑑</m:t>
                              </m:r>
                              <m:sSub>
                                <m:sSubPr>
                                  <m:ctrlPr>
                                    <a:rPr lang="en-US" sz="2000" b="0" i="1" smtClean="0">
                                      <a:latin typeface="Cambria Math"/>
                                    </a:rPr>
                                  </m:ctrlPr>
                                </m:sSubPr>
                                <m:e>
                                  <m:r>
                                    <a:rPr lang="en-US" sz="2000" b="0" i="1" smtClean="0">
                                      <a:latin typeface="Cambria Math"/>
                                      <a:ea typeface="Cambria Math"/>
                                    </a:rPr>
                                    <m:t>𝜏</m:t>
                                  </m:r>
                                </m:e>
                                <m:sub>
                                  <m:r>
                                    <a:rPr lang="en-US" sz="2000" b="0" i="1" smtClean="0">
                                      <a:latin typeface="Cambria Math"/>
                                    </a:rPr>
                                    <m:t>𝑎𝑏</m:t>
                                  </m:r>
                                </m:sub>
                              </m:sSub>
                            </m:num>
                            <m:den>
                              <m:sSub>
                                <m:sSubPr>
                                  <m:ctrlPr>
                                    <a:rPr lang="en-US" sz="2000" i="1" smtClean="0">
                                      <a:latin typeface="Cambria Math"/>
                                    </a:rPr>
                                  </m:ctrlPr>
                                </m:sSubPr>
                                <m:e>
                                  <m:r>
                                    <a:rPr lang="en-US" sz="2000" i="1" smtClean="0">
                                      <a:latin typeface="Cambria Math"/>
                                      <a:ea typeface="Cambria Math"/>
                                    </a:rPr>
                                    <m:t>𝜏</m:t>
                                  </m:r>
                                </m:e>
                                <m:sub>
                                  <m:r>
                                    <a:rPr lang="en-US" sz="2000" b="0" i="1" smtClean="0">
                                      <a:latin typeface="Cambria Math"/>
                                    </a:rPr>
                                    <m:t>𝑎𝑏</m:t>
                                  </m:r>
                                </m:sub>
                              </m:sSub>
                            </m:den>
                          </m:f>
                        </m:e>
                      </m:d>
                      <m:f>
                        <m:fPr>
                          <m:ctrlPr>
                            <a:rPr lang="en-US" sz="2000" i="1" smtClean="0">
                              <a:latin typeface="Cambria Math"/>
                            </a:rPr>
                          </m:ctrlPr>
                        </m:fPr>
                        <m:num>
                          <m:sSub>
                            <m:sSubPr>
                              <m:ctrlPr>
                                <a:rPr lang="en-US" sz="2000" i="1" smtClean="0">
                                  <a:latin typeface="Cambria Math"/>
                                </a:rPr>
                              </m:ctrlPr>
                            </m:sSubPr>
                            <m:e>
                              <m:r>
                                <a:rPr lang="en-US" sz="2000" i="1" smtClean="0">
                                  <a:latin typeface="Cambria Math"/>
                                  <a:ea typeface="Cambria Math"/>
                                </a:rPr>
                                <m:t>𝜏</m:t>
                              </m:r>
                            </m:e>
                            <m:sub>
                              <m:r>
                                <a:rPr lang="en-US" sz="2000" i="1" smtClean="0">
                                  <a:latin typeface="Cambria Math"/>
                                  <a:ea typeface="Cambria Math"/>
                                </a:rPr>
                                <m:t>𝛽</m:t>
                              </m:r>
                            </m:sub>
                          </m:sSub>
                        </m:num>
                        <m:den>
                          <m:sSub>
                            <m:sSubPr>
                              <m:ctrlPr>
                                <a:rPr lang="en-US" sz="2000" i="1" smtClean="0">
                                  <a:latin typeface="Cambria Math"/>
                                </a:rPr>
                              </m:ctrlPr>
                            </m:sSubPr>
                            <m:e>
                              <m:r>
                                <a:rPr lang="en-US" sz="2000" i="1" smtClean="0">
                                  <a:latin typeface="Cambria Math"/>
                                  <a:ea typeface="Cambria Math"/>
                                </a:rPr>
                                <m:t>𝜏</m:t>
                              </m:r>
                            </m:e>
                            <m:sub>
                              <m:r>
                                <a:rPr lang="en-US" sz="2000" b="0" i="1" smtClean="0">
                                  <a:latin typeface="Cambria Math"/>
                                </a:rPr>
                                <m:t>𝑎𝑏</m:t>
                              </m:r>
                            </m:sub>
                          </m:sSub>
                        </m:den>
                      </m:f>
                      <m:r>
                        <a:rPr lang="en-US" sz="2000" b="0" i="0" smtClean="0">
                          <a:latin typeface="Cambria Math"/>
                        </a:rPr>
                        <m:t>=</m:t>
                      </m:r>
                      <m:d>
                        <m:dPr>
                          <m:ctrlPr>
                            <a:rPr lang="en-US" sz="2000" i="1">
                              <a:latin typeface="Cambria Math"/>
                            </a:rPr>
                          </m:ctrlPr>
                        </m:dPr>
                        <m:e>
                          <m:f>
                            <m:fPr>
                              <m:ctrlPr>
                                <a:rPr lang="en-US" sz="2000" i="1">
                                  <a:latin typeface="Cambria Math"/>
                                </a:rPr>
                              </m:ctrlPr>
                            </m:fPr>
                            <m:num>
                              <m:r>
                                <a:rPr lang="en-US" sz="2000" i="1">
                                  <a:latin typeface="Cambria Math"/>
                                </a:rPr>
                                <m:t>𝑑</m:t>
                              </m:r>
                              <m:sSub>
                                <m:sSubPr>
                                  <m:ctrlPr>
                                    <a:rPr lang="en-US" sz="2000" i="1">
                                      <a:latin typeface="Cambria Math"/>
                                    </a:rPr>
                                  </m:ctrlPr>
                                </m:sSubPr>
                                <m:e>
                                  <m:r>
                                    <a:rPr lang="en-US" sz="2000" i="1">
                                      <a:latin typeface="Cambria Math"/>
                                      <a:ea typeface="Cambria Math"/>
                                    </a:rPr>
                                    <m:t>𝜏</m:t>
                                  </m:r>
                                </m:e>
                                <m:sub>
                                  <m:r>
                                    <a:rPr lang="en-US" sz="2000" i="1">
                                      <a:latin typeface="Cambria Math"/>
                                    </a:rPr>
                                    <m:t>𝑎𝑏</m:t>
                                  </m:r>
                                </m:sub>
                              </m:sSub>
                            </m:num>
                            <m:den>
                              <m:sSub>
                                <m:sSubPr>
                                  <m:ctrlPr>
                                    <a:rPr lang="en-US" sz="2000" i="1">
                                      <a:latin typeface="Cambria Math"/>
                                    </a:rPr>
                                  </m:ctrlPr>
                                </m:sSubPr>
                                <m:e>
                                  <m:r>
                                    <a:rPr lang="en-US" sz="2000" i="1">
                                      <a:latin typeface="Cambria Math"/>
                                      <a:ea typeface="Cambria Math"/>
                                    </a:rPr>
                                    <m:t>𝜏</m:t>
                                  </m:r>
                                </m:e>
                                <m:sub>
                                  <m:r>
                                    <a:rPr lang="en-US" sz="2000" i="1">
                                      <a:latin typeface="Cambria Math"/>
                                    </a:rPr>
                                    <m:t>𝑎𝑏</m:t>
                                  </m:r>
                                </m:sub>
                              </m:sSub>
                            </m:den>
                          </m:f>
                        </m:e>
                      </m:d>
                      <m:f>
                        <m:fPr>
                          <m:ctrlPr>
                            <a:rPr lang="en-US" sz="2000" i="1">
                              <a:latin typeface="Cambria Math"/>
                            </a:rPr>
                          </m:ctrlPr>
                        </m:fPr>
                        <m:num>
                          <m:r>
                            <a:rPr lang="en-US" sz="2000" i="1" smtClean="0">
                              <a:latin typeface="Cambria Math"/>
                              <a:ea typeface="Cambria Math"/>
                            </a:rPr>
                            <m:t>∆</m:t>
                          </m:r>
                          <m:r>
                            <a:rPr lang="en-US" sz="2000" i="1" smtClean="0">
                              <a:latin typeface="Cambria Math"/>
                              <a:ea typeface="Cambria Math"/>
                            </a:rPr>
                            <m:t>𝜏</m:t>
                          </m:r>
                        </m:num>
                        <m:den>
                          <m:sSub>
                            <m:sSubPr>
                              <m:ctrlPr>
                                <a:rPr lang="en-US" sz="2000" i="1">
                                  <a:latin typeface="Cambria Math"/>
                                </a:rPr>
                              </m:ctrlPr>
                            </m:sSubPr>
                            <m:e>
                              <m:r>
                                <a:rPr lang="en-US" sz="2000" i="1">
                                  <a:latin typeface="Cambria Math"/>
                                  <a:ea typeface="Cambria Math"/>
                                </a:rPr>
                                <m:t>𝜏</m:t>
                              </m:r>
                            </m:e>
                            <m:sub>
                              <m:r>
                                <a:rPr lang="en-US" sz="2000" b="0" i="1" smtClean="0">
                                  <a:latin typeface="Cambria Math"/>
                                  <a:ea typeface="Cambria Math"/>
                                </a:rPr>
                                <m:t>𝑚𝑒𝑎</m:t>
                              </m:r>
                            </m:sub>
                          </m:sSub>
                        </m:den>
                      </m:f>
                      <m:sSup>
                        <m:sSupPr>
                          <m:ctrlPr>
                            <a:rPr lang="en-US" sz="2000" b="0" i="1" smtClean="0">
                              <a:latin typeface="Cambria Math"/>
                            </a:rPr>
                          </m:ctrlPr>
                        </m:sSupPr>
                        <m:e>
                          <m:r>
                            <a:rPr lang="en-US" sz="2000" b="0" i="1" smtClean="0">
                              <a:latin typeface="Cambria Math"/>
                            </a:rPr>
                            <m:t>=10</m:t>
                          </m:r>
                        </m:e>
                        <m:sup>
                          <m:r>
                            <a:rPr lang="en-US" sz="2000" b="0" i="1" smtClean="0">
                              <a:latin typeface="Cambria Math"/>
                            </a:rPr>
                            <m:t>−3</m:t>
                          </m:r>
                        </m:sup>
                      </m:sSup>
                      <m:r>
                        <a:rPr lang="en-US" sz="2000" b="0" i="1" smtClean="0">
                          <a:latin typeface="Cambria Math"/>
                          <a:ea typeface="Cambria Math"/>
                        </a:rPr>
                        <m:t>×</m:t>
                      </m:r>
                      <m:f>
                        <m:fPr>
                          <m:ctrlPr>
                            <a:rPr lang="en-US" sz="2000" b="0" i="1" smtClean="0">
                              <a:latin typeface="Cambria Math"/>
                              <a:ea typeface="Cambria Math"/>
                            </a:rPr>
                          </m:ctrlPr>
                        </m:fPr>
                        <m:num>
                          <m:r>
                            <a:rPr lang="en-US" sz="2000" b="0" i="1" smtClean="0">
                              <a:latin typeface="Cambria Math"/>
                              <a:ea typeface="Cambria Math"/>
                            </a:rPr>
                            <m:t>1</m:t>
                          </m:r>
                        </m:num>
                        <m:den>
                          <m:r>
                            <a:rPr lang="en-US" sz="2000" b="0" i="1" smtClean="0">
                              <a:latin typeface="Cambria Math"/>
                              <a:ea typeface="Cambria Math"/>
                            </a:rPr>
                            <m:t>10</m:t>
                          </m:r>
                        </m:den>
                      </m:f>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666949" y="5183604"/>
                <a:ext cx="4577600" cy="783869"/>
              </a:xfrm>
              <a:prstGeom prst="rect">
                <a:avLst/>
              </a:prstGeom>
              <a:blipFill rotWithShape="1">
                <a:blip r:embed="rId8"/>
                <a:stretch>
                  <a:fillRect/>
                </a:stretch>
              </a:blipFill>
            </p:spPr>
            <p:txBody>
              <a:bodyPr/>
              <a:lstStyle/>
              <a:p>
                <a:r>
                  <a:rPr lang="en-US">
                    <a:noFill/>
                  </a:rPr>
                  <a:t> </a:t>
                </a:r>
              </a:p>
            </p:txBody>
          </p:sp>
        </mc:Fallback>
      </mc:AlternateContent>
      <p:sp>
        <p:nvSpPr>
          <p:cNvPr id="15" name="Right Arrow 14"/>
          <p:cNvSpPr/>
          <p:nvPr/>
        </p:nvSpPr>
        <p:spPr>
          <a:xfrm>
            <a:off x="3666949" y="4539635"/>
            <a:ext cx="978408" cy="254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2514600" y="5349304"/>
            <a:ext cx="978408" cy="289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7273" y="3937926"/>
            <a:ext cx="3863558" cy="400110"/>
          </a:xfrm>
          <a:prstGeom prst="rect">
            <a:avLst/>
          </a:prstGeom>
          <a:noFill/>
        </p:spPr>
        <p:txBody>
          <a:bodyPr wrap="none" rtlCol="0">
            <a:spAutoFit/>
          </a:bodyPr>
          <a:lstStyle/>
          <a:p>
            <a:r>
              <a:rPr lang="en-US" sz="2000" dirty="0" smtClean="0"/>
              <a:t>To achieve a correction time of 1 s: </a:t>
            </a:r>
            <a:endParaRPr lang="en-US" sz="2000" dirty="0"/>
          </a:p>
        </p:txBody>
      </p:sp>
      <p:sp>
        <p:nvSpPr>
          <p:cNvPr id="18" name="TextBox 17"/>
          <p:cNvSpPr txBox="1"/>
          <p:nvPr/>
        </p:nvSpPr>
        <p:spPr>
          <a:xfrm>
            <a:off x="8148040" y="4932626"/>
            <a:ext cx="966931" cy="369332"/>
          </a:xfrm>
          <a:prstGeom prst="rect">
            <a:avLst/>
          </a:prstGeom>
          <a:noFill/>
        </p:spPr>
        <p:txBody>
          <a:bodyPr wrap="none" rtlCol="0">
            <a:spAutoFit/>
          </a:bodyPr>
          <a:lstStyle/>
          <a:p>
            <a:r>
              <a:rPr lang="en-US" dirty="0" smtClean="0"/>
              <a:t>12 days!</a:t>
            </a:r>
            <a:endParaRPr lang="en-US" dirty="0"/>
          </a:p>
        </p:txBody>
      </p:sp>
      <p:sp>
        <p:nvSpPr>
          <p:cNvPr id="10" name="Oval 9"/>
          <p:cNvSpPr/>
          <p:nvPr/>
        </p:nvSpPr>
        <p:spPr>
          <a:xfrm>
            <a:off x="2514600" y="990600"/>
            <a:ext cx="489204" cy="10129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0" idx="4"/>
          </p:cNvCxnSpPr>
          <p:nvPr/>
        </p:nvCxnSpPr>
        <p:spPr>
          <a:xfrm flipH="1">
            <a:off x="1219200" y="2003523"/>
            <a:ext cx="1540002" cy="815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267200" y="2743200"/>
            <a:ext cx="1380186" cy="11185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1" idx="4"/>
          </p:cNvCxnSpPr>
          <p:nvPr/>
        </p:nvCxnSpPr>
        <p:spPr>
          <a:xfrm flipH="1">
            <a:off x="4645357" y="3861726"/>
            <a:ext cx="311936" cy="1321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70062" y="3897868"/>
            <a:ext cx="4045338" cy="369332"/>
          </a:xfrm>
          <a:prstGeom prst="rect">
            <a:avLst/>
          </a:prstGeom>
          <a:noFill/>
        </p:spPr>
        <p:txBody>
          <a:bodyPr wrap="none" rtlCol="0">
            <a:spAutoFit/>
          </a:bodyPr>
          <a:lstStyle/>
          <a:p>
            <a:r>
              <a:rPr lang="en-US" dirty="0" smtClean="0"/>
              <a:t>Set to be 1/10 of the desired uncertainty.</a:t>
            </a:r>
            <a:endParaRPr lang="en-US" dirty="0"/>
          </a:p>
        </p:txBody>
      </p:sp>
    </p:spTree>
    <p:extLst>
      <p:ext uri="{BB962C8B-B14F-4D97-AF65-F5344CB8AC3E}">
        <p14:creationId xmlns:p14="http://schemas.microsoft.com/office/powerpoint/2010/main" val="38139649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66" y="457200"/>
            <a:ext cx="8229600" cy="838200"/>
          </a:xfrm>
        </p:spPr>
        <p:txBody>
          <a:bodyPr>
            <a:noAutofit/>
          </a:bodyPr>
          <a:lstStyle/>
          <a:p>
            <a:r>
              <a:rPr lang="en-US" sz="3600" dirty="0"/>
              <a:t>Polyatomic Gas cross </a:t>
            </a:r>
            <a:r>
              <a:rPr lang="en-US" sz="3600" dirty="0" smtClean="0"/>
              <a:t>sections</a:t>
            </a:r>
            <a:endParaRPr lang="en-US" sz="3600" dirty="0"/>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29" y="2514600"/>
            <a:ext cx="867727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4988" y="1872734"/>
            <a:ext cx="3662028" cy="369332"/>
          </a:xfrm>
          <a:prstGeom prst="rect">
            <a:avLst/>
          </a:prstGeom>
          <a:noFill/>
        </p:spPr>
        <p:txBody>
          <a:bodyPr wrap="none" rtlCol="0">
            <a:spAutoFit/>
          </a:bodyPr>
          <a:lstStyle/>
          <a:p>
            <a:r>
              <a:rPr lang="en-US" dirty="0" smtClean="0"/>
              <a:t>Include first </a:t>
            </a:r>
            <a:r>
              <a:rPr lang="en-US" dirty="0"/>
              <a:t>order error from </a:t>
            </a:r>
            <a:r>
              <a:rPr lang="en-US" dirty="0" smtClean="0"/>
              <a:t>fitting.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50334909"/>
              </p:ext>
            </p:extLst>
          </p:nvPr>
        </p:nvGraphicFramePr>
        <p:xfrm>
          <a:off x="6503988" y="3562351"/>
          <a:ext cx="1753389" cy="1162050"/>
        </p:xfrm>
        <a:graphic>
          <a:graphicData uri="http://schemas.openxmlformats.org/presentationml/2006/ole">
            <mc:AlternateContent xmlns:mc="http://schemas.openxmlformats.org/markup-compatibility/2006">
              <mc:Choice xmlns:v="urn:schemas-microsoft-com:vml" Requires="v">
                <p:oleObj spid="_x0000_s3074" name="Equation" r:id="rId4" imgW="660240" imgH="431640" progId="Equation.3">
                  <p:embed/>
                </p:oleObj>
              </mc:Choice>
              <mc:Fallback>
                <p:oleObj name="Equation" r:id="rId4" imgW="660240" imgH="431640" progId="Equation.3">
                  <p:embed/>
                  <p:pic>
                    <p:nvPicPr>
                      <p:cNvPr id="0" name=""/>
                      <p:cNvPicPr>
                        <a:picLocks noChangeAspect="1" noChangeArrowheads="1"/>
                      </p:cNvPicPr>
                      <p:nvPr/>
                    </p:nvPicPr>
                    <p:blipFill>
                      <a:blip r:embed="rId5"/>
                      <a:srcRect/>
                      <a:stretch>
                        <a:fillRect/>
                      </a:stretch>
                    </p:blipFill>
                    <p:spPr bwMode="auto">
                      <a:xfrm>
                        <a:off x="6503988" y="3562351"/>
                        <a:ext cx="1753389" cy="1162050"/>
                      </a:xfrm>
                      <a:prstGeom prst="rect">
                        <a:avLst/>
                      </a:prstGeom>
                      <a:noFill/>
                      <a:ln>
                        <a:noFill/>
                      </a:ln>
                    </p:spPr>
                  </p:pic>
                </p:oleObj>
              </mc:Fallback>
            </mc:AlternateContent>
          </a:graphicData>
        </a:graphic>
      </p:graphicFrame>
      <p:sp>
        <p:nvSpPr>
          <p:cNvPr id="7" name="TextBox 6"/>
          <p:cNvSpPr txBox="1"/>
          <p:nvPr/>
        </p:nvSpPr>
        <p:spPr>
          <a:xfrm>
            <a:off x="5334000" y="1508699"/>
            <a:ext cx="3854453" cy="369332"/>
          </a:xfrm>
          <a:prstGeom prst="rect">
            <a:avLst/>
          </a:prstGeom>
          <a:noFill/>
        </p:spPr>
        <p:txBody>
          <a:bodyPr wrap="none" rtlCol="0">
            <a:spAutoFit/>
          </a:bodyPr>
          <a:lstStyle/>
          <a:p>
            <a:r>
              <a:rPr lang="en-US" dirty="0" err="1" smtClean="0"/>
              <a:t>Seestrom</a:t>
            </a:r>
            <a:r>
              <a:rPr lang="en-US" dirty="0" smtClean="0"/>
              <a:t> et al. (2014) to be submitted.</a:t>
            </a:r>
            <a:endParaRPr lang="en-US" dirty="0"/>
          </a:p>
        </p:txBody>
      </p:sp>
    </p:spTree>
    <p:extLst>
      <p:ext uri="{BB962C8B-B14F-4D97-AF65-F5344CB8AC3E}">
        <p14:creationId xmlns:p14="http://schemas.microsoft.com/office/powerpoint/2010/main" val="4007994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err="1" smtClean="0"/>
              <a:t>Halbach</a:t>
            </a:r>
            <a:r>
              <a:rPr lang="en-US" dirty="0" smtClean="0"/>
              <a:t> Array Trap + </a:t>
            </a:r>
            <a:r>
              <a:rPr lang="en-US" dirty="0" smtClean="0">
                <a:sym typeface="Symbol"/>
              </a:rPr>
              <a:t> (copper tape)</a:t>
            </a:r>
            <a:endParaRPr lang="en-US" dirty="0"/>
          </a:p>
        </p:txBody>
      </p:sp>
      <p:sp>
        <p:nvSpPr>
          <p:cNvPr id="3" name="Slide Number Placeholder 2"/>
          <p:cNvSpPr>
            <a:spLocks noGrp="1"/>
          </p:cNvSpPr>
          <p:nvPr>
            <p:ph type="sldNum" sz="quarter" idx="12"/>
          </p:nvPr>
        </p:nvSpPr>
        <p:spPr/>
        <p:txBody>
          <a:bodyPr/>
          <a:lstStyle/>
          <a:p>
            <a:fld id="{16145EFA-FB25-4078-A3A9-8A9B7B9DAE1F}" type="slidenum">
              <a:rPr lang="en-US" smtClean="0"/>
              <a:pPr/>
              <a:t>59</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9532"/>
            <a:ext cx="9144000" cy="5468471"/>
          </a:xfrm>
          <a:prstGeom prst="rect">
            <a:avLst/>
          </a:prstGeom>
        </p:spPr>
      </p:pic>
      <p:sp>
        <p:nvSpPr>
          <p:cNvPr id="5" name="TextBox 4"/>
          <p:cNvSpPr txBox="1"/>
          <p:nvPr/>
        </p:nvSpPr>
        <p:spPr>
          <a:xfrm>
            <a:off x="5029200" y="43934"/>
            <a:ext cx="3097323" cy="369332"/>
          </a:xfrm>
          <a:prstGeom prst="rect">
            <a:avLst/>
          </a:prstGeom>
          <a:noFill/>
        </p:spPr>
        <p:txBody>
          <a:bodyPr wrap="none" rtlCol="0">
            <a:spAutoFit/>
          </a:bodyPr>
          <a:lstStyle/>
          <a:p>
            <a:r>
              <a:rPr lang="en-US" dirty="0" smtClean="0">
                <a:sym typeface="Symbol"/>
              </a:rPr>
              <a:t> = (42.2  0.5) /33,632 =  0.1%</a:t>
            </a:r>
            <a:endParaRPr lang="en-US" dirty="0"/>
          </a:p>
        </p:txBody>
      </p:sp>
      <p:sp>
        <p:nvSpPr>
          <p:cNvPr id="6" name="TextBox 5"/>
          <p:cNvSpPr txBox="1"/>
          <p:nvPr/>
        </p:nvSpPr>
        <p:spPr>
          <a:xfrm>
            <a:off x="5029199" y="1027127"/>
            <a:ext cx="2840842" cy="369332"/>
          </a:xfrm>
          <a:prstGeom prst="rect">
            <a:avLst/>
          </a:prstGeom>
          <a:noFill/>
        </p:spPr>
        <p:txBody>
          <a:bodyPr wrap="none" rtlCol="0">
            <a:spAutoFit/>
          </a:bodyPr>
          <a:lstStyle/>
          <a:p>
            <a:r>
              <a:rPr lang="en-US" dirty="0" smtClean="0"/>
              <a:t>Cu loss per bounce:  1.55e-4</a:t>
            </a:r>
            <a:endParaRPr lang="en-US" dirty="0"/>
          </a:p>
        </p:txBody>
      </p:sp>
    </p:spTree>
    <p:extLst>
      <p:ext uri="{BB962C8B-B14F-4D97-AF65-F5344CB8AC3E}">
        <p14:creationId xmlns:p14="http://schemas.microsoft.com/office/powerpoint/2010/main" val="180234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3254" y="820758"/>
            <a:ext cx="9377257" cy="4815339"/>
            <a:chOff x="-233257" y="1300818"/>
            <a:chExt cx="9377257" cy="4815339"/>
          </a:xfrm>
        </p:grpSpPr>
        <p:pic>
          <p:nvPicPr>
            <p:cNvPr id="2" name="Picture 1" descr="UCNA, UCNtau, Sour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0818"/>
              <a:ext cx="9144000" cy="4790756"/>
            </a:xfrm>
            <a:prstGeom prst="rect">
              <a:avLst/>
            </a:prstGeom>
          </p:spPr>
        </p:pic>
        <p:sp>
          <p:nvSpPr>
            <p:cNvPr id="3" name="Rectangle 2"/>
            <p:cNvSpPr/>
            <p:nvPr/>
          </p:nvSpPr>
          <p:spPr bwMode="auto">
            <a:xfrm>
              <a:off x="-233257" y="5338679"/>
              <a:ext cx="738647" cy="77747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2529" fontAlgn="base">
                <a:spcBef>
                  <a:spcPct val="0"/>
                </a:spcBef>
                <a:spcAft>
                  <a:spcPct val="0"/>
                </a:spcAft>
              </a:pPr>
              <a:endParaRPr lang="en-US" sz="2000" dirty="0">
                <a:solidFill>
                  <a:prstClr val="black"/>
                </a:solidFill>
                <a:latin typeface="Palatino Linotype" charset="0"/>
                <a:ea typeface="ＭＳ Ｐゴシック" charset="0"/>
              </a:endParaRPr>
            </a:p>
          </p:txBody>
        </p:sp>
      </p:grpSp>
      <p:sp>
        <p:nvSpPr>
          <p:cNvPr id="7" name="TextBox 6"/>
          <p:cNvSpPr txBox="1"/>
          <p:nvPr/>
        </p:nvSpPr>
        <p:spPr>
          <a:xfrm>
            <a:off x="5608847" y="5176994"/>
            <a:ext cx="3241961" cy="923301"/>
          </a:xfrm>
          <a:prstGeom prst="rect">
            <a:avLst/>
          </a:prstGeom>
          <a:noFill/>
        </p:spPr>
        <p:txBody>
          <a:bodyPr wrap="square" lIns="91410" tIns="45706" rIns="91410" bIns="45706" rtlCol="0">
            <a:spAutoFit/>
          </a:bodyPr>
          <a:lstStyle/>
          <a:p>
            <a:pPr algn="ctr" defTabSz="914116"/>
            <a:r>
              <a:rPr lang="en-US" dirty="0">
                <a:solidFill>
                  <a:srgbClr val="804000"/>
                </a:solidFill>
                <a:latin typeface="Palatino"/>
                <a:cs typeface="Palatino"/>
              </a:rPr>
              <a:t>UCN SD</a:t>
            </a:r>
            <a:r>
              <a:rPr lang="en-US" baseline="-25000" dirty="0">
                <a:solidFill>
                  <a:srgbClr val="804000"/>
                </a:solidFill>
                <a:latin typeface="Palatino"/>
                <a:cs typeface="Palatino"/>
              </a:rPr>
              <a:t>2</a:t>
            </a:r>
            <a:r>
              <a:rPr lang="en-US" dirty="0">
                <a:solidFill>
                  <a:srgbClr val="804000"/>
                </a:solidFill>
                <a:latin typeface="Palatino"/>
                <a:cs typeface="Palatino"/>
              </a:rPr>
              <a:t> Source</a:t>
            </a:r>
          </a:p>
          <a:p>
            <a:pPr defTabSz="914116"/>
            <a:r>
              <a:rPr lang="en-US" dirty="0">
                <a:solidFill>
                  <a:srgbClr val="804000"/>
                </a:solidFill>
                <a:latin typeface="Palatino"/>
                <a:cs typeface="Palatino"/>
              </a:rPr>
              <a:t>Spallation driven by LANSCE 800 MeV proton accelerator</a:t>
            </a:r>
          </a:p>
        </p:txBody>
      </p:sp>
      <p:cxnSp>
        <p:nvCxnSpPr>
          <p:cNvPr id="9" name="Straight Connector 8"/>
          <p:cNvCxnSpPr/>
          <p:nvPr/>
        </p:nvCxnSpPr>
        <p:spPr bwMode="auto">
          <a:xfrm flipV="1">
            <a:off x="7878905" y="4638334"/>
            <a:ext cx="971904" cy="440571"/>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7347598" y="4016351"/>
            <a:ext cx="777523" cy="12958"/>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6942772" y="3715226"/>
            <a:ext cx="1542087" cy="307777"/>
          </a:xfrm>
          <a:prstGeom prst="rect">
            <a:avLst/>
          </a:prstGeom>
          <a:noFill/>
        </p:spPr>
        <p:txBody>
          <a:bodyPr wrap="square" lIns="91410" tIns="45706" rIns="91410" bIns="45706" rtlCol="0">
            <a:spAutoFit/>
          </a:bodyPr>
          <a:lstStyle/>
          <a:p>
            <a:pPr algn="ctr" defTabSz="914116"/>
            <a:r>
              <a:rPr lang="en-US" sz="1400" dirty="0">
                <a:solidFill>
                  <a:srgbClr val="804000"/>
                </a:solidFill>
                <a:latin typeface="Palatino"/>
                <a:cs typeface="Palatino"/>
              </a:rPr>
              <a:t>1m</a:t>
            </a:r>
          </a:p>
        </p:txBody>
      </p:sp>
      <p:sp>
        <p:nvSpPr>
          <p:cNvPr id="13" name="TextBox 12"/>
          <p:cNvSpPr txBox="1"/>
          <p:nvPr/>
        </p:nvSpPr>
        <p:spPr>
          <a:xfrm>
            <a:off x="7334642" y="2367599"/>
            <a:ext cx="1772242" cy="307777"/>
          </a:xfrm>
          <a:prstGeom prst="rect">
            <a:avLst/>
          </a:prstGeom>
          <a:noFill/>
        </p:spPr>
        <p:txBody>
          <a:bodyPr wrap="square" lIns="91410" tIns="45706" rIns="91410" bIns="45706" rtlCol="0">
            <a:spAutoFit/>
          </a:bodyPr>
          <a:lstStyle/>
          <a:p>
            <a:pPr algn="ctr" defTabSz="914116"/>
            <a:r>
              <a:rPr lang="en-US" sz="1400" dirty="0">
                <a:solidFill>
                  <a:srgbClr val="804000"/>
                </a:solidFill>
                <a:latin typeface="Palatino"/>
                <a:cs typeface="Palatino"/>
              </a:rPr>
              <a:t>Radiation Shielding</a:t>
            </a:r>
          </a:p>
        </p:txBody>
      </p:sp>
      <p:sp>
        <p:nvSpPr>
          <p:cNvPr id="16" name="TextBox 15"/>
          <p:cNvSpPr txBox="1"/>
          <p:nvPr/>
        </p:nvSpPr>
        <p:spPr>
          <a:xfrm>
            <a:off x="2564404" y="3989849"/>
            <a:ext cx="1856201" cy="523220"/>
          </a:xfrm>
          <a:prstGeom prst="rect">
            <a:avLst/>
          </a:prstGeom>
          <a:noFill/>
        </p:spPr>
        <p:txBody>
          <a:bodyPr wrap="square" lIns="91410" tIns="45706" rIns="91410" bIns="45706" rtlCol="0">
            <a:spAutoFit/>
          </a:bodyPr>
          <a:lstStyle/>
          <a:p>
            <a:pPr algn="ctr" defTabSz="914116"/>
            <a:r>
              <a:rPr lang="en-US" sz="1400" dirty="0">
                <a:solidFill>
                  <a:srgbClr val="804000"/>
                </a:solidFill>
                <a:latin typeface="Palatino"/>
                <a:cs typeface="Palatino"/>
              </a:rPr>
              <a:t>6T Pre-Polarizer Magnet (PPM)</a:t>
            </a:r>
          </a:p>
        </p:txBody>
      </p:sp>
      <p:cxnSp>
        <p:nvCxnSpPr>
          <p:cNvPr id="19" name="Straight Connector 18"/>
          <p:cNvCxnSpPr/>
          <p:nvPr/>
        </p:nvCxnSpPr>
        <p:spPr bwMode="auto">
          <a:xfrm flipV="1">
            <a:off x="3960070" y="3796070"/>
            <a:ext cx="407023" cy="257185"/>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3693239" y="2435482"/>
            <a:ext cx="1451375" cy="523220"/>
          </a:xfrm>
          <a:prstGeom prst="rect">
            <a:avLst/>
          </a:prstGeom>
          <a:noFill/>
        </p:spPr>
        <p:txBody>
          <a:bodyPr wrap="square" lIns="91410" tIns="45706" rIns="91410" bIns="45706" rtlCol="0">
            <a:spAutoFit/>
          </a:bodyPr>
          <a:lstStyle/>
          <a:p>
            <a:pPr algn="ctr" defTabSz="914116"/>
            <a:r>
              <a:rPr lang="en-US" sz="1400" dirty="0">
                <a:solidFill>
                  <a:srgbClr val="804000"/>
                </a:solidFill>
                <a:latin typeface="Palatino"/>
                <a:cs typeface="Palatino"/>
              </a:rPr>
              <a:t>Zr Vacuum Separation Foil</a:t>
            </a:r>
          </a:p>
        </p:txBody>
      </p:sp>
      <p:cxnSp>
        <p:nvCxnSpPr>
          <p:cNvPr id="22" name="Straight Connector 21"/>
          <p:cNvCxnSpPr/>
          <p:nvPr/>
        </p:nvCxnSpPr>
        <p:spPr bwMode="auto">
          <a:xfrm>
            <a:off x="4172709" y="2940841"/>
            <a:ext cx="103671" cy="634940"/>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Box 24"/>
          <p:cNvSpPr txBox="1"/>
          <p:nvPr/>
        </p:nvSpPr>
        <p:spPr>
          <a:xfrm>
            <a:off x="2967548" y="2163367"/>
            <a:ext cx="1723513" cy="307777"/>
          </a:xfrm>
          <a:prstGeom prst="rect">
            <a:avLst/>
          </a:prstGeom>
          <a:noFill/>
        </p:spPr>
        <p:txBody>
          <a:bodyPr wrap="square" lIns="91410" tIns="45706" rIns="91410" bIns="45706" rtlCol="0">
            <a:spAutoFit/>
          </a:bodyPr>
          <a:lstStyle/>
          <a:p>
            <a:pPr algn="ctr" defTabSz="914116"/>
            <a:r>
              <a:rPr lang="en-US" sz="1400" dirty="0">
                <a:solidFill>
                  <a:srgbClr val="804000"/>
                </a:solidFill>
                <a:latin typeface="Palatino"/>
                <a:cs typeface="Palatino"/>
              </a:rPr>
              <a:t>7T Polarizer Field</a:t>
            </a:r>
          </a:p>
        </p:txBody>
      </p:sp>
      <p:cxnSp>
        <p:nvCxnSpPr>
          <p:cNvPr id="30" name="Straight Connector 29"/>
          <p:cNvCxnSpPr/>
          <p:nvPr/>
        </p:nvCxnSpPr>
        <p:spPr bwMode="auto">
          <a:xfrm flipH="1">
            <a:off x="2773167" y="2461400"/>
            <a:ext cx="427638" cy="427612"/>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2679456" y="518428"/>
            <a:ext cx="3797544" cy="369304"/>
          </a:xfrm>
          <a:prstGeom prst="rect">
            <a:avLst/>
          </a:prstGeom>
          <a:noFill/>
        </p:spPr>
        <p:txBody>
          <a:bodyPr wrap="square" lIns="91410" tIns="45706" rIns="91410" bIns="45706" rtlCol="0">
            <a:spAutoFit/>
          </a:bodyPr>
          <a:lstStyle/>
          <a:p>
            <a:pPr algn="ctr" defTabSz="914116"/>
            <a:r>
              <a:rPr lang="en-US" dirty="0">
                <a:solidFill>
                  <a:srgbClr val="804000"/>
                </a:solidFill>
                <a:latin typeface="Palatino"/>
                <a:cs typeface="Palatino"/>
              </a:rPr>
              <a:t>UCNA </a:t>
            </a:r>
            <a:r>
              <a:rPr lang="en-US" dirty="0" smtClean="0">
                <a:solidFill>
                  <a:srgbClr val="804000"/>
                </a:solidFill>
                <a:latin typeface="Palatino"/>
                <a:cs typeface="Palatino"/>
              </a:rPr>
              <a:t>Spectrometer (1 UCN/c.c.)</a:t>
            </a:r>
            <a:endParaRPr lang="en-US" dirty="0">
              <a:solidFill>
                <a:srgbClr val="804000"/>
              </a:solidFill>
              <a:latin typeface="Palatino"/>
              <a:cs typeface="Palatino"/>
            </a:endParaRPr>
          </a:p>
        </p:txBody>
      </p:sp>
      <p:sp>
        <p:nvSpPr>
          <p:cNvPr id="32" name="TextBox 31"/>
          <p:cNvSpPr txBox="1"/>
          <p:nvPr/>
        </p:nvSpPr>
        <p:spPr>
          <a:xfrm>
            <a:off x="741944" y="3987484"/>
            <a:ext cx="2089458" cy="646303"/>
          </a:xfrm>
          <a:prstGeom prst="rect">
            <a:avLst/>
          </a:prstGeom>
          <a:noFill/>
        </p:spPr>
        <p:txBody>
          <a:bodyPr wrap="square" lIns="91410" tIns="45706" rIns="91410" bIns="45706" rtlCol="0">
            <a:spAutoFit/>
          </a:bodyPr>
          <a:lstStyle/>
          <a:p>
            <a:pPr algn="ctr" defTabSz="914116"/>
            <a:r>
              <a:rPr lang="en-US" dirty="0">
                <a:solidFill>
                  <a:srgbClr val="804000"/>
                </a:solidFill>
                <a:latin typeface="Palatino"/>
                <a:cs typeface="Palatino"/>
              </a:rPr>
              <a:t>UCN</a:t>
            </a:r>
            <a:r>
              <a:rPr lang="en-US" dirty="0">
                <a:solidFill>
                  <a:srgbClr val="804000"/>
                </a:solidFill>
                <a:latin typeface="Symbol" charset="2"/>
                <a:cs typeface="Symbol" charset="2"/>
              </a:rPr>
              <a:t>t</a:t>
            </a:r>
            <a:r>
              <a:rPr lang="en-US" dirty="0">
                <a:solidFill>
                  <a:srgbClr val="804000"/>
                </a:solidFill>
                <a:latin typeface="Palatino"/>
                <a:cs typeface="Palatino"/>
              </a:rPr>
              <a:t> Magneto-Gravitational Trap</a:t>
            </a:r>
          </a:p>
        </p:txBody>
      </p:sp>
      <p:cxnSp>
        <p:nvCxnSpPr>
          <p:cNvPr id="34" name="Straight Connector 33"/>
          <p:cNvCxnSpPr/>
          <p:nvPr/>
        </p:nvCxnSpPr>
        <p:spPr bwMode="auto">
          <a:xfrm flipH="1">
            <a:off x="2760208" y="1010108"/>
            <a:ext cx="557225" cy="285075"/>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Box 38"/>
          <p:cNvSpPr txBox="1"/>
          <p:nvPr/>
        </p:nvSpPr>
        <p:spPr>
          <a:xfrm>
            <a:off x="4762597" y="3096341"/>
            <a:ext cx="2951218" cy="369304"/>
          </a:xfrm>
          <a:prstGeom prst="rect">
            <a:avLst/>
          </a:prstGeom>
          <a:noFill/>
        </p:spPr>
        <p:txBody>
          <a:bodyPr wrap="square" lIns="91410" tIns="45706" rIns="91410" bIns="45706" rtlCol="0">
            <a:spAutoFit/>
          </a:bodyPr>
          <a:lstStyle/>
          <a:p>
            <a:pPr algn="ctr" defTabSz="914116"/>
            <a:r>
              <a:rPr lang="en-US" dirty="0">
                <a:solidFill>
                  <a:srgbClr val="804000"/>
                </a:solidFill>
                <a:latin typeface="Palatino"/>
                <a:cs typeface="Palatino"/>
              </a:rPr>
              <a:t>Gate </a:t>
            </a:r>
            <a:r>
              <a:rPr lang="en-US" dirty="0" smtClean="0">
                <a:solidFill>
                  <a:srgbClr val="804000"/>
                </a:solidFill>
                <a:latin typeface="Palatino"/>
                <a:cs typeface="Palatino"/>
              </a:rPr>
              <a:t>Valve (80 UCN/c.c.)</a:t>
            </a:r>
            <a:endParaRPr lang="en-US" dirty="0">
              <a:solidFill>
                <a:srgbClr val="804000"/>
              </a:solidFill>
              <a:latin typeface="Palatino"/>
              <a:cs typeface="Palatino"/>
            </a:endParaRPr>
          </a:p>
        </p:txBody>
      </p:sp>
      <p:cxnSp>
        <p:nvCxnSpPr>
          <p:cNvPr id="41" name="Straight Connector 40"/>
          <p:cNvCxnSpPr/>
          <p:nvPr/>
        </p:nvCxnSpPr>
        <p:spPr bwMode="auto">
          <a:xfrm flipH="1">
            <a:off x="4714660" y="3368457"/>
            <a:ext cx="183740" cy="212007"/>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02773" y="18288"/>
            <a:ext cx="7062086" cy="523220"/>
          </a:xfrm>
          <a:prstGeom prst="rect">
            <a:avLst/>
          </a:prstGeom>
          <a:noFill/>
          <a:effectLst>
            <a:softEdge rad="38100"/>
          </a:effectLst>
        </p:spPr>
        <p:txBody>
          <a:bodyPr wrap="square" lIns="91410" tIns="45706" rIns="91410" bIns="45706" rtlCol="0">
            <a:spAutoFit/>
          </a:bodyPr>
          <a:lstStyle/>
          <a:p>
            <a:pPr algn="ctr" defTabSz="914116"/>
            <a:r>
              <a:rPr lang="en-US" sz="2800" dirty="0">
                <a:solidFill>
                  <a:srgbClr val="1010C8"/>
                </a:solidFill>
                <a:latin typeface="+mj-lt"/>
                <a:cs typeface="Papyrus"/>
              </a:rPr>
              <a:t>The </a:t>
            </a:r>
            <a:r>
              <a:rPr lang="en-US" sz="2800" dirty="0" smtClean="0">
                <a:solidFill>
                  <a:srgbClr val="1010C8"/>
                </a:solidFill>
                <a:latin typeface="+mj-lt"/>
                <a:cs typeface="Papyrus"/>
              </a:rPr>
              <a:t>UCN</a:t>
            </a:r>
            <a:r>
              <a:rPr lang="en-US" sz="2800" dirty="0">
                <a:solidFill>
                  <a:srgbClr val="1010C8"/>
                </a:solidFill>
                <a:latin typeface="+mj-lt"/>
                <a:cs typeface="Papyrus"/>
                <a:sym typeface="Symbol"/>
              </a:rPr>
              <a:t></a:t>
            </a:r>
            <a:r>
              <a:rPr lang="en-US" sz="2800" dirty="0" smtClean="0">
                <a:solidFill>
                  <a:srgbClr val="1010C8"/>
                </a:solidFill>
                <a:latin typeface="+mj-lt"/>
                <a:cs typeface="Palatino"/>
              </a:rPr>
              <a:t> </a:t>
            </a:r>
            <a:r>
              <a:rPr lang="en-US" sz="2800" dirty="0">
                <a:solidFill>
                  <a:srgbClr val="1010C8"/>
                </a:solidFill>
                <a:latin typeface="+mj-lt"/>
                <a:cs typeface="Papyrus"/>
              </a:rPr>
              <a:t>Experiment at </a:t>
            </a:r>
            <a:r>
              <a:rPr lang="en-US" sz="2800" dirty="0" smtClean="0">
                <a:solidFill>
                  <a:srgbClr val="1010C8"/>
                </a:solidFill>
                <a:latin typeface="+mj-lt"/>
                <a:cs typeface="Papyrus"/>
              </a:rPr>
              <a:t>LANSCE</a:t>
            </a:r>
            <a:endParaRPr lang="en-US" sz="2800" dirty="0">
              <a:solidFill>
                <a:srgbClr val="1010C8"/>
              </a:solidFill>
              <a:latin typeface="+mj-lt"/>
              <a:cs typeface="Papyrus"/>
            </a:endParaRPr>
          </a:p>
        </p:txBody>
      </p:sp>
      <p:pic>
        <p:nvPicPr>
          <p:cNvPr id="28" name="Picture 27" descr="3He detecto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428" y="4962058"/>
            <a:ext cx="1998817" cy="1361263"/>
          </a:xfrm>
          <a:prstGeom prst="rect">
            <a:avLst/>
          </a:prstGeom>
        </p:spPr>
      </p:pic>
      <p:pic>
        <p:nvPicPr>
          <p:cNvPr id="29" name="Picture 28" descr="10B detector.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739" y="4638863"/>
            <a:ext cx="625963" cy="1673100"/>
          </a:xfrm>
          <a:prstGeom prst="rect">
            <a:avLst/>
          </a:prstGeom>
          <a:ln>
            <a:solidFill>
              <a:srgbClr val="804000"/>
            </a:solidFill>
          </a:ln>
        </p:spPr>
      </p:pic>
      <p:sp>
        <p:nvSpPr>
          <p:cNvPr id="33" name="TextBox 32"/>
          <p:cNvSpPr txBox="1"/>
          <p:nvPr/>
        </p:nvSpPr>
        <p:spPr>
          <a:xfrm>
            <a:off x="587182" y="5029550"/>
            <a:ext cx="1532107" cy="738635"/>
          </a:xfrm>
          <a:prstGeom prst="rect">
            <a:avLst/>
          </a:prstGeom>
          <a:noFill/>
        </p:spPr>
        <p:txBody>
          <a:bodyPr wrap="square" lIns="91410" tIns="45706" rIns="91410" bIns="45706" rtlCol="0">
            <a:spAutoFit/>
          </a:bodyPr>
          <a:lstStyle/>
          <a:p>
            <a:pPr algn="ctr" defTabSz="914116"/>
            <a:r>
              <a:rPr lang="en-US" sz="1400" i="1" dirty="0">
                <a:solidFill>
                  <a:srgbClr val="693311"/>
                </a:solidFill>
                <a:latin typeface="Palatino"/>
                <a:cs typeface="Palatino"/>
              </a:rPr>
              <a:t>UCN</a:t>
            </a:r>
            <a:r>
              <a:rPr lang="en-US" sz="1400" i="1" dirty="0">
                <a:solidFill>
                  <a:srgbClr val="693311"/>
                </a:solidFill>
                <a:latin typeface="Symbol" charset="2"/>
                <a:cs typeface="Symbol" charset="2"/>
              </a:rPr>
              <a:t>t</a:t>
            </a:r>
            <a:endParaRPr lang="en-US" sz="1400" dirty="0">
              <a:solidFill>
                <a:srgbClr val="693311"/>
              </a:solidFill>
              <a:latin typeface="Palatino"/>
              <a:cs typeface="Palatino"/>
            </a:endParaRPr>
          </a:p>
          <a:p>
            <a:pPr algn="ctr" defTabSz="914116"/>
            <a:r>
              <a:rPr lang="en-US" sz="1400" baseline="30000" dirty="0">
                <a:solidFill>
                  <a:srgbClr val="693311"/>
                </a:solidFill>
                <a:latin typeface="Palatino"/>
                <a:cs typeface="Palatino"/>
              </a:rPr>
              <a:t>10</a:t>
            </a:r>
            <a:r>
              <a:rPr lang="en-US" sz="1400" dirty="0">
                <a:solidFill>
                  <a:srgbClr val="693311"/>
                </a:solidFill>
                <a:latin typeface="Palatino"/>
                <a:cs typeface="Palatino"/>
              </a:rPr>
              <a:t>B UCN Detector</a:t>
            </a:r>
            <a:endParaRPr lang="en-US" sz="1400" i="1" dirty="0">
              <a:solidFill>
                <a:srgbClr val="693311"/>
              </a:solidFill>
              <a:latin typeface="Palatino"/>
              <a:cs typeface="Palatino"/>
            </a:endParaRPr>
          </a:p>
        </p:txBody>
      </p:sp>
      <p:sp>
        <p:nvSpPr>
          <p:cNvPr id="37" name="TextBox 36"/>
          <p:cNvSpPr txBox="1"/>
          <p:nvPr/>
        </p:nvSpPr>
        <p:spPr>
          <a:xfrm>
            <a:off x="2818007" y="4509940"/>
            <a:ext cx="2037624" cy="523220"/>
          </a:xfrm>
          <a:prstGeom prst="rect">
            <a:avLst/>
          </a:prstGeom>
          <a:noFill/>
        </p:spPr>
        <p:txBody>
          <a:bodyPr wrap="square" lIns="91410" tIns="45706" rIns="91410" bIns="45706" rtlCol="0">
            <a:spAutoFit/>
          </a:bodyPr>
          <a:lstStyle/>
          <a:p>
            <a:pPr algn="ctr" defTabSz="914116"/>
            <a:r>
              <a:rPr lang="en-US" sz="1400" i="1" dirty="0">
                <a:solidFill>
                  <a:srgbClr val="804000"/>
                </a:solidFill>
                <a:latin typeface="Palatino"/>
                <a:cs typeface="Palatino"/>
              </a:rPr>
              <a:t>Gate Valve</a:t>
            </a:r>
            <a:endParaRPr lang="en-US" sz="1400" dirty="0">
              <a:solidFill>
                <a:srgbClr val="804000"/>
              </a:solidFill>
              <a:latin typeface="Palatino"/>
              <a:cs typeface="Palatino"/>
            </a:endParaRPr>
          </a:p>
          <a:p>
            <a:pPr algn="ctr" defTabSz="914116"/>
            <a:r>
              <a:rPr lang="en-US" sz="1400" baseline="30000" dirty="0">
                <a:solidFill>
                  <a:srgbClr val="804000"/>
                </a:solidFill>
                <a:latin typeface="Palatino"/>
                <a:cs typeface="Palatino"/>
              </a:rPr>
              <a:t>3</a:t>
            </a:r>
            <a:r>
              <a:rPr lang="en-US" sz="1400" dirty="0">
                <a:solidFill>
                  <a:srgbClr val="804000"/>
                </a:solidFill>
                <a:latin typeface="Palatino"/>
                <a:cs typeface="Palatino"/>
              </a:rPr>
              <a:t>He UCN Detector</a:t>
            </a:r>
            <a:endParaRPr lang="en-US" sz="1400" i="1" dirty="0">
              <a:solidFill>
                <a:srgbClr val="804000"/>
              </a:solidFill>
              <a:latin typeface="Palatino"/>
              <a:cs typeface="Palatino"/>
            </a:endParaRPr>
          </a:p>
        </p:txBody>
      </p:sp>
      <p:cxnSp>
        <p:nvCxnSpPr>
          <p:cNvPr id="40" name="Straight Connector 39"/>
          <p:cNvCxnSpPr/>
          <p:nvPr/>
        </p:nvCxnSpPr>
        <p:spPr bwMode="auto">
          <a:xfrm flipH="1" flipV="1">
            <a:off x="846635" y="3193018"/>
            <a:ext cx="464284" cy="846583"/>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H="1">
            <a:off x="4360503" y="4135179"/>
            <a:ext cx="432544" cy="617094"/>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p:nvPr/>
        </p:nvCxnSpPr>
        <p:spPr bwMode="auto">
          <a:xfrm>
            <a:off x="409662" y="4353654"/>
            <a:ext cx="355041" cy="600801"/>
          </a:xfrm>
          <a:prstGeom prst="line">
            <a:avLst/>
          </a:prstGeom>
          <a:solidFill>
            <a:schemeClr val="accent1"/>
          </a:solidFill>
          <a:ln w="9525" cap="flat" cmpd="sng" algn="ctr">
            <a:solidFill>
              <a:srgbClr val="804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109211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152400"/>
            <a:ext cx="4953000" cy="1143000"/>
          </a:xfrm>
        </p:spPr>
        <p:txBody>
          <a:bodyPr/>
          <a:lstStyle/>
          <a:p>
            <a:r>
              <a:rPr lang="en-US" dirty="0" smtClean="0"/>
              <a:t>Material Loss</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5956" y="3276600"/>
            <a:ext cx="4861898" cy="361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71854" y="4191000"/>
            <a:ext cx="1370632" cy="369332"/>
          </a:xfrm>
          <a:prstGeom prst="rect">
            <a:avLst/>
          </a:prstGeom>
          <a:noFill/>
        </p:spPr>
        <p:txBody>
          <a:bodyPr wrap="none" rtlCol="0">
            <a:spAutoFit/>
          </a:bodyPr>
          <a:lstStyle/>
          <a:p>
            <a:r>
              <a:rPr lang="en-US" dirty="0" smtClean="0"/>
              <a:t>200s storage</a:t>
            </a:r>
            <a:endParaRPr lang="en-US" dirty="0"/>
          </a:p>
        </p:txBody>
      </p:sp>
      <p:sp>
        <p:nvSpPr>
          <p:cNvPr id="5" name="TextBox 4"/>
          <p:cNvSpPr txBox="1"/>
          <p:nvPr/>
        </p:nvSpPr>
        <p:spPr>
          <a:xfrm>
            <a:off x="5303593" y="1981200"/>
            <a:ext cx="2904257" cy="369332"/>
          </a:xfrm>
          <a:prstGeom prst="rect">
            <a:avLst/>
          </a:prstGeom>
          <a:noFill/>
        </p:spPr>
        <p:txBody>
          <a:bodyPr wrap="none" rtlCol="0">
            <a:spAutoFit/>
          </a:bodyPr>
          <a:lstStyle/>
          <a:p>
            <a:r>
              <a:rPr lang="en-US" dirty="0" smtClean="0"/>
              <a:t>Average collision time: 0.51 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75886198"/>
              </p:ext>
            </p:extLst>
          </p:nvPr>
        </p:nvGraphicFramePr>
        <p:xfrm>
          <a:off x="-28575" y="13855"/>
          <a:ext cx="5057775" cy="349134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2759" y="3960167"/>
            <a:ext cx="4144441" cy="1754326"/>
          </a:xfrm>
          <a:prstGeom prst="rect">
            <a:avLst/>
          </a:prstGeom>
          <a:noFill/>
        </p:spPr>
        <p:txBody>
          <a:bodyPr wrap="square" rtlCol="0">
            <a:spAutoFit/>
          </a:bodyPr>
          <a:lstStyle/>
          <a:p>
            <a:r>
              <a:rPr lang="en-US" dirty="0" smtClean="0"/>
              <a:t>The time it takes a UCN to find Cu surface ~ 500 s, the time it takes to be absorbed by Cu ~ 10</a:t>
            </a:r>
            <a:r>
              <a:rPr lang="en-US" baseline="30000" dirty="0" smtClean="0"/>
              <a:t>5</a:t>
            </a:r>
            <a:r>
              <a:rPr lang="en-US" dirty="0" smtClean="0"/>
              <a:t> to 10</a:t>
            </a:r>
            <a:r>
              <a:rPr lang="en-US" baseline="30000" dirty="0" smtClean="0"/>
              <a:t>6</a:t>
            </a:r>
            <a:r>
              <a:rPr lang="en-US" dirty="0" smtClean="0"/>
              <a:t> s. </a:t>
            </a:r>
          </a:p>
          <a:p>
            <a:endParaRPr lang="en-US" dirty="0"/>
          </a:p>
          <a:p>
            <a:r>
              <a:rPr lang="en-US" dirty="0" smtClean="0"/>
              <a:t>Spectrum averaged correction time:</a:t>
            </a:r>
          </a:p>
          <a:p>
            <a:r>
              <a:rPr lang="en-US" dirty="0" smtClean="0">
                <a:sym typeface="Symbol"/>
              </a:rPr>
              <a:t>t = 0.3 s</a:t>
            </a:r>
            <a:endParaRPr lang="en-US" dirty="0"/>
          </a:p>
        </p:txBody>
      </p:sp>
    </p:spTree>
    <p:extLst>
      <p:ext uri="{BB962C8B-B14F-4D97-AF65-F5344CB8AC3E}">
        <p14:creationId xmlns:p14="http://schemas.microsoft.com/office/powerpoint/2010/main" val="1015038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09600" y="0"/>
            <a:ext cx="8229600" cy="1143000"/>
          </a:xfrm>
        </p:spPr>
        <p:txBody>
          <a:bodyPr>
            <a:normAutofit fontScale="90000"/>
          </a:bodyPr>
          <a:lstStyle/>
          <a:p>
            <a:r>
              <a:rPr lang="en-US" dirty="0" smtClean="0"/>
              <a:t>Fermi potential vs thin-film oxide layer</a:t>
            </a:r>
            <a:endParaRPr lang="en-US" dirty="0"/>
          </a:p>
        </p:txBody>
      </p:sp>
      <p:pic>
        <p:nvPicPr>
          <p:cNvPr id="18" name="Content Placeholder 17"/>
          <p:cNvPicPr>
            <a:picLocks noGrp="1" noChangeAspect="1"/>
          </p:cNvPicPr>
          <p:nvPr>
            <p:ph idx="1"/>
          </p:nvPr>
        </p:nvPicPr>
        <p:blipFill rotWithShape="1">
          <a:blip r:embed="rId2">
            <a:extLst>
              <a:ext uri="{28A0092B-C50C-407E-A947-70E740481C1C}">
                <a14:useLocalDpi xmlns:a14="http://schemas.microsoft.com/office/drawing/2010/main" val="0"/>
              </a:ext>
            </a:extLst>
          </a:blip>
          <a:srcRect t="5511"/>
          <a:stretch/>
        </p:blipFill>
        <p:spPr>
          <a:xfrm>
            <a:off x="0" y="901608"/>
            <a:ext cx="7620000" cy="5834156"/>
          </a:xfrm>
        </p:spPr>
      </p:pic>
      <p:sp>
        <p:nvSpPr>
          <p:cNvPr id="19" name="TextBox 18"/>
          <p:cNvSpPr txBox="1"/>
          <p:nvPr/>
        </p:nvSpPr>
        <p:spPr>
          <a:xfrm>
            <a:off x="6324600" y="4934634"/>
            <a:ext cx="2414635" cy="646331"/>
          </a:xfrm>
          <a:prstGeom prst="rect">
            <a:avLst/>
          </a:prstGeom>
          <a:noFill/>
        </p:spPr>
        <p:txBody>
          <a:bodyPr wrap="none" rtlCol="0">
            <a:spAutoFit/>
          </a:bodyPr>
          <a:lstStyle/>
          <a:p>
            <a:r>
              <a:rPr lang="en-US" dirty="0" smtClean="0"/>
              <a:t>Calculated without loss </a:t>
            </a:r>
          </a:p>
          <a:p>
            <a:r>
              <a:rPr lang="en-US" dirty="0" smtClean="0"/>
              <a:t>in the film</a:t>
            </a:r>
            <a:endParaRPr lang="en-US" dirty="0"/>
          </a:p>
        </p:txBody>
      </p:sp>
    </p:spTree>
    <p:extLst>
      <p:ext uri="{BB962C8B-B14F-4D97-AF65-F5344CB8AC3E}">
        <p14:creationId xmlns:p14="http://schemas.microsoft.com/office/powerpoint/2010/main" val="26479934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92162"/>
          </a:xfrm>
        </p:spPr>
        <p:txBody>
          <a:bodyPr/>
          <a:lstStyle/>
          <a:p>
            <a:r>
              <a:rPr lang="en-US" dirty="0" smtClean="0"/>
              <a:t>Systematic Effects</a:t>
            </a:r>
            <a:endParaRPr lang="en-US" dirty="0"/>
          </a:p>
        </p:txBody>
      </p:sp>
      <p:sp>
        <p:nvSpPr>
          <p:cNvPr id="3" name="Content Placeholder 2"/>
          <p:cNvSpPr>
            <a:spLocks noGrp="1"/>
          </p:cNvSpPr>
          <p:nvPr>
            <p:ph idx="1"/>
          </p:nvPr>
        </p:nvSpPr>
        <p:spPr>
          <a:xfrm>
            <a:off x="0" y="1143000"/>
            <a:ext cx="9144000" cy="5715000"/>
          </a:xfrm>
        </p:spPr>
        <p:txBody>
          <a:bodyPr>
            <a:normAutofit fontScale="77500" lnSpcReduction="20000"/>
          </a:bodyPr>
          <a:lstStyle/>
          <a:p>
            <a:r>
              <a:rPr lang="en-US" dirty="0" smtClean="0"/>
              <a:t>N</a:t>
            </a:r>
            <a:r>
              <a:rPr lang="en-US" baseline="-25000" dirty="0" smtClean="0"/>
              <a:t>0</a:t>
            </a:r>
            <a:r>
              <a:rPr lang="en-US" dirty="0" smtClean="0"/>
              <a:t> normalization</a:t>
            </a:r>
          </a:p>
          <a:p>
            <a:pPr lvl="1"/>
            <a:r>
              <a:rPr lang="en-US" dirty="0" smtClean="0"/>
              <a:t>Source: intensity fluctuation, spectral change.</a:t>
            </a:r>
            <a:endParaRPr lang="en-US" dirty="0" smtClean="0">
              <a:solidFill>
                <a:srgbClr val="FF0000"/>
              </a:solidFill>
            </a:endParaRPr>
          </a:p>
          <a:p>
            <a:pPr lvl="1"/>
            <a:r>
              <a:rPr lang="en-US" dirty="0" smtClean="0"/>
              <a:t>N0 detector: efficiency change</a:t>
            </a:r>
          </a:p>
          <a:p>
            <a:pPr lvl="1"/>
            <a:r>
              <a:rPr lang="en-US" dirty="0" smtClean="0"/>
              <a:t>Polarization fluctuation</a:t>
            </a:r>
          </a:p>
          <a:p>
            <a:pPr lvl="1"/>
            <a:r>
              <a:rPr lang="en-US" dirty="0" smtClean="0"/>
              <a:t>Cleaner: height, timing fluctuation</a:t>
            </a:r>
            <a:endParaRPr lang="en-US" dirty="0" smtClean="0">
              <a:solidFill>
                <a:srgbClr val="FF0000"/>
              </a:solidFill>
            </a:endParaRPr>
          </a:p>
          <a:p>
            <a:pPr lvl="1"/>
            <a:r>
              <a:rPr lang="en-US" dirty="0" smtClean="0"/>
              <a:t>Insufficient </a:t>
            </a:r>
            <a:r>
              <a:rPr lang="en-US" dirty="0" err="1" smtClean="0"/>
              <a:t>filltime</a:t>
            </a:r>
            <a:endParaRPr lang="en-US" dirty="0" smtClean="0">
              <a:solidFill>
                <a:srgbClr val="FF0000"/>
              </a:solidFill>
            </a:endParaRPr>
          </a:p>
          <a:p>
            <a:r>
              <a:rPr lang="en-US" dirty="0" smtClean="0"/>
              <a:t>Losses inside the trap</a:t>
            </a:r>
          </a:p>
          <a:p>
            <a:pPr lvl="1"/>
            <a:r>
              <a:rPr lang="en-US" dirty="0" smtClean="0"/>
              <a:t>Residual gas </a:t>
            </a:r>
            <a:r>
              <a:rPr lang="en-US" dirty="0" err="1" smtClean="0"/>
              <a:t>upscattering</a:t>
            </a:r>
            <a:r>
              <a:rPr lang="en-US" dirty="0" smtClean="0"/>
              <a:t> /absorption</a:t>
            </a:r>
            <a:endParaRPr lang="en-US" dirty="0" smtClean="0">
              <a:solidFill>
                <a:srgbClr val="FF0000"/>
              </a:solidFill>
            </a:endParaRPr>
          </a:p>
          <a:p>
            <a:pPr lvl="1"/>
            <a:r>
              <a:rPr lang="en-US" dirty="0"/>
              <a:t>D</a:t>
            </a:r>
            <a:r>
              <a:rPr lang="en-US" dirty="0" smtClean="0"/>
              <a:t>epolarization: gradient depolarization, field-zero crossing, AFP spin flip</a:t>
            </a:r>
          </a:p>
          <a:p>
            <a:pPr lvl="1"/>
            <a:r>
              <a:rPr lang="en-US" dirty="0" smtClean="0"/>
              <a:t>UCN heating (mechanical vibrations)</a:t>
            </a:r>
          </a:p>
          <a:p>
            <a:pPr lvl="1"/>
            <a:r>
              <a:rPr lang="en-US" dirty="0" smtClean="0"/>
              <a:t>UCN heating (RF noise in the B</a:t>
            </a:r>
            <a:r>
              <a:rPr lang="en-US" baseline="-25000" dirty="0" smtClean="0"/>
              <a:t>0</a:t>
            </a:r>
            <a:r>
              <a:rPr lang="en-US" dirty="0" smtClean="0"/>
              <a:t> field)</a:t>
            </a:r>
          </a:p>
          <a:p>
            <a:pPr lvl="1"/>
            <a:r>
              <a:rPr lang="en-US" dirty="0"/>
              <a:t>Field holes </a:t>
            </a:r>
            <a:r>
              <a:rPr lang="en-US" dirty="0" smtClean="0"/>
              <a:t>(trap defect)</a:t>
            </a:r>
            <a:endParaRPr lang="en-US" dirty="0"/>
          </a:p>
          <a:p>
            <a:pPr lvl="1"/>
            <a:r>
              <a:rPr lang="en-US" dirty="0" smtClean="0"/>
              <a:t>Material interaction inside the trap.</a:t>
            </a:r>
          </a:p>
          <a:p>
            <a:pPr lvl="1"/>
            <a:r>
              <a:rPr lang="en-US" dirty="0" smtClean="0"/>
              <a:t>Leak through trapdoor</a:t>
            </a:r>
          </a:p>
          <a:p>
            <a:r>
              <a:rPr lang="en-US" dirty="0" smtClean="0"/>
              <a:t>Phase space evolution</a:t>
            </a:r>
          </a:p>
          <a:p>
            <a:pPr lvl="1"/>
            <a:r>
              <a:rPr lang="en-US" dirty="0" smtClean="0"/>
              <a:t>Quasi-bound (marginally trapped) UCN: measure </a:t>
            </a:r>
            <a:r>
              <a:rPr lang="en-US" dirty="0" smtClean="0">
                <a:sym typeface="Symbol"/>
              </a:rPr>
              <a:t>  vs cleaner height</a:t>
            </a: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2807544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828163" cy="687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rot="20965003">
            <a:off x="3046314" y="2525793"/>
            <a:ext cx="3904402" cy="646331"/>
          </a:xfrm>
          <a:prstGeom prst="rect">
            <a:avLst/>
          </a:prstGeom>
          <a:noFill/>
        </p:spPr>
        <p:txBody>
          <a:bodyPr wrap="none" rtlCol="0">
            <a:spAutoFit/>
          </a:bodyPr>
          <a:lstStyle/>
          <a:p>
            <a:r>
              <a:rPr lang="en-US" sz="3600" dirty="0" smtClean="0">
                <a:solidFill>
                  <a:srgbClr val="FF0000"/>
                </a:solidFill>
              </a:rPr>
              <a:t>Work in progress !!!</a:t>
            </a:r>
            <a:endParaRPr lang="en-US" sz="3600" dirty="0">
              <a:solidFill>
                <a:srgbClr val="FF0000"/>
              </a:solidFill>
            </a:endParaRPr>
          </a:p>
        </p:txBody>
      </p:sp>
    </p:spTree>
    <p:extLst>
      <p:ext uri="{BB962C8B-B14F-4D97-AF65-F5344CB8AC3E}">
        <p14:creationId xmlns:p14="http://schemas.microsoft.com/office/powerpoint/2010/main" val="366950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26964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3"/>
            <a:ext cx="6629400" cy="627321"/>
          </a:xfrm>
        </p:spPr>
        <p:txBody>
          <a:bodyPr>
            <a:normAutofit fontScale="90000"/>
          </a:bodyPr>
          <a:lstStyle/>
          <a:p>
            <a:r>
              <a:rPr lang="en-US" dirty="0" smtClean="0"/>
              <a:t>Poincare’s Section of Surface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03" y="2209803"/>
            <a:ext cx="9136305" cy="3810000"/>
          </a:xfrm>
        </p:spPr>
      </p:pic>
      <p:sp>
        <p:nvSpPr>
          <p:cNvPr id="4" name="Slide Number Placeholder 3"/>
          <p:cNvSpPr>
            <a:spLocks noGrp="1"/>
          </p:cNvSpPr>
          <p:nvPr>
            <p:ph type="sldNum" sz="quarter" idx="12"/>
          </p:nvPr>
        </p:nvSpPr>
        <p:spPr/>
        <p:txBody>
          <a:bodyPr/>
          <a:lstStyle/>
          <a:p>
            <a:fld id="{16145EFA-FB25-4078-A3A9-8A9B7B9DAE1F}" type="slidenum">
              <a:rPr lang="en-US" smtClean="0"/>
              <a:pPr/>
              <a:t>65</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346913"/>
            <a:ext cx="2514600" cy="18859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8" y="5214940"/>
            <a:ext cx="2095500" cy="15716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71" y="1905000"/>
            <a:ext cx="1347086" cy="173355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143500"/>
            <a:ext cx="2286000" cy="17145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4314" y="1371603"/>
            <a:ext cx="2363086" cy="177231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8837" y="5083695"/>
            <a:ext cx="2323214" cy="174241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901" y="5122899"/>
            <a:ext cx="2270939" cy="1703204"/>
          </a:xfrm>
          <a:prstGeom prst="rect">
            <a:avLst/>
          </a:prstGeom>
        </p:spPr>
      </p:pic>
      <p:cxnSp>
        <p:nvCxnSpPr>
          <p:cNvPr id="16" name="Straight Arrow Connector 15"/>
          <p:cNvCxnSpPr/>
          <p:nvPr/>
        </p:nvCxnSpPr>
        <p:spPr>
          <a:xfrm>
            <a:off x="1688880" y="3505200"/>
            <a:ext cx="63722" cy="3048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295403" y="5083694"/>
            <a:ext cx="113414" cy="70750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685858" y="2971800"/>
            <a:ext cx="0" cy="8382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886202" y="4648202"/>
            <a:ext cx="457200" cy="9906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734300" y="2771778"/>
            <a:ext cx="266700" cy="103822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620000" y="3962400"/>
            <a:ext cx="400050" cy="1828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867" y="905468"/>
            <a:ext cx="3230500" cy="461665"/>
          </a:xfrm>
          <a:prstGeom prst="rect">
            <a:avLst/>
          </a:prstGeom>
          <a:noFill/>
        </p:spPr>
        <p:txBody>
          <a:bodyPr wrap="none" lIns="91410" tIns="45706" rIns="91410" bIns="45706" rtlCol="0">
            <a:spAutoFit/>
          </a:bodyPr>
          <a:lstStyle/>
          <a:p>
            <a:r>
              <a:rPr lang="en-US" sz="2400" dirty="0"/>
              <a:t>Two degrees of freedom</a:t>
            </a:r>
          </a:p>
        </p:txBody>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1962" y="0"/>
            <a:ext cx="2812038" cy="180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Data 12"/>
          <p:cNvSpPr/>
          <p:nvPr/>
        </p:nvSpPr>
        <p:spPr>
          <a:xfrm rot="19636310">
            <a:off x="6720967" y="98083"/>
            <a:ext cx="2034032" cy="891631"/>
          </a:xfrm>
          <a:prstGeom prst="flowChartInputOutput">
            <a:avLst/>
          </a:prstGeom>
          <a:solidFill>
            <a:srgbClr val="FFFF00">
              <a:alpha val="5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Tree>
    <p:extLst>
      <p:ext uri="{BB962C8B-B14F-4D97-AF65-F5344CB8AC3E}">
        <p14:creationId xmlns:p14="http://schemas.microsoft.com/office/powerpoint/2010/main" val="357521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501130" cy="1143000"/>
          </a:xfrm>
        </p:spPr>
        <p:txBody>
          <a:bodyPr>
            <a:normAutofit fontScale="90000"/>
          </a:bodyPr>
          <a:lstStyle/>
          <a:p>
            <a:r>
              <a:rPr lang="en-US" b="1" dirty="0">
                <a:solidFill>
                  <a:srgbClr val="00B050"/>
                </a:solidFill>
              </a:rPr>
              <a:t>Adiabatic Fast Passage (AFP) Spin Flipper </a:t>
            </a:r>
            <a:r>
              <a:rPr lang="en-US" b="1" dirty="0" smtClean="0">
                <a:solidFill>
                  <a:srgbClr val="00B050"/>
                </a:solidFill>
              </a:rPr>
              <a:t>Coils</a:t>
            </a:r>
            <a:endParaRPr lang="en-US" dirty="0"/>
          </a:p>
        </p:txBody>
      </p:sp>
      <p:sp>
        <p:nvSpPr>
          <p:cNvPr id="3" name="Slide Number Placeholder 2"/>
          <p:cNvSpPr>
            <a:spLocks noGrp="1"/>
          </p:cNvSpPr>
          <p:nvPr>
            <p:ph type="sldNum" sz="quarter" idx="12"/>
          </p:nvPr>
        </p:nvSpPr>
        <p:spPr/>
        <p:txBody>
          <a:bodyPr/>
          <a:lstStyle/>
          <a:p>
            <a:fld id="{16145EFA-FB25-4078-A3A9-8A9B7B9DAE1F}" type="slidenum">
              <a:rPr lang="en-US" smtClean="0">
                <a:solidFill>
                  <a:prstClr val="black">
                    <a:tint val="75000"/>
                  </a:prstClr>
                </a:solidFill>
              </a:rPr>
              <a:pPr/>
              <a:t>66</a:t>
            </a:fld>
            <a:endParaRPr lang="en-US">
              <a:solidFill>
                <a:prstClr val="black">
                  <a:tint val="75000"/>
                </a:prstClr>
              </a:solidFill>
            </a:endParaRPr>
          </a:p>
        </p:txBody>
      </p:sp>
      <p:pic>
        <p:nvPicPr>
          <p:cNvPr id="4"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r="22471"/>
          <a:stretch/>
        </p:blipFill>
        <p:spPr>
          <a:xfrm>
            <a:off x="76200" y="1600200"/>
            <a:ext cx="4871558" cy="3928334"/>
          </a:xfrm>
          <a:prstGeom prst="rect">
            <a:avLst/>
          </a:prstGeom>
          <a:effectLst>
            <a:glow rad="228600">
              <a:schemeClr val="accent5">
                <a:satMod val="175000"/>
                <a:alpha val="40000"/>
              </a:schemeClr>
            </a:glo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4100039"/>
            <a:ext cx="5101770" cy="285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88750" y="1905000"/>
            <a:ext cx="3955250" cy="1938992"/>
          </a:xfrm>
          <a:prstGeom prst="rect">
            <a:avLst/>
          </a:prstGeom>
          <a:noFill/>
        </p:spPr>
        <p:txBody>
          <a:bodyPr wrap="none" lIns="91410" tIns="45706" rIns="91410" bIns="45706" rtlCol="0">
            <a:spAutoFit/>
          </a:bodyPr>
          <a:lstStyle/>
          <a:p>
            <a:pPr defTabSz="914116"/>
            <a:r>
              <a:rPr lang="en-US" sz="2400" dirty="0">
                <a:solidFill>
                  <a:prstClr val="black"/>
                </a:solidFill>
              </a:rPr>
              <a:t>Low field spin flipper</a:t>
            </a:r>
          </a:p>
          <a:p>
            <a:pPr defTabSz="914116"/>
            <a:r>
              <a:rPr lang="en-US" sz="2400" dirty="0">
                <a:solidFill>
                  <a:prstClr val="black"/>
                </a:solidFill>
              </a:rPr>
              <a:t>(low-pass bird cage resonator)</a:t>
            </a:r>
          </a:p>
          <a:p>
            <a:pPr defTabSz="914116"/>
            <a:r>
              <a:rPr lang="en-US" sz="2400" dirty="0">
                <a:solidFill>
                  <a:prstClr val="black"/>
                </a:solidFill>
              </a:rPr>
              <a:t>B0: 140 gauss</a:t>
            </a:r>
          </a:p>
          <a:p>
            <a:pPr defTabSz="914116"/>
            <a:r>
              <a:rPr lang="en-US" sz="2400" dirty="0">
                <a:solidFill>
                  <a:prstClr val="black"/>
                </a:solidFill>
              </a:rPr>
              <a:t>Resonant frequency: 400 kHz</a:t>
            </a:r>
          </a:p>
          <a:p>
            <a:pPr defTabSz="914116"/>
            <a:r>
              <a:rPr lang="en-US" sz="2400" dirty="0">
                <a:solidFill>
                  <a:prstClr val="black"/>
                </a:solidFill>
              </a:rPr>
              <a:t>Power: 1W</a:t>
            </a:r>
          </a:p>
        </p:txBody>
      </p:sp>
    </p:spTree>
    <p:extLst>
      <p:ext uri="{BB962C8B-B14F-4D97-AF65-F5344CB8AC3E}">
        <p14:creationId xmlns:p14="http://schemas.microsoft.com/office/powerpoint/2010/main" val="2325040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40" y="1"/>
            <a:ext cx="7806240" cy="990599"/>
          </a:xfrm>
        </p:spPr>
        <p:txBody>
          <a:bodyPr>
            <a:normAutofit/>
          </a:bodyPr>
          <a:lstStyle/>
          <a:p>
            <a:r>
              <a:rPr lang="en-US" sz="4000" dirty="0" smtClean="0"/>
              <a:t>Adiabatic Fast Passage Spin Flip Coils</a:t>
            </a:r>
            <a:endParaRPr lang="en-US" sz="4000" dirty="0"/>
          </a:p>
        </p:txBody>
      </p:sp>
      <p:sp>
        <p:nvSpPr>
          <p:cNvPr id="5" name="Content Placeholder 4"/>
          <p:cNvSpPr>
            <a:spLocks noGrp="1"/>
          </p:cNvSpPr>
          <p:nvPr>
            <p:ph sz="quarter" idx="3"/>
          </p:nvPr>
        </p:nvSpPr>
        <p:spPr/>
        <p:txBody>
          <a:bodyPr/>
          <a:lstStyle/>
          <a:p>
            <a:endParaRPr lang="en-US"/>
          </a:p>
        </p:txBody>
      </p:sp>
      <p:pic>
        <p:nvPicPr>
          <p:cNvPr id="3074" name="Picture 2" descr="D:\LiuWork\Research\grant_proposal\IU_NPE_NSF\NSF2012\NSF2012\AFP_field_profile2.png"/>
          <p:cNvPicPr>
            <a:picLocks noChangeAspect="1" noChangeArrowheads="1"/>
          </p:cNvPicPr>
          <p:nvPr/>
        </p:nvPicPr>
        <p:blipFill rotWithShape="1">
          <a:blip r:embed="rId2">
            <a:extLst>
              <a:ext uri="{28A0092B-C50C-407E-A947-70E740481C1C}">
                <a14:useLocalDpi xmlns:a14="http://schemas.microsoft.com/office/drawing/2010/main" val="0"/>
              </a:ext>
            </a:extLst>
          </a:blip>
          <a:srcRect t="15925" b="14251"/>
          <a:stretch/>
        </p:blipFill>
        <p:spPr bwMode="auto">
          <a:xfrm>
            <a:off x="3801783" y="4038600"/>
            <a:ext cx="5342217" cy="27976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p:cNvGraphicFramePr>
            <a:graphicFrameLocks/>
          </p:cNvGraphicFramePr>
          <p:nvPr>
            <p:extLst>
              <p:ext uri="{D42A27DB-BD31-4B8C-83A1-F6EECF244321}">
                <p14:modId xmlns:p14="http://schemas.microsoft.com/office/powerpoint/2010/main" val="3469493020"/>
              </p:ext>
            </p:extLst>
          </p:nvPr>
        </p:nvGraphicFramePr>
        <p:xfrm>
          <a:off x="22122" y="975852"/>
          <a:ext cx="8893277" cy="32395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9598" y="4648200"/>
            <a:ext cx="3124201" cy="1477328"/>
          </a:xfrm>
          <a:prstGeom prst="rect">
            <a:avLst/>
          </a:prstGeom>
          <a:noFill/>
        </p:spPr>
        <p:txBody>
          <a:bodyPr wrap="square" rtlCol="0">
            <a:spAutoFit/>
          </a:bodyPr>
          <a:lstStyle/>
          <a:p>
            <a:pPr defTabSz="914400"/>
            <a:r>
              <a:rPr lang="en-US" dirty="0" smtClean="0">
                <a:solidFill>
                  <a:prstClr val="black"/>
                </a:solidFill>
              </a:rPr>
              <a:t>Low field AFP spin flipper</a:t>
            </a:r>
          </a:p>
          <a:p>
            <a:pPr defTabSz="914400"/>
            <a:r>
              <a:rPr lang="en-US" dirty="0" smtClean="0">
                <a:solidFill>
                  <a:prstClr val="black"/>
                </a:solidFill>
              </a:rPr>
              <a:t>B0 = 140 Gauss</a:t>
            </a:r>
          </a:p>
          <a:p>
            <a:pPr defTabSz="914400"/>
            <a:r>
              <a:rPr lang="en-US" dirty="0" smtClean="0">
                <a:solidFill>
                  <a:prstClr val="black"/>
                </a:solidFill>
              </a:rPr>
              <a:t>RF frequency = 400 kHz</a:t>
            </a:r>
          </a:p>
          <a:p>
            <a:pPr defTabSz="914400"/>
            <a:r>
              <a:rPr lang="en-US" dirty="0" smtClean="0">
                <a:solidFill>
                  <a:prstClr val="black"/>
                </a:solidFill>
              </a:rPr>
              <a:t>RF power =  4 W</a:t>
            </a:r>
          </a:p>
          <a:p>
            <a:pPr defTabSz="914400"/>
            <a:r>
              <a:rPr lang="en-US" dirty="0" smtClean="0">
                <a:solidFill>
                  <a:prstClr val="black"/>
                </a:solidFill>
              </a:rPr>
              <a:t>B1 = 1.7 gauss</a:t>
            </a:r>
            <a:endParaRPr lang="en-US" dirty="0">
              <a:solidFill>
                <a:prstClr val="black"/>
              </a:solidFill>
            </a:endParaRPr>
          </a:p>
        </p:txBody>
      </p:sp>
    </p:spTree>
    <p:extLst>
      <p:ext uri="{BB962C8B-B14F-4D97-AF65-F5344CB8AC3E}">
        <p14:creationId xmlns:p14="http://schemas.microsoft.com/office/powerpoint/2010/main" val="2073684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08" y="228600"/>
            <a:ext cx="3593691" cy="1143480"/>
          </a:xfrm>
        </p:spPr>
        <p:txBody>
          <a:bodyPr>
            <a:normAutofit fontScale="90000"/>
          </a:bodyPr>
          <a:lstStyle/>
          <a:p>
            <a:r>
              <a:rPr lang="en-US" dirty="0" smtClean="0"/>
              <a:t>RF power fluctuation</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120907873"/>
              </p:ext>
            </p:extLst>
          </p:nvPr>
        </p:nvGraphicFramePr>
        <p:xfrm>
          <a:off x="0" y="1981200"/>
          <a:ext cx="4571999" cy="3884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p:cNvGraphicFramePr>
            <a:graphicFrameLocks noGrp="1"/>
          </p:cNvGraphicFramePr>
          <p:nvPr>
            <p:ph sz="quarter" idx="2"/>
            <p:extLst>
              <p:ext uri="{D42A27DB-BD31-4B8C-83A1-F6EECF244321}">
                <p14:modId xmlns:p14="http://schemas.microsoft.com/office/powerpoint/2010/main" val="118461566"/>
              </p:ext>
            </p:extLst>
          </p:nvPr>
        </p:nvGraphicFramePr>
        <p:xfrm>
          <a:off x="4419600" y="1906588"/>
          <a:ext cx="4648200" cy="41894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27819" y="6091535"/>
            <a:ext cx="4748981" cy="461665"/>
          </a:xfrm>
          <a:prstGeom prst="rect">
            <a:avLst/>
          </a:prstGeom>
          <a:noFill/>
        </p:spPr>
        <p:txBody>
          <a:bodyPr wrap="square" rtlCol="0">
            <a:spAutoFit/>
          </a:bodyPr>
          <a:lstStyle/>
          <a:p>
            <a:r>
              <a:rPr lang="en-US" sz="2400" dirty="0" smtClean="0"/>
              <a:t>At 1.7 gauss, </a:t>
            </a:r>
            <a:r>
              <a:rPr lang="en-US" sz="2400" dirty="0" smtClean="0">
                <a:sym typeface="Symbol"/>
              </a:rPr>
              <a:t>= 0.0036/gauss</a:t>
            </a:r>
            <a:endParaRPr lang="en-US" sz="2400" dirty="0"/>
          </a:p>
        </p:txBody>
      </p:sp>
      <p:sp>
        <p:nvSpPr>
          <p:cNvPr id="11" name="TextBox 10"/>
          <p:cNvSpPr txBox="1"/>
          <p:nvPr/>
        </p:nvSpPr>
        <p:spPr>
          <a:xfrm>
            <a:off x="5181601" y="6167735"/>
            <a:ext cx="3962400" cy="461665"/>
          </a:xfrm>
          <a:prstGeom prst="rect">
            <a:avLst/>
          </a:prstGeom>
          <a:noFill/>
        </p:spPr>
        <p:txBody>
          <a:bodyPr wrap="square" rtlCol="0">
            <a:spAutoFit/>
          </a:bodyPr>
          <a:lstStyle/>
          <a:p>
            <a:r>
              <a:rPr lang="en-US" sz="2400" dirty="0" smtClean="0">
                <a:sym typeface="Symbol"/>
              </a:rPr>
              <a:t>= 0.0029/W</a:t>
            </a:r>
            <a:endParaRPr lang="en-US" sz="2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540" y="76200"/>
            <a:ext cx="535626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3762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40" y="228601"/>
            <a:ext cx="7806240" cy="838199"/>
          </a:xfrm>
        </p:spPr>
        <p:txBody>
          <a:bodyPr>
            <a:normAutofit/>
          </a:bodyPr>
          <a:lstStyle/>
          <a:p>
            <a:r>
              <a:rPr lang="en-US" dirty="0" smtClean="0"/>
              <a:t>Change in Ambient Field</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894806150"/>
              </p:ext>
            </p:extLst>
          </p:nvPr>
        </p:nvGraphicFramePr>
        <p:xfrm>
          <a:off x="990600" y="1143000"/>
          <a:ext cx="6872287" cy="47767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400" y="6007510"/>
            <a:ext cx="6477000" cy="461665"/>
          </a:xfrm>
          <a:prstGeom prst="rect">
            <a:avLst/>
          </a:prstGeom>
          <a:noFill/>
        </p:spPr>
        <p:txBody>
          <a:bodyPr wrap="square" rtlCol="0">
            <a:spAutoFit/>
          </a:bodyPr>
          <a:lstStyle/>
          <a:p>
            <a:r>
              <a:rPr lang="en-US" sz="2400" dirty="0" smtClean="0"/>
              <a:t>At B</a:t>
            </a:r>
            <a:r>
              <a:rPr lang="en-US" sz="2400" baseline="-25000" dirty="0" smtClean="0"/>
              <a:t>RF</a:t>
            </a:r>
            <a:r>
              <a:rPr lang="en-US" sz="2400" dirty="0" smtClean="0"/>
              <a:t> = 1.7 gauss, </a:t>
            </a:r>
            <a:r>
              <a:rPr lang="en-US" sz="2400" dirty="0" smtClean="0">
                <a:sym typeface="Symbol"/>
              </a:rPr>
              <a:t>= 0.0055/(</a:t>
            </a:r>
            <a:r>
              <a:rPr lang="en-US" sz="2400" dirty="0" err="1" smtClean="0">
                <a:sym typeface="Symbol"/>
              </a:rPr>
              <a:t>dH</a:t>
            </a:r>
            <a:r>
              <a:rPr lang="en-US" sz="2400" dirty="0" smtClean="0">
                <a:sym typeface="Symbol"/>
              </a:rPr>
              <a:t>/</a:t>
            </a:r>
            <a:r>
              <a:rPr lang="en-US" sz="2400" dirty="0" err="1" smtClean="0">
                <a:sym typeface="Symbol"/>
              </a:rPr>
              <a:t>dz</a:t>
            </a:r>
            <a:r>
              <a:rPr lang="en-US" sz="2400" dirty="0" smtClean="0">
                <a:sym typeface="Symbol"/>
              </a:rPr>
              <a:t>)</a:t>
            </a:r>
            <a:endParaRPr lang="en-US" sz="2400" dirty="0"/>
          </a:p>
        </p:txBody>
      </p:sp>
    </p:spTree>
    <p:extLst>
      <p:ext uri="{BB962C8B-B14F-4D97-AF65-F5344CB8AC3E}">
        <p14:creationId xmlns:p14="http://schemas.microsoft.com/office/powerpoint/2010/main" val="3885813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The </a:t>
            </a:r>
            <a:r>
              <a:rPr lang="en-US" sz="3200" dirty="0" err="1" smtClean="0"/>
              <a:t>UCN</a:t>
            </a:r>
            <a:r>
              <a:rPr lang="en-US" sz="3200" dirty="0" err="1" smtClean="0">
                <a:latin typeface="Symbol" panose="05050102010706020507" pitchFamily="18" charset="2"/>
              </a:rPr>
              <a:t>t</a:t>
            </a:r>
            <a:r>
              <a:rPr lang="en-US" sz="3200" dirty="0" smtClean="0"/>
              <a:t> experiment is installed in the UCN facility at Los Alamos’s LANSCE accelerator</a:t>
            </a:r>
            <a:endParaRPr lang="en-US" sz="3200" dirty="0"/>
          </a:p>
        </p:txBody>
      </p:sp>
      <p:sp>
        <p:nvSpPr>
          <p:cNvPr id="4" name="Slide Number Placeholder 3"/>
          <p:cNvSpPr>
            <a:spLocks noGrp="1"/>
          </p:cNvSpPr>
          <p:nvPr>
            <p:ph type="sldNum" sz="quarter" idx="12"/>
          </p:nvPr>
        </p:nvSpPr>
        <p:spPr/>
        <p:txBody>
          <a:bodyPr/>
          <a:lstStyle/>
          <a:p>
            <a:pPr>
              <a:defRPr/>
            </a:pPr>
            <a:fld id="{546315F6-FF9F-4DDE-A4EE-7E4F00A868DA}" type="slidenum">
              <a:rPr lang="en-US" smtClean="0"/>
              <a:pPr>
                <a:defRPr/>
              </a:pPr>
              <a:t>7</a:t>
            </a:fld>
            <a:endParaRPr lang="en-US" smtClean="0"/>
          </a:p>
          <a:p>
            <a:pPr>
              <a:defRPr/>
            </a:pPr>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59181"/>
            <a:ext cx="680516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5403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92" y="152400"/>
            <a:ext cx="8229600" cy="792162"/>
          </a:xfrm>
        </p:spPr>
        <p:txBody>
          <a:bodyPr>
            <a:noAutofit/>
          </a:bodyPr>
          <a:lstStyle/>
          <a:p>
            <a:r>
              <a:rPr lang="en-US" sz="3600" dirty="0" smtClean="0"/>
              <a:t>Bailey inside the </a:t>
            </a:r>
            <a:r>
              <a:rPr lang="en-US" sz="3600" dirty="0" err="1" smtClean="0"/>
              <a:t>Halbach</a:t>
            </a:r>
            <a:r>
              <a:rPr lang="en-US" sz="3600" dirty="0" smtClean="0"/>
              <a:t> array performing field mapping (before Christmas 2012)</a:t>
            </a:r>
            <a:endParaRPr lang="en-US" sz="3600" dirty="0"/>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rPr>
              <a:pPr/>
              <a:t>70</a:t>
            </a:fld>
            <a:endParaRPr lang="en-US">
              <a:solidFill>
                <a:prstClr val="black">
                  <a:tint val="75000"/>
                </a:prstClr>
              </a:solidFill>
            </a:endParaRPr>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285" y="1397000"/>
            <a:ext cx="7745413" cy="546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6849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Liu\Desktop\KUSB\fig\line_scan_1.jpg"/>
          <p:cNvPicPr>
            <a:picLocks noChangeAspect="1" noChangeArrowheads="1"/>
          </p:cNvPicPr>
          <p:nvPr/>
        </p:nvPicPr>
        <p:blipFill rotWithShape="1">
          <a:blip r:embed="rId3">
            <a:extLst>
              <a:ext uri="{28A0092B-C50C-407E-A947-70E740481C1C}">
                <a14:useLocalDpi xmlns:a14="http://schemas.microsoft.com/office/drawing/2010/main" val="0"/>
              </a:ext>
            </a:extLst>
          </a:blip>
          <a:srcRect l="7879" t="3434" r="7953" b="1693"/>
          <a:stretch/>
        </p:blipFill>
        <p:spPr bwMode="auto">
          <a:xfrm>
            <a:off x="113675" y="2361959"/>
            <a:ext cx="7523636" cy="342163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65186" y="2149401"/>
            <a:ext cx="632238" cy="3398535"/>
          </a:xfrm>
          <a:prstGeom prst="rect">
            <a:avLst/>
          </a:pr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
        <p:nvSpPr>
          <p:cNvPr id="14" name="TextBox 13"/>
          <p:cNvSpPr txBox="1"/>
          <p:nvPr/>
        </p:nvSpPr>
        <p:spPr>
          <a:xfrm>
            <a:off x="2241487" y="4766131"/>
            <a:ext cx="3839108" cy="461655"/>
          </a:xfrm>
          <a:prstGeom prst="rect">
            <a:avLst/>
          </a:prstGeom>
          <a:noFill/>
        </p:spPr>
        <p:txBody>
          <a:bodyPr wrap="none" lIns="91410" tIns="45706" rIns="91410" bIns="45706" rtlCol="0">
            <a:spAutoFit/>
          </a:bodyPr>
          <a:lstStyle/>
          <a:p>
            <a:r>
              <a:rPr lang="en-US" sz="2400" dirty="0"/>
              <a:t>Trap door (6”x6” = 12x3 PMs)</a:t>
            </a:r>
          </a:p>
        </p:txBody>
      </p:sp>
      <p:sp>
        <p:nvSpPr>
          <p:cNvPr id="16" name="Down Arrow 15"/>
          <p:cNvSpPr/>
          <p:nvPr/>
        </p:nvSpPr>
        <p:spPr>
          <a:xfrm>
            <a:off x="13200557" y="7106124"/>
            <a:ext cx="484632" cy="19119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
        <p:nvSpPr>
          <p:cNvPr id="17" name="TextBox 16"/>
          <p:cNvSpPr txBox="1"/>
          <p:nvPr/>
        </p:nvSpPr>
        <p:spPr>
          <a:xfrm>
            <a:off x="76200" y="2057400"/>
            <a:ext cx="8038475" cy="461665"/>
          </a:xfrm>
          <a:prstGeom prst="rect">
            <a:avLst/>
          </a:prstGeom>
          <a:noFill/>
        </p:spPr>
        <p:txBody>
          <a:bodyPr wrap="square" lIns="91410" tIns="45706" rIns="91410" bIns="45706" rtlCol="0">
            <a:spAutoFit/>
          </a:bodyPr>
          <a:lstStyle/>
          <a:p>
            <a:r>
              <a:rPr lang="en-US" sz="2400" dirty="0"/>
              <a:t>Scan across the array surface along the short axis of the array:</a:t>
            </a:r>
          </a:p>
        </p:txBody>
      </p:sp>
      <p:cxnSp>
        <p:nvCxnSpPr>
          <p:cNvPr id="21" name="Straight Connector 20"/>
          <p:cNvCxnSpPr/>
          <p:nvPr/>
        </p:nvCxnSpPr>
        <p:spPr>
          <a:xfrm>
            <a:off x="570878" y="4724400"/>
            <a:ext cx="777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7175" y="4800600"/>
            <a:ext cx="792205" cy="461665"/>
          </a:xfrm>
          <a:prstGeom prst="rect">
            <a:avLst/>
          </a:prstGeom>
          <a:noFill/>
        </p:spPr>
        <p:txBody>
          <a:bodyPr wrap="none" lIns="91410" tIns="45706" rIns="91410" bIns="45706" rtlCol="0">
            <a:spAutoFit/>
          </a:bodyPr>
          <a:lstStyle/>
          <a:p>
            <a:r>
              <a:rPr lang="en-US" sz="2400" dirty="0"/>
              <a:t>0.8 T</a:t>
            </a:r>
          </a:p>
        </p:txBody>
      </p:sp>
      <p:sp>
        <p:nvSpPr>
          <p:cNvPr id="2" name="TextBox 1"/>
          <p:cNvSpPr txBox="1"/>
          <p:nvPr/>
        </p:nvSpPr>
        <p:spPr>
          <a:xfrm>
            <a:off x="2895600" y="609600"/>
            <a:ext cx="3547894" cy="646331"/>
          </a:xfrm>
          <a:prstGeom prst="rect">
            <a:avLst/>
          </a:prstGeom>
          <a:noFill/>
        </p:spPr>
        <p:txBody>
          <a:bodyPr wrap="none" rtlCol="0">
            <a:spAutoFit/>
          </a:bodyPr>
          <a:lstStyle/>
          <a:p>
            <a:r>
              <a:rPr lang="en-US" sz="3600" dirty="0" smtClean="0"/>
              <a:t>Quality Assurance</a:t>
            </a:r>
            <a:endParaRPr lang="en-US" sz="3600" dirty="0"/>
          </a:p>
        </p:txBody>
      </p:sp>
    </p:spTree>
    <p:extLst>
      <p:ext uri="{BB962C8B-B14F-4D97-AF65-F5344CB8AC3E}">
        <p14:creationId xmlns:p14="http://schemas.microsoft.com/office/powerpoint/2010/main" val="37155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032"/>
            <a:ext cx="8839200" cy="732971"/>
          </a:xfrm>
        </p:spPr>
        <p:txBody>
          <a:bodyPr>
            <a:normAutofit fontScale="90000"/>
          </a:bodyPr>
          <a:lstStyle/>
          <a:p>
            <a:r>
              <a:rPr lang="en-US" b="1" dirty="0" smtClean="0">
                <a:solidFill>
                  <a:srgbClr val="7030A0"/>
                </a:solidFill>
              </a:rPr>
              <a:t>Characterizations of the Magnetic Trap</a:t>
            </a:r>
            <a:endParaRPr lang="en-US" dirty="0"/>
          </a:p>
        </p:txBody>
      </p:sp>
      <p:sp>
        <p:nvSpPr>
          <p:cNvPr id="3" name="Slide Number Placeholder 2"/>
          <p:cNvSpPr>
            <a:spLocks noGrp="1"/>
          </p:cNvSpPr>
          <p:nvPr>
            <p:ph type="sldNum" sz="quarter" idx="12"/>
          </p:nvPr>
        </p:nvSpPr>
        <p:spPr/>
        <p:txBody>
          <a:bodyPr/>
          <a:lstStyle/>
          <a:p>
            <a:fld id="{16145EFA-FB25-4078-A3A9-8A9B7B9DAE1F}" type="slidenum">
              <a:rPr lang="en-US" smtClean="0"/>
              <a:pPr/>
              <a:t>72</a:t>
            </a:fld>
            <a:endParaRPr lang="en-US"/>
          </a:p>
        </p:txBody>
      </p:sp>
      <p:grpSp>
        <p:nvGrpSpPr>
          <p:cNvPr id="8" name="Group 93"/>
          <p:cNvGrpSpPr/>
          <p:nvPr/>
        </p:nvGrpSpPr>
        <p:grpSpPr>
          <a:xfrm>
            <a:off x="245102" y="602918"/>
            <a:ext cx="9211950" cy="2685351"/>
            <a:chOff x="12657390" y="22498881"/>
            <a:chExt cx="9143998" cy="2568597"/>
          </a:xfrm>
        </p:grpSpPr>
        <p:sp>
          <p:nvSpPr>
            <p:cNvPr id="9" name="TextBox 8"/>
            <p:cNvSpPr txBox="1"/>
            <p:nvPr/>
          </p:nvSpPr>
          <p:spPr>
            <a:xfrm>
              <a:off x="12657390" y="22498881"/>
              <a:ext cx="9143998" cy="2568597"/>
            </a:xfrm>
            <a:prstGeom prst="rect">
              <a:avLst/>
            </a:prstGeom>
            <a:noFill/>
          </p:spPr>
          <p:txBody>
            <a:bodyPr wrap="square" rtlCol="0">
              <a:spAutoFit/>
            </a:bodyPr>
            <a:lstStyle/>
            <a:p>
              <a:endParaRPr lang="en-US" sz="1100" dirty="0"/>
            </a:p>
            <a:p>
              <a:r>
                <a:rPr lang="en-US" sz="2400" dirty="0"/>
                <a:t>Planar Halbach with discrete magnetization components modeled by</a:t>
              </a:r>
              <a:r>
                <a:rPr lang="en-US" sz="2400" baseline="30000" dirty="0"/>
                <a:t> </a:t>
              </a:r>
              <a:endParaRPr lang="en-US" sz="2400" dirty="0"/>
            </a:p>
            <a:p>
              <a:endParaRPr lang="en-US" dirty="0"/>
            </a:p>
            <a:p>
              <a:endParaRPr lang="en-US" sz="3000" dirty="0"/>
            </a:p>
            <a:p>
              <a:endParaRPr lang="en-US" sz="2800" dirty="0"/>
            </a:p>
            <a:p>
              <a:r>
                <a:rPr lang="en-US" sz="2000" dirty="0"/>
                <a:t>B</a:t>
              </a:r>
              <a:r>
                <a:rPr lang="en-US" sz="2000" baseline="-25000" dirty="0"/>
                <a:t>rem</a:t>
              </a:r>
              <a:r>
                <a:rPr lang="en-US" sz="2000" dirty="0"/>
                <a:t> is the remanence of the PMs (1.35 T): </a:t>
              </a:r>
              <a:r>
                <a:rPr lang="en-US" sz="2000" b="1" dirty="0" err="1"/>
                <a:t>NdFeB</a:t>
              </a:r>
              <a:endParaRPr lang="en-US" sz="2000" b="1" dirty="0"/>
            </a:p>
            <a:p>
              <a:r>
                <a:rPr lang="en-US" sz="2000" b="1" dirty="0"/>
                <a:t>Each PM is 1” (height) x 0.5” (width) x 2” (length)</a:t>
              </a:r>
            </a:p>
            <a:p>
              <a:endParaRPr lang="en-US" sz="1600" dirty="0"/>
            </a:p>
          </p:txBody>
        </p:sp>
        <p:pic>
          <p:nvPicPr>
            <p:cNvPr id="10" name="Picture 14"/>
            <p:cNvPicPr>
              <a:picLocks noChangeAspect="1" noChangeArrowheads="1"/>
            </p:cNvPicPr>
            <p:nvPr/>
          </p:nvPicPr>
          <p:blipFill>
            <a:blip r:embed="rId3" cstate="print"/>
            <a:srcRect/>
            <a:stretch>
              <a:fillRect/>
            </a:stretch>
          </p:blipFill>
          <p:spPr bwMode="auto">
            <a:xfrm>
              <a:off x="13624305" y="23155834"/>
              <a:ext cx="6731774" cy="880067"/>
            </a:xfrm>
            <a:prstGeom prst="rect">
              <a:avLst/>
            </a:prstGeom>
            <a:noFill/>
            <a:ln w="9525">
              <a:noFill/>
              <a:miter lim="800000"/>
              <a:headEnd/>
              <a:tailEnd/>
            </a:ln>
          </p:spPr>
        </p:pic>
      </p:grpSp>
      <p:pic>
        <p:nvPicPr>
          <p:cNvPr id="12" name="Picture 2" descr="C:\Users\Liu\Desktop\KUSB\fig\chip1_zdep_nochip.jpg"/>
          <p:cNvPicPr>
            <a:picLocks noChangeAspect="1" noChangeArrowheads="1"/>
          </p:cNvPicPr>
          <p:nvPr/>
        </p:nvPicPr>
        <p:blipFill rotWithShape="1">
          <a:blip r:embed="rId4">
            <a:extLst>
              <a:ext uri="{28A0092B-C50C-407E-A947-70E740481C1C}">
                <a14:useLocalDpi xmlns:a14="http://schemas.microsoft.com/office/drawing/2010/main" val="0"/>
              </a:ext>
            </a:extLst>
          </a:blip>
          <a:srcRect l="3653" r="7954"/>
          <a:stretch/>
        </p:blipFill>
        <p:spPr bwMode="auto">
          <a:xfrm>
            <a:off x="4524674" y="2971804"/>
            <a:ext cx="4466929" cy="39623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92002" y="3962400"/>
            <a:ext cx="1966820" cy="707886"/>
          </a:xfrm>
          <a:prstGeom prst="rect">
            <a:avLst/>
          </a:prstGeom>
          <a:noFill/>
        </p:spPr>
        <p:txBody>
          <a:bodyPr wrap="none" lIns="91410" tIns="45706" rIns="91410" bIns="45706" rtlCol="0">
            <a:spAutoFit/>
          </a:bodyPr>
          <a:lstStyle/>
          <a:p>
            <a:r>
              <a:rPr lang="en-US" sz="2000" dirty="0"/>
              <a:t>Field falloff from </a:t>
            </a:r>
          </a:p>
          <a:p>
            <a:r>
              <a:rPr lang="en-US" sz="2000" dirty="0"/>
              <a:t>the array surface</a:t>
            </a:r>
          </a:p>
        </p:txBody>
      </p:sp>
      <p:sp>
        <p:nvSpPr>
          <p:cNvPr id="14" name="Rectangle 13"/>
          <p:cNvSpPr/>
          <p:nvPr/>
        </p:nvSpPr>
        <p:spPr>
          <a:xfrm>
            <a:off x="5029203" y="5477470"/>
            <a:ext cx="4572000" cy="923330"/>
          </a:xfrm>
          <a:prstGeom prst="rect">
            <a:avLst/>
          </a:prstGeom>
        </p:spPr>
        <p:txBody>
          <a:bodyPr lIns="91410" tIns="45706" rIns="91410" bIns="45706">
            <a:spAutoFit/>
          </a:bodyPr>
          <a:lstStyle/>
          <a:p>
            <a:r>
              <a:rPr lang="en-US" dirty="0"/>
              <a:t>k = 0.1228/mm </a:t>
            </a:r>
            <a:r>
              <a:rPr lang="en-US" dirty="0">
                <a:sym typeface="Symbol"/>
              </a:rPr>
              <a:t>  = 51.14 mm</a:t>
            </a:r>
          </a:p>
          <a:p>
            <a:r>
              <a:rPr lang="en-US" dirty="0">
                <a:sym typeface="Symbol"/>
              </a:rPr>
              <a:t>d = 12.78 mm   = 0.503 in</a:t>
            </a:r>
          </a:p>
          <a:p>
            <a:r>
              <a:rPr lang="en-US" dirty="0">
                <a:sym typeface="Symbol"/>
              </a:rPr>
              <a:t>Gap between magnets = 0.003 in</a:t>
            </a:r>
            <a:endParaRPr lang="en-US" dirty="0"/>
          </a:p>
        </p:txBody>
      </p:sp>
      <p:pic>
        <p:nvPicPr>
          <p:cNvPr id="15" name="Content Placeholder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1000" contrast="21000"/>
                    </a14:imgEffect>
                  </a14:imgLayer>
                </a14:imgProps>
              </a:ext>
              <a:ext uri="{28A0092B-C50C-407E-A947-70E740481C1C}">
                <a14:useLocalDpi xmlns:a14="http://schemas.microsoft.com/office/drawing/2010/main" val="0"/>
              </a:ext>
            </a:extLst>
          </a:blip>
          <a:stretch>
            <a:fillRect/>
          </a:stretch>
        </p:blipFill>
        <p:spPr>
          <a:xfrm>
            <a:off x="189606" y="4156364"/>
            <a:ext cx="4077594" cy="2549236"/>
          </a:xfrm>
          <a:prstGeom prst="rect">
            <a:avLst/>
          </a:prstGeom>
        </p:spPr>
      </p:pic>
      <p:sp>
        <p:nvSpPr>
          <p:cNvPr id="16" name="TextBox 15"/>
          <p:cNvSpPr txBox="1"/>
          <p:nvPr/>
        </p:nvSpPr>
        <p:spPr>
          <a:xfrm>
            <a:off x="185060" y="3408137"/>
            <a:ext cx="4009578" cy="707886"/>
          </a:xfrm>
          <a:prstGeom prst="rect">
            <a:avLst/>
          </a:prstGeom>
          <a:noFill/>
        </p:spPr>
        <p:txBody>
          <a:bodyPr wrap="square" lIns="91410" tIns="45706" rIns="91410" bIns="45706" rtlCol="0">
            <a:spAutoFit/>
          </a:bodyPr>
          <a:lstStyle/>
          <a:p>
            <a:r>
              <a:rPr lang="en-US" sz="2000" dirty="0"/>
              <a:t>Magnetic viewing film placed on the cross-section of the PM array.</a:t>
            </a:r>
          </a:p>
        </p:txBody>
      </p:sp>
    </p:spTree>
    <p:extLst>
      <p:ext uri="{BB962C8B-B14F-4D97-AF65-F5344CB8AC3E}">
        <p14:creationId xmlns:p14="http://schemas.microsoft.com/office/powerpoint/2010/main" val="24613621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145EFA-FB25-4078-A3A9-8A9B7B9DAE1F}" type="slidenum">
              <a:rPr lang="en-US" smtClean="0"/>
              <a:pPr/>
              <a:t>73</a:t>
            </a:fld>
            <a:endParaRPr lang="en-US"/>
          </a:p>
        </p:txBody>
      </p:sp>
      <p:sp>
        <p:nvSpPr>
          <p:cNvPr id="4" name="Round Diagonal Corner Rectangle 3"/>
          <p:cNvSpPr/>
          <p:nvPr/>
        </p:nvSpPr>
        <p:spPr>
          <a:xfrm>
            <a:off x="2693141" y="-1523997"/>
            <a:ext cx="10439400" cy="1194955"/>
          </a:xfrm>
          <a:prstGeom prst="round2DiagRect">
            <a:avLst>
              <a:gd name="adj1" fmla="val 16667"/>
              <a:gd name="adj2" fmla="val 50000"/>
            </a:avLst>
          </a:prstGeom>
          <a:solidFill>
            <a:schemeClr val="tx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r>
              <a:rPr lang="en-US" b="1" dirty="0" smtClean="0">
                <a:latin typeface="+mj-lt"/>
              </a:rPr>
              <a:t>Imperfections</a:t>
            </a:r>
            <a:endParaRPr lang="en-US" b="1" dirty="0">
              <a:latin typeface="+mj-lt"/>
            </a:endParaRPr>
          </a:p>
        </p:txBody>
      </p:sp>
      <p:sp>
        <p:nvSpPr>
          <p:cNvPr id="5" name="TextBox 4"/>
          <p:cNvSpPr txBox="1"/>
          <p:nvPr/>
        </p:nvSpPr>
        <p:spPr>
          <a:xfrm>
            <a:off x="9885255" y="10463801"/>
            <a:ext cx="5758460" cy="707886"/>
          </a:xfrm>
          <a:prstGeom prst="rect">
            <a:avLst/>
          </a:prstGeom>
          <a:noFill/>
        </p:spPr>
        <p:txBody>
          <a:bodyPr wrap="square" lIns="91410" tIns="45706" rIns="91410" bIns="45706" rtlCol="0">
            <a:spAutoFit/>
          </a:bodyPr>
          <a:lstStyle/>
          <a:p>
            <a:pPr marL="1527790" indent="-1527790">
              <a:spcBef>
                <a:spcPct val="20000"/>
              </a:spcBef>
              <a:defRPr/>
            </a:pPr>
            <a:r>
              <a:rPr lang="en-US" sz="2000" dirty="0">
                <a:solidFill>
                  <a:schemeClr val="accent4">
                    <a:lumMod val="75000"/>
                  </a:schemeClr>
                </a:solidFill>
              </a:rPr>
              <a:t>1.  P.L. Walstrom et al. Nucl. Instr. and Methods in Phys. Res. A 599 (2009) 82–92</a:t>
            </a:r>
          </a:p>
        </p:txBody>
      </p:sp>
      <p:sp>
        <p:nvSpPr>
          <p:cNvPr id="6" name="TextBox 5"/>
          <p:cNvSpPr txBox="1"/>
          <p:nvPr/>
        </p:nvSpPr>
        <p:spPr>
          <a:xfrm>
            <a:off x="5573718" y="9580515"/>
            <a:ext cx="1524000" cy="553998"/>
          </a:xfrm>
          <a:prstGeom prst="rect">
            <a:avLst/>
          </a:prstGeom>
          <a:noFill/>
        </p:spPr>
        <p:txBody>
          <a:bodyPr wrap="square" lIns="91410" tIns="45706" rIns="91410" bIns="45706" rtlCol="0">
            <a:spAutoFit/>
          </a:bodyPr>
          <a:lstStyle/>
          <a:p>
            <a:endParaRPr lang="en-US" sz="3000" dirty="0"/>
          </a:p>
        </p:txBody>
      </p:sp>
      <p:pic>
        <p:nvPicPr>
          <p:cNvPr id="8" name="Content Placeholder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10611" r="17233" b="16637"/>
          <a:stretch/>
        </p:blipFill>
        <p:spPr>
          <a:xfrm>
            <a:off x="4548657" y="3757191"/>
            <a:ext cx="3461657" cy="3135789"/>
          </a:xfrm>
          <a:prstGeom prst="rect">
            <a:avLst/>
          </a:prstGeom>
        </p:spPr>
      </p:pic>
      <p:pic>
        <p:nvPicPr>
          <p:cNvPr id="9" name="Picture 4" descr="C:\Users\Liu\Desktop\KUSB\fig\chip1_contour_alongy.jpg"/>
          <p:cNvPicPr>
            <a:picLocks noChangeAspect="1" noChangeArrowheads="1"/>
          </p:cNvPicPr>
          <p:nvPr/>
        </p:nvPicPr>
        <p:blipFill rotWithShape="1">
          <a:blip r:embed="rId5">
            <a:extLst>
              <a:ext uri="{28A0092B-C50C-407E-A947-70E740481C1C}">
                <a14:useLocalDpi xmlns:a14="http://schemas.microsoft.com/office/drawing/2010/main" val="0"/>
              </a:ext>
            </a:extLst>
          </a:blip>
          <a:srcRect l="8062" t="2335" r="7192" b="3521"/>
          <a:stretch/>
        </p:blipFill>
        <p:spPr bwMode="auto">
          <a:xfrm rot="16200000">
            <a:off x="-1530688" y="1302092"/>
            <a:ext cx="7105402" cy="404402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4800600" y="5325082"/>
            <a:ext cx="76200" cy="10757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00600" y="6400800"/>
            <a:ext cx="132648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19028" y="5181600"/>
            <a:ext cx="370614" cy="584775"/>
          </a:xfrm>
          <a:prstGeom prst="rect">
            <a:avLst/>
          </a:prstGeom>
          <a:noFill/>
        </p:spPr>
        <p:txBody>
          <a:bodyPr wrap="none" lIns="91410" tIns="45706" rIns="91410" bIns="45706" rtlCol="0">
            <a:spAutoFit/>
          </a:bodyPr>
          <a:lstStyle/>
          <a:p>
            <a:r>
              <a:rPr lang="en-US" sz="3200" dirty="0"/>
              <a:t>y</a:t>
            </a:r>
          </a:p>
        </p:txBody>
      </p:sp>
      <p:sp>
        <p:nvSpPr>
          <p:cNvPr id="24" name="TextBox 23"/>
          <p:cNvSpPr txBox="1"/>
          <p:nvPr/>
        </p:nvSpPr>
        <p:spPr>
          <a:xfrm>
            <a:off x="5715002" y="6273225"/>
            <a:ext cx="362600" cy="584775"/>
          </a:xfrm>
          <a:prstGeom prst="rect">
            <a:avLst/>
          </a:prstGeom>
          <a:noFill/>
        </p:spPr>
        <p:txBody>
          <a:bodyPr wrap="none" lIns="91410" tIns="45706" rIns="91410" bIns="45706" rtlCol="0">
            <a:spAutoFit/>
          </a:bodyPr>
          <a:lstStyle/>
          <a:p>
            <a:r>
              <a:rPr lang="en-US" sz="3200" dirty="0"/>
              <a:t>x</a:t>
            </a:r>
          </a:p>
        </p:txBody>
      </p:sp>
      <p:sp>
        <p:nvSpPr>
          <p:cNvPr id="25" name="TextBox 24"/>
          <p:cNvSpPr txBox="1"/>
          <p:nvPr/>
        </p:nvSpPr>
        <p:spPr>
          <a:xfrm rot="16200000">
            <a:off x="-160091" y="2598495"/>
            <a:ext cx="538609" cy="523220"/>
          </a:xfrm>
          <a:prstGeom prst="rect">
            <a:avLst/>
          </a:prstGeom>
          <a:noFill/>
        </p:spPr>
        <p:txBody>
          <a:bodyPr wrap="none" lIns="91410" tIns="45706" rIns="91410" bIns="45706" rtlCol="0">
            <a:spAutoFit/>
          </a:bodyPr>
          <a:lstStyle/>
          <a:p>
            <a:r>
              <a:rPr lang="en-US" sz="2800" dirty="0"/>
              <a:t>By</a:t>
            </a:r>
          </a:p>
        </p:txBody>
      </p:sp>
      <p:sp>
        <p:nvSpPr>
          <p:cNvPr id="26" name="TextBox 25"/>
          <p:cNvSpPr txBox="1"/>
          <p:nvPr/>
        </p:nvSpPr>
        <p:spPr>
          <a:xfrm rot="16200000">
            <a:off x="1067765" y="2598495"/>
            <a:ext cx="521297" cy="523220"/>
          </a:xfrm>
          <a:prstGeom prst="rect">
            <a:avLst/>
          </a:prstGeom>
          <a:noFill/>
        </p:spPr>
        <p:txBody>
          <a:bodyPr wrap="none" lIns="91410" tIns="45706" rIns="91410" bIns="45706" rtlCol="0">
            <a:spAutoFit/>
          </a:bodyPr>
          <a:lstStyle/>
          <a:p>
            <a:r>
              <a:rPr lang="en-US" sz="2800" dirty="0" err="1"/>
              <a:t>Bz</a:t>
            </a:r>
            <a:endParaRPr lang="en-US" sz="2800" dirty="0"/>
          </a:p>
        </p:txBody>
      </p:sp>
      <p:sp>
        <p:nvSpPr>
          <p:cNvPr id="27" name="TextBox 26"/>
          <p:cNvSpPr txBox="1"/>
          <p:nvPr/>
        </p:nvSpPr>
        <p:spPr>
          <a:xfrm rot="16200000">
            <a:off x="2344788" y="2601941"/>
            <a:ext cx="710451" cy="523220"/>
          </a:xfrm>
          <a:prstGeom prst="rect">
            <a:avLst/>
          </a:prstGeom>
          <a:noFill/>
        </p:spPr>
        <p:txBody>
          <a:bodyPr wrap="none" lIns="91410" tIns="45706" rIns="91410" bIns="45706" rtlCol="0">
            <a:spAutoFit/>
          </a:bodyPr>
          <a:lstStyle/>
          <a:p>
            <a:r>
              <a:rPr lang="en-US" sz="2800" dirty="0"/>
              <a:t>|B|</a:t>
            </a:r>
          </a:p>
        </p:txBody>
      </p:sp>
      <p:sp>
        <p:nvSpPr>
          <p:cNvPr id="29" name="TextBox 28"/>
          <p:cNvSpPr txBox="1"/>
          <p:nvPr/>
        </p:nvSpPr>
        <p:spPr>
          <a:xfrm>
            <a:off x="4548657" y="914401"/>
            <a:ext cx="4205062" cy="1077218"/>
          </a:xfrm>
          <a:prstGeom prst="rect">
            <a:avLst/>
          </a:prstGeom>
          <a:noFill/>
        </p:spPr>
        <p:txBody>
          <a:bodyPr wrap="none" lIns="91410" tIns="45706" rIns="91410" bIns="45706" rtlCol="0">
            <a:spAutoFit/>
          </a:bodyPr>
          <a:lstStyle/>
          <a:p>
            <a:r>
              <a:rPr lang="en-US" sz="3200" dirty="0"/>
              <a:t>Defects in Magnet Array</a:t>
            </a:r>
          </a:p>
          <a:p>
            <a:r>
              <a:rPr lang="en-US" sz="3200" dirty="0"/>
              <a:t>(~ 20 spots)</a:t>
            </a:r>
          </a:p>
        </p:txBody>
      </p:sp>
      <p:pic>
        <p:nvPicPr>
          <p:cNvPr id="30" name="Picture 2" descr="C:\Users\Liu\Desktop\KUSB\fig\chip1_y2p54.jpg"/>
          <p:cNvPicPr>
            <a:picLocks noChangeAspect="1" noChangeArrowheads="1"/>
          </p:cNvPicPr>
          <p:nvPr/>
        </p:nvPicPr>
        <p:blipFill rotWithShape="1">
          <a:blip r:embed="rId6">
            <a:extLst>
              <a:ext uri="{28A0092B-C50C-407E-A947-70E740481C1C}">
                <a14:useLocalDpi xmlns:a14="http://schemas.microsoft.com/office/drawing/2010/main" val="0"/>
              </a:ext>
            </a:extLst>
          </a:blip>
          <a:srcRect l="5408" r="6429"/>
          <a:stretch/>
        </p:blipFill>
        <p:spPr bwMode="auto">
          <a:xfrm>
            <a:off x="4343403" y="-14946"/>
            <a:ext cx="4572000" cy="359634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389476" y="3322019"/>
            <a:ext cx="6507124" cy="461665"/>
          </a:xfrm>
          <a:prstGeom prst="rect">
            <a:avLst/>
          </a:prstGeom>
          <a:noFill/>
        </p:spPr>
        <p:txBody>
          <a:bodyPr wrap="square" lIns="91410" tIns="45706" rIns="91410" bIns="45706" rtlCol="0">
            <a:spAutoFit/>
          </a:bodyPr>
          <a:lstStyle/>
          <a:p>
            <a:r>
              <a:rPr lang="en-US" sz="2400" b="1" dirty="0">
                <a:solidFill>
                  <a:srgbClr val="002060"/>
                </a:solidFill>
              </a:rPr>
              <a:t>Field mapping (3D Hall probe)</a:t>
            </a:r>
          </a:p>
        </p:txBody>
      </p:sp>
    </p:spTree>
    <p:extLst>
      <p:ext uri="{BB962C8B-B14F-4D97-AF65-F5344CB8AC3E}">
        <p14:creationId xmlns:p14="http://schemas.microsoft.com/office/powerpoint/2010/main" val="225134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on Defects</a:t>
            </a:r>
            <a:endParaRPr lang="en-US" dirty="0"/>
          </a:p>
        </p:txBody>
      </p:sp>
      <p:sp>
        <p:nvSpPr>
          <p:cNvPr id="3" name="Slide Number Placeholder 2"/>
          <p:cNvSpPr>
            <a:spLocks noGrp="1"/>
          </p:cNvSpPr>
          <p:nvPr>
            <p:ph type="sldNum" sz="quarter" idx="12"/>
          </p:nvPr>
        </p:nvSpPr>
        <p:spPr/>
        <p:txBody>
          <a:bodyPr/>
          <a:lstStyle/>
          <a:p>
            <a:fld id="{16145EFA-FB25-4078-A3A9-8A9B7B9DAE1F}" type="slidenum">
              <a:rPr lang="en-US" smtClean="0"/>
              <a:pPr/>
              <a:t>74</a:t>
            </a:fld>
            <a:endParaRPr lang="en-US"/>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90800"/>
            <a:ext cx="4323088" cy="38634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944" y="2606380"/>
            <a:ext cx="4305655" cy="3847834"/>
          </a:xfrm>
          <a:prstGeom prst="rect">
            <a:avLst/>
          </a:prstGeom>
        </p:spPr>
      </p:pic>
      <p:sp>
        <p:nvSpPr>
          <p:cNvPr id="6" name="TextBox 5"/>
          <p:cNvSpPr txBox="1"/>
          <p:nvPr/>
        </p:nvSpPr>
        <p:spPr>
          <a:xfrm>
            <a:off x="1585689" y="1676403"/>
            <a:ext cx="2109104" cy="707886"/>
          </a:xfrm>
          <a:prstGeom prst="rect">
            <a:avLst/>
          </a:prstGeom>
          <a:solidFill>
            <a:srgbClr val="FFC000"/>
          </a:solidFill>
        </p:spPr>
        <p:txBody>
          <a:bodyPr wrap="none" lIns="91410" tIns="45706" rIns="91410" bIns="45706" rtlCol="0">
            <a:spAutoFit/>
          </a:bodyPr>
          <a:lstStyle/>
          <a:p>
            <a:r>
              <a:rPr lang="en-US" sz="2000" dirty="0" err="1"/>
              <a:t>Comsol</a:t>
            </a:r>
            <a:r>
              <a:rPr lang="en-US" sz="2000" dirty="0"/>
              <a:t> simulation</a:t>
            </a:r>
          </a:p>
          <a:p>
            <a:r>
              <a:rPr lang="en-US" sz="2000" dirty="0"/>
              <a:t>Chip on vertical M</a:t>
            </a:r>
          </a:p>
        </p:txBody>
      </p:sp>
      <p:sp>
        <p:nvSpPr>
          <p:cNvPr id="7" name="TextBox 6"/>
          <p:cNvSpPr txBox="1"/>
          <p:nvPr/>
        </p:nvSpPr>
        <p:spPr>
          <a:xfrm>
            <a:off x="5109030" y="1678565"/>
            <a:ext cx="2358403" cy="707886"/>
          </a:xfrm>
          <a:prstGeom prst="rect">
            <a:avLst/>
          </a:prstGeom>
          <a:solidFill>
            <a:srgbClr val="FFC000"/>
          </a:solidFill>
        </p:spPr>
        <p:txBody>
          <a:bodyPr wrap="none" lIns="91410" tIns="45706" rIns="91410" bIns="45706" rtlCol="0">
            <a:spAutoFit/>
          </a:bodyPr>
          <a:lstStyle/>
          <a:p>
            <a:r>
              <a:rPr lang="en-US" sz="2000" dirty="0" err="1"/>
              <a:t>Comsol</a:t>
            </a:r>
            <a:r>
              <a:rPr lang="en-US" sz="2000" dirty="0"/>
              <a:t>:</a:t>
            </a:r>
          </a:p>
          <a:p>
            <a:r>
              <a:rPr lang="en-US" sz="2000" dirty="0"/>
              <a:t>Chip on horizontal M</a:t>
            </a:r>
          </a:p>
        </p:txBody>
      </p:sp>
    </p:spTree>
    <p:extLst>
      <p:ext uri="{BB962C8B-B14F-4D97-AF65-F5344CB8AC3E}">
        <p14:creationId xmlns:p14="http://schemas.microsoft.com/office/powerpoint/2010/main" val="26997072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16145EFA-FB25-4078-A3A9-8A9B7B9DAE1F}" type="slidenum">
              <a:rPr lang="en-US" smtClean="0"/>
              <a:pPr/>
              <a:t>75</a:t>
            </a:fld>
            <a:endParaRPr lang="en-US"/>
          </a:p>
        </p:txBody>
      </p:sp>
      <p:pic>
        <p:nvPicPr>
          <p:cNvPr id="4" name="Picture 2" descr="C:\Users\Liu\Desktop\KUSB\fig\chip5_edge.jpg"/>
          <p:cNvPicPr>
            <a:picLocks noChangeAspect="1" noChangeArrowheads="1"/>
          </p:cNvPicPr>
          <p:nvPr/>
        </p:nvPicPr>
        <p:blipFill rotWithShape="1">
          <a:blip r:embed="rId2">
            <a:extLst>
              <a:ext uri="{28A0092B-C50C-407E-A947-70E740481C1C}">
                <a14:useLocalDpi xmlns:a14="http://schemas.microsoft.com/office/drawing/2010/main" val="0"/>
              </a:ext>
            </a:extLst>
          </a:blip>
          <a:srcRect l="4436" t="50000" r="5095" b="2768"/>
          <a:stretch/>
        </p:blipFill>
        <p:spPr bwMode="auto">
          <a:xfrm>
            <a:off x="3228082" y="2743203"/>
            <a:ext cx="5978465" cy="278738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7775" t="20513" b="9960"/>
          <a:stretch/>
        </p:blipFill>
        <p:spPr>
          <a:xfrm rot="5400000">
            <a:off x="-1323838" y="1966098"/>
            <a:ext cx="5908412" cy="3195422"/>
          </a:xfrm>
          <a:prstGeom prst="rect">
            <a:avLst/>
          </a:prstGeom>
        </p:spPr>
      </p:pic>
    </p:spTree>
    <p:extLst>
      <p:ext uri="{BB962C8B-B14F-4D97-AF65-F5344CB8AC3E}">
        <p14:creationId xmlns:p14="http://schemas.microsoft.com/office/powerpoint/2010/main" val="27360540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145EFA-FB25-4078-A3A9-8A9B7B9DAE1F}" type="slidenum">
              <a:rPr lang="en-US" smtClean="0"/>
              <a:pPr/>
              <a:t>76</a:t>
            </a:fld>
            <a:endParaRPr lang="en-US"/>
          </a:p>
        </p:txBody>
      </p:sp>
      <p:pic>
        <p:nvPicPr>
          <p:cNvPr id="4" name="Picture 2" descr="C:\Users\Liu\Desktop\KUSB\fig\chip1_z0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1" y="192317"/>
            <a:ext cx="5900016" cy="5268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p:cNvPicPr>
            <a:picLocks noChangeAspect="1" noChangeArrowheads="1"/>
          </p:cNvPicPr>
          <p:nvPr/>
        </p:nvPicPr>
        <p:blipFill>
          <a:blip r:embed="rId3" cstate="print"/>
          <a:srcRect/>
          <a:stretch>
            <a:fillRect/>
          </a:stretch>
        </p:blipFill>
        <p:spPr bwMode="auto">
          <a:xfrm>
            <a:off x="838200" y="5573676"/>
            <a:ext cx="8068746" cy="1094667"/>
          </a:xfrm>
          <a:prstGeom prst="rect">
            <a:avLst/>
          </a:prstGeom>
          <a:noFill/>
          <a:ln w="9525">
            <a:noFill/>
            <a:miter lim="800000"/>
            <a:headEnd/>
            <a:tailEnd/>
          </a:ln>
        </p:spPr>
      </p:pic>
      <p:sp>
        <p:nvSpPr>
          <p:cNvPr id="6" name="TextBox 5"/>
          <p:cNvSpPr txBox="1"/>
          <p:nvPr/>
        </p:nvSpPr>
        <p:spPr>
          <a:xfrm>
            <a:off x="5976216" y="685800"/>
            <a:ext cx="2930730" cy="3046988"/>
          </a:xfrm>
          <a:prstGeom prst="rect">
            <a:avLst/>
          </a:prstGeom>
          <a:noFill/>
        </p:spPr>
        <p:txBody>
          <a:bodyPr wrap="square" lIns="91410" tIns="45706" rIns="91410" bIns="45706" rtlCol="0">
            <a:spAutoFit/>
          </a:bodyPr>
          <a:lstStyle/>
          <a:p>
            <a:r>
              <a:rPr lang="en-US" sz="2400" dirty="0"/>
              <a:t>UCN trapping potential  </a:t>
            </a:r>
            <a:r>
              <a:rPr lang="en-US" sz="2400" dirty="0">
                <a:sym typeface="Symbol"/>
              </a:rPr>
              <a:t> </a:t>
            </a:r>
            <a:r>
              <a:rPr lang="en-US" sz="2400" dirty="0"/>
              <a:t>50 </a:t>
            </a:r>
            <a:r>
              <a:rPr lang="en-US" sz="2400" dirty="0" err="1"/>
              <a:t>neV</a:t>
            </a:r>
            <a:r>
              <a:rPr lang="en-US" sz="2400" dirty="0"/>
              <a:t>  </a:t>
            </a:r>
          </a:p>
          <a:p>
            <a:endParaRPr lang="en-US" sz="2400" dirty="0"/>
          </a:p>
          <a:p>
            <a:pPr marL="342793" indent="-342793">
              <a:buFont typeface="Arial" panose="020B0604020202020204" pitchFamily="34" charset="0"/>
              <a:buChar char="•"/>
            </a:pPr>
            <a:r>
              <a:rPr lang="en-US" sz="2400" dirty="0"/>
              <a:t>H=0.5 m in Earth gravity.</a:t>
            </a:r>
          </a:p>
          <a:p>
            <a:pPr marL="342793" indent="-342793">
              <a:buFont typeface="Arial" panose="020B0604020202020204" pitchFamily="34" charset="0"/>
              <a:buChar char="•"/>
            </a:pPr>
            <a:r>
              <a:rPr lang="en-US" sz="2400" dirty="0"/>
              <a:t>B=0.8 T (2 mm away from the array surface)</a:t>
            </a:r>
          </a:p>
        </p:txBody>
      </p:sp>
    </p:spTree>
    <p:extLst>
      <p:ext uri="{BB962C8B-B14F-4D97-AF65-F5344CB8AC3E}">
        <p14:creationId xmlns:p14="http://schemas.microsoft.com/office/powerpoint/2010/main" val="12771824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403"/>
            <a:ext cx="8229600" cy="1143000"/>
          </a:xfrm>
        </p:spPr>
        <p:txBody>
          <a:bodyPr>
            <a:normAutofit/>
          </a:bodyPr>
          <a:lstStyle/>
          <a:p>
            <a:r>
              <a:rPr lang="en-US" sz="4000" dirty="0"/>
              <a:t>Magnetic Field Simulations</a:t>
            </a:r>
          </a:p>
        </p:txBody>
      </p:sp>
      <p:sp>
        <p:nvSpPr>
          <p:cNvPr id="3" name="Slide Number Placeholder 2"/>
          <p:cNvSpPr>
            <a:spLocks noGrp="1"/>
          </p:cNvSpPr>
          <p:nvPr>
            <p:ph type="sldNum" sz="quarter" idx="12"/>
          </p:nvPr>
        </p:nvSpPr>
        <p:spPr/>
        <p:txBody>
          <a:bodyPr/>
          <a:lstStyle/>
          <a:p>
            <a:fld id="{16145EFA-FB25-4078-A3A9-8A9B7B9DAE1F}" type="slidenum">
              <a:rPr lang="en-US" smtClean="0">
                <a:solidFill>
                  <a:prstClr val="black">
                    <a:tint val="75000"/>
                  </a:prstClr>
                </a:solidFill>
              </a:rPr>
              <a:pPr/>
              <a:t>77</a:t>
            </a:fld>
            <a:endParaRPr lang="en-US">
              <a:solidFill>
                <a:prstClr val="black">
                  <a:tint val="75000"/>
                </a:prstClr>
              </a:solidFill>
            </a:endParaRPr>
          </a:p>
        </p:txBody>
      </p:sp>
      <p:pic>
        <p:nvPicPr>
          <p:cNvPr id="5" name="Content Placeholder 4"/>
          <p:cNvPicPr>
            <a:picLocks/>
          </p:cNvPicPr>
          <p:nvPr/>
        </p:nvPicPr>
        <p:blipFill rotWithShape="1">
          <a:blip r:embed="rId2">
            <a:extLst>
              <a:ext uri="{28A0092B-C50C-407E-A947-70E740481C1C}">
                <a14:useLocalDpi xmlns:a14="http://schemas.microsoft.com/office/drawing/2010/main" val="0"/>
              </a:ext>
            </a:extLst>
          </a:blip>
          <a:srcRect l="5036" t="6266"/>
          <a:stretch/>
        </p:blipFill>
        <p:spPr bwMode="auto">
          <a:xfrm>
            <a:off x="0" y="2971800"/>
            <a:ext cx="5867400" cy="3886200"/>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638800" y="3962400"/>
            <a:ext cx="3505200" cy="2502164"/>
          </a:xfrm>
          <a:prstGeom prst="rect">
            <a:avLst/>
          </a:prstGeom>
        </p:spPr>
      </p:pic>
      <p:sp>
        <p:nvSpPr>
          <p:cNvPr id="7" name="TextBox 6"/>
          <p:cNvSpPr txBox="1"/>
          <p:nvPr/>
        </p:nvSpPr>
        <p:spPr>
          <a:xfrm>
            <a:off x="0" y="1249263"/>
            <a:ext cx="9296400" cy="4770537"/>
          </a:xfrm>
          <a:prstGeom prst="rect">
            <a:avLst/>
          </a:prstGeom>
          <a:noFill/>
        </p:spPr>
        <p:txBody>
          <a:bodyPr wrap="square" lIns="91410" tIns="45706" rIns="91410" bIns="45706" rtlCol="0">
            <a:spAutoFit/>
          </a:bodyPr>
          <a:lstStyle/>
          <a:p>
            <a:pPr marL="1371174" indent="-1371174"/>
            <a:endParaRPr lang="en-US" sz="800" b="1" dirty="0">
              <a:solidFill>
                <a:srgbClr val="1F497D">
                  <a:lumMod val="60000"/>
                  <a:lumOff val="40000"/>
                </a:srgbClr>
              </a:solidFill>
            </a:endParaRPr>
          </a:p>
          <a:p>
            <a:pPr marL="1371174" indent="-1371174"/>
            <a:r>
              <a:rPr lang="en-US" dirty="0">
                <a:solidFill>
                  <a:prstClr val="black"/>
                </a:solidFill>
              </a:rPr>
              <a:t>        </a:t>
            </a:r>
            <a:r>
              <a:rPr lang="en-US" sz="2000" dirty="0" err="1">
                <a:solidFill>
                  <a:prstClr val="black"/>
                </a:solidFill>
              </a:rPr>
              <a:t>Comsol</a:t>
            </a:r>
            <a:r>
              <a:rPr lang="en-US" sz="2000" dirty="0">
                <a:solidFill>
                  <a:prstClr val="black"/>
                </a:solidFill>
              </a:rPr>
              <a:t> Software (Finite Element Analysis): Geometry Creation, Mesh generation, Field solution,</a:t>
            </a:r>
            <a:r>
              <a:rPr lang="en-US" sz="500" dirty="0">
                <a:solidFill>
                  <a:prstClr val="black"/>
                </a:solidFill>
              </a:rPr>
              <a:t> </a:t>
            </a:r>
            <a:r>
              <a:rPr lang="en-US" sz="2000" dirty="0">
                <a:solidFill>
                  <a:prstClr val="black"/>
                </a:solidFill>
              </a:rPr>
              <a:t>PMs modeled as ideal magnets (</a:t>
            </a:r>
            <a:r>
              <a:rPr lang="en-US" sz="2000" dirty="0" err="1">
                <a:solidFill>
                  <a:prstClr val="black"/>
                </a:solidFill>
              </a:rPr>
              <a:t>χ</a:t>
            </a:r>
            <a:r>
              <a:rPr lang="en-US" sz="2000" baseline="-25000" dirty="0" err="1">
                <a:solidFill>
                  <a:prstClr val="black"/>
                </a:solidFill>
              </a:rPr>
              <a:t>m</a:t>
            </a:r>
            <a:r>
              <a:rPr lang="en-US" sz="2000" baseline="-25000" dirty="0">
                <a:solidFill>
                  <a:prstClr val="black"/>
                </a:solidFill>
              </a:rPr>
              <a:t> </a:t>
            </a:r>
            <a:r>
              <a:rPr lang="en-US" sz="2000" dirty="0">
                <a:solidFill>
                  <a:prstClr val="black"/>
                </a:solidFill>
              </a:rPr>
              <a:t>= 0); Guide Coils carry 300 Amps. Use IU supercomputer cluster (Mason), each node has 512 Gb of RAM.</a:t>
            </a: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a:p>
            <a:pPr marL="1371174" indent="-1371174"/>
            <a:endParaRPr lang="en-US" dirty="0">
              <a:solidFill>
                <a:prstClr val="black"/>
              </a:solidFill>
            </a:endParaRPr>
          </a:p>
        </p:txBody>
      </p:sp>
      <p:sp>
        <p:nvSpPr>
          <p:cNvPr id="8" name="TextBox 7"/>
          <p:cNvSpPr txBox="1"/>
          <p:nvPr/>
        </p:nvSpPr>
        <p:spPr>
          <a:xfrm>
            <a:off x="5638804" y="3025915"/>
            <a:ext cx="3657599" cy="707886"/>
          </a:xfrm>
          <a:prstGeom prst="rect">
            <a:avLst/>
          </a:prstGeom>
          <a:noFill/>
        </p:spPr>
        <p:txBody>
          <a:bodyPr wrap="square" lIns="91410" tIns="45706" rIns="91410" bIns="45706" rtlCol="0">
            <a:spAutoFit/>
          </a:bodyPr>
          <a:lstStyle/>
          <a:p>
            <a:r>
              <a:rPr lang="en-US" sz="2000" dirty="0">
                <a:solidFill>
                  <a:prstClr val="black"/>
                </a:solidFill>
              </a:rPr>
              <a:t>Field In the vicinity  of the Trap door  (maximum mesh: 5 mm)</a:t>
            </a:r>
          </a:p>
        </p:txBody>
      </p:sp>
    </p:spTree>
    <p:extLst>
      <p:ext uri="{BB962C8B-B14F-4D97-AF65-F5344CB8AC3E}">
        <p14:creationId xmlns:p14="http://schemas.microsoft.com/office/powerpoint/2010/main" val="1865346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64" y="304800"/>
            <a:ext cx="3635062" cy="563562"/>
          </a:xfrm>
        </p:spPr>
        <p:txBody>
          <a:bodyPr>
            <a:normAutofit fontScale="90000"/>
          </a:bodyPr>
          <a:lstStyle/>
          <a:p>
            <a:r>
              <a:rPr lang="en-US" dirty="0" smtClean="0"/>
              <a:t>UCN Spectrum (C. Morris)</a:t>
            </a:r>
            <a:endParaRPr lang="en-US" dirty="0"/>
          </a:p>
        </p:txBody>
      </p:sp>
      <p:graphicFrame>
        <p:nvGraphicFramePr>
          <p:cNvPr id="4" name="Chart 3"/>
          <p:cNvGraphicFramePr/>
          <p:nvPr>
            <p:extLst>
              <p:ext uri="{D42A27DB-BD31-4B8C-83A1-F6EECF244321}">
                <p14:modId xmlns:p14="http://schemas.microsoft.com/office/powerpoint/2010/main" val="1887872576"/>
              </p:ext>
            </p:extLst>
          </p:nvPr>
        </p:nvGraphicFramePr>
        <p:xfrm>
          <a:off x="0" y="3048000"/>
          <a:ext cx="4952999"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952" y="1773703"/>
            <a:ext cx="4234180" cy="1200329"/>
          </a:xfrm>
          <a:prstGeom prst="rect">
            <a:avLst/>
          </a:prstGeom>
          <a:noFill/>
        </p:spPr>
        <p:txBody>
          <a:bodyPr wrap="square" rtlCol="0">
            <a:spAutoFit/>
          </a:bodyPr>
          <a:lstStyle/>
          <a:p>
            <a:pPr defTabSz="914116"/>
            <a:r>
              <a:rPr lang="en-US" sz="2400" dirty="0">
                <a:solidFill>
                  <a:prstClr val="black"/>
                </a:solidFill>
              </a:rPr>
              <a:t>v</a:t>
            </a:r>
            <a:r>
              <a:rPr lang="en-US" sz="2400" baseline="30000" dirty="0">
                <a:solidFill>
                  <a:prstClr val="black"/>
                </a:solidFill>
              </a:rPr>
              <a:t>3</a:t>
            </a:r>
            <a:r>
              <a:rPr lang="en-US" sz="2400" dirty="0">
                <a:solidFill>
                  <a:prstClr val="black"/>
                </a:solidFill>
              </a:rPr>
              <a:t>dv  distribution, due to absorption and</a:t>
            </a:r>
          </a:p>
          <a:p>
            <a:pPr defTabSz="914116"/>
            <a:r>
              <a:rPr lang="en-US" sz="2400" dirty="0">
                <a:solidFill>
                  <a:prstClr val="black"/>
                </a:solidFill>
              </a:rPr>
              <a:t>other losses in a thick D</a:t>
            </a:r>
            <a:r>
              <a:rPr lang="en-US" sz="2400" baseline="-25000" dirty="0">
                <a:solidFill>
                  <a:prstClr val="black"/>
                </a:solidFill>
              </a:rPr>
              <a:t>2</a:t>
            </a:r>
            <a:r>
              <a:rPr lang="en-US" sz="2400" dirty="0">
                <a:solidFill>
                  <a:prstClr val="black"/>
                </a:solidFill>
              </a:rPr>
              <a:t> source.</a:t>
            </a:r>
          </a:p>
        </p:txBody>
      </p:sp>
      <p:graphicFrame>
        <p:nvGraphicFramePr>
          <p:cNvPr id="6" name="Chart 5"/>
          <p:cNvGraphicFramePr/>
          <p:nvPr/>
        </p:nvGraphicFramePr>
        <p:xfrm>
          <a:off x="4495800" y="2971800"/>
          <a:ext cx="50292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029200" y="3505200"/>
            <a:ext cx="533400" cy="2667000"/>
          </a:xfrm>
          <a:prstGeom prst="rect">
            <a:avLst/>
          </a:prstGeom>
          <a:solidFill>
            <a:srgbClr val="FFFF00">
              <a:alpha val="4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1" name="TextBox 10"/>
          <p:cNvSpPr txBox="1"/>
          <p:nvPr/>
        </p:nvSpPr>
        <p:spPr>
          <a:xfrm>
            <a:off x="5105400" y="2743200"/>
            <a:ext cx="3823739" cy="461665"/>
          </a:xfrm>
          <a:prstGeom prst="rect">
            <a:avLst/>
          </a:prstGeom>
          <a:noFill/>
        </p:spPr>
        <p:txBody>
          <a:bodyPr wrap="none" rtlCol="0">
            <a:spAutoFit/>
          </a:bodyPr>
          <a:lstStyle/>
          <a:p>
            <a:pPr defTabSz="914116"/>
            <a:r>
              <a:rPr lang="en-US" sz="2400" b="1" dirty="0">
                <a:solidFill>
                  <a:srgbClr val="FF0000"/>
                </a:solidFill>
              </a:rPr>
              <a:t>Raise the experiment by 1 m</a:t>
            </a:r>
          </a:p>
        </p:txBody>
      </p:sp>
      <p:sp>
        <p:nvSpPr>
          <p:cNvPr id="12" name="Rectangle 11"/>
          <p:cNvSpPr/>
          <p:nvPr/>
        </p:nvSpPr>
        <p:spPr>
          <a:xfrm>
            <a:off x="5029200" y="3505200"/>
            <a:ext cx="152400" cy="266700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4" name="Rectangle 13"/>
          <p:cNvSpPr/>
          <p:nvPr/>
        </p:nvSpPr>
        <p:spPr>
          <a:xfrm>
            <a:off x="6019800" y="3505200"/>
            <a:ext cx="533400" cy="2667000"/>
          </a:xfrm>
          <a:prstGeom prst="rect">
            <a:avLst/>
          </a:prstGeom>
          <a:solidFill>
            <a:srgbClr val="FFFF00">
              <a:alpha val="4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sp>
        <p:nvSpPr>
          <p:cNvPr id="15" name="Rectangle 14"/>
          <p:cNvSpPr/>
          <p:nvPr/>
        </p:nvSpPr>
        <p:spPr>
          <a:xfrm>
            <a:off x="6019800" y="3505200"/>
            <a:ext cx="152400" cy="2667000"/>
          </a:xfrm>
          <a:prstGeom prst="rect">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6"/>
            <a:endParaRPr lang="en-US">
              <a:solidFill>
                <a:prstClr val="white"/>
              </a:solidFill>
            </a:endParaRPr>
          </a:p>
        </p:txBody>
      </p:sp>
      <p:cxnSp>
        <p:nvCxnSpPr>
          <p:cNvPr id="16" name="Straight Arrow Connector 15"/>
          <p:cNvCxnSpPr/>
          <p:nvPr/>
        </p:nvCxnSpPr>
        <p:spPr>
          <a:xfrm>
            <a:off x="5257800" y="39624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16145EFA-FB25-4078-A3A9-8A9B7B9DAE1F}" type="slidenum">
              <a:rPr lang="en-US" smtClean="0">
                <a:solidFill>
                  <a:prstClr val="black">
                    <a:tint val="75000"/>
                  </a:prstClr>
                </a:solidFill>
              </a:rPr>
              <a:pPr/>
              <a:t>78</a:t>
            </a:fld>
            <a:endParaRPr lang="en-US">
              <a:solidFill>
                <a:prstClr val="black">
                  <a:tint val="75000"/>
                </a:prstClr>
              </a:solidFill>
            </a:endParaRPr>
          </a:p>
        </p:txBody>
      </p:sp>
      <p:sp>
        <p:nvSpPr>
          <p:cNvPr id="18" name="TextBox 17"/>
          <p:cNvSpPr txBox="1"/>
          <p:nvPr/>
        </p:nvSpPr>
        <p:spPr>
          <a:xfrm>
            <a:off x="6934200" y="3810000"/>
            <a:ext cx="1858201" cy="369332"/>
          </a:xfrm>
          <a:prstGeom prst="rect">
            <a:avLst/>
          </a:prstGeom>
          <a:noFill/>
        </p:spPr>
        <p:txBody>
          <a:bodyPr wrap="none" rtlCol="0">
            <a:spAutoFit/>
          </a:bodyPr>
          <a:lstStyle/>
          <a:p>
            <a:pPr defTabSz="914116"/>
            <a:r>
              <a:rPr lang="en-US" dirty="0">
                <a:solidFill>
                  <a:prstClr val="black"/>
                </a:solidFill>
              </a:rPr>
              <a:t>SS guide: 190 </a:t>
            </a:r>
            <a:r>
              <a:rPr lang="en-US" dirty="0" err="1">
                <a:solidFill>
                  <a:prstClr val="black"/>
                </a:solidFill>
              </a:rPr>
              <a:t>neV</a:t>
            </a:r>
            <a:endParaRPr lang="en-US" dirty="0">
              <a:solidFill>
                <a:prstClr val="black"/>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98"/>
          <a:stretch/>
        </p:blipFill>
        <p:spPr bwMode="auto">
          <a:xfrm>
            <a:off x="3773510" y="-28575"/>
            <a:ext cx="537049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7682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106362"/>
            <a:ext cx="4040188" cy="639762"/>
          </a:xfrm>
        </p:spPr>
        <p:txBody>
          <a:bodyPr/>
          <a:lstStyle/>
          <a:p>
            <a:r>
              <a:rPr lang="en-US" dirty="0" smtClean="0"/>
              <a:t>V detector</a:t>
            </a:r>
            <a:endParaRPr lang="en-US" dirty="0"/>
          </a:p>
        </p:txBody>
      </p:sp>
      <p:sp>
        <p:nvSpPr>
          <p:cNvPr id="6" name="Content Placeholder 5"/>
          <p:cNvSpPr>
            <a:spLocks noGrp="1"/>
          </p:cNvSpPr>
          <p:nvPr>
            <p:ph sz="half" idx="2"/>
          </p:nvPr>
        </p:nvSpPr>
        <p:spPr>
          <a:xfrm>
            <a:off x="0" y="609600"/>
            <a:ext cx="4953000" cy="6248400"/>
          </a:xfrm>
          <a:solidFill>
            <a:schemeClr val="accent3">
              <a:lumMod val="20000"/>
              <a:lumOff val="80000"/>
            </a:schemeClr>
          </a:solidFill>
        </p:spPr>
        <p:txBody>
          <a:bodyPr>
            <a:normAutofit fontScale="92500" lnSpcReduction="10000"/>
          </a:bodyPr>
          <a:lstStyle/>
          <a:p>
            <a:r>
              <a:rPr lang="en-US" sz="2200" dirty="0"/>
              <a:t>E-dependent </a:t>
            </a:r>
            <a:r>
              <a:rPr lang="en-US" sz="2200" dirty="0" smtClean="0"/>
              <a:t>draining time</a:t>
            </a:r>
            <a:endParaRPr lang="en-US" sz="2200" dirty="0"/>
          </a:p>
          <a:p>
            <a:pPr lvl="1"/>
            <a:r>
              <a:rPr lang="en-US" dirty="0"/>
              <a:t>E-dep. Absorption, slow oxidation of V foil: measure V draining </a:t>
            </a:r>
            <a:r>
              <a:rPr lang="en-US" dirty="0" smtClean="0"/>
              <a:t>time.</a:t>
            </a:r>
            <a:endParaRPr lang="en-US" dirty="0"/>
          </a:p>
          <a:p>
            <a:pPr lvl="1"/>
            <a:r>
              <a:rPr lang="en-US" dirty="0"/>
              <a:t>E-dep. collision rate </a:t>
            </a:r>
          </a:p>
          <a:p>
            <a:pPr lvl="1"/>
            <a:r>
              <a:rPr lang="en-US" dirty="0"/>
              <a:t>Uncertainties in deciding the “</a:t>
            </a:r>
            <a:r>
              <a:rPr lang="en-US" dirty="0" err="1"/>
              <a:t>t_measure</a:t>
            </a:r>
            <a:r>
              <a:rPr lang="en-US" dirty="0"/>
              <a:t>”.</a:t>
            </a:r>
          </a:p>
          <a:p>
            <a:pPr lvl="1"/>
            <a:r>
              <a:rPr lang="en-US" dirty="0"/>
              <a:t>Change of draining time (phase space evolution</a:t>
            </a:r>
            <a:r>
              <a:rPr lang="en-US" dirty="0" smtClean="0"/>
              <a:t>)</a:t>
            </a:r>
            <a:endParaRPr lang="en-US" dirty="0">
              <a:solidFill>
                <a:srgbClr val="FF0000"/>
              </a:solidFill>
            </a:endParaRPr>
          </a:p>
          <a:p>
            <a:pPr lvl="1"/>
            <a:r>
              <a:rPr lang="en-US" dirty="0" smtClean="0"/>
              <a:t>Height scan (UCN </a:t>
            </a:r>
            <a:r>
              <a:rPr lang="en-US" dirty="0"/>
              <a:t>E spec</a:t>
            </a:r>
            <a:r>
              <a:rPr lang="en-US" dirty="0" smtClean="0"/>
              <a:t>.)</a:t>
            </a:r>
            <a:endParaRPr lang="en-US" dirty="0">
              <a:solidFill>
                <a:srgbClr val="FF0000"/>
              </a:solidFill>
            </a:endParaRPr>
          </a:p>
          <a:p>
            <a:r>
              <a:rPr lang="en-US" sz="2200" dirty="0" smtClean="0"/>
              <a:t>Small S/N</a:t>
            </a:r>
            <a:r>
              <a:rPr lang="en-US" sz="2200" dirty="0"/>
              <a:t>, low gamma efficiency (due to non-uniform foil exposure, phase space evolution).</a:t>
            </a:r>
          </a:p>
          <a:p>
            <a:r>
              <a:rPr lang="en-US" sz="2200" dirty="0"/>
              <a:t>T-dep. Background </a:t>
            </a:r>
            <a:endParaRPr lang="en-US" sz="2200" dirty="0">
              <a:solidFill>
                <a:srgbClr val="FF0000"/>
              </a:solidFill>
            </a:endParaRPr>
          </a:p>
          <a:p>
            <a:pPr lvl="1"/>
            <a:r>
              <a:rPr lang="en-US" dirty="0"/>
              <a:t>Iodine </a:t>
            </a:r>
            <a:r>
              <a:rPr lang="en-US" dirty="0" smtClean="0"/>
              <a:t>thermal neutron </a:t>
            </a:r>
            <a:r>
              <a:rPr lang="en-US" dirty="0"/>
              <a:t>activation</a:t>
            </a:r>
          </a:p>
          <a:p>
            <a:r>
              <a:rPr lang="en-US" sz="2200" dirty="0"/>
              <a:t>Gain drift</a:t>
            </a:r>
          </a:p>
          <a:p>
            <a:pPr lvl="1"/>
            <a:r>
              <a:rPr lang="en-US" dirty="0"/>
              <a:t>B field (Hall probe monitoring)</a:t>
            </a:r>
          </a:p>
          <a:p>
            <a:pPr lvl="1"/>
            <a:r>
              <a:rPr lang="en-US" dirty="0"/>
              <a:t>Calibration sources: LED </a:t>
            </a:r>
            <a:r>
              <a:rPr lang="en-US" dirty="0" err="1"/>
              <a:t>pulser</a:t>
            </a:r>
            <a:r>
              <a:rPr lang="en-US" dirty="0"/>
              <a:t> (beta scintillator)</a:t>
            </a:r>
          </a:p>
          <a:p>
            <a:pPr lvl="1"/>
            <a:r>
              <a:rPr lang="en-US" dirty="0"/>
              <a:t>Monitor PHS for 1.4 MeV gamma (</a:t>
            </a:r>
            <a:r>
              <a:rPr lang="en-US" dirty="0" err="1"/>
              <a:t>NaI</a:t>
            </a:r>
            <a:r>
              <a:rPr lang="en-US" dirty="0" smtClean="0"/>
              <a:t>)</a:t>
            </a:r>
            <a:endParaRPr lang="en-US" dirty="0"/>
          </a:p>
        </p:txBody>
      </p:sp>
      <p:sp>
        <p:nvSpPr>
          <p:cNvPr id="7" name="Text Placeholder 6"/>
          <p:cNvSpPr>
            <a:spLocks noGrp="1"/>
          </p:cNvSpPr>
          <p:nvPr>
            <p:ph type="body" sz="quarter" idx="3"/>
          </p:nvPr>
        </p:nvSpPr>
        <p:spPr>
          <a:xfrm>
            <a:off x="5070270" y="-106362"/>
            <a:ext cx="4041775" cy="639762"/>
          </a:xfrm>
        </p:spPr>
        <p:txBody>
          <a:bodyPr/>
          <a:lstStyle/>
          <a:p>
            <a:r>
              <a:rPr lang="en-US" dirty="0" err="1" smtClean="0"/>
              <a:t>Fill’n</a:t>
            </a:r>
            <a:r>
              <a:rPr lang="en-US" dirty="0" smtClean="0"/>
              <a:t> Dump</a:t>
            </a:r>
            <a:endParaRPr lang="en-US" dirty="0"/>
          </a:p>
        </p:txBody>
      </p:sp>
      <p:sp>
        <p:nvSpPr>
          <p:cNvPr id="8" name="Content Placeholder 7"/>
          <p:cNvSpPr>
            <a:spLocks noGrp="1"/>
          </p:cNvSpPr>
          <p:nvPr>
            <p:ph sz="quarter" idx="4"/>
          </p:nvPr>
        </p:nvSpPr>
        <p:spPr>
          <a:xfrm>
            <a:off x="5029200" y="609600"/>
            <a:ext cx="4114800" cy="5287963"/>
          </a:xfrm>
          <a:solidFill>
            <a:schemeClr val="accent2">
              <a:lumMod val="20000"/>
              <a:lumOff val="80000"/>
            </a:schemeClr>
          </a:solidFill>
        </p:spPr>
        <p:txBody>
          <a:bodyPr>
            <a:normAutofit fontScale="92500" lnSpcReduction="20000"/>
          </a:bodyPr>
          <a:lstStyle/>
          <a:p>
            <a:r>
              <a:rPr lang="en-US" dirty="0"/>
              <a:t>E-dependent draining time &amp; detection efficiency</a:t>
            </a:r>
          </a:p>
          <a:p>
            <a:pPr lvl="1"/>
            <a:r>
              <a:rPr lang="en-US" sz="1900" dirty="0"/>
              <a:t>Loss in the draining channel</a:t>
            </a:r>
          </a:p>
          <a:p>
            <a:pPr lvl="1"/>
            <a:r>
              <a:rPr lang="en-US" sz="1900" dirty="0"/>
              <a:t>E-dep. draining time from the trap: monitored using MCS spectrum</a:t>
            </a:r>
          </a:p>
          <a:p>
            <a:pPr lvl="1"/>
            <a:r>
              <a:rPr lang="en-US" sz="1900" dirty="0"/>
              <a:t>Uncertainties in deciding the “</a:t>
            </a:r>
            <a:r>
              <a:rPr lang="en-US" sz="1900" dirty="0" err="1"/>
              <a:t>t_measure</a:t>
            </a:r>
            <a:r>
              <a:rPr lang="en-US" sz="1900" dirty="0" smtClean="0"/>
              <a:t>”.</a:t>
            </a:r>
          </a:p>
          <a:p>
            <a:pPr lvl="1"/>
            <a:endParaRPr lang="en-US" sz="1700" dirty="0"/>
          </a:p>
          <a:p>
            <a:pPr marL="457200" lvl="1" indent="0">
              <a:buNone/>
            </a:pPr>
            <a:endParaRPr lang="en-US" sz="3000" dirty="0"/>
          </a:p>
          <a:p>
            <a:r>
              <a:rPr lang="en-US" dirty="0" smtClean="0"/>
              <a:t>Large S/N, </a:t>
            </a:r>
            <a:r>
              <a:rPr lang="en-US" dirty="0"/>
              <a:t>low neutron </a:t>
            </a:r>
            <a:r>
              <a:rPr lang="en-US" dirty="0" smtClean="0"/>
              <a:t>background</a:t>
            </a:r>
          </a:p>
          <a:p>
            <a:pPr lvl="1"/>
            <a:r>
              <a:rPr lang="en-US" dirty="0" smtClean="0"/>
              <a:t>Thermal neutron efficiency &amp; background</a:t>
            </a:r>
            <a:endParaRPr lang="en-US" dirty="0"/>
          </a:p>
          <a:p>
            <a:pPr lvl="1"/>
            <a:endParaRPr lang="en-US" dirty="0"/>
          </a:p>
          <a:p>
            <a:r>
              <a:rPr lang="en-US" dirty="0"/>
              <a:t>Gain </a:t>
            </a:r>
            <a:r>
              <a:rPr lang="en-US" dirty="0" smtClean="0"/>
              <a:t>drift</a:t>
            </a:r>
          </a:p>
          <a:p>
            <a:pPr lvl="1"/>
            <a:r>
              <a:rPr lang="en-US" dirty="0" smtClean="0"/>
              <a:t>long-term </a:t>
            </a:r>
            <a:r>
              <a:rPr lang="en-US" dirty="0"/>
              <a:t>drift of PHS due to air </a:t>
            </a:r>
            <a:r>
              <a:rPr lang="en-US" dirty="0" smtClean="0"/>
              <a:t>contamination: monitor PHS</a:t>
            </a:r>
            <a:endParaRPr lang="en-US" dirty="0"/>
          </a:p>
          <a:p>
            <a:endParaRPr lang="en-US" dirty="0"/>
          </a:p>
        </p:txBody>
      </p:sp>
    </p:spTree>
    <p:extLst>
      <p:ext uri="{BB962C8B-B14F-4D97-AF65-F5344CB8AC3E}">
        <p14:creationId xmlns:p14="http://schemas.microsoft.com/office/powerpoint/2010/main" val="2577142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Trajecto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57" y="1356220"/>
            <a:ext cx="4231084" cy="1733361"/>
          </a:xfrm>
          <a:prstGeom prst="rect">
            <a:avLst/>
          </a:prstGeom>
        </p:spPr>
      </p:pic>
      <p:sp>
        <p:nvSpPr>
          <p:cNvPr id="3" name="Content Placeholder 2"/>
          <p:cNvSpPr>
            <a:spLocks noGrp="1"/>
          </p:cNvSpPr>
          <p:nvPr>
            <p:ph idx="1"/>
          </p:nvPr>
        </p:nvSpPr>
        <p:spPr>
          <a:xfrm>
            <a:off x="125467" y="1019451"/>
            <a:ext cx="4484633" cy="5806805"/>
          </a:xfrm>
        </p:spPr>
        <p:txBody>
          <a:bodyPr>
            <a:normAutofit lnSpcReduction="10000"/>
          </a:bodyPr>
          <a:lstStyle/>
          <a:p>
            <a:r>
              <a:rPr lang="en-US" dirty="0" smtClean="0"/>
              <a:t>Quasi-bound (</a:t>
            </a:r>
            <a:r>
              <a:rPr lang="en-US" dirty="0" err="1" smtClean="0"/>
              <a:t>superbarrier</a:t>
            </a:r>
            <a:r>
              <a:rPr lang="en-US" dirty="0" smtClean="0"/>
              <a:t>) UCNs have energy above the trap potential but leak out slowly.</a:t>
            </a:r>
          </a:p>
          <a:p>
            <a:r>
              <a:rPr lang="en-US" dirty="0" smtClean="0"/>
              <a:t>Trap asymmetry + field ripple from the array induces phase-space mixing.</a:t>
            </a:r>
          </a:p>
          <a:p>
            <a:r>
              <a:rPr lang="en-US" dirty="0" smtClean="0"/>
              <a:t>An absorber placed near the top of the trap quickly removes the </a:t>
            </a:r>
            <a:r>
              <a:rPr lang="en-US" dirty="0" err="1" smtClean="0"/>
              <a:t>superbarrier</a:t>
            </a:r>
            <a:r>
              <a:rPr lang="en-US" dirty="0" smtClean="0"/>
              <a:t> UCNs.</a:t>
            </a:r>
          </a:p>
        </p:txBody>
      </p:sp>
      <p:grpSp>
        <p:nvGrpSpPr>
          <p:cNvPr id="4" name="Group 3"/>
          <p:cNvGrpSpPr>
            <a:grpSpLocks noChangeAspect="1"/>
          </p:cNvGrpSpPr>
          <p:nvPr/>
        </p:nvGrpSpPr>
        <p:grpSpPr>
          <a:xfrm>
            <a:off x="4467877" y="3217585"/>
            <a:ext cx="4188400" cy="3181534"/>
            <a:chOff x="4915094" y="3177890"/>
            <a:chExt cx="3610466" cy="2742535"/>
          </a:xfrm>
        </p:grpSpPr>
        <p:pic>
          <p:nvPicPr>
            <p:cNvPr id="5" name="Picture 4" descr="escape-time.png"/>
            <p:cNvPicPr>
              <a:picLocks noChangeAspect="1"/>
            </p:cNvPicPr>
            <p:nvPr/>
          </p:nvPicPr>
          <p:blipFill rotWithShape="1">
            <a:blip r:embed="rId4"/>
            <a:srcRect l="12800" r="12752" b="27081"/>
            <a:stretch/>
          </p:blipFill>
          <p:spPr>
            <a:xfrm>
              <a:off x="4915094" y="3177890"/>
              <a:ext cx="3610466" cy="2514030"/>
            </a:xfrm>
            <a:prstGeom prst="rect">
              <a:avLst/>
            </a:prstGeom>
          </p:spPr>
        </p:pic>
        <p:sp>
          <p:nvSpPr>
            <p:cNvPr id="6" name="TextBox 5"/>
            <p:cNvSpPr txBox="1"/>
            <p:nvPr/>
          </p:nvSpPr>
          <p:spPr>
            <a:xfrm>
              <a:off x="6219964" y="5602055"/>
              <a:ext cx="1713142" cy="318370"/>
            </a:xfrm>
            <a:prstGeom prst="rect">
              <a:avLst/>
            </a:prstGeom>
            <a:noFill/>
          </p:spPr>
          <p:txBody>
            <a:bodyPr wrap="none" rtlCol="0">
              <a:spAutoFit/>
            </a:bodyPr>
            <a:lstStyle/>
            <a:p>
              <a:r>
                <a:rPr lang="en-US" dirty="0" smtClean="0">
                  <a:solidFill>
                    <a:srgbClr val="FF0000"/>
                  </a:solidFill>
                </a:rPr>
                <a:t>Absorption time (s</a:t>
              </a:r>
              <a:r>
                <a:rPr lang="en-US" dirty="0">
                  <a:solidFill>
                    <a:srgbClr val="FF0000"/>
                  </a:solidFill>
                </a:rPr>
                <a:t>)</a:t>
              </a:r>
            </a:p>
          </p:txBody>
        </p:sp>
        <p:sp>
          <p:nvSpPr>
            <p:cNvPr id="7" name="TextBox 6"/>
            <p:cNvSpPr txBox="1"/>
            <p:nvPr/>
          </p:nvSpPr>
          <p:spPr>
            <a:xfrm>
              <a:off x="6271223" y="3669268"/>
              <a:ext cx="1424977" cy="369332"/>
            </a:xfrm>
            <a:prstGeom prst="rect">
              <a:avLst/>
            </a:prstGeom>
            <a:noFill/>
          </p:spPr>
          <p:txBody>
            <a:bodyPr wrap="none" rtlCol="0">
              <a:spAutoFit/>
            </a:bodyPr>
            <a:lstStyle/>
            <a:p>
              <a:r>
                <a:rPr lang="en-US" dirty="0" err="1" smtClean="0">
                  <a:solidFill>
                    <a:srgbClr val="FF0000"/>
                  </a:solidFill>
                </a:rPr>
                <a:t>h</a:t>
              </a:r>
              <a:r>
                <a:rPr lang="en-US" baseline="-25000" dirty="0" err="1" smtClean="0">
                  <a:solidFill>
                    <a:srgbClr val="FF0000"/>
                  </a:solidFill>
                </a:rPr>
                <a:t>clean</a:t>
              </a:r>
              <a:r>
                <a:rPr lang="en-US" dirty="0" smtClean="0">
                  <a:solidFill>
                    <a:srgbClr val="FF0000"/>
                  </a:solidFill>
                </a:rPr>
                <a:t> = 44 cm</a:t>
              </a:r>
              <a:endParaRPr lang="en-US" dirty="0">
                <a:solidFill>
                  <a:srgbClr val="FF0000"/>
                </a:solidFill>
              </a:endParaRPr>
            </a:p>
          </p:txBody>
        </p:sp>
        <p:sp>
          <p:nvSpPr>
            <p:cNvPr id="8" name="TextBox 7"/>
            <p:cNvSpPr txBox="1"/>
            <p:nvPr/>
          </p:nvSpPr>
          <p:spPr>
            <a:xfrm>
              <a:off x="5562600" y="4736068"/>
              <a:ext cx="1424977" cy="369332"/>
            </a:xfrm>
            <a:prstGeom prst="rect">
              <a:avLst/>
            </a:prstGeom>
            <a:noFill/>
          </p:spPr>
          <p:txBody>
            <a:bodyPr wrap="none" rtlCol="0">
              <a:spAutoFit/>
            </a:bodyPr>
            <a:lstStyle/>
            <a:p>
              <a:r>
                <a:rPr lang="en-US" dirty="0" err="1" smtClean="0">
                  <a:solidFill>
                    <a:srgbClr val="FF0000"/>
                  </a:solidFill>
                </a:rPr>
                <a:t>h</a:t>
              </a:r>
              <a:r>
                <a:rPr lang="en-US" baseline="-25000" dirty="0" err="1" smtClean="0">
                  <a:solidFill>
                    <a:srgbClr val="FF0000"/>
                  </a:solidFill>
                </a:rPr>
                <a:t>clean</a:t>
              </a:r>
              <a:r>
                <a:rPr lang="en-US" dirty="0" smtClean="0">
                  <a:solidFill>
                    <a:srgbClr val="FF0000"/>
                  </a:solidFill>
                </a:rPr>
                <a:t> = 42 cm</a:t>
              </a:r>
              <a:endParaRPr lang="en-US" dirty="0">
                <a:solidFill>
                  <a:srgbClr val="FF0000"/>
                </a:solidFill>
              </a:endParaRPr>
            </a:p>
          </p:txBody>
        </p:sp>
      </p:grpSp>
      <p:sp>
        <p:nvSpPr>
          <p:cNvPr id="9" name="TextBox 8"/>
          <p:cNvSpPr txBox="1"/>
          <p:nvPr/>
        </p:nvSpPr>
        <p:spPr>
          <a:xfrm>
            <a:off x="4829615" y="2882506"/>
            <a:ext cx="4141852" cy="461665"/>
          </a:xfrm>
          <a:prstGeom prst="rect">
            <a:avLst/>
          </a:prstGeom>
          <a:noFill/>
        </p:spPr>
        <p:txBody>
          <a:bodyPr wrap="square" rtlCol="0">
            <a:spAutoFit/>
          </a:bodyPr>
          <a:lstStyle/>
          <a:p>
            <a:pPr algn="ctr"/>
            <a:r>
              <a:rPr lang="en-US" sz="2400" b="1" dirty="0" smtClean="0"/>
              <a:t>Simulation of trap cleaning</a:t>
            </a:r>
          </a:p>
        </p:txBody>
      </p:sp>
      <p:sp>
        <p:nvSpPr>
          <p:cNvPr id="10" name="TextBox 9"/>
          <p:cNvSpPr txBox="1"/>
          <p:nvPr/>
        </p:nvSpPr>
        <p:spPr>
          <a:xfrm>
            <a:off x="5808450" y="3509954"/>
            <a:ext cx="3251686" cy="307777"/>
          </a:xfrm>
          <a:prstGeom prst="rect">
            <a:avLst/>
          </a:prstGeom>
          <a:noFill/>
        </p:spPr>
        <p:txBody>
          <a:bodyPr wrap="none" rtlCol="0">
            <a:spAutoFit/>
          </a:bodyPr>
          <a:lstStyle/>
          <a:p>
            <a:r>
              <a:rPr lang="en-US" sz="1400" dirty="0" smtClean="0">
                <a:solidFill>
                  <a:srgbClr val="0000FF"/>
                </a:solidFill>
              </a:rPr>
              <a:t>[</a:t>
            </a:r>
            <a:r>
              <a:rPr lang="en-US" sz="1400" dirty="0" err="1" smtClean="0">
                <a:solidFill>
                  <a:srgbClr val="0000FF"/>
                </a:solidFill>
              </a:rPr>
              <a:t>Walstrom</a:t>
            </a:r>
            <a:r>
              <a:rPr lang="en-US" sz="1400" dirty="0" smtClean="0">
                <a:solidFill>
                  <a:srgbClr val="0000FF"/>
                </a:solidFill>
              </a:rPr>
              <a:t> et al., NIMA 599 (2009) 82-92.]</a:t>
            </a:r>
          </a:p>
        </p:txBody>
      </p:sp>
      <p:sp>
        <p:nvSpPr>
          <p:cNvPr id="2" name="Title 1"/>
          <p:cNvSpPr>
            <a:spLocks noGrp="1"/>
          </p:cNvSpPr>
          <p:nvPr>
            <p:ph type="title"/>
          </p:nvPr>
        </p:nvSpPr>
        <p:spPr/>
        <p:txBody>
          <a:bodyPr/>
          <a:lstStyle/>
          <a:p>
            <a:r>
              <a:rPr lang="en-US" dirty="0" smtClean="0"/>
              <a:t>Removal of “Quasi-bound” UCNs</a:t>
            </a:r>
            <a:endParaRPr lang="en-US" dirty="0"/>
          </a:p>
        </p:txBody>
      </p:sp>
      <p:cxnSp>
        <p:nvCxnSpPr>
          <p:cNvPr id="16" name="Straight Connector 15"/>
          <p:cNvCxnSpPr/>
          <p:nvPr/>
        </p:nvCxnSpPr>
        <p:spPr>
          <a:xfrm>
            <a:off x="5233475" y="1991313"/>
            <a:ext cx="3826661"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33475" y="1505266"/>
            <a:ext cx="3826661" cy="0"/>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920729" y="1505266"/>
            <a:ext cx="0" cy="48604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02696" y="986888"/>
            <a:ext cx="3757439" cy="369332"/>
          </a:xfrm>
          <a:prstGeom prst="rect">
            <a:avLst/>
          </a:prstGeom>
          <a:noFill/>
        </p:spPr>
        <p:txBody>
          <a:bodyPr wrap="square" rtlCol="0">
            <a:spAutoFit/>
          </a:bodyPr>
          <a:lstStyle/>
          <a:p>
            <a:r>
              <a:rPr lang="en-US" dirty="0" smtClean="0">
                <a:solidFill>
                  <a:srgbClr val="FF0000"/>
                </a:solidFill>
              </a:rPr>
              <a:t>Movable Absorber for trap “cleaning”</a:t>
            </a:r>
            <a:endParaRPr lang="en-US" dirty="0">
              <a:solidFill>
                <a:srgbClr val="FF0000"/>
              </a:solidFill>
            </a:endParaRPr>
          </a:p>
        </p:txBody>
      </p:sp>
      <p:sp>
        <p:nvSpPr>
          <p:cNvPr id="11" name="Slide Number Placeholder 10"/>
          <p:cNvSpPr>
            <a:spLocks noGrp="1"/>
          </p:cNvSpPr>
          <p:nvPr>
            <p:ph type="sldNum" sz="quarter" idx="12"/>
          </p:nvPr>
        </p:nvSpPr>
        <p:spPr/>
        <p:txBody>
          <a:bodyPr/>
          <a:lstStyle/>
          <a:p>
            <a:fld id="{AA76F8AF-D0D9-0541-9C2B-6839A516DBF9}" type="slidenum">
              <a:rPr lang="en-US" smtClean="0"/>
              <a:t>8</a:t>
            </a:fld>
            <a:endParaRPr lang="en-US"/>
          </a:p>
        </p:txBody>
      </p:sp>
    </p:spTree>
    <p:extLst>
      <p:ext uri="{BB962C8B-B14F-4D97-AF65-F5344CB8AC3E}">
        <p14:creationId xmlns:p14="http://schemas.microsoft.com/office/powerpoint/2010/main" val="31176096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09600" y="0"/>
            <a:ext cx="8229600" cy="1143000"/>
          </a:xfrm>
        </p:spPr>
        <p:txBody>
          <a:bodyPr>
            <a:normAutofit fontScale="90000"/>
          </a:bodyPr>
          <a:lstStyle/>
          <a:p>
            <a:r>
              <a:rPr lang="en-US" dirty="0" smtClean="0"/>
              <a:t>Fermi potential vs thin-film oxide layer</a:t>
            </a:r>
            <a:endParaRPr lang="en-US" dirty="0"/>
          </a:p>
        </p:txBody>
      </p:sp>
      <p:pic>
        <p:nvPicPr>
          <p:cNvPr id="18" name="Content Placeholder 17"/>
          <p:cNvPicPr>
            <a:picLocks noGrp="1" noChangeAspect="1"/>
          </p:cNvPicPr>
          <p:nvPr>
            <p:ph idx="1"/>
          </p:nvPr>
        </p:nvPicPr>
        <p:blipFill rotWithShape="1">
          <a:blip r:embed="rId2">
            <a:extLst>
              <a:ext uri="{28A0092B-C50C-407E-A947-70E740481C1C}">
                <a14:useLocalDpi xmlns:a14="http://schemas.microsoft.com/office/drawing/2010/main" val="0"/>
              </a:ext>
            </a:extLst>
          </a:blip>
          <a:srcRect t="5511"/>
          <a:stretch/>
        </p:blipFill>
        <p:spPr>
          <a:xfrm>
            <a:off x="0" y="901608"/>
            <a:ext cx="7620000" cy="5834156"/>
          </a:xfrm>
        </p:spPr>
      </p:pic>
      <p:sp>
        <p:nvSpPr>
          <p:cNvPr id="19" name="TextBox 18"/>
          <p:cNvSpPr txBox="1"/>
          <p:nvPr/>
        </p:nvSpPr>
        <p:spPr>
          <a:xfrm>
            <a:off x="6324600" y="4934634"/>
            <a:ext cx="2414635" cy="646331"/>
          </a:xfrm>
          <a:prstGeom prst="rect">
            <a:avLst/>
          </a:prstGeom>
          <a:noFill/>
        </p:spPr>
        <p:txBody>
          <a:bodyPr wrap="none" rtlCol="0">
            <a:spAutoFit/>
          </a:bodyPr>
          <a:lstStyle/>
          <a:p>
            <a:r>
              <a:rPr lang="en-US" dirty="0" smtClean="0"/>
              <a:t>Calculated without loss </a:t>
            </a:r>
          </a:p>
          <a:p>
            <a:r>
              <a:rPr lang="en-US" dirty="0" smtClean="0"/>
              <a:t>in the film</a:t>
            </a:r>
            <a:endParaRPr lang="en-US" dirty="0"/>
          </a:p>
        </p:txBody>
      </p:sp>
    </p:spTree>
    <p:extLst>
      <p:ext uri="{BB962C8B-B14F-4D97-AF65-F5344CB8AC3E}">
        <p14:creationId xmlns:p14="http://schemas.microsoft.com/office/powerpoint/2010/main" val="13146835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091" r="8483" b="2782"/>
          <a:stretch/>
        </p:blipFill>
        <p:spPr>
          <a:xfrm>
            <a:off x="0" y="1676401"/>
            <a:ext cx="5619135" cy="5181600"/>
          </a:xfrm>
          <a:prstGeom prst="rect">
            <a:avLst/>
          </a:prstGeom>
        </p:spPr>
      </p:pic>
      <p:sp>
        <p:nvSpPr>
          <p:cNvPr id="7" name="Title 1"/>
          <p:cNvSpPr txBox="1">
            <a:spLocks/>
          </p:cNvSpPr>
          <p:nvPr/>
        </p:nvSpPr>
        <p:spPr>
          <a:xfrm>
            <a:off x="-76200" y="14083"/>
            <a:ext cx="5105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Loss in the thin film</a:t>
            </a:r>
            <a:endParaRPr lang="en-US" dirty="0"/>
          </a:p>
        </p:txBody>
      </p:sp>
      <p:sp>
        <p:nvSpPr>
          <p:cNvPr id="8" name="TextBox 7"/>
          <p:cNvSpPr txBox="1"/>
          <p:nvPr/>
        </p:nvSpPr>
        <p:spPr>
          <a:xfrm>
            <a:off x="6096000" y="4023360"/>
            <a:ext cx="2150782" cy="1754326"/>
          </a:xfrm>
          <a:prstGeom prst="rect">
            <a:avLst/>
          </a:prstGeom>
          <a:noFill/>
        </p:spPr>
        <p:txBody>
          <a:bodyPr wrap="none" rtlCol="0">
            <a:spAutoFit/>
          </a:bodyPr>
          <a:lstStyle/>
          <a:p>
            <a:r>
              <a:rPr lang="en-US" dirty="0" smtClean="0"/>
              <a:t>V51</a:t>
            </a:r>
          </a:p>
          <a:p>
            <a:pPr marL="285750" indent="-285750">
              <a:buFont typeface="Arial" panose="020B0604020202020204" pitchFamily="34" charset="0"/>
              <a:buChar char="•"/>
            </a:pPr>
            <a:r>
              <a:rPr lang="en-US" dirty="0" smtClean="0">
                <a:sym typeface="Symbol"/>
              </a:rPr>
              <a:t></a:t>
            </a:r>
            <a:r>
              <a:rPr lang="en-US" baseline="-25000" dirty="0" smtClean="0">
                <a:sym typeface="Symbol"/>
              </a:rPr>
              <a:t>abs</a:t>
            </a:r>
            <a:r>
              <a:rPr lang="en-US" dirty="0" smtClean="0">
                <a:sym typeface="Symbol"/>
              </a:rPr>
              <a:t> = 4.9 barns</a:t>
            </a:r>
          </a:p>
          <a:p>
            <a:pPr marL="285750" indent="-285750">
              <a:buFont typeface="Arial" panose="020B0604020202020204" pitchFamily="34" charset="0"/>
              <a:buChar char="•"/>
            </a:pPr>
            <a:r>
              <a:rPr lang="en-US" dirty="0" smtClean="0">
                <a:sym typeface="Symbol"/>
              </a:rPr>
              <a:t>V = -7.5 </a:t>
            </a:r>
            <a:r>
              <a:rPr lang="en-US" dirty="0" err="1" smtClean="0">
                <a:sym typeface="Symbol"/>
              </a:rPr>
              <a:t>neV</a:t>
            </a:r>
            <a:endParaRPr lang="en-US" dirty="0" smtClean="0">
              <a:sym typeface="Symbol"/>
            </a:endParaRPr>
          </a:p>
          <a:p>
            <a:r>
              <a:rPr lang="en-US" dirty="0" smtClean="0">
                <a:sym typeface="Symbol"/>
              </a:rPr>
              <a:t>Au197</a:t>
            </a:r>
          </a:p>
          <a:p>
            <a:pPr marL="285750" indent="-285750">
              <a:buFont typeface="Arial" panose="020B0604020202020204" pitchFamily="34" charset="0"/>
              <a:buChar char="•"/>
            </a:pPr>
            <a:r>
              <a:rPr lang="en-US" dirty="0" smtClean="0">
                <a:sym typeface="Symbol"/>
              </a:rPr>
              <a:t></a:t>
            </a:r>
            <a:r>
              <a:rPr lang="en-US" baseline="-25000" dirty="0" smtClean="0">
                <a:sym typeface="Symbol"/>
              </a:rPr>
              <a:t>abs</a:t>
            </a:r>
            <a:r>
              <a:rPr lang="en-US" dirty="0" smtClean="0">
                <a:sym typeface="Symbol"/>
              </a:rPr>
              <a:t> = 98.65 barns</a:t>
            </a:r>
          </a:p>
          <a:p>
            <a:pPr marL="285750" indent="-285750">
              <a:buFont typeface="Arial" panose="020B0604020202020204" pitchFamily="34" charset="0"/>
              <a:buChar char="•"/>
            </a:pPr>
            <a:r>
              <a:rPr lang="en-US" dirty="0" smtClean="0">
                <a:sym typeface="Symbol"/>
              </a:rPr>
              <a:t>V = 116.54 </a:t>
            </a:r>
            <a:r>
              <a:rPr lang="en-US" dirty="0" err="1" smtClean="0">
                <a:sym typeface="Symbol"/>
              </a:rPr>
              <a:t>neV</a:t>
            </a:r>
            <a:endParaRPr lang="en-US" dirty="0"/>
          </a:p>
        </p:txBody>
      </p:sp>
      <p:sp>
        <p:nvSpPr>
          <p:cNvPr id="9" name="TextBox 8"/>
          <p:cNvSpPr txBox="1"/>
          <p:nvPr/>
        </p:nvSpPr>
        <p:spPr>
          <a:xfrm>
            <a:off x="6096000" y="5777686"/>
            <a:ext cx="2033762" cy="923330"/>
          </a:xfrm>
          <a:prstGeom prst="rect">
            <a:avLst/>
          </a:prstGeom>
          <a:noFill/>
        </p:spPr>
        <p:txBody>
          <a:bodyPr wrap="none" rtlCol="0">
            <a:spAutoFit/>
          </a:bodyPr>
          <a:lstStyle/>
          <a:p>
            <a:r>
              <a:rPr lang="en-US" dirty="0" smtClean="0"/>
              <a:t>Ni</a:t>
            </a:r>
          </a:p>
          <a:p>
            <a:pPr marL="285750" indent="-285750">
              <a:buFont typeface="Arial" panose="020B0604020202020204" pitchFamily="34" charset="0"/>
              <a:buChar char="•"/>
            </a:pPr>
            <a:r>
              <a:rPr lang="en-US" dirty="0" smtClean="0">
                <a:sym typeface="Symbol"/>
              </a:rPr>
              <a:t></a:t>
            </a:r>
            <a:r>
              <a:rPr lang="en-US" baseline="-25000" dirty="0" smtClean="0">
                <a:sym typeface="Symbol"/>
              </a:rPr>
              <a:t>abs</a:t>
            </a:r>
            <a:r>
              <a:rPr lang="en-US" dirty="0" smtClean="0">
                <a:sym typeface="Symbol"/>
              </a:rPr>
              <a:t> = 4.49 barns</a:t>
            </a:r>
          </a:p>
          <a:p>
            <a:pPr marL="285750" indent="-285750">
              <a:buFont typeface="Arial" panose="020B0604020202020204" pitchFamily="34" charset="0"/>
              <a:buChar char="•"/>
            </a:pPr>
            <a:r>
              <a:rPr lang="en-US" dirty="0" smtClean="0">
                <a:sym typeface="Symbol"/>
              </a:rPr>
              <a:t>V = 243 </a:t>
            </a:r>
            <a:r>
              <a:rPr lang="en-US" dirty="0" err="1" smtClean="0">
                <a:sym typeface="Symbol"/>
              </a:rPr>
              <a:t>neV</a:t>
            </a:r>
            <a:endParaRPr lang="en-US" dirty="0" smtClean="0">
              <a:sym typeface="Symbol"/>
            </a:endParaRPr>
          </a:p>
        </p:txBody>
      </p:sp>
      <p:pic>
        <p:nvPicPr>
          <p:cNvPr id="11"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575"/>
          <a:stretch/>
        </p:blipFill>
        <p:spPr>
          <a:xfrm>
            <a:off x="5619134" y="0"/>
            <a:ext cx="4646413" cy="3856703"/>
          </a:xfrm>
        </p:spPr>
      </p:pic>
    </p:spTree>
    <p:extLst>
      <p:ext uri="{BB962C8B-B14F-4D97-AF65-F5344CB8AC3E}">
        <p14:creationId xmlns:p14="http://schemas.microsoft.com/office/powerpoint/2010/main" val="32766188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51V neutron activation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963844"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334000"/>
            <a:ext cx="2606163" cy="461665"/>
          </a:xfrm>
          <a:prstGeom prst="rect">
            <a:avLst/>
          </a:prstGeom>
          <a:noFill/>
        </p:spPr>
        <p:txBody>
          <a:bodyPr wrap="none" rtlCol="0">
            <a:spAutoFit/>
          </a:bodyPr>
          <a:lstStyle/>
          <a:p>
            <a:r>
              <a:rPr lang="en-US" sz="2400" dirty="0" smtClean="0">
                <a:sym typeface="Symbol"/>
              </a:rPr>
              <a:t>:</a:t>
            </a:r>
            <a:r>
              <a:rPr lang="en-US" sz="2400" dirty="0" smtClean="0"/>
              <a:t> </a:t>
            </a:r>
            <a:r>
              <a:rPr lang="en-US" sz="2400" dirty="0" err="1" smtClean="0"/>
              <a:t>E</a:t>
            </a:r>
            <a:r>
              <a:rPr lang="en-US" sz="2400" baseline="-25000" dirty="0" err="1" smtClean="0"/>
              <a:t>max</a:t>
            </a:r>
            <a:r>
              <a:rPr lang="en-US" sz="2400" dirty="0" smtClean="0"/>
              <a:t>= 2541.5 </a:t>
            </a:r>
            <a:r>
              <a:rPr lang="en-US" sz="2400" dirty="0" err="1" smtClean="0"/>
              <a:t>keV</a:t>
            </a:r>
            <a:endParaRPr lang="en-US" sz="2400" dirty="0"/>
          </a:p>
        </p:txBody>
      </p:sp>
    </p:spTree>
    <p:extLst>
      <p:ext uri="{BB962C8B-B14F-4D97-AF65-F5344CB8AC3E}">
        <p14:creationId xmlns:p14="http://schemas.microsoft.com/office/powerpoint/2010/main" val="12183815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Iodine background</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r>
              <a:rPr lang="en-US" sz="2400" dirty="0" smtClean="0"/>
              <a:t>Iodine (I127 is the only stable isotope) decays. It has both beta decay (93.1%) and electron capture (6.90%) channels. The decay lifetime is 25min, comparable to our run cycle time.</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734210"/>
            <a:ext cx="5314950" cy="375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774841"/>
            <a:ext cx="3962400" cy="29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304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Cycle</a:t>
            </a:r>
            <a:endParaRPr lang="en-US" dirty="0"/>
          </a:p>
        </p:txBody>
      </p:sp>
      <p:sp>
        <p:nvSpPr>
          <p:cNvPr id="3" name="Content Placeholder 2"/>
          <p:cNvSpPr>
            <a:spLocks noGrp="1"/>
          </p:cNvSpPr>
          <p:nvPr>
            <p:ph idx="1"/>
          </p:nvPr>
        </p:nvSpPr>
        <p:spPr>
          <a:xfrm>
            <a:off x="120003" y="969648"/>
            <a:ext cx="4940135" cy="5386702"/>
          </a:xfrm>
        </p:spPr>
        <p:txBody>
          <a:bodyPr>
            <a:normAutofit/>
          </a:bodyPr>
          <a:lstStyle/>
          <a:p>
            <a:pPr marL="514350" indent="-514350">
              <a:buFont typeface="+mj-lt"/>
              <a:buAutoNum type="arabicPeriod"/>
            </a:pPr>
            <a:r>
              <a:rPr lang="en-US" sz="2400" dirty="0" smtClean="0"/>
              <a:t>Load the trap</a:t>
            </a:r>
          </a:p>
          <a:p>
            <a:pPr marL="514350" indent="-514350">
              <a:buFont typeface="+mj-lt"/>
              <a:buAutoNum type="arabicPeriod"/>
            </a:pPr>
            <a:r>
              <a:rPr lang="en-US" sz="2400" dirty="0" smtClean="0"/>
              <a:t>Remove quasi-bound UCNs</a:t>
            </a:r>
          </a:p>
          <a:p>
            <a:pPr marL="514350" indent="-514350">
              <a:buFont typeface="+mj-lt"/>
              <a:buAutoNum type="arabicPeriod"/>
            </a:pPr>
            <a:r>
              <a:rPr lang="en-US" sz="2400" dirty="0" smtClean="0"/>
              <a:t>Hold UCNs in the trap for time </a:t>
            </a:r>
            <a:r>
              <a:rPr lang="en-US" sz="2400" i="1" dirty="0" smtClean="0"/>
              <a:t>t</a:t>
            </a:r>
            <a:endParaRPr lang="en-US" sz="2400" i="1" baseline="-25000" dirty="0" smtClean="0"/>
          </a:p>
          <a:p>
            <a:pPr marL="514350" indent="-514350">
              <a:buFont typeface="+mj-lt"/>
              <a:buAutoNum type="arabicPeriod"/>
            </a:pPr>
            <a:r>
              <a:rPr lang="en-US" sz="2400" dirty="0" smtClean="0"/>
              <a:t>Count the surviving UCN population </a:t>
            </a:r>
            <a:r>
              <a:rPr lang="en-US" sz="2400" i="1" dirty="0" smtClean="0"/>
              <a:t>N</a:t>
            </a:r>
            <a:endParaRPr lang="en-US" sz="2400" i="1" baseline="-25000" dirty="0" smtClean="0"/>
          </a:p>
          <a:p>
            <a:pPr marL="514350" indent="-514350">
              <a:buFont typeface="+mj-lt"/>
              <a:buAutoNum type="arabicPeriod"/>
            </a:pPr>
            <a:endParaRPr lang="en-US" sz="2400" i="1" baseline="-25000" dirty="0"/>
          </a:p>
          <a:p>
            <a:pPr marL="0" indent="0">
              <a:buNone/>
            </a:pPr>
            <a:r>
              <a:rPr lang="en-US" sz="2400" dirty="0" smtClean="0"/>
              <a:t>Using two different cycles with holding times </a:t>
            </a:r>
            <a:r>
              <a:rPr lang="en-US" sz="2400" i="1" dirty="0" smtClean="0"/>
              <a:t>t</a:t>
            </a:r>
            <a:r>
              <a:rPr lang="en-US" sz="2400" i="1" baseline="-25000" dirty="0" smtClean="0"/>
              <a:t>1</a:t>
            </a:r>
            <a:r>
              <a:rPr lang="en-US" sz="2400" dirty="0" smtClean="0"/>
              <a:t> and </a:t>
            </a:r>
            <a:r>
              <a:rPr lang="en-US" sz="2400" i="1" dirty="0" smtClean="0"/>
              <a:t>t</a:t>
            </a:r>
            <a:r>
              <a:rPr lang="en-US" sz="2400" i="1" baseline="-25000" dirty="0" smtClean="0"/>
              <a:t>2</a:t>
            </a:r>
            <a:r>
              <a:rPr lang="en-US" sz="2400" dirty="0" smtClean="0"/>
              <a:t>, </a:t>
            </a:r>
            <a:endParaRPr lang="en-US" sz="2400" dirty="0"/>
          </a:p>
          <a:p>
            <a:pPr marL="0" indent="0">
              <a:buNone/>
            </a:pPr>
            <a:endParaRPr lang="en-US" sz="2400" dirty="0" smtClean="0"/>
          </a:p>
          <a:p>
            <a:pPr marL="0" indent="0">
              <a:buNone/>
            </a:pPr>
            <a:r>
              <a:rPr lang="en-US" sz="2400" dirty="0" smtClean="0"/>
              <a:t>Statistically most efficient if </a:t>
            </a:r>
            <a:r>
              <a:rPr lang="en-US" sz="2400" i="1" dirty="0" smtClean="0"/>
              <a:t>t</a:t>
            </a:r>
            <a:r>
              <a:rPr lang="en-US" sz="2400" i="1" baseline="-25000" dirty="0" smtClean="0"/>
              <a:t>2</a:t>
            </a:r>
            <a:r>
              <a:rPr lang="en-US" sz="2400" dirty="0" smtClean="0"/>
              <a:t>≈</a:t>
            </a:r>
            <a:r>
              <a:rPr lang="en-US" sz="2400" i="1" dirty="0" smtClean="0"/>
              <a:t>t</a:t>
            </a:r>
            <a:r>
              <a:rPr lang="en-US" sz="2400" i="1" baseline="-25000" dirty="0" smtClean="0"/>
              <a:t>1</a:t>
            </a:r>
            <a:r>
              <a:rPr lang="en-US" sz="2400" dirty="0" smtClean="0"/>
              <a:t>+2.2</a:t>
            </a:r>
            <a:r>
              <a:rPr lang="en-US" sz="2400" i="1" dirty="0" smtClean="0">
                <a:latin typeface="Symbol" charset="2"/>
                <a:cs typeface="Symbol" charset="2"/>
              </a:rPr>
              <a:t>t</a:t>
            </a:r>
            <a:r>
              <a:rPr lang="en-US" sz="2400" i="1" baseline="-25000" dirty="0" smtClean="0"/>
              <a:t>n</a:t>
            </a:r>
            <a:r>
              <a:rPr lang="en-US" sz="2400" dirty="0" smtClean="0"/>
              <a:t>; then</a:t>
            </a:r>
          </a:p>
        </p:txBody>
      </p:sp>
      <p:graphicFrame>
        <p:nvGraphicFramePr>
          <p:cNvPr id="4" name="Object 3"/>
          <p:cNvGraphicFramePr>
            <a:graphicFrameLocks noChangeAspect="1"/>
          </p:cNvGraphicFramePr>
          <p:nvPr>
            <p:extLst>
              <p:ext uri="{D42A27DB-BD31-4B8C-83A1-F6EECF244321}">
                <p14:modId xmlns:p14="http://schemas.microsoft.com/office/powerpoint/2010/main" val="458409588"/>
              </p:ext>
            </p:extLst>
          </p:nvPr>
        </p:nvGraphicFramePr>
        <p:xfrm>
          <a:off x="974395" y="4217009"/>
          <a:ext cx="3766774" cy="488818"/>
        </p:xfrm>
        <a:graphic>
          <a:graphicData uri="http://schemas.openxmlformats.org/presentationml/2006/ole">
            <mc:AlternateContent xmlns:mc="http://schemas.openxmlformats.org/markup-compatibility/2006">
              <mc:Choice xmlns:v="urn:schemas-microsoft-com:vml" Requires="v">
                <p:oleObj spid="_x0000_s1875" name="Equation" r:id="rId4" imgW="1663700" imgH="215900" progId="Equation.3">
                  <p:embed/>
                </p:oleObj>
              </mc:Choice>
              <mc:Fallback>
                <p:oleObj name="Equation" r:id="rId4" imgW="1663700" imgH="215900" progId="Equation.3">
                  <p:embed/>
                  <p:pic>
                    <p:nvPicPr>
                      <p:cNvPr id="0" name=""/>
                      <p:cNvPicPr/>
                      <p:nvPr/>
                    </p:nvPicPr>
                    <p:blipFill>
                      <a:blip r:embed="rId5"/>
                      <a:stretch>
                        <a:fillRect/>
                      </a:stretch>
                    </p:blipFill>
                    <p:spPr>
                      <a:xfrm>
                        <a:off x="974395" y="4217009"/>
                        <a:ext cx="3766774" cy="48881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91330547"/>
              </p:ext>
            </p:extLst>
          </p:nvPr>
        </p:nvGraphicFramePr>
        <p:xfrm>
          <a:off x="1224388" y="5471600"/>
          <a:ext cx="2526880" cy="537634"/>
        </p:xfrm>
        <a:graphic>
          <a:graphicData uri="http://schemas.openxmlformats.org/presentationml/2006/ole">
            <mc:AlternateContent xmlns:mc="http://schemas.openxmlformats.org/markup-compatibility/2006">
              <mc:Choice xmlns:v="urn:schemas-microsoft-com:vml" Requires="v">
                <p:oleObj spid="_x0000_s1876" name="Equation" r:id="rId6" imgW="1193800" imgH="254000" progId="Equation.3">
                  <p:embed/>
                </p:oleObj>
              </mc:Choice>
              <mc:Fallback>
                <p:oleObj name="Equation" r:id="rId6" imgW="1193800" imgH="254000" progId="Equation.3">
                  <p:embed/>
                  <p:pic>
                    <p:nvPicPr>
                      <p:cNvPr id="0" name=""/>
                      <p:cNvPicPr/>
                      <p:nvPr/>
                    </p:nvPicPr>
                    <p:blipFill>
                      <a:blip r:embed="rId7"/>
                      <a:stretch>
                        <a:fillRect/>
                      </a:stretch>
                    </p:blipFill>
                    <p:spPr>
                      <a:xfrm>
                        <a:off x="1224388" y="5471600"/>
                        <a:ext cx="2526880" cy="537634"/>
                      </a:xfrm>
                      <a:prstGeom prst="rect">
                        <a:avLst/>
                      </a:prstGeom>
                    </p:spPr>
                  </p:pic>
                </p:oleObj>
              </mc:Fallback>
            </mc:AlternateContent>
          </a:graphicData>
        </a:graphic>
      </p:graphicFrame>
      <p:sp>
        <p:nvSpPr>
          <p:cNvPr id="8" name="Slide Number Placeholder 7"/>
          <p:cNvSpPr>
            <a:spLocks noGrp="1"/>
          </p:cNvSpPr>
          <p:nvPr>
            <p:ph type="sldNum" sz="quarter" idx="12"/>
          </p:nvPr>
        </p:nvSpPr>
        <p:spPr/>
        <p:txBody>
          <a:bodyPr/>
          <a:lstStyle/>
          <a:p>
            <a:fld id="{AA76F8AF-D0D9-0541-9C2B-6839A516DBF9}" type="slidenum">
              <a:rPr lang="en-US" smtClean="0"/>
              <a:t>9</a:t>
            </a:fld>
            <a:endParaRPr lang="en-US"/>
          </a:p>
        </p:txBody>
      </p:sp>
      <p:sp>
        <p:nvSpPr>
          <p:cNvPr id="9" name="Arc 8"/>
          <p:cNvSpPr/>
          <p:nvPr/>
        </p:nvSpPr>
        <p:spPr>
          <a:xfrm rot="7957514">
            <a:off x="4845220" y="-1237424"/>
            <a:ext cx="3977844" cy="3887594"/>
          </a:xfrm>
          <a:prstGeom prst="arc">
            <a:avLst>
              <a:gd name="adj1" fmla="val 15196430"/>
              <a:gd name="adj2" fmla="val 121568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0" name="Straight Connector 9"/>
          <p:cNvCxnSpPr/>
          <p:nvPr/>
        </p:nvCxnSpPr>
        <p:spPr>
          <a:xfrm>
            <a:off x="7105000" y="264796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endCxn id="15" idx="0"/>
          </p:cNvCxnSpPr>
          <p:nvPr/>
        </p:nvCxnSpPr>
        <p:spPr>
          <a:xfrm>
            <a:off x="7028800" y="3028960"/>
            <a:ext cx="7239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19200" y="2647960"/>
            <a:ext cx="0" cy="381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16" idx="0"/>
          </p:cNvCxnSpPr>
          <p:nvPr/>
        </p:nvCxnSpPr>
        <p:spPr>
          <a:xfrm>
            <a:off x="5200000" y="3409960"/>
            <a:ext cx="2362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00000" y="3028960"/>
            <a:ext cx="1295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Arc 14"/>
          <p:cNvSpPr/>
          <p:nvPr/>
        </p:nvSpPr>
        <p:spPr>
          <a:xfrm>
            <a:off x="7105000" y="3028960"/>
            <a:ext cx="1295400" cy="14478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6" name="Arc 15"/>
          <p:cNvSpPr/>
          <p:nvPr/>
        </p:nvSpPr>
        <p:spPr>
          <a:xfrm>
            <a:off x="7105000" y="3409960"/>
            <a:ext cx="914400" cy="914400"/>
          </a:xfrm>
          <a:prstGeom prst="arc">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7" name="Rectangle 16"/>
          <p:cNvSpPr/>
          <p:nvPr/>
        </p:nvSpPr>
        <p:spPr>
          <a:xfrm>
            <a:off x="7943200" y="4629160"/>
            <a:ext cx="533400" cy="381000"/>
          </a:xfrm>
          <a:prstGeom prst="rect">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8" name="Straight Connector 17"/>
          <p:cNvCxnSpPr>
            <a:stCxn id="15" idx="2"/>
          </p:cNvCxnSpPr>
          <p:nvPr/>
        </p:nvCxnSpPr>
        <p:spPr>
          <a:xfrm>
            <a:off x="8400400" y="3752860"/>
            <a:ext cx="0" cy="8763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6" idx="2"/>
          </p:cNvCxnSpPr>
          <p:nvPr/>
        </p:nvCxnSpPr>
        <p:spPr>
          <a:xfrm>
            <a:off x="8019400" y="386716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6" idx="0"/>
          </p:cNvCxnSpPr>
          <p:nvPr/>
        </p:nvCxnSpPr>
        <p:spPr>
          <a:xfrm flipH="1">
            <a:off x="7181200" y="3409960"/>
            <a:ext cx="381000" cy="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14747" y="1373524"/>
            <a:ext cx="3195653"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978624" y="994469"/>
            <a:ext cx="1497976" cy="369332"/>
          </a:xfrm>
          <a:prstGeom prst="rect">
            <a:avLst/>
          </a:prstGeom>
          <a:noFill/>
        </p:spPr>
        <p:txBody>
          <a:bodyPr wrap="none" rtlCol="0">
            <a:spAutoFit/>
          </a:bodyPr>
          <a:lstStyle/>
          <a:p>
            <a:r>
              <a:rPr lang="en-US" dirty="0">
                <a:solidFill>
                  <a:srgbClr val="FF0000"/>
                </a:solidFill>
                <a:latin typeface="Calibri"/>
              </a:rPr>
              <a:t>UCN </a:t>
            </a:r>
            <a:r>
              <a:rPr lang="en-US" dirty="0" smtClean="0">
                <a:solidFill>
                  <a:srgbClr val="FF0000"/>
                </a:solidFill>
                <a:latin typeface="Calibri"/>
              </a:rPr>
              <a:t>absorber</a:t>
            </a:r>
            <a:endParaRPr lang="en-US" dirty="0">
              <a:solidFill>
                <a:srgbClr val="FF0000"/>
              </a:solidFill>
              <a:latin typeface="Calibri"/>
            </a:endParaRPr>
          </a:p>
        </p:txBody>
      </p:sp>
      <p:pic>
        <p:nvPicPr>
          <p:cNvPr id="23" name="Picture 22" descr="trap_segm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343" y="2571760"/>
            <a:ext cx="390257" cy="439039"/>
          </a:xfrm>
          <a:prstGeom prst="rect">
            <a:avLst/>
          </a:prstGeom>
        </p:spPr>
      </p:pic>
      <p:sp>
        <p:nvSpPr>
          <p:cNvPr id="24" name="TextBox 23"/>
          <p:cNvSpPr txBox="1"/>
          <p:nvPr/>
        </p:nvSpPr>
        <p:spPr>
          <a:xfrm>
            <a:off x="6654736" y="3486160"/>
            <a:ext cx="1097964" cy="369332"/>
          </a:xfrm>
          <a:prstGeom prst="rect">
            <a:avLst/>
          </a:prstGeom>
          <a:noFill/>
        </p:spPr>
        <p:txBody>
          <a:bodyPr wrap="none" rtlCol="0">
            <a:spAutoFit/>
          </a:bodyPr>
          <a:lstStyle/>
          <a:p>
            <a:r>
              <a:rPr lang="en-US" dirty="0">
                <a:solidFill>
                  <a:srgbClr val="FF6600"/>
                </a:solidFill>
                <a:latin typeface="Calibri"/>
              </a:rPr>
              <a:t>Al shutter</a:t>
            </a:r>
          </a:p>
        </p:txBody>
      </p:sp>
      <p:sp>
        <p:nvSpPr>
          <p:cNvPr id="25" name="TextBox 24"/>
          <p:cNvSpPr txBox="1"/>
          <p:nvPr/>
        </p:nvSpPr>
        <p:spPr>
          <a:xfrm>
            <a:off x="7486000" y="5010160"/>
            <a:ext cx="1416937" cy="369332"/>
          </a:xfrm>
          <a:prstGeom prst="rect">
            <a:avLst/>
          </a:prstGeom>
          <a:noFill/>
        </p:spPr>
        <p:txBody>
          <a:bodyPr wrap="none" rtlCol="0">
            <a:spAutoFit/>
          </a:bodyPr>
          <a:lstStyle/>
          <a:p>
            <a:r>
              <a:rPr lang="en-US" dirty="0">
                <a:solidFill>
                  <a:srgbClr val="0000FF"/>
                </a:solidFill>
                <a:latin typeface="Calibri"/>
              </a:rPr>
              <a:t>UCN monitor</a:t>
            </a:r>
          </a:p>
        </p:txBody>
      </p:sp>
      <p:sp>
        <p:nvSpPr>
          <p:cNvPr id="26" name="TextBox 25"/>
          <p:cNvSpPr txBox="1"/>
          <p:nvPr/>
        </p:nvSpPr>
        <p:spPr>
          <a:xfrm>
            <a:off x="5204747" y="3028960"/>
            <a:ext cx="604853" cy="369332"/>
          </a:xfrm>
          <a:prstGeom prst="rect">
            <a:avLst/>
          </a:prstGeom>
          <a:noFill/>
        </p:spPr>
        <p:txBody>
          <a:bodyPr wrap="none" rtlCol="0">
            <a:spAutoFit/>
          </a:bodyPr>
          <a:lstStyle/>
          <a:p>
            <a:r>
              <a:rPr lang="en-US" dirty="0">
                <a:solidFill>
                  <a:srgbClr val="660066"/>
                </a:solidFill>
                <a:latin typeface="Calibri"/>
              </a:rPr>
              <a:t>UCN</a:t>
            </a:r>
          </a:p>
        </p:txBody>
      </p:sp>
      <p:sp>
        <p:nvSpPr>
          <p:cNvPr id="27" name="Right Arrow 26"/>
          <p:cNvSpPr/>
          <p:nvPr/>
        </p:nvSpPr>
        <p:spPr>
          <a:xfrm>
            <a:off x="5733400" y="3105160"/>
            <a:ext cx="457200" cy="228600"/>
          </a:xfrm>
          <a:prstGeom prst="rightArrow">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TextBox 28"/>
          <p:cNvSpPr txBox="1"/>
          <p:nvPr/>
        </p:nvSpPr>
        <p:spPr>
          <a:xfrm>
            <a:off x="7661274" y="2571760"/>
            <a:ext cx="1107996" cy="369332"/>
          </a:xfrm>
          <a:prstGeom prst="rect">
            <a:avLst/>
          </a:prstGeom>
          <a:noFill/>
        </p:spPr>
        <p:txBody>
          <a:bodyPr wrap="none" rtlCol="0">
            <a:spAutoFit/>
          </a:bodyPr>
          <a:lstStyle/>
          <a:p>
            <a:r>
              <a:rPr lang="en-US" dirty="0" smtClean="0"/>
              <a:t>Trap door</a:t>
            </a:r>
            <a:endParaRPr lang="en-US" dirty="0"/>
          </a:p>
        </p:txBody>
      </p:sp>
      <p:cxnSp>
        <p:nvCxnSpPr>
          <p:cNvPr id="31" name="Straight Arrow Connector 30"/>
          <p:cNvCxnSpPr>
            <a:stCxn id="29" idx="1"/>
          </p:cNvCxnSpPr>
          <p:nvPr/>
        </p:nvCxnSpPr>
        <p:spPr>
          <a:xfrm flipH="1">
            <a:off x="6978624" y="2756426"/>
            <a:ext cx="682650" cy="73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136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7756</TotalTime>
  <Words>5488</Words>
  <Application>Microsoft Office PowerPoint</Application>
  <PresentationFormat>On-screen Show (4:3)</PresentationFormat>
  <Paragraphs>862</Paragraphs>
  <Slides>83</Slides>
  <Notes>29</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83</vt:i4>
      </vt:variant>
    </vt:vector>
  </HeadingPairs>
  <TitlesOfParts>
    <vt:vector size="89" baseType="lpstr">
      <vt:lpstr>Office Theme</vt:lpstr>
      <vt:lpstr>1_Office Theme</vt:lpstr>
      <vt:lpstr>2_Office Theme</vt:lpstr>
      <vt:lpstr>5_Office Theme</vt:lpstr>
      <vt:lpstr>7_Office Theme</vt:lpstr>
      <vt:lpstr>Equation</vt:lpstr>
      <vt:lpstr>UCNt Overview</vt:lpstr>
      <vt:lpstr>Halbach Array + Holding Field</vt:lpstr>
      <vt:lpstr>The UCNt experiment trap is formed by an array of ~5000 permanent magnets forming a “bathtub”</vt:lpstr>
      <vt:lpstr>Asymmetric Trap induces Phase Space Mixing</vt:lpstr>
      <vt:lpstr>UCNt Testbed: Magneto-gravitational storage vessel </vt:lpstr>
      <vt:lpstr>PowerPoint Presentation</vt:lpstr>
      <vt:lpstr>The UCNt experiment is installed in the UCN facility at Los Alamos’s LANSCE accelerator</vt:lpstr>
      <vt:lpstr>Removal of “Quasi-bound” UCNs</vt:lpstr>
      <vt:lpstr>Measurement Cycle</vt:lpstr>
      <vt:lpstr>“Fill and dump” measurement cycle: UCNs detected in ex situ monitor</vt:lpstr>
      <vt:lpstr>First Storage Time Data (Feb. 2013)</vt:lpstr>
      <vt:lpstr>Alternative to Draining: in situ Detection</vt:lpstr>
      <vt:lpstr>The next step: in situ detection of surviving neutrons</vt:lpstr>
      <vt:lpstr>PowerPoint Presentation</vt:lpstr>
      <vt:lpstr>The neutron absorber/detector in the lowered position</vt:lpstr>
      <vt:lpstr>The V absorber can rapidly count all the neutrons in the trap</vt:lpstr>
      <vt:lpstr>Anticipated Statistical Reach</vt:lpstr>
      <vt:lpstr>Short-term UCNt R&amp;D Goals</vt:lpstr>
      <vt:lpstr>Study Cleaning of Quasi-bound UCNs</vt:lpstr>
      <vt:lpstr>PowerPoint Presentation</vt:lpstr>
      <vt:lpstr>Anticipated R&amp;D Milestones</vt:lpstr>
      <vt:lpstr>High-level WBS for R&amp;D Effort</vt:lpstr>
      <vt:lpstr>UCNt Collaboration</vt:lpstr>
      <vt:lpstr>Extra Slides</vt:lpstr>
      <vt:lpstr>Possible budget scenarios</vt:lpstr>
      <vt:lpstr>Test setup (Feb. 2013)</vt:lpstr>
      <vt:lpstr>Fill-and-Empty Measurement</vt:lpstr>
      <vt:lpstr>Fill-and-Empty Measurement</vt:lpstr>
      <vt:lpstr>Fill-and-Empty Measurement</vt:lpstr>
      <vt:lpstr>Fill-and-Empty Measurement</vt:lpstr>
      <vt:lpstr>Fill-and-Empty Measurement</vt:lpstr>
      <vt:lpstr>Fill-and-Detect Measurement</vt:lpstr>
      <vt:lpstr>Fill-and-Detect Measurement</vt:lpstr>
      <vt:lpstr>Fill-and-Detect Measurement</vt:lpstr>
      <vt:lpstr>Fill-and-Detect Measurement</vt:lpstr>
      <vt:lpstr>R&amp;D for Trap Population Normalization</vt:lpstr>
      <vt:lpstr>Study UCN Depolarization in the Trap</vt:lpstr>
      <vt:lpstr>Develop High-Fidelity UCN Simulations</vt:lpstr>
      <vt:lpstr>R&amp;D Scenarios for a Sub-1 s Experiment</vt:lpstr>
      <vt:lpstr>Neutron Trap Experiments</vt:lpstr>
      <vt:lpstr>PowerPoint Presentation</vt:lpstr>
      <vt:lpstr>C. Y. Liu: UCNt Systematics</vt:lpstr>
      <vt:lpstr>Systematic Effects in the next Bottle Experiment</vt:lpstr>
      <vt:lpstr>Bottle Technique</vt:lpstr>
      <vt:lpstr>“Fill and dump” measurement cycle: UCNs detected in ex situ monitor</vt:lpstr>
      <vt:lpstr>Normalization</vt:lpstr>
      <vt:lpstr>A Proper Normalization Scheme</vt:lpstr>
      <vt:lpstr>Monte-Carlo Simulations</vt:lpstr>
      <vt:lpstr>Quasi-bound Neutrons</vt:lpstr>
      <vt:lpstr>PowerPoint Presentation</vt:lpstr>
      <vt:lpstr>Easy in, easy out</vt:lpstr>
      <vt:lpstr>UCN density vs. Height</vt:lpstr>
      <vt:lpstr>UCN Spectrum (C. Morris)</vt:lpstr>
      <vt:lpstr>UCN Density inside the Trap</vt:lpstr>
      <vt:lpstr>Sensitivity Optimization (with a constant BG)</vt:lpstr>
      <vt:lpstr>PowerPoint Presentation</vt:lpstr>
      <vt:lpstr>How well to measure each non-beta-decay loss?</vt:lpstr>
      <vt:lpstr>Polyatomic Gas cross sections</vt:lpstr>
      <vt:lpstr>Halbach Array Trap +  (copper tape)</vt:lpstr>
      <vt:lpstr>Material Loss</vt:lpstr>
      <vt:lpstr>Fermi potential vs thin-film oxide layer</vt:lpstr>
      <vt:lpstr>Systematic Effects</vt:lpstr>
      <vt:lpstr>PowerPoint Presentation</vt:lpstr>
      <vt:lpstr>Backup Slides</vt:lpstr>
      <vt:lpstr>Poincare’s Section of Surface</vt:lpstr>
      <vt:lpstr>Adiabatic Fast Passage (AFP) Spin Flipper Coils</vt:lpstr>
      <vt:lpstr>Adiabatic Fast Passage Spin Flip Coils</vt:lpstr>
      <vt:lpstr>RF power fluctuation</vt:lpstr>
      <vt:lpstr>Change in Ambient Field</vt:lpstr>
      <vt:lpstr>Bailey inside the Halbach array performing field mapping (before Christmas 2012)</vt:lpstr>
      <vt:lpstr>PowerPoint Presentation</vt:lpstr>
      <vt:lpstr>Characterizations of the Magnetic Trap</vt:lpstr>
      <vt:lpstr>PowerPoint Presentation</vt:lpstr>
      <vt:lpstr>Simulation on Defects</vt:lpstr>
      <vt:lpstr>PowerPoint Presentation</vt:lpstr>
      <vt:lpstr>PowerPoint Presentation</vt:lpstr>
      <vt:lpstr>Magnetic Field Simulations</vt:lpstr>
      <vt:lpstr>UCN Spectrum (C. Morris)</vt:lpstr>
      <vt:lpstr>PowerPoint Presentation</vt:lpstr>
      <vt:lpstr>Fermi potential vs thin-film oxide layer</vt:lpstr>
      <vt:lpstr>PowerPoint Presentation</vt:lpstr>
      <vt:lpstr>51V neutron activation</vt:lpstr>
      <vt:lpstr>Iodine background</vt:lpstr>
    </vt:vector>
  </TitlesOfParts>
  <Company>LANL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R&amp;D for the UCNt Experiment</dc:title>
  <dc:creator>Steven Clayton</dc:creator>
  <cp:lastModifiedBy>Saunders, Andy</cp:lastModifiedBy>
  <cp:revision>544</cp:revision>
  <cp:lastPrinted>2014-01-27T16:27:19Z</cp:lastPrinted>
  <dcterms:created xsi:type="dcterms:W3CDTF">2014-01-22T16:57:01Z</dcterms:created>
  <dcterms:modified xsi:type="dcterms:W3CDTF">2014-09-19T19:03:57Z</dcterms:modified>
</cp:coreProperties>
</file>