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handoutMasterIdLst>
    <p:handoutMasterId r:id="rId50"/>
  </p:handoutMasterIdLst>
  <p:sldIdLst>
    <p:sldId id="256" r:id="rId2"/>
    <p:sldId id="258" r:id="rId3"/>
    <p:sldId id="262" r:id="rId4"/>
    <p:sldId id="343" r:id="rId5"/>
    <p:sldId id="336" r:id="rId6"/>
    <p:sldId id="337" r:id="rId7"/>
    <p:sldId id="338" r:id="rId8"/>
    <p:sldId id="339" r:id="rId9"/>
    <p:sldId id="340" r:id="rId10"/>
    <p:sldId id="341" r:id="rId11"/>
    <p:sldId id="342" r:id="rId12"/>
    <p:sldId id="264" r:id="rId13"/>
    <p:sldId id="268" r:id="rId14"/>
    <p:sldId id="270" r:id="rId15"/>
    <p:sldId id="271" r:id="rId16"/>
    <p:sldId id="344" r:id="rId17"/>
    <p:sldId id="304" r:id="rId18"/>
    <p:sldId id="318" r:id="rId19"/>
    <p:sldId id="282" r:id="rId20"/>
    <p:sldId id="284" r:id="rId21"/>
    <p:sldId id="285" r:id="rId22"/>
    <p:sldId id="286" r:id="rId23"/>
    <p:sldId id="294" r:id="rId24"/>
    <p:sldId id="287" r:id="rId25"/>
    <p:sldId id="289" r:id="rId26"/>
    <p:sldId id="263" r:id="rId27"/>
    <p:sldId id="321" r:id="rId28"/>
    <p:sldId id="322" r:id="rId29"/>
    <p:sldId id="290" r:id="rId30"/>
    <p:sldId id="311" r:id="rId31"/>
    <p:sldId id="319" r:id="rId32"/>
    <p:sldId id="320" r:id="rId33"/>
    <p:sldId id="323" r:id="rId34"/>
    <p:sldId id="312" r:id="rId35"/>
    <p:sldId id="324" r:id="rId36"/>
    <p:sldId id="326" r:id="rId37"/>
    <p:sldId id="325" r:id="rId38"/>
    <p:sldId id="314" r:id="rId39"/>
    <p:sldId id="313" r:id="rId40"/>
    <p:sldId id="327" r:id="rId41"/>
    <p:sldId id="328" r:id="rId42"/>
    <p:sldId id="329" r:id="rId43"/>
    <p:sldId id="330" r:id="rId44"/>
    <p:sldId id="331" r:id="rId45"/>
    <p:sldId id="333" r:id="rId46"/>
    <p:sldId id="334" r:id="rId47"/>
    <p:sldId id="33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4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510" autoAdjust="0"/>
  </p:normalViewPr>
  <p:slideViewPr>
    <p:cSldViewPr snapToGrid="0" snapToObjects="1">
      <p:cViewPr varScale="1">
        <p:scale>
          <a:sx n="82" d="100"/>
          <a:sy n="82" d="100"/>
        </p:scale>
        <p:origin x="-682" y="-6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32129E-0DF0-B245-B829-23172A275CED}" type="datetimeFigureOut">
              <a:rPr lang="en-US" smtClean="0"/>
              <a:pPr/>
              <a:t>9/27/2017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DF7423-F6CC-1146-82B5-17DAD632F2BB}" type="slidenum">
              <a:rPr lang="en-US" smtClean="0"/>
              <a:pPr/>
              <a:t>‹#›</a:t>
            </a:fld>
            <a:endParaRPr lang="en-US"/>
          </a:p>
        </p:txBody>
      </p:sp>
    </p:spTree>
    <p:extLst>
      <p:ext uri="{BB962C8B-B14F-4D97-AF65-F5344CB8AC3E}">
        <p14:creationId xmlns:p14="http://schemas.microsoft.com/office/powerpoint/2010/main" val="578989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FD31A-17C0-F340-871B-BCBBFB3E85F8}" type="datetimeFigureOut">
              <a:rPr lang="en-US" smtClean="0"/>
              <a:pPr/>
              <a:t>9/27/2017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C269A-C330-D349-BE6B-A17B4B696F19}" type="slidenum">
              <a:rPr lang="en-US" smtClean="0"/>
              <a:pPr/>
              <a:t>‹#›</a:t>
            </a:fld>
            <a:endParaRPr lang="en-US"/>
          </a:p>
        </p:txBody>
      </p:sp>
    </p:spTree>
    <p:extLst>
      <p:ext uri="{BB962C8B-B14F-4D97-AF65-F5344CB8AC3E}">
        <p14:creationId xmlns:p14="http://schemas.microsoft.com/office/powerpoint/2010/main" val="11267607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57713" cy="3419475"/>
          </a:xfrm>
        </p:spPr>
      </p:sp>
      <p:sp>
        <p:nvSpPr>
          <p:cNvPr id="3" name="Notes Placeholder 2"/>
          <p:cNvSpPr>
            <a:spLocks noGrp="1"/>
          </p:cNvSpPr>
          <p:nvPr>
            <p:ph type="body" idx="1"/>
          </p:nvPr>
        </p:nvSpPr>
        <p:spPr/>
        <p:txBody>
          <a:bodyPr/>
          <a:lstStyle/>
          <a:p>
            <a:r>
              <a:rPr lang="en-US" dirty="0" smtClean="0"/>
              <a:t>e-</a:t>
            </a:r>
            <a:r>
              <a:rPr lang="en-US" baseline="0" dirty="0" smtClean="0"/>
              <a:t> generated in a separate injector, accelerated to 1.2GeV/c thru south </a:t>
            </a:r>
            <a:r>
              <a:rPr lang="en-US" baseline="0" dirty="0" err="1" smtClean="0"/>
              <a:t>linac</a:t>
            </a:r>
            <a:r>
              <a:rPr lang="en-US" baseline="0" dirty="0" smtClean="0"/>
              <a:t>, transported by arc10 to generate a 123 MeV/c positron beam  which is then injected into the north </a:t>
            </a:r>
            <a:r>
              <a:rPr lang="en-US" baseline="0" dirty="0" err="1" smtClean="0"/>
              <a:t>linac</a:t>
            </a:r>
            <a:r>
              <a:rPr lang="en-US" baseline="0" dirty="0" smtClean="0"/>
              <a:t>. This allows e+ to use the entire machine with the exception of Hall D.</a:t>
            </a:r>
          </a:p>
          <a:p>
            <a:endParaRPr lang="en-US" baseline="0" dirty="0" smtClean="0"/>
          </a:p>
          <a:p>
            <a:endParaRPr lang="en-US" dirty="0"/>
          </a:p>
        </p:txBody>
      </p:sp>
    </p:spTree>
    <p:extLst>
      <p:ext uri="{BB962C8B-B14F-4D97-AF65-F5344CB8AC3E}">
        <p14:creationId xmlns:p14="http://schemas.microsoft.com/office/powerpoint/2010/main" val="1467047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E11E62-5B89-4F94-B395-A77A1C43D642}" type="slidenum">
              <a:rPr lang="en-US">
                <a:solidFill>
                  <a:srgbClr val="000000"/>
                </a:solidFill>
              </a:rPr>
              <a:pPr fontAlgn="base">
                <a:spcBef>
                  <a:spcPct val="0"/>
                </a:spcBef>
                <a:spcAft>
                  <a:spcPct val="0"/>
                </a:spcAft>
              </a:pPr>
              <a:t>43</a:t>
            </a:fld>
            <a:endParaRPr lang="en-US">
              <a:solidFill>
                <a:srgbClr val="000000"/>
              </a:solidFill>
            </a:endParaRPr>
          </a:p>
        </p:txBody>
      </p:sp>
      <p:sp>
        <p:nvSpPr>
          <p:cNvPr id="44035"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44036" name="Rectangle 3"/>
          <p:cNvSpPr>
            <a:spLocks noGrp="1" noChangeArrowheads="1"/>
          </p:cNvSpPr>
          <p:nvPr>
            <p:ph type="body" idx="1"/>
          </p:nvPr>
        </p:nvSpPr>
        <p:spPr bwMode="auto">
          <a:xfrm>
            <a:off x="685800" y="4343400"/>
            <a:ext cx="5486400" cy="4113213"/>
          </a:xfrm>
          <a:noFill/>
        </p:spPr>
        <p:txBody>
          <a:bodyPr wrap="square" numCol="1" anchor="t" anchorCtr="0" compatLnSpc="1">
            <a:prstTxWarp prst="textNoShape">
              <a:avLst/>
            </a:prstTxWarp>
          </a:bodyPr>
          <a:lstStyle/>
          <a:p>
            <a:pPr>
              <a:spcBef>
                <a:spcPct val="0"/>
              </a:spcBef>
            </a:pPr>
            <a:r>
              <a:rPr lang="en-US" b="1" i="1" dirty="0" smtClean="0"/>
              <a:t>The kinematics range that can be covered in exclusive processes with high precision data</a:t>
            </a:r>
            <a:r>
              <a:rPr lang="en-US" dirty="0" smtClean="0"/>
              <a:t> is shown with this yellow area. This will be the only accelerator where </a:t>
            </a:r>
            <a:r>
              <a:rPr lang="en-US" dirty="0" err="1" smtClean="0"/>
              <a:t>rhe</a:t>
            </a:r>
            <a:r>
              <a:rPr lang="en-US" dirty="0" smtClean="0"/>
              <a:t> valence quark regime can be fully covered with high precision data. other existing machines, even at much higher energies can not cover this regime due to the much lower luminosity at HERA or COMPASS.  </a:t>
            </a:r>
          </a:p>
          <a:p>
            <a:pPr>
              <a:spcBef>
                <a:spcPct val="0"/>
              </a:spcBef>
            </a:pPr>
            <a:endParaRPr lang="en-US" dirty="0" smtClean="0"/>
          </a:p>
          <a:p>
            <a:pPr>
              <a:spcBef>
                <a:spcPct val="0"/>
              </a:spcBef>
            </a:pPr>
            <a:r>
              <a:rPr lang="en-US" dirty="0" smtClean="0"/>
              <a:t>My own personal view is that several experiments, in some of which I participated, </a:t>
            </a:r>
            <a:r>
              <a:rPr lang="en-US" dirty="0" err="1" smtClean="0"/>
              <a:t>eg</a:t>
            </a:r>
            <a:r>
              <a:rPr lang="en-US" dirty="0" smtClean="0"/>
              <a:t> EMC and E665, but also  HERA, the physics, especially at high x was limited  by the lack of luminosity. </a:t>
            </a:r>
          </a:p>
          <a:p>
            <a:pPr>
              <a:spcBef>
                <a:spcPct val="0"/>
              </a:spcBef>
            </a:pPr>
            <a:endParaRPr lang="en-US" dirty="0" smtClean="0"/>
          </a:p>
          <a:p>
            <a:pPr>
              <a:spcBef>
                <a:spcPct val="0"/>
              </a:spcBef>
            </a:pPr>
            <a:r>
              <a:rPr lang="en-US" dirty="0" smtClean="0"/>
              <a:t>Jefferson Lab has luminosity, also good spin control in both beam and targets. </a:t>
            </a:r>
          </a:p>
          <a:p>
            <a:pPr>
              <a:spcBef>
                <a:spcPct val="0"/>
              </a:spcBef>
            </a:pPr>
            <a:endParaRPr lang="en-US" dirty="0" smtClean="0"/>
          </a:p>
          <a:p>
            <a:pPr>
              <a:spcBef>
                <a:spcPct val="0"/>
              </a:spcBef>
            </a:pPr>
            <a:r>
              <a:rPr lang="en-US" dirty="0" smtClean="0"/>
              <a:t>So high x is  (still) there for the taking and given 12 </a:t>
            </a:r>
            <a:r>
              <a:rPr lang="en-US" dirty="0" err="1" smtClean="0"/>
              <a:t>GeV</a:t>
            </a:r>
            <a:r>
              <a:rPr lang="en-US" dirty="0" smtClean="0"/>
              <a:t>, it is accessible </a:t>
            </a:r>
            <a:r>
              <a:rPr lang="en-US" dirty="0" err="1" smtClean="0"/>
              <a:t>kinematically</a:t>
            </a:r>
            <a:r>
              <a:rPr lang="en-US" dirty="0"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57713" cy="3419475"/>
          </a:xfrm>
        </p:spPr>
      </p:sp>
      <p:sp>
        <p:nvSpPr>
          <p:cNvPr id="3" name="Notes Placeholder 2"/>
          <p:cNvSpPr>
            <a:spLocks noGrp="1"/>
          </p:cNvSpPr>
          <p:nvPr>
            <p:ph type="body" idx="1"/>
          </p:nvPr>
        </p:nvSpPr>
        <p:spPr/>
        <p:txBody>
          <a:bodyPr/>
          <a:lstStyle/>
          <a:p>
            <a:r>
              <a:rPr lang="en-US" dirty="0" smtClean="0"/>
              <a:t>The SW corner</a:t>
            </a:r>
            <a:r>
              <a:rPr lang="en-US" baseline="0" dirty="0" smtClean="0"/>
              <a:t> spreader has to be reversed in polarity since it will transport the e+ . Hence, the incoming e- will be deflected downward.</a:t>
            </a:r>
            <a:endParaRPr lang="en-US" dirty="0"/>
          </a:p>
        </p:txBody>
      </p:sp>
    </p:spTree>
    <p:extLst>
      <p:ext uri="{BB962C8B-B14F-4D97-AF65-F5344CB8AC3E}">
        <p14:creationId xmlns:p14="http://schemas.microsoft.com/office/powerpoint/2010/main" val="171017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57713" cy="341947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841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57713" cy="34194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614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57713" cy="3419475"/>
          </a:xfrm>
        </p:spPr>
      </p:sp>
      <p:sp>
        <p:nvSpPr>
          <p:cNvPr id="3" name="Notes Placeholder 2"/>
          <p:cNvSpPr>
            <a:spLocks noGrp="1"/>
          </p:cNvSpPr>
          <p:nvPr>
            <p:ph type="body" idx="1"/>
          </p:nvPr>
        </p:nvSpPr>
        <p:spPr/>
        <p:txBody>
          <a:bodyPr/>
          <a:lstStyle/>
          <a:p>
            <a:r>
              <a:rPr lang="en-US" dirty="0" smtClean="0"/>
              <a:t>Mike T. will discuss this in detail in</a:t>
            </a:r>
            <a:r>
              <a:rPr lang="en-US" baseline="0" dirty="0" smtClean="0"/>
              <a:t> his talk. Note that configuring for e+ by reversing the polarity of a machine tuned for e- is not perfect. Earth magnetic field kicks are opposite for e+ and thus ,we will have to do some steering with e+. Likely the viewers will be sufficient for that.</a:t>
            </a:r>
            <a:endParaRPr lang="en-US" dirty="0"/>
          </a:p>
        </p:txBody>
      </p:sp>
    </p:spTree>
    <p:extLst>
      <p:ext uri="{BB962C8B-B14F-4D97-AF65-F5344CB8AC3E}">
        <p14:creationId xmlns:p14="http://schemas.microsoft.com/office/powerpoint/2010/main" val="59170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57713" cy="3419475"/>
          </a:xfrm>
        </p:spPr>
      </p:sp>
      <p:sp>
        <p:nvSpPr>
          <p:cNvPr id="3" name="Notes Placeholder 2"/>
          <p:cNvSpPr>
            <a:spLocks noGrp="1"/>
          </p:cNvSpPr>
          <p:nvPr>
            <p:ph type="body" idx="1"/>
          </p:nvPr>
        </p:nvSpPr>
        <p:spPr/>
        <p:txBody>
          <a:bodyPr/>
          <a:lstStyle/>
          <a:p>
            <a:r>
              <a:rPr lang="en-US" dirty="0" smtClean="0"/>
              <a:t>In</a:t>
            </a:r>
            <a:r>
              <a:rPr lang="en-US" baseline="0" dirty="0" smtClean="0"/>
              <a:t> short, I don</a:t>
            </a:r>
            <a:r>
              <a:rPr lang="mr-IN" baseline="0" dirty="0" smtClean="0"/>
              <a:t>’</a:t>
            </a:r>
            <a:r>
              <a:rPr lang="en-US" baseline="0" dirty="0" smtClean="0"/>
              <a:t>t have the time and resources to spend on this project unless its lab funded </a:t>
            </a:r>
            <a:r>
              <a:rPr lang="mr-IN" baseline="0" dirty="0" smtClean="0"/>
              <a:t>…</a:t>
            </a:r>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81141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875A01D-8486-7642-9D4A-F14838FBAB17}" type="slidenum">
              <a:rPr lang="en-US">
                <a:latin typeface="Arial" pitchFamily="-65" charset="0"/>
              </a:rPr>
              <a:pPr/>
              <a:t>12</a:t>
            </a:fld>
            <a:endParaRPr lang="en-US">
              <a:latin typeface="Arial" pitchFamily="-65" charset="0"/>
            </a:endParaRPr>
          </a:p>
        </p:txBody>
      </p:sp>
      <p:sp>
        <p:nvSpPr>
          <p:cNvPr id="50179" name="Rectangle 2"/>
          <p:cNvSpPr>
            <a:spLocks noGrp="1" noRot="1" noChangeAspect="1" noChangeArrowheads="1" noTextEdit="1"/>
          </p:cNvSpPr>
          <p:nvPr>
            <p:ph type="sldImg"/>
          </p:nvPr>
        </p:nvSpPr>
        <p:spPr>
          <a:xfrm>
            <a:off x="1143000" y="687388"/>
            <a:ext cx="4572000" cy="3429000"/>
          </a:xfrm>
          <a:ln/>
        </p:spPr>
      </p:sp>
      <p:sp>
        <p:nvSpPr>
          <p:cNvPr id="50180" name="Rectangle 3"/>
          <p:cNvSpPr>
            <a:spLocks noGrp="1" noChangeArrowheads="1"/>
          </p:cNvSpPr>
          <p:nvPr>
            <p:ph type="body" idx="1"/>
          </p:nvPr>
        </p:nvSpPr>
        <p:spPr>
          <a:xfrm>
            <a:off x="685800" y="4343400"/>
            <a:ext cx="5486400" cy="4113213"/>
          </a:xfrm>
          <a:noFill/>
          <a:ln/>
        </p:spPr>
        <p:txBody>
          <a:bodyPr/>
          <a:lstStyle/>
          <a:p>
            <a:pPr eaLnBrk="1" hangingPunct="1"/>
            <a:r>
              <a:rPr lang="en-US" b="1" i="1">
                <a:latin typeface="Arial" pitchFamily="-65" charset="0"/>
              </a:rPr>
              <a:t>The basic process in accessing the proton structure through exclusive processes is the “handbag” mechanism.</a:t>
            </a:r>
            <a:r>
              <a:rPr lang="en-US">
                <a:latin typeface="Arial" pitchFamily="-65" charset="0"/>
              </a:rPr>
              <a:t> Here shown for the DVCS process. </a:t>
            </a:r>
          </a:p>
          <a:p>
            <a:pPr eaLnBrk="1" hangingPunct="1"/>
            <a:endParaRPr lang="en-US">
              <a:latin typeface="Arial" pitchFamily="-65" charset="0"/>
            </a:endParaRPr>
          </a:p>
          <a:p>
            <a:pPr eaLnBrk="1" hangingPunct="1"/>
            <a:r>
              <a:rPr lang="en-US">
                <a:latin typeface="Arial" pitchFamily="-65" charset="0"/>
              </a:rPr>
              <a:t>The important aspects is that we have hard scattering vertices here and here and the soft part is described by the GPDs. The upper and lower part factorize which allow us to probe GPDs in hard scattering processes with photons. There are 4 GPDs which depend on 3 kinematics quantities: the quark longitudinal momentum fraction x, the longitudinal momentum transfer to the quark xi and the 4-momentum transfer to the proton.    What is the physical content of the GPDs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48F93-BBA3-2144-941E-4FE04C3A7985}" type="slidenum">
              <a:rPr lang="en-US"/>
              <a:pPr/>
              <a:t>13</a:t>
            </a:fld>
            <a:endParaRPr lang="en-US"/>
          </a:p>
        </p:txBody>
      </p:sp>
      <p:sp>
        <p:nvSpPr>
          <p:cNvPr id="104450" name="Rectangle 2"/>
          <p:cNvSpPr>
            <a:spLocks noGrp="1" noRot="1" noChangeAspect="1" noChangeArrowheads="1" noTextEdit="1"/>
          </p:cNvSpPr>
          <p:nvPr>
            <p:ph type="sldImg"/>
          </p:nvPr>
        </p:nvSpPr>
        <p:spPr>
          <a:xfrm>
            <a:off x="1143000" y="687388"/>
            <a:ext cx="4572000" cy="3429000"/>
          </a:xfrm>
          <a:ln/>
        </p:spPr>
      </p:sp>
      <p:sp>
        <p:nvSpPr>
          <p:cNvPr id="104451" name="Rectangle 3"/>
          <p:cNvSpPr>
            <a:spLocks noGrp="1" noChangeArrowheads="1"/>
          </p:cNvSpPr>
          <p:nvPr>
            <p:ph type="body" idx="1"/>
          </p:nvPr>
        </p:nvSpPr>
        <p:spPr>
          <a:xfrm>
            <a:off x="686421" y="4344134"/>
            <a:ext cx="5485158" cy="4112405"/>
          </a:xfrm>
        </p:spPr>
        <p:txBody>
          <a:bodyPr/>
          <a:lstStyle/>
          <a:p>
            <a:r>
              <a:rPr lang="en-US"/>
              <a:t>DVCS is not the only process generating high energy photons. At lower energies and for specific kinematics the cross section is dominated by photons emitted from the electron line, the well known Bethe-Heitler process. The cross section is given by sum of the two amplitudes squared, where the BH contribution only depends on the two elastic form factors and is real, while the DVCS contribution is given by the unknown GPDs and has an imaginary part. The relative importance of the two processes is very much dependent on the beam energy and on the scattering angle as shown in these graphs. DVCS photons are emitted mostly along the direction of the virtual photon while the Bethe-Heitler process dominates at very small angles relative to the incoming electron. With increasing beam energy, the two processes are increasingly separated in kinematics as can also be seen in these graphs. While at small energies BH is expected to dominate in nearly the entire kinematics, at high energies DVCS becomes dominant. If we can isolate the interference part we access GPDs directly. This is possible by using spin polarized electron beam or spin polarized targets.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AD305BF-BB42-164B-93B3-B3BA46BE1A81}" type="slidenum">
              <a:rPr lang="en-US">
                <a:latin typeface="Arial" pitchFamily="-65" charset="0"/>
              </a:rPr>
              <a:pPr/>
              <a:t>42</a:t>
            </a:fld>
            <a:endParaRPr lang="en-US">
              <a:latin typeface="Arial" pitchFamily="-65" charset="0"/>
            </a:endParaRPr>
          </a:p>
        </p:txBody>
      </p:sp>
      <p:sp>
        <p:nvSpPr>
          <p:cNvPr id="52227" name="Rectangle 2"/>
          <p:cNvSpPr>
            <a:spLocks noGrp="1" noRot="1" noChangeAspect="1" noChangeArrowheads="1" noTextEdit="1"/>
          </p:cNvSpPr>
          <p:nvPr>
            <p:ph type="sldImg"/>
          </p:nvPr>
        </p:nvSpPr>
        <p:spPr>
          <a:xfrm>
            <a:off x="1143000" y="687388"/>
            <a:ext cx="4572000" cy="3429000"/>
          </a:xfrm>
          <a:ln/>
        </p:spPr>
      </p:sp>
      <p:sp>
        <p:nvSpPr>
          <p:cNvPr id="52228" name="Rectangle 3"/>
          <p:cNvSpPr>
            <a:spLocks noGrp="1" noChangeArrowheads="1"/>
          </p:cNvSpPr>
          <p:nvPr>
            <p:ph type="body" idx="1"/>
          </p:nvPr>
        </p:nvSpPr>
        <p:spPr>
          <a:xfrm>
            <a:off x="685800" y="4343400"/>
            <a:ext cx="5486400" cy="4113213"/>
          </a:xfrm>
          <a:noFill/>
          <a:ln/>
        </p:spPr>
        <p:txBody>
          <a:bodyPr/>
          <a:lstStyle/>
          <a:p>
            <a:r>
              <a:rPr lang="en-US" b="1" dirty="0" smtClean="0">
                <a:latin typeface="Arial" pitchFamily="-65" charset="0"/>
              </a:rPr>
              <a:t>The nucleon matrix element of the energy-momentum tensor is known to contain 3 form factors</a:t>
            </a:r>
            <a:r>
              <a:rPr lang="en-US" dirty="0" smtClean="0">
                <a:latin typeface="Arial" pitchFamily="-65" charset="0"/>
              </a:rPr>
              <a:t>. They</a:t>
            </a:r>
            <a:r>
              <a:rPr lang="en-US" baseline="0" dirty="0" smtClean="0">
                <a:latin typeface="Arial" pitchFamily="-65" charset="0"/>
              </a:rPr>
              <a:t> describe ….. and can only be measured directly in elastic graviton-nucleon scattering.  </a:t>
            </a:r>
            <a:r>
              <a:rPr lang="en-US" dirty="0" smtClean="0">
                <a:latin typeface="Arial" pitchFamily="-65" charset="0"/>
              </a:rPr>
              <a:t>However, these form factors appear as moments of the </a:t>
            </a:r>
            <a:r>
              <a:rPr lang="en-US" dirty="0" err="1" smtClean="0">
                <a:latin typeface="Arial" pitchFamily="-65" charset="0"/>
              </a:rPr>
              <a:t>unpolarized</a:t>
            </a:r>
            <a:r>
              <a:rPr lang="en-US" dirty="0" smtClean="0">
                <a:latin typeface="Arial" pitchFamily="-65" charset="0"/>
              </a:rPr>
              <a:t> GPDs as shown here. The quark angular momentum in the nucleon is given by the 2</a:t>
            </a:r>
            <a:r>
              <a:rPr lang="en-US" baseline="30000" dirty="0" smtClean="0">
                <a:latin typeface="Arial" pitchFamily="-65" charset="0"/>
              </a:rPr>
              <a:t>nd</a:t>
            </a:r>
            <a:r>
              <a:rPr lang="en-US" dirty="0" smtClean="0">
                <a:latin typeface="Arial" pitchFamily="-65" charset="0"/>
              </a:rPr>
              <a:t> moment of the sum of GPD H and E. The mass and pressure distribution of the quarks are given by the 2</a:t>
            </a:r>
            <a:r>
              <a:rPr lang="en-US" baseline="30000" dirty="0" smtClean="0">
                <a:latin typeface="Arial" pitchFamily="-65" charset="0"/>
              </a:rPr>
              <a:t>nd</a:t>
            </a:r>
            <a:r>
              <a:rPr lang="en-US" dirty="0" smtClean="0">
                <a:latin typeface="Arial" pitchFamily="-65" charset="0"/>
              </a:rPr>
              <a:t> moment of H where the pressure is probed by parameter xi.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Rectangle 3"/>
          <p:cNvSpPr/>
          <p:nvPr userDrawn="1"/>
        </p:nvSpPr>
        <p:spPr>
          <a:xfrm>
            <a:off x="4552974" y="6542646"/>
            <a:ext cx="341760"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2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4552974" y="6542646"/>
            <a:ext cx="341760"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49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0397"/>
          </a:xfrm>
        </p:spPr>
        <p:txBody>
          <a:bodyPr>
            <a:normAutofit/>
          </a:bodyPr>
          <a:lstStyle>
            <a:lvl1pPr algn="ct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6" name="Rectangle 5"/>
          <p:cNvSpPr/>
          <p:nvPr userDrawn="1"/>
        </p:nvSpPr>
        <p:spPr>
          <a:xfrm>
            <a:off x="4552974" y="6542646"/>
            <a:ext cx="341760"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7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552974" y="6542646"/>
            <a:ext cx="341760"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725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4276725" y="6465125"/>
            <a:ext cx="857250" cy="365125"/>
          </a:xfrm>
          <a:prstGeom prst="rect">
            <a:avLst/>
          </a:prstGeom>
        </p:spPr>
        <p:txBody>
          <a:bodyPr/>
          <a:lstStyle/>
          <a:p>
            <a:fld id="{B58F48A6-A3E1-4848-9AC3-B43F560BE4FE}" type="slidenum">
              <a:rPr lang="en-US" smtClean="0"/>
              <a:pPr/>
              <a:t>‹#›</a:t>
            </a:fld>
            <a:endParaRPr lang="en-US" dirty="0"/>
          </a:p>
        </p:txBody>
      </p:sp>
      <p:sp>
        <p:nvSpPr>
          <p:cNvPr id="6" name="Text Placeholder 5"/>
          <p:cNvSpPr>
            <a:spLocks noGrp="1"/>
          </p:cNvSpPr>
          <p:nvPr>
            <p:ph type="body" sz="quarter" idx="12"/>
          </p:nvPr>
        </p:nvSpPr>
        <p:spPr>
          <a:xfrm>
            <a:off x="95866" y="866775"/>
            <a:ext cx="8996516" cy="53530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1"/>
          <p:cNvSpPr>
            <a:spLocks noGrp="1"/>
          </p:cNvSpPr>
          <p:nvPr>
            <p:ph type="ftr" sz="quarter" idx="3"/>
          </p:nvPr>
        </p:nvSpPr>
        <p:spPr>
          <a:xfrm>
            <a:off x="2175387" y="6465124"/>
            <a:ext cx="210133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i="1" dirty="0" smtClean="0">
              <a:solidFill>
                <a:prstClr val="white"/>
              </a:solidFill>
              <a:latin typeface="Arial" panose="020B0604020202020204" pitchFamily="34" charset="0"/>
              <a:cs typeface="Arial" panose="020B0604020202020204" pitchFamily="34" charset="0"/>
            </a:endParaRPr>
          </a:p>
        </p:txBody>
      </p:sp>
      <p:sp>
        <p:nvSpPr>
          <p:cNvPr id="8" name="Rectangle 7"/>
          <p:cNvSpPr/>
          <p:nvPr userDrawn="1"/>
        </p:nvSpPr>
        <p:spPr>
          <a:xfrm>
            <a:off x="4552974" y="6542646"/>
            <a:ext cx="341760"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1940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6039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914400"/>
            <a:ext cx="7886700" cy="526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4552974" y="6542646"/>
            <a:ext cx="341760"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402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8" Type="http://schemas.openxmlformats.org/officeDocument/2006/relationships/image" Target="../media/image30.pdf"/><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26.pdf"/><Relationship Id="rId1" Type="http://schemas.openxmlformats.org/officeDocument/2006/relationships/slideLayout" Target="../slideLayouts/slideLayout4.xml"/><Relationship Id="rId6" Type="http://schemas.openxmlformats.org/officeDocument/2006/relationships/image" Target="../media/image10.pdf"/><Relationship Id="rId5" Type="http://schemas.openxmlformats.org/officeDocument/2006/relationships/image" Target="../media/image43.png"/><Relationship Id="rId4" Type="http://schemas.openxmlformats.org/officeDocument/2006/relationships/image" Target="../media/image28.pdf"/><Relationship Id="rId9"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32.pdf"/><Relationship Id="rId1" Type="http://schemas.openxmlformats.org/officeDocument/2006/relationships/slideLayout" Target="../slideLayouts/slideLayout4.xml"/><Relationship Id="rId6" Type="http://schemas.openxmlformats.org/officeDocument/2006/relationships/image" Target="../media/image34.pdf"/><Relationship Id="rId5" Type="http://schemas.openxmlformats.org/officeDocument/2006/relationships/image" Target="../media/image47.png"/><Relationship Id="rId4" Type="http://schemas.openxmlformats.org/officeDocument/2006/relationships/image" Target="../media/image13.pd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2" y="0"/>
            <a:ext cx="9144000" cy="1310604"/>
          </a:xfrm>
        </p:spPr>
        <p:txBody>
          <a:bodyPr>
            <a:noAutofit/>
          </a:bodyPr>
          <a:lstStyle/>
          <a:p>
            <a:r>
              <a:rPr lang="en-US" sz="4800" dirty="0" smtClean="0">
                <a:solidFill>
                  <a:srgbClr val="A54200"/>
                </a:solidFill>
              </a:rPr>
              <a:t>Positrons at 12 GeV JLab </a:t>
            </a:r>
            <a:br>
              <a:rPr lang="en-US" sz="4800" dirty="0" smtClean="0">
                <a:solidFill>
                  <a:srgbClr val="A54200"/>
                </a:solidFill>
              </a:rPr>
            </a:br>
            <a:r>
              <a:rPr lang="en-US" sz="3600" b="0" dirty="0" smtClean="0"/>
              <a:t>Preliminary Studies</a:t>
            </a:r>
            <a:endParaRPr lang="en-US" sz="3200" b="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7561" y="1793831"/>
            <a:ext cx="2020036" cy="3125790"/>
          </a:xfrm>
          <a:prstGeom prst="rect">
            <a:avLst/>
          </a:prstGeom>
          <a:effectLst>
            <a:outerShdw blurRad="50800" dist="38100" dir="2700000">
              <a:srgbClr val="000000"/>
            </a:outerShdw>
          </a:effectLst>
        </p:spPr>
      </p:pic>
      <p:sp>
        <p:nvSpPr>
          <p:cNvPr id="5" name="TextBox 4"/>
          <p:cNvSpPr txBox="1"/>
          <p:nvPr/>
        </p:nvSpPr>
        <p:spPr>
          <a:xfrm>
            <a:off x="156878" y="5418736"/>
            <a:ext cx="4865434" cy="92333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Electroweak Box Workshop</a:t>
            </a:r>
          </a:p>
          <a:p>
            <a:r>
              <a:rPr lang="en-US" dirty="0" smtClean="0">
                <a:latin typeface="Arial" panose="020B0604020202020204" pitchFamily="34" charset="0"/>
                <a:cs typeface="Arial" panose="020B0604020202020204" pitchFamily="34" charset="0"/>
              </a:rPr>
              <a:t>Amherst Center for Fundamental Interactions </a:t>
            </a:r>
          </a:p>
          <a:p>
            <a:r>
              <a:rPr lang="en-US" dirty="0" smtClean="0">
                <a:latin typeface="Arial" panose="020B0604020202020204" pitchFamily="34" charset="0"/>
                <a:cs typeface="Arial" panose="020B0604020202020204" pitchFamily="34" charset="0"/>
              </a:rPr>
              <a:t>September 28-30, 2017  </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6929430" y="5029628"/>
            <a:ext cx="1696298" cy="95410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Contributions from:</a:t>
            </a:r>
          </a:p>
          <a:p>
            <a:r>
              <a:rPr lang="en-US" sz="1400" dirty="0" smtClean="0">
                <a:latin typeface="Arial" panose="020B0604020202020204" pitchFamily="34" charset="0"/>
                <a:cs typeface="Arial" panose="020B0604020202020204" pitchFamily="34" charset="0"/>
              </a:rPr>
              <a:t>J. </a:t>
            </a:r>
            <a:r>
              <a:rPr lang="en-US" sz="1400" dirty="0" err="1" smtClean="0">
                <a:latin typeface="Arial" panose="020B0604020202020204" pitchFamily="34" charset="0"/>
                <a:cs typeface="Arial" panose="020B0604020202020204" pitchFamily="34" charset="0"/>
              </a:rPr>
              <a:t>Grames</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Y. Roblin</a:t>
            </a:r>
          </a:p>
          <a:p>
            <a:r>
              <a:rPr lang="en-US" sz="1400" dirty="0" smtClean="0">
                <a:latin typeface="Arial" panose="020B0604020202020204" pitchFamily="34" charset="0"/>
                <a:cs typeface="Arial" panose="020B0604020202020204" pitchFamily="34" charset="0"/>
              </a:rPr>
              <a:t>V. </a:t>
            </a:r>
            <a:r>
              <a:rPr lang="en-US" sz="1400" dirty="0" err="1" smtClean="0">
                <a:latin typeface="Arial" panose="020B0604020202020204" pitchFamily="34" charset="0"/>
                <a:cs typeface="Arial" panose="020B0604020202020204" pitchFamily="34" charset="0"/>
              </a:rPr>
              <a:t>Burkert</a:t>
            </a:r>
            <a:endParaRPr lang="en-US" sz="1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7" t="12024" b="14615"/>
          <a:stretch/>
        </p:blipFill>
        <p:spPr bwMode="auto">
          <a:xfrm>
            <a:off x="10632" y="1480185"/>
            <a:ext cx="5699051" cy="3293837"/>
          </a:xfrm>
          <a:prstGeom prst="parallelogram">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502228" y="4179486"/>
            <a:ext cx="6858000" cy="1124779"/>
          </a:xfrm>
        </p:spPr>
        <p:txBody>
          <a:bodyPr/>
          <a:lstStyle/>
          <a:p>
            <a:r>
              <a:rPr lang="en-US" b="1" dirty="0" smtClean="0">
                <a:solidFill>
                  <a:srgbClr val="002060"/>
                </a:solidFill>
              </a:rPr>
              <a:t>R. D. McKeown</a:t>
            </a:r>
          </a:p>
          <a:p>
            <a:r>
              <a:rPr lang="en-US" b="1" dirty="0" smtClean="0">
                <a:solidFill>
                  <a:srgbClr val="002060"/>
                </a:solidFill>
              </a:rPr>
              <a:t>Jefferson Lab</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 Polarity Reversal	</a:t>
            </a:r>
            <a:endParaRPr lang="en-US" dirty="0"/>
          </a:p>
        </p:txBody>
      </p:sp>
      <p:sp>
        <p:nvSpPr>
          <p:cNvPr id="3" name="Content Placeholder 2"/>
          <p:cNvSpPr>
            <a:spLocks noGrp="1"/>
          </p:cNvSpPr>
          <p:nvPr>
            <p:ph idx="1"/>
          </p:nvPr>
        </p:nvSpPr>
        <p:spPr>
          <a:xfrm>
            <a:off x="628650" y="1190847"/>
            <a:ext cx="7886700" cy="4986116"/>
          </a:xfrm>
        </p:spPr>
        <p:txBody>
          <a:bodyPr/>
          <a:lstStyle/>
          <a:p>
            <a:pPr>
              <a:lnSpc>
                <a:spcPct val="100000"/>
              </a:lnSpc>
            </a:pPr>
            <a:r>
              <a:rPr lang="en-US" dirty="0" smtClean="0"/>
              <a:t>With the exception of ARC10, every magnet needs to have its leads reversed in order to transport the e+. </a:t>
            </a:r>
          </a:p>
          <a:p>
            <a:endParaRPr lang="en-US" dirty="0" smtClean="0"/>
          </a:p>
          <a:p>
            <a:r>
              <a:rPr lang="en-US" dirty="0" smtClean="0">
                <a:solidFill>
                  <a:srgbClr val="FF0000"/>
                </a:solidFill>
              </a:rPr>
              <a:t>Machine setup:</a:t>
            </a:r>
            <a:endParaRPr lang="en-US" dirty="0"/>
          </a:p>
          <a:p>
            <a:pPr lvl="1"/>
            <a:r>
              <a:rPr lang="en-US" dirty="0" smtClean="0"/>
              <a:t>Configure the machine for 5 pass running, including the special south </a:t>
            </a:r>
            <a:r>
              <a:rPr lang="en-US" dirty="0" err="1" smtClean="0"/>
              <a:t>linac</a:t>
            </a:r>
            <a:r>
              <a:rPr lang="en-US" dirty="0" smtClean="0"/>
              <a:t> optics using e-</a:t>
            </a:r>
          </a:p>
          <a:p>
            <a:pPr lvl="1"/>
            <a:endParaRPr lang="en-US" dirty="0" smtClean="0"/>
          </a:p>
          <a:p>
            <a:pPr lvl="1"/>
            <a:r>
              <a:rPr lang="en-US" dirty="0" smtClean="0"/>
              <a:t>Stop beam delivery, reverse magnet polarities</a:t>
            </a:r>
          </a:p>
          <a:p>
            <a:pPr lvl="1"/>
            <a:endParaRPr lang="en-US" dirty="0"/>
          </a:p>
          <a:p>
            <a:pPr lvl="1"/>
            <a:r>
              <a:rPr lang="en-US" dirty="0" smtClean="0"/>
              <a:t>Quadrupole leads also need to be reversed (instead of reversing </a:t>
            </a:r>
            <a:r>
              <a:rPr lang="en-US" dirty="0" err="1" smtClean="0"/>
              <a:t>setpoints</a:t>
            </a:r>
            <a:r>
              <a:rPr lang="en-US" dirty="0" smtClean="0"/>
              <a:t> in order to cancel systematic offsets).</a:t>
            </a:r>
          </a:p>
          <a:p>
            <a:pPr lvl="1"/>
            <a:endParaRPr lang="en-US" dirty="0" smtClean="0"/>
          </a:p>
          <a:p>
            <a:pPr lvl="1"/>
            <a:r>
              <a:rPr lang="en-US" dirty="0" smtClean="0"/>
              <a:t>Using SLM’s and viewers adjust steering with e+</a:t>
            </a:r>
          </a:p>
        </p:txBody>
      </p:sp>
      <p:sp>
        <p:nvSpPr>
          <p:cNvPr id="4" name="TextBox 3"/>
          <p:cNvSpPr txBox="1"/>
          <p:nvPr/>
        </p:nvSpPr>
        <p:spPr>
          <a:xfrm>
            <a:off x="7735743" y="6117773"/>
            <a:ext cx="109106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Y. Roblin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741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Summary	</a:t>
            </a:r>
            <a:endParaRPr lang="en-US" dirty="0"/>
          </a:p>
        </p:txBody>
      </p:sp>
      <p:sp>
        <p:nvSpPr>
          <p:cNvPr id="3" name="Content Placeholder 2"/>
          <p:cNvSpPr>
            <a:spLocks noGrp="1"/>
          </p:cNvSpPr>
          <p:nvPr>
            <p:ph idx="1"/>
          </p:nvPr>
        </p:nvSpPr>
        <p:spPr>
          <a:xfrm>
            <a:off x="628650" y="1222744"/>
            <a:ext cx="7886700" cy="4954219"/>
          </a:xfrm>
        </p:spPr>
        <p:txBody>
          <a:bodyPr/>
          <a:lstStyle/>
          <a:p>
            <a:pPr>
              <a:lnSpc>
                <a:spcPct val="100000"/>
              </a:lnSpc>
            </a:pPr>
            <a:r>
              <a:rPr lang="en-US" dirty="0" smtClean="0"/>
              <a:t>A proof of principle polarized positron source has been demonstrated.</a:t>
            </a:r>
          </a:p>
          <a:p>
            <a:pPr>
              <a:lnSpc>
                <a:spcPct val="100000"/>
              </a:lnSpc>
            </a:pPr>
            <a:endParaRPr lang="en-US" dirty="0"/>
          </a:p>
          <a:p>
            <a:pPr>
              <a:lnSpc>
                <a:spcPct val="100000"/>
              </a:lnSpc>
            </a:pPr>
            <a:r>
              <a:rPr lang="en-US" dirty="0" smtClean="0"/>
              <a:t>Several options are being considered to use CEBAF as a positron machine</a:t>
            </a:r>
          </a:p>
          <a:p>
            <a:pPr>
              <a:lnSpc>
                <a:spcPct val="100000"/>
              </a:lnSpc>
            </a:pPr>
            <a:endParaRPr lang="en-US" dirty="0" smtClean="0"/>
          </a:p>
          <a:p>
            <a:pPr>
              <a:lnSpc>
                <a:spcPct val="100000"/>
              </a:lnSpc>
            </a:pPr>
            <a:r>
              <a:rPr lang="en-US" dirty="0" smtClean="0"/>
              <a:t>R&amp;D is needed to flesh out a complete option</a:t>
            </a:r>
          </a:p>
          <a:p>
            <a:pPr>
              <a:lnSpc>
                <a:spcPct val="100000"/>
              </a:lnSpc>
            </a:pPr>
            <a:endParaRPr lang="en-US" dirty="0"/>
          </a:p>
          <a:p>
            <a:pPr>
              <a:lnSpc>
                <a:spcPct val="100000"/>
              </a:lnSpc>
            </a:pPr>
            <a:r>
              <a:rPr lang="en-US" dirty="0" smtClean="0"/>
              <a:t>No fundamental show stopper, most issues can be resolved by modifying existing machine</a:t>
            </a:r>
          </a:p>
          <a:p>
            <a:pPr>
              <a:lnSpc>
                <a:spcPct val="100000"/>
              </a:lnSpc>
            </a:pPr>
            <a:endParaRPr lang="en-US" dirty="0"/>
          </a:p>
          <a:p>
            <a:pPr>
              <a:lnSpc>
                <a:spcPct val="100000"/>
              </a:lnSpc>
            </a:pPr>
            <a:r>
              <a:rPr lang="en-US" dirty="0" smtClean="0"/>
              <a:t>Choice will be driven by the physics needs (polarized, </a:t>
            </a:r>
            <a:r>
              <a:rPr lang="en-US" dirty="0" err="1" smtClean="0"/>
              <a:t>unpolarized</a:t>
            </a:r>
            <a:r>
              <a:rPr lang="en-US" dirty="0" smtClean="0"/>
              <a:t>, intensity, etc..)</a:t>
            </a:r>
          </a:p>
          <a:p>
            <a:pPr>
              <a:lnSpc>
                <a:spcPct val="100000"/>
              </a:lnSpc>
            </a:pPr>
            <a:endParaRPr lang="en-US" dirty="0"/>
          </a:p>
          <a:p>
            <a:pPr>
              <a:lnSpc>
                <a:spcPct val="100000"/>
              </a:lnSpc>
            </a:pPr>
            <a:endParaRPr lang="en-US" dirty="0" smtClean="0"/>
          </a:p>
          <a:p>
            <a:pPr>
              <a:lnSpc>
                <a:spcPct val="100000"/>
              </a:lnSpc>
            </a:pPr>
            <a:endParaRPr lang="en-US" dirty="0"/>
          </a:p>
        </p:txBody>
      </p:sp>
      <p:sp>
        <p:nvSpPr>
          <p:cNvPr id="4" name="TextBox 3"/>
          <p:cNvSpPr txBox="1"/>
          <p:nvPr/>
        </p:nvSpPr>
        <p:spPr>
          <a:xfrm>
            <a:off x="7735743" y="6117773"/>
            <a:ext cx="109106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Y. Roblin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868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7"/>
          <p:cNvSpPr>
            <a:spLocks noChangeArrowheads="1"/>
          </p:cNvSpPr>
          <p:nvPr/>
        </p:nvSpPr>
        <p:spPr bwMode="auto">
          <a:xfrm>
            <a:off x="908050" y="2006600"/>
            <a:ext cx="7620000" cy="3733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1" hangingPunct="1"/>
            <a:r>
              <a:rPr lang="en-US">
                <a:latin typeface="Arial" pitchFamily="-65" charset="0"/>
              </a:rPr>
              <a:t>x</a:t>
            </a:r>
          </a:p>
        </p:txBody>
      </p:sp>
      <p:sp>
        <p:nvSpPr>
          <p:cNvPr id="63491" name="Text Box 18"/>
          <p:cNvSpPr txBox="1">
            <a:spLocks noChangeArrowheads="1"/>
          </p:cNvSpPr>
          <p:nvPr/>
        </p:nvSpPr>
        <p:spPr bwMode="auto">
          <a:xfrm>
            <a:off x="1314451" y="1976438"/>
            <a:ext cx="6471515" cy="523220"/>
          </a:xfrm>
          <a:prstGeom prst="rect">
            <a:avLst/>
          </a:prstGeom>
          <a:noFill/>
          <a:ln w="9525">
            <a:noFill/>
            <a:miter lim="800000"/>
            <a:headEnd/>
            <a:tailEnd/>
          </a:ln>
        </p:spPr>
        <p:txBody>
          <a:bodyPr wrap="none">
            <a:prstTxWarp prst="textNoShape">
              <a:avLst/>
            </a:prstTxWarp>
            <a:spAutoFit/>
          </a:bodyPr>
          <a:lstStyle/>
          <a:p>
            <a:pPr eaLnBrk="1" hangingPunct="1">
              <a:defRPr/>
            </a:pPr>
            <a:r>
              <a:rPr lang="en-US" sz="2400" dirty="0">
                <a:latin typeface="Calibri"/>
                <a:cs typeface="Calibri"/>
              </a:rPr>
              <a:t> </a:t>
            </a:r>
            <a:r>
              <a:rPr lang="en-US" sz="2800" dirty="0">
                <a:effectLst>
                  <a:outerShdw blurRad="12700" dist="38100" dir="2700000" algn="tl" rotWithShape="0">
                    <a:srgbClr val="000000">
                      <a:alpha val="43000"/>
                    </a:srgbClr>
                  </a:outerShdw>
                </a:effectLst>
                <a:latin typeface="Calibri"/>
                <a:cs typeface="Calibri"/>
              </a:rPr>
              <a:t>Deeply Virtual </a:t>
            </a:r>
            <a:r>
              <a:rPr lang="en-US" sz="2800" dirty="0">
                <a:effectLst>
                  <a:outerShdw blurRad="12700" dist="38100" dir="2700000" algn="tl" rotWithShape="0">
                    <a:srgbClr val="000000">
                      <a:alpha val="43000"/>
                    </a:srgbClr>
                  </a:outerShdw>
                </a:effectLst>
                <a:latin typeface="Arial" panose="020B0604020202020204" pitchFamily="34" charset="0"/>
                <a:cs typeface="Arial" panose="020B0604020202020204" pitchFamily="34" charset="0"/>
              </a:rPr>
              <a:t>Compton</a:t>
            </a:r>
            <a:r>
              <a:rPr lang="en-US" sz="2800" dirty="0">
                <a:effectLst>
                  <a:outerShdw blurRad="12700" dist="38100" dir="2700000" algn="tl" rotWithShape="0">
                    <a:srgbClr val="000000">
                      <a:alpha val="43000"/>
                    </a:srgbClr>
                  </a:outerShdw>
                </a:effectLst>
                <a:latin typeface="Calibri"/>
                <a:cs typeface="Calibri"/>
              </a:rPr>
              <a:t> Scattering (DVCS)</a:t>
            </a:r>
          </a:p>
        </p:txBody>
      </p:sp>
      <p:sp>
        <p:nvSpPr>
          <p:cNvPr id="49156" name="Rectangle 38"/>
          <p:cNvSpPr>
            <a:spLocks noChangeArrowheads="1"/>
          </p:cNvSpPr>
          <p:nvPr/>
        </p:nvSpPr>
        <p:spPr bwMode="auto">
          <a:xfrm>
            <a:off x="6318250" y="2525713"/>
            <a:ext cx="2133600" cy="5334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a:p>
        </p:txBody>
      </p:sp>
      <p:sp>
        <p:nvSpPr>
          <p:cNvPr id="49157" name="Rectangle 39"/>
          <p:cNvSpPr>
            <a:spLocks noChangeArrowheads="1"/>
          </p:cNvSpPr>
          <p:nvPr/>
        </p:nvSpPr>
        <p:spPr bwMode="auto">
          <a:xfrm>
            <a:off x="6318250" y="3259138"/>
            <a:ext cx="2057400" cy="5334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a:p>
        </p:txBody>
      </p:sp>
      <p:sp>
        <p:nvSpPr>
          <p:cNvPr id="49158" name="Text Box 40"/>
          <p:cNvSpPr txBox="1">
            <a:spLocks noChangeArrowheads="1"/>
          </p:cNvSpPr>
          <p:nvPr/>
        </p:nvSpPr>
        <p:spPr bwMode="auto">
          <a:xfrm>
            <a:off x="6242050" y="3211513"/>
            <a:ext cx="1967205" cy="584775"/>
          </a:xfrm>
          <a:prstGeom prst="rect">
            <a:avLst/>
          </a:prstGeom>
          <a:noFill/>
          <a:ln w="9525">
            <a:noFill/>
            <a:miter lim="800000"/>
            <a:headEnd/>
            <a:tailEnd/>
          </a:ln>
        </p:spPr>
        <p:txBody>
          <a:bodyPr wrap="none">
            <a:prstTxWarp prst="textNoShape">
              <a:avLst/>
            </a:prstTxWarp>
            <a:spAutoFit/>
          </a:bodyPr>
          <a:lstStyle/>
          <a:p>
            <a:pPr eaLnBrk="1" hangingPunct="1">
              <a:buFont typeface="Symbol" pitchFamily="-65" charset="2"/>
              <a:buNone/>
            </a:pPr>
            <a:r>
              <a:rPr lang="en-US" sz="1600" dirty="0" smtClean="0">
                <a:latin typeface="Arial" panose="020B0604020202020204" pitchFamily="34" charset="0"/>
                <a:cs typeface="Arial" panose="020B0604020202020204" pitchFamily="34" charset="0"/>
              </a:rPr>
              <a:t>2</a:t>
            </a:r>
            <a:r>
              <a:rPr lang="en-US" sz="1600" dirty="0" smtClean="0">
                <a:latin typeface="Symbol" pitchFamily="-65" charset="2"/>
              </a:rPr>
              <a:t>x</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longitudinal </a:t>
            </a:r>
          </a:p>
          <a:p>
            <a:pPr eaLnBrk="1" hangingPunct="1">
              <a:buFont typeface="Symbol" pitchFamily="-65" charset="2"/>
              <a:buNone/>
            </a:pPr>
            <a:r>
              <a:rPr lang="en-US" sz="1600" dirty="0">
                <a:latin typeface="Arial" panose="020B0604020202020204" pitchFamily="34" charset="0"/>
                <a:cs typeface="Arial" panose="020B0604020202020204" pitchFamily="34" charset="0"/>
              </a:rPr>
              <a:t>momentum transfer</a:t>
            </a:r>
          </a:p>
        </p:txBody>
      </p:sp>
      <p:sp>
        <p:nvSpPr>
          <p:cNvPr id="49159" name="Text Box 41"/>
          <p:cNvSpPr txBox="1">
            <a:spLocks noChangeArrowheads="1"/>
          </p:cNvSpPr>
          <p:nvPr/>
        </p:nvSpPr>
        <p:spPr bwMode="auto">
          <a:xfrm>
            <a:off x="6302375" y="2514600"/>
            <a:ext cx="2308225" cy="581025"/>
          </a:xfrm>
          <a:prstGeom prst="rect">
            <a:avLst/>
          </a:prstGeom>
          <a:noFill/>
          <a:ln w="9525">
            <a:noFill/>
            <a:miter lim="800000"/>
            <a:headEnd/>
            <a:tailEnd/>
          </a:ln>
        </p:spPr>
        <p:txBody>
          <a:bodyPr>
            <a:prstTxWarp prst="textNoShape">
              <a:avLst/>
            </a:prstTxWarp>
            <a:spAutoFit/>
          </a:bodyPr>
          <a:lstStyle/>
          <a:p>
            <a:pPr eaLnBrk="1" hangingPunct="1"/>
            <a:r>
              <a:rPr lang="en-US" sz="1600" dirty="0">
                <a:latin typeface="Arial" panose="020B0604020202020204" pitchFamily="34" charset="0"/>
                <a:cs typeface="Arial" panose="020B0604020202020204" pitchFamily="34" charset="0"/>
              </a:rPr>
              <a:t>x – longitudinal quark</a:t>
            </a:r>
          </a:p>
          <a:p>
            <a:pPr eaLnBrk="1" hangingPunct="1"/>
            <a:r>
              <a:rPr lang="en-US" sz="1600" dirty="0">
                <a:latin typeface="Arial" panose="020B0604020202020204" pitchFamily="34" charset="0"/>
                <a:cs typeface="Arial" panose="020B0604020202020204" pitchFamily="34" charset="0"/>
              </a:rPr>
              <a:t> momentum fraction</a:t>
            </a:r>
          </a:p>
        </p:txBody>
      </p:sp>
      <p:sp>
        <p:nvSpPr>
          <p:cNvPr id="49160" name="Rectangle 42"/>
          <p:cNvSpPr>
            <a:spLocks noChangeArrowheads="1"/>
          </p:cNvSpPr>
          <p:nvPr/>
        </p:nvSpPr>
        <p:spPr bwMode="auto">
          <a:xfrm>
            <a:off x="6165850" y="4572000"/>
            <a:ext cx="2286000" cy="8382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a:p>
        </p:txBody>
      </p:sp>
      <p:grpSp>
        <p:nvGrpSpPr>
          <p:cNvPr id="2" name="Group 43"/>
          <p:cNvGrpSpPr>
            <a:grpSpLocks/>
          </p:cNvGrpSpPr>
          <p:nvPr/>
        </p:nvGrpSpPr>
        <p:grpSpPr bwMode="auto">
          <a:xfrm>
            <a:off x="6183313" y="4572002"/>
            <a:ext cx="2141537" cy="830263"/>
            <a:chOff x="3936" y="2304"/>
            <a:chExt cx="1349" cy="523"/>
          </a:xfrm>
        </p:grpSpPr>
        <p:sp>
          <p:nvSpPr>
            <p:cNvPr id="49207" name="Text Box 44"/>
            <p:cNvSpPr txBox="1">
              <a:spLocks noChangeArrowheads="1"/>
            </p:cNvSpPr>
            <p:nvPr/>
          </p:nvSpPr>
          <p:spPr bwMode="auto">
            <a:xfrm>
              <a:off x="3936" y="2304"/>
              <a:ext cx="1349" cy="523"/>
            </a:xfrm>
            <a:prstGeom prst="rect">
              <a:avLst/>
            </a:prstGeom>
            <a:noFill/>
            <a:ln w="9525">
              <a:noFill/>
              <a:miter lim="800000"/>
              <a:headEnd/>
              <a:tailEnd/>
            </a:ln>
          </p:spPr>
          <p:txBody>
            <a:bodyPr wrap="none">
              <a:prstTxWarp prst="textNoShape">
                <a:avLst/>
              </a:prstTxWarp>
              <a:spAutoFit/>
            </a:bodyPr>
            <a:lstStyle/>
            <a:p>
              <a:pPr eaLnBrk="1" hangingPunct="1">
                <a:buFont typeface="Symbol" pitchFamily="-65" charset="2"/>
                <a:buNone/>
              </a:pPr>
              <a:r>
                <a:rPr lang="en-US" sz="1600" dirty="0">
                  <a:latin typeface="Comic Sans MS" pitchFamily="-65" charset="0"/>
                </a:rPr>
                <a:t>–</a:t>
              </a:r>
              <a:r>
                <a:rPr lang="en-US" sz="1600" dirty="0" err="1">
                  <a:latin typeface="Arial" pitchFamily="-65" charset="0"/>
                </a:rPr>
                <a:t>t</a:t>
              </a:r>
              <a:r>
                <a:rPr lang="en-US" sz="1600" dirty="0">
                  <a:latin typeface="Arial" panose="020B0604020202020204" pitchFamily="34" charset="0"/>
                  <a:cs typeface="Arial" panose="020B0604020202020204" pitchFamily="34" charset="0"/>
                </a:rPr>
                <a:t> – Fourier conjugate</a:t>
              </a:r>
            </a:p>
            <a:p>
              <a:pPr eaLnBrk="1" hangingPunct="1">
                <a:buFont typeface="Symbol" pitchFamily="-65" charset="2"/>
                <a:buNone/>
              </a:pPr>
              <a:r>
                <a:rPr lang="en-US" sz="1600" dirty="0">
                  <a:latin typeface="Arial" panose="020B0604020202020204" pitchFamily="34" charset="0"/>
                  <a:cs typeface="Arial" panose="020B0604020202020204" pitchFamily="34" charset="0"/>
                </a:rPr>
                <a:t>to transverse impact </a:t>
              </a:r>
            </a:p>
            <a:p>
              <a:pPr eaLnBrk="1" hangingPunct="1">
                <a:buFont typeface="Symbol" pitchFamily="-65" charset="2"/>
                <a:buNone/>
              </a:pPr>
              <a:r>
                <a:rPr lang="en-US" sz="1600" dirty="0">
                  <a:latin typeface="Arial" panose="020B0604020202020204" pitchFamily="34" charset="0"/>
                  <a:cs typeface="Arial" panose="020B0604020202020204" pitchFamily="34" charset="0"/>
                </a:rPr>
                <a:t>parameter  </a:t>
              </a:r>
            </a:p>
          </p:txBody>
        </p:sp>
        <p:grpSp>
          <p:nvGrpSpPr>
            <p:cNvPr id="3" name="Group 45"/>
            <p:cNvGrpSpPr>
              <a:grpSpLocks/>
            </p:cNvGrpSpPr>
            <p:nvPr/>
          </p:nvGrpSpPr>
          <p:grpSpPr bwMode="auto">
            <a:xfrm>
              <a:off x="3936" y="2352"/>
              <a:ext cx="192" cy="144"/>
              <a:chOff x="480" y="3360"/>
              <a:chExt cx="336" cy="144"/>
            </a:xfrm>
          </p:grpSpPr>
          <p:sp>
            <p:nvSpPr>
              <p:cNvPr id="49209" name="Line 46"/>
              <p:cNvSpPr>
                <a:spLocks noChangeShapeType="1"/>
              </p:cNvSpPr>
              <p:nvPr/>
            </p:nvSpPr>
            <p:spPr bwMode="auto">
              <a:xfrm>
                <a:off x="480" y="3408"/>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9210" name="Line 47"/>
              <p:cNvSpPr>
                <a:spLocks noChangeShapeType="1"/>
              </p:cNvSpPr>
              <p:nvPr/>
            </p:nvSpPr>
            <p:spPr bwMode="auto">
              <a:xfrm flipH="1">
                <a:off x="528" y="3360"/>
                <a:ext cx="96" cy="144"/>
              </a:xfrm>
              <a:prstGeom prst="line">
                <a:avLst/>
              </a:prstGeom>
              <a:noFill/>
              <a:ln w="9525">
                <a:solidFill>
                  <a:schemeClr val="tx1"/>
                </a:solidFill>
                <a:round/>
                <a:headEnd/>
                <a:tailEnd/>
              </a:ln>
            </p:spPr>
            <p:txBody>
              <a:bodyPr>
                <a:prstTxWarp prst="textNoShape">
                  <a:avLst/>
                </a:prstTxWarp>
              </a:bodyPr>
              <a:lstStyle/>
              <a:p>
                <a:endParaRPr lang="en-US"/>
              </a:p>
            </p:txBody>
          </p:sp>
          <p:sp>
            <p:nvSpPr>
              <p:cNvPr id="49211" name="Line 48"/>
              <p:cNvSpPr>
                <a:spLocks noChangeShapeType="1"/>
              </p:cNvSpPr>
              <p:nvPr/>
            </p:nvSpPr>
            <p:spPr bwMode="auto">
              <a:xfrm>
                <a:off x="624" y="3360"/>
                <a:ext cx="192" cy="0"/>
              </a:xfrm>
              <a:prstGeom prst="line">
                <a:avLst/>
              </a:prstGeom>
              <a:noFill/>
              <a:ln w="9525">
                <a:solidFill>
                  <a:schemeClr val="tx1"/>
                </a:solidFill>
                <a:round/>
                <a:headEnd/>
                <a:tailEnd/>
              </a:ln>
            </p:spPr>
            <p:txBody>
              <a:bodyPr>
                <a:prstTxWarp prst="textNoShape">
                  <a:avLst/>
                </a:prstTxWarp>
              </a:bodyPr>
              <a:lstStyle/>
              <a:p>
                <a:endParaRPr lang="en-US"/>
              </a:p>
            </p:txBody>
          </p:sp>
        </p:grpSp>
      </p:grpSp>
      <p:sp>
        <p:nvSpPr>
          <p:cNvPr id="49162" name="Rectangle 3"/>
          <p:cNvSpPr>
            <a:spLocks noChangeArrowheads="1"/>
          </p:cNvSpPr>
          <p:nvPr/>
        </p:nvSpPr>
        <p:spPr bwMode="auto">
          <a:xfrm>
            <a:off x="1036638" y="28575"/>
            <a:ext cx="6811962" cy="552450"/>
          </a:xfrm>
          <a:prstGeom prst="rect">
            <a:avLst/>
          </a:prstGeom>
          <a:noFill/>
          <a:ln w="9525">
            <a:noFill/>
            <a:miter lim="800000"/>
            <a:headEnd/>
            <a:tailEnd/>
          </a:ln>
        </p:spPr>
        <p:txBody>
          <a:bodyPr>
            <a:prstTxWarp prst="textNoShape">
              <a:avLst/>
            </a:prstTxWarp>
          </a:bodyPr>
          <a:lstStyle/>
          <a:p>
            <a:endParaRPr lang="en-US"/>
          </a:p>
        </p:txBody>
      </p:sp>
      <p:sp>
        <p:nvSpPr>
          <p:cNvPr id="63500" name="Rectangle 4"/>
          <p:cNvSpPr>
            <a:spLocks noChangeArrowheads="1"/>
          </p:cNvSpPr>
          <p:nvPr/>
        </p:nvSpPr>
        <p:spPr bwMode="auto">
          <a:xfrm>
            <a:off x="12700" y="123825"/>
            <a:ext cx="9144000" cy="492443"/>
          </a:xfrm>
          <a:prstGeom prst="rect">
            <a:avLst/>
          </a:prstGeom>
          <a:noFill/>
          <a:ln w="9525">
            <a:noFill/>
            <a:miter lim="800000"/>
            <a:headEnd/>
            <a:tailEnd/>
          </a:ln>
        </p:spPr>
        <p:txBody>
          <a:bodyPr wrap="square" lIns="0" tIns="0" rIns="0" bIns="0">
            <a:prstTxWarp prst="textNoShape">
              <a:avLst/>
            </a:prstTxWarp>
            <a:spAutoFit/>
          </a:bodyPr>
          <a:lstStyle/>
          <a:p>
            <a:pPr algn="ctr" eaLnBrk="1" hangingPunct="1">
              <a:defRPr/>
            </a:pPr>
            <a:r>
              <a:rPr lang="en-US" sz="3200" b="1" dirty="0" smtClean="0">
                <a:latin typeface="Arial" charset="0"/>
              </a:rPr>
              <a:t>The GPD Program with DVCS</a:t>
            </a:r>
            <a:endParaRPr lang="en-US" sz="2400" b="1" dirty="0">
              <a:latin typeface="Arial" charset="0"/>
            </a:endParaRPr>
          </a:p>
        </p:txBody>
      </p:sp>
      <p:sp>
        <p:nvSpPr>
          <p:cNvPr id="49164" name="Rectangle 5"/>
          <p:cNvSpPr>
            <a:spLocks noChangeArrowheads="1"/>
          </p:cNvSpPr>
          <p:nvPr/>
        </p:nvSpPr>
        <p:spPr bwMode="auto">
          <a:xfrm>
            <a:off x="5557838" y="46038"/>
            <a:ext cx="125412" cy="595312"/>
          </a:xfrm>
          <a:prstGeom prst="rect">
            <a:avLst/>
          </a:prstGeom>
          <a:noFill/>
          <a:ln w="9525">
            <a:noFill/>
            <a:miter lim="800000"/>
            <a:headEnd/>
            <a:tailEnd/>
          </a:ln>
        </p:spPr>
        <p:txBody>
          <a:bodyPr>
            <a:prstTxWarp prst="textNoShape">
              <a:avLst/>
            </a:prstTxWarp>
          </a:bodyPr>
          <a:lstStyle/>
          <a:p>
            <a:endParaRPr lang="en-US"/>
          </a:p>
        </p:txBody>
      </p:sp>
      <p:sp>
        <p:nvSpPr>
          <p:cNvPr id="49165" name="Rectangle 6"/>
          <p:cNvSpPr>
            <a:spLocks noChangeArrowheads="1"/>
          </p:cNvSpPr>
          <p:nvPr/>
        </p:nvSpPr>
        <p:spPr bwMode="auto">
          <a:xfrm>
            <a:off x="5557838" y="82550"/>
            <a:ext cx="123825" cy="59372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3900">
                <a:solidFill>
                  <a:srgbClr val="333399"/>
                </a:solidFill>
                <a:latin typeface="Times New Roman" pitchFamily="-65" charset="0"/>
              </a:rPr>
              <a:t> </a:t>
            </a:r>
            <a:endParaRPr lang="en-US" sz="2400">
              <a:latin typeface="Tahoma" pitchFamily="-65" charset="0"/>
            </a:endParaRPr>
          </a:p>
        </p:txBody>
      </p:sp>
      <p:sp>
        <p:nvSpPr>
          <p:cNvPr id="49166" name="Rectangle 7"/>
          <p:cNvSpPr>
            <a:spLocks noChangeArrowheads="1"/>
          </p:cNvSpPr>
          <p:nvPr/>
        </p:nvSpPr>
        <p:spPr bwMode="auto">
          <a:xfrm>
            <a:off x="1250950" y="3317875"/>
            <a:ext cx="7054850" cy="3844925"/>
          </a:xfrm>
          <a:prstGeom prst="rect">
            <a:avLst/>
          </a:prstGeom>
          <a:noFill/>
          <a:ln w="9525">
            <a:noFill/>
            <a:miter lim="800000"/>
            <a:headEnd/>
            <a:tailEnd/>
          </a:ln>
        </p:spPr>
        <p:txBody>
          <a:bodyPr>
            <a:prstTxWarp prst="textNoShape">
              <a:avLst/>
            </a:prstTxWarp>
          </a:bodyPr>
          <a:lstStyle/>
          <a:p>
            <a:endParaRPr lang="en-US"/>
          </a:p>
        </p:txBody>
      </p:sp>
      <p:grpSp>
        <p:nvGrpSpPr>
          <p:cNvPr id="4" name="Group 54"/>
          <p:cNvGrpSpPr>
            <a:grpSpLocks/>
          </p:cNvGrpSpPr>
          <p:nvPr/>
        </p:nvGrpSpPr>
        <p:grpSpPr bwMode="auto">
          <a:xfrm>
            <a:off x="6629400" y="3733800"/>
            <a:ext cx="1447800" cy="685800"/>
            <a:chOff x="7620000" y="685800"/>
            <a:chExt cx="1447800" cy="685800"/>
          </a:xfrm>
        </p:grpSpPr>
        <p:sp>
          <p:nvSpPr>
            <p:cNvPr id="49201" name="Rectangle 2"/>
            <p:cNvSpPr>
              <a:spLocks noChangeArrowheads="1"/>
            </p:cNvSpPr>
            <p:nvPr/>
          </p:nvSpPr>
          <p:spPr bwMode="auto">
            <a:xfrm>
              <a:off x="7620000" y="762000"/>
              <a:ext cx="1447800" cy="609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49202" name="Text Box 8"/>
            <p:cNvSpPr txBox="1">
              <a:spLocks noChangeArrowheads="1"/>
            </p:cNvSpPr>
            <p:nvPr/>
          </p:nvSpPr>
          <p:spPr bwMode="auto">
            <a:xfrm>
              <a:off x="8289925" y="685800"/>
              <a:ext cx="452438" cy="336550"/>
            </a:xfrm>
            <a:prstGeom prst="rect">
              <a:avLst/>
            </a:prstGeom>
            <a:noFill/>
            <a:ln w="9525">
              <a:noFill/>
              <a:miter lim="800000"/>
              <a:headEnd/>
              <a:tailEnd/>
            </a:ln>
          </p:spPr>
          <p:txBody>
            <a:bodyPr wrap="none">
              <a:prstTxWarp prst="textNoShape">
                <a:avLst/>
              </a:prstTxWarp>
              <a:spAutoFit/>
            </a:bodyPr>
            <a:lstStyle/>
            <a:p>
              <a:pPr algn="ctr" eaLnBrk="1" hangingPunct="1"/>
              <a:r>
                <a:rPr lang="en-US" sz="1600">
                  <a:latin typeface="Comic Sans MS" pitchFamily="-65" charset="0"/>
                </a:rPr>
                <a:t> x</a:t>
              </a:r>
              <a:r>
                <a:rPr lang="en-US" sz="1600" baseline="-25000">
                  <a:latin typeface="Comic Sans MS" pitchFamily="-65" charset="0"/>
                </a:rPr>
                <a:t>B</a:t>
              </a:r>
            </a:p>
          </p:txBody>
        </p:sp>
        <p:sp>
          <p:nvSpPr>
            <p:cNvPr id="49203" name="Line 9"/>
            <p:cNvSpPr>
              <a:spLocks noChangeShapeType="1"/>
            </p:cNvSpPr>
            <p:nvPr/>
          </p:nvSpPr>
          <p:spPr bwMode="auto">
            <a:xfrm>
              <a:off x="8247063" y="1066800"/>
              <a:ext cx="533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4" name="Text Box 10"/>
            <p:cNvSpPr txBox="1">
              <a:spLocks noChangeArrowheads="1"/>
            </p:cNvSpPr>
            <p:nvPr/>
          </p:nvSpPr>
          <p:spPr bwMode="auto">
            <a:xfrm>
              <a:off x="8213725" y="1035050"/>
              <a:ext cx="625475" cy="336550"/>
            </a:xfrm>
            <a:prstGeom prst="rect">
              <a:avLst/>
            </a:prstGeom>
            <a:noFill/>
            <a:ln w="9525">
              <a:noFill/>
              <a:miter lim="800000"/>
              <a:headEnd/>
              <a:tailEnd/>
            </a:ln>
          </p:spPr>
          <p:txBody>
            <a:bodyPr>
              <a:prstTxWarp prst="textNoShape">
                <a:avLst/>
              </a:prstTxWarp>
              <a:spAutoFit/>
            </a:bodyPr>
            <a:lstStyle/>
            <a:p>
              <a:pPr algn="ctr" eaLnBrk="1" hangingPunct="1"/>
              <a:r>
                <a:rPr lang="en-US" sz="1600">
                  <a:latin typeface="Comic Sans MS" pitchFamily="-65" charset="0"/>
                </a:rPr>
                <a:t>2-x</a:t>
              </a:r>
              <a:r>
                <a:rPr lang="en-US" sz="1600" baseline="-25000">
                  <a:latin typeface="Comic Sans MS" pitchFamily="-65" charset="0"/>
                </a:rPr>
                <a:t>B</a:t>
              </a:r>
            </a:p>
          </p:txBody>
        </p:sp>
        <p:sp>
          <p:nvSpPr>
            <p:cNvPr id="49205" name="Text Box 11"/>
            <p:cNvSpPr txBox="1">
              <a:spLocks noChangeArrowheads="1"/>
            </p:cNvSpPr>
            <p:nvPr/>
          </p:nvSpPr>
          <p:spPr bwMode="auto">
            <a:xfrm>
              <a:off x="7726363" y="820738"/>
              <a:ext cx="296862" cy="366712"/>
            </a:xfrm>
            <a:prstGeom prst="rect">
              <a:avLst/>
            </a:prstGeom>
            <a:noFill/>
            <a:ln w="9525">
              <a:noFill/>
              <a:miter lim="800000"/>
              <a:headEnd/>
              <a:tailEnd/>
            </a:ln>
          </p:spPr>
          <p:txBody>
            <a:bodyPr wrap="none">
              <a:prstTxWarp prst="textNoShape">
                <a:avLst/>
              </a:prstTxWarp>
              <a:spAutoFit/>
            </a:bodyPr>
            <a:lstStyle/>
            <a:p>
              <a:pPr algn="ctr" eaLnBrk="1" hangingPunct="1"/>
              <a:r>
                <a:rPr lang="en-US" b="1">
                  <a:latin typeface="Symbol" pitchFamily="-65" charset="2"/>
                </a:rPr>
                <a:t>x</a:t>
              </a:r>
            </a:p>
          </p:txBody>
        </p:sp>
        <p:sp>
          <p:nvSpPr>
            <p:cNvPr id="49206" name="Text Box 12"/>
            <p:cNvSpPr txBox="1">
              <a:spLocks noChangeArrowheads="1"/>
            </p:cNvSpPr>
            <p:nvPr/>
          </p:nvSpPr>
          <p:spPr bwMode="auto">
            <a:xfrm>
              <a:off x="7929563" y="877888"/>
              <a:ext cx="300037" cy="336550"/>
            </a:xfrm>
            <a:prstGeom prst="rect">
              <a:avLst/>
            </a:prstGeom>
            <a:noFill/>
            <a:ln w="9525">
              <a:noFill/>
              <a:miter lim="800000"/>
              <a:headEnd/>
              <a:tailEnd/>
            </a:ln>
          </p:spPr>
          <p:txBody>
            <a:bodyPr wrap="none">
              <a:prstTxWarp prst="textNoShape">
                <a:avLst/>
              </a:prstTxWarp>
              <a:spAutoFit/>
            </a:bodyPr>
            <a:lstStyle/>
            <a:p>
              <a:pPr algn="ctr" eaLnBrk="1" hangingPunct="1"/>
              <a:r>
                <a:rPr lang="en-US" sz="1600" b="1">
                  <a:latin typeface="Times New Roman" pitchFamily="-65" charset="0"/>
                </a:rPr>
                <a:t>=</a:t>
              </a:r>
            </a:p>
          </p:txBody>
        </p:sp>
      </p:grpSp>
      <p:sp>
        <p:nvSpPr>
          <p:cNvPr id="49168" name="Text Box 14"/>
          <p:cNvSpPr txBox="1">
            <a:spLocks noChangeArrowheads="1"/>
          </p:cNvSpPr>
          <p:nvPr/>
        </p:nvSpPr>
        <p:spPr bwMode="auto">
          <a:xfrm>
            <a:off x="1325084" y="1048936"/>
            <a:ext cx="6762750" cy="769441"/>
          </a:xfrm>
          <a:prstGeom prst="rect">
            <a:avLst/>
          </a:prstGeom>
          <a:solidFill>
            <a:srgbClr val="FFFF99"/>
          </a:solidFill>
          <a:ln w="9525">
            <a:solidFill>
              <a:schemeClr val="tx1"/>
            </a:solidFill>
            <a:miter lim="800000"/>
            <a:headEnd/>
            <a:tailEnd/>
          </a:ln>
        </p:spPr>
        <p:txBody>
          <a:bodyPr wrap="square">
            <a:prstTxWarp prst="textNoShape">
              <a:avLst/>
            </a:prstTxWarp>
            <a:spAutoFit/>
          </a:bodyPr>
          <a:lstStyle/>
          <a:p>
            <a:r>
              <a:rPr lang="en-US" sz="2200" dirty="0">
                <a:solidFill>
                  <a:srgbClr val="000000"/>
                </a:solidFill>
                <a:latin typeface="Arial" panose="020B0604020202020204" pitchFamily="34" charset="0"/>
                <a:cs typeface="Arial" panose="020B0604020202020204" pitchFamily="34" charset="0"/>
              </a:rPr>
              <a:t>GPDs depend on 3 variables, e.g.</a:t>
            </a:r>
            <a:r>
              <a:rPr lang="en-US" sz="2200" dirty="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E(x</a:t>
            </a:r>
            <a:r>
              <a:rPr lang="en-US" sz="2200" i="1" dirty="0">
                <a:solidFill>
                  <a:srgbClr val="FF0000"/>
                </a:solidFill>
                <a:latin typeface="Arial" panose="020B0604020202020204" pitchFamily="34" charset="0"/>
                <a:cs typeface="Arial" panose="020B0604020202020204" pitchFamily="34" charset="0"/>
              </a:rPr>
              <a:t>,</a:t>
            </a:r>
            <a:r>
              <a:rPr lang="en-US" sz="2200" i="1" dirty="0" smtClean="0">
                <a:solidFill>
                  <a:srgbClr val="FF0000"/>
                </a:solidFill>
                <a:latin typeface="Arial" panose="020B0604020202020204" pitchFamily="34" charset="0"/>
                <a:cs typeface="Arial" panose="020B0604020202020204" pitchFamily="34" charset="0"/>
              </a:rPr>
              <a:t> </a:t>
            </a:r>
            <a:r>
              <a:rPr lang="en-US" sz="2200" i="1" dirty="0" err="1" smtClean="0">
                <a:solidFill>
                  <a:srgbClr val="FF0000"/>
                </a:solidFill>
                <a:latin typeface="Arial" panose="020B0604020202020204" pitchFamily="34" charset="0"/>
                <a:cs typeface="Arial" panose="020B0604020202020204" pitchFamily="34" charset="0"/>
              </a:rPr>
              <a:t>ξ</a:t>
            </a:r>
            <a:r>
              <a:rPr lang="en-US" sz="2200" i="1" dirty="0" smtClean="0">
                <a:solidFill>
                  <a:srgbClr val="FF0000"/>
                </a:solidFill>
                <a:latin typeface="Arial" panose="020B0604020202020204" pitchFamily="34" charset="0"/>
                <a:cs typeface="Arial" panose="020B0604020202020204" pitchFamily="34" charset="0"/>
              </a:rPr>
              <a:t>, </a:t>
            </a:r>
            <a:r>
              <a:rPr lang="en-US" sz="2200" i="1" dirty="0" err="1">
                <a:solidFill>
                  <a:srgbClr val="FF0000"/>
                </a:solidFill>
                <a:latin typeface="Arial" panose="020B0604020202020204" pitchFamily="34" charset="0"/>
                <a:cs typeface="Arial" panose="020B0604020202020204" pitchFamily="34" charset="0"/>
              </a:rPr>
              <a:t>t</a:t>
            </a:r>
            <a:r>
              <a:rPr lang="en-US" sz="2200" i="1" dirty="0">
                <a:solidFill>
                  <a:srgbClr val="FF0000"/>
                </a:solidFill>
                <a:latin typeface="Arial" panose="020B0604020202020204" pitchFamily="34" charset="0"/>
                <a:cs typeface="Arial" panose="020B0604020202020204" pitchFamily="34" charset="0"/>
              </a:rPr>
              <a:t>)</a:t>
            </a:r>
            <a:r>
              <a:rPr lang="en-US" sz="2200" b="1" i="1" dirty="0">
                <a:solidFill>
                  <a:srgbClr val="000000"/>
                </a:solidFill>
                <a:latin typeface="Arial" panose="020B0604020202020204" pitchFamily="34" charset="0"/>
                <a:cs typeface="Arial" panose="020B0604020202020204" pitchFamily="34" charset="0"/>
              </a:rPr>
              <a:t>.</a:t>
            </a:r>
            <a:r>
              <a:rPr lang="en-US" sz="2200" dirty="0">
                <a:solidFill>
                  <a:srgbClr val="000000"/>
                </a:solidFill>
                <a:latin typeface="Arial" panose="020B0604020202020204" pitchFamily="34" charset="0"/>
                <a:cs typeface="Arial" panose="020B0604020202020204" pitchFamily="34" charset="0"/>
              </a:rPr>
              <a:t> They probe</a:t>
            </a:r>
            <a:r>
              <a:rPr lang="en-US" sz="2200" dirty="0" smtClean="0">
                <a:solidFill>
                  <a:srgbClr val="000000"/>
                </a:solidFill>
                <a:latin typeface="Arial" panose="020B0604020202020204" pitchFamily="34" charset="0"/>
                <a:cs typeface="Arial" panose="020B0604020202020204" pitchFamily="34" charset="0"/>
              </a:rPr>
              <a:t> the </a:t>
            </a:r>
            <a:r>
              <a:rPr lang="en-US" sz="2200" dirty="0">
                <a:solidFill>
                  <a:srgbClr val="000000"/>
                </a:solidFill>
                <a:latin typeface="Arial" panose="020B0604020202020204" pitchFamily="34" charset="0"/>
                <a:cs typeface="Arial" panose="020B0604020202020204" pitchFamily="34" charset="0"/>
              </a:rPr>
              <a:t>quark structure at the amplitude level.</a:t>
            </a:r>
          </a:p>
        </p:txBody>
      </p:sp>
      <p:sp>
        <p:nvSpPr>
          <p:cNvPr id="49169" name="AutoShape 15"/>
          <p:cNvSpPr>
            <a:spLocks noChangeArrowheads="1"/>
          </p:cNvSpPr>
          <p:nvPr/>
        </p:nvSpPr>
        <p:spPr bwMode="auto">
          <a:xfrm>
            <a:off x="457200" y="1252538"/>
            <a:ext cx="609600" cy="500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FF"/>
              </a:gs>
              <a:gs pos="100000">
                <a:srgbClr val="FF0000"/>
              </a:gs>
            </a:gsLst>
            <a:lin ang="0" scaled="1"/>
          </a:gradFill>
          <a:ln w="12700">
            <a:solidFill>
              <a:srgbClr val="FF0000"/>
            </a:solidFill>
            <a:miter lim="800000"/>
            <a:headEnd type="none" w="sm" len="sm"/>
            <a:tailEnd type="none" w="sm" len="sm"/>
          </a:ln>
        </p:spPr>
        <p:txBody>
          <a:bodyPr wrap="none" anchor="ctr">
            <a:prstTxWarp prst="textNoShape">
              <a:avLst/>
            </a:prstTxWarp>
          </a:bodyPr>
          <a:lstStyle/>
          <a:p>
            <a:endParaRPr lang="en-US"/>
          </a:p>
        </p:txBody>
      </p:sp>
      <p:sp>
        <p:nvSpPr>
          <p:cNvPr id="82996" name="Text Box 52"/>
          <p:cNvSpPr txBox="1">
            <a:spLocks noChangeArrowheads="1"/>
          </p:cNvSpPr>
          <p:nvPr/>
        </p:nvSpPr>
        <p:spPr bwMode="auto">
          <a:xfrm>
            <a:off x="2515888" y="5837237"/>
            <a:ext cx="4834978" cy="461665"/>
          </a:xfrm>
          <a:prstGeom prst="rect">
            <a:avLst/>
          </a:prstGeom>
          <a:noFill/>
          <a:ln w="9525">
            <a:noFill/>
            <a:miter lim="800000"/>
            <a:headEnd/>
            <a:tailEnd/>
          </a:ln>
        </p:spPr>
        <p:txBody>
          <a:bodyPr wrap="none">
            <a:prstTxWarp prst="textNoShape">
              <a:avLst/>
            </a:prstTxWarp>
            <a:spAutoFit/>
          </a:bodyPr>
          <a:lstStyle/>
          <a:p>
            <a:pPr eaLnBrk="1" hangingPunct="1"/>
            <a:r>
              <a:rPr lang="en-US" sz="2400" b="1" dirty="0" smtClean="0">
                <a:solidFill>
                  <a:srgbClr val="800000"/>
                </a:solidFill>
                <a:latin typeface="Arial" panose="020B0604020202020204" pitchFamily="34" charset="0"/>
                <a:cs typeface="Arial" panose="020B0604020202020204" pitchFamily="34" charset="0"/>
              </a:rPr>
              <a:t>How to access the GPDs/</a:t>
            </a:r>
            <a:r>
              <a:rPr lang="en-US" sz="2400" b="1" dirty="0" err="1" smtClean="0">
                <a:solidFill>
                  <a:srgbClr val="800000"/>
                </a:solidFill>
                <a:latin typeface="Arial" panose="020B0604020202020204" pitchFamily="34" charset="0"/>
                <a:cs typeface="Arial" panose="020B0604020202020204" pitchFamily="34" charset="0"/>
              </a:rPr>
              <a:t>CFFs</a:t>
            </a:r>
            <a:r>
              <a:rPr lang="en-US" sz="2400" b="1" dirty="0" smtClean="0">
                <a:solidFill>
                  <a:srgbClr val="800000"/>
                </a:solidFill>
                <a:latin typeface="Arial" panose="020B0604020202020204" pitchFamily="34" charset="0"/>
                <a:cs typeface="Arial" panose="020B0604020202020204" pitchFamily="34" charset="0"/>
              </a:rPr>
              <a:t>?</a:t>
            </a:r>
            <a:endParaRPr lang="en-US" sz="2400" b="1" dirty="0">
              <a:solidFill>
                <a:srgbClr val="800000"/>
              </a:solidFill>
              <a:latin typeface="Arial" panose="020B0604020202020204" pitchFamily="34" charset="0"/>
              <a:cs typeface="Arial" panose="020B0604020202020204" pitchFamily="34" charset="0"/>
            </a:endParaRPr>
          </a:p>
        </p:txBody>
      </p:sp>
      <p:grpSp>
        <p:nvGrpSpPr>
          <p:cNvPr id="5" name="Group 58"/>
          <p:cNvGrpSpPr>
            <a:grpSpLocks/>
          </p:cNvGrpSpPr>
          <p:nvPr/>
        </p:nvGrpSpPr>
        <p:grpSpPr bwMode="auto">
          <a:xfrm>
            <a:off x="1212850" y="2463800"/>
            <a:ext cx="4724400" cy="3001963"/>
            <a:chOff x="764" y="1075"/>
            <a:chExt cx="2976" cy="1891"/>
          </a:xfrm>
        </p:grpSpPr>
        <p:pic>
          <p:nvPicPr>
            <p:cNvPr id="49177" name="Picture 19"/>
            <p:cNvPicPr>
              <a:picLocks noChangeAspect="1" noChangeArrowheads="1"/>
            </p:cNvPicPr>
            <p:nvPr/>
          </p:nvPicPr>
          <p:blipFill>
            <a:blip r:embed="rId4"/>
            <a:srcRect/>
            <a:stretch>
              <a:fillRect/>
            </a:stretch>
          </p:blipFill>
          <p:spPr bwMode="auto">
            <a:xfrm>
              <a:off x="764" y="1075"/>
              <a:ext cx="2976" cy="1834"/>
            </a:xfrm>
            <a:prstGeom prst="rect">
              <a:avLst/>
            </a:prstGeom>
            <a:noFill/>
            <a:ln w="9525">
              <a:noFill/>
              <a:miter lim="800000"/>
              <a:headEnd/>
              <a:tailEnd/>
            </a:ln>
          </p:spPr>
        </p:pic>
        <p:sp>
          <p:nvSpPr>
            <p:cNvPr id="49178" name="Freeform 20"/>
            <p:cNvSpPr>
              <a:spLocks/>
            </p:cNvSpPr>
            <p:nvPr/>
          </p:nvSpPr>
          <p:spPr bwMode="auto">
            <a:xfrm>
              <a:off x="1333" y="2753"/>
              <a:ext cx="1835" cy="165"/>
            </a:xfrm>
            <a:custGeom>
              <a:avLst/>
              <a:gdLst>
                <a:gd name="T0" fmla="*/ 0 w 1195"/>
                <a:gd name="T1" fmla="*/ 37 h 165"/>
                <a:gd name="T2" fmla="*/ 563830 w 1195"/>
                <a:gd name="T3" fmla="*/ 66 h 165"/>
                <a:gd name="T4" fmla="*/ 1169978 w 1195"/>
                <a:gd name="T5" fmla="*/ 92 h 165"/>
                <a:gd name="T6" fmla="*/ 1826914 w 1195"/>
                <a:gd name="T7" fmla="*/ 114 h 165"/>
                <a:gd name="T8" fmla="*/ 2570592 w 1195"/>
                <a:gd name="T9" fmla="*/ 133 h 165"/>
                <a:gd name="T10" fmla="*/ 2830283 w 1195"/>
                <a:gd name="T11" fmla="*/ 137 h 165"/>
                <a:gd name="T12" fmla="*/ 3669896 w 1195"/>
                <a:gd name="T13" fmla="*/ 150 h 165"/>
                <a:gd name="T14" fmla="*/ 4892951 w 1195"/>
                <a:gd name="T15" fmla="*/ 160 h 165"/>
                <a:gd name="T16" fmla="*/ 6172430 w 1195"/>
                <a:gd name="T17" fmla="*/ 165 h 165"/>
                <a:gd name="T18" fmla="*/ 7438789 w 1195"/>
                <a:gd name="T19" fmla="*/ 163 h 165"/>
                <a:gd name="T20" fmla="*/ 8682721 w 1195"/>
                <a:gd name="T21" fmla="*/ 152 h 165"/>
                <a:gd name="T22" fmla="*/ 9949299 w 1195"/>
                <a:gd name="T23" fmla="*/ 135 h 165"/>
                <a:gd name="T24" fmla="*/ 10597573 w 1195"/>
                <a:gd name="T25" fmla="*/ 123 h 165"/>
                <a:gd name="T26" fmla="*/ 11789837 w 1195"/>
                <a:gd name="T27" fmla="*/ 100 h 165"/>
                <a:gd name="T28" fmla="*/ 12690472 w 1195"/>
                <a:gd name="T29" fmla="*/ 80 h 165"/>
                <a:gd name="T30" fmla="*/ 13729330 w 1195"/>
                <a:gd name="T31" fmla="*/ 51 h 165"/>
                <a:gd name="T32" fmla="*/ 14383989 w 1195"/>
                <a:gd name="T33" fmla="*/ 29 h 165"/>
                <a:gd name="T34" fmla="*/ 14971010 w 1195"/>
                <a:gd name="T35" fmla="*/ 10 h 165"/>
                <a:gd name="T36" fmla="*/ 14634567 w 1195"/>
                <a:gd name="T37" fmla="*/ 9 h 165"/>
                <a:gd name="T38" fmla="*/ 14011364 w 1195"/>
                <a:gd name="T39" fmla="*/ 30 h 165"/>
                <a:gd name="T40" fmla="*/ 12979506 w 1195"/>
                <a:gd name="T41" fmla="*/ 60 h 165"/>
                <a:gd name="T42" fmla="*/ 12289353 w 1195"/>
                <a:gd name="T43" fmla="*/ 79 h 165"/>
                <a:gd name="T44" fmla="*/ 11152078 w 1195"/>
                <a:gd name="T45" fmla="*/ 102 h 165"/>
                <a:gd name="T46" fmla="*/ 9919224 w 1195"/>
                <a:gd name="T47" fmla="*/ 124 h 165"/>
                <a:gd name="T48" fmla="*/ 9949299 w 1195"/>
                <a:gd name="T49" fmla="*/ 124 h 165"/>
                <a:gd name="T50" fmla="*/ 8682721 w 1195"/>
                <a:gd name="T51" fmla="*/ 142 h 165"/>
                <a:gd name="T52" fmla="*/ 7431093 w 1195"/>
                <a:gd name="T53" fmla="*/ 152 h 165"/>
                <a:gd name="T54" fmla="*/ 6172430 w 1195"/>
                <a:gd name="T55" fmla="*/ 154 h 165"/>
                <a:gd name="T56" fmla="*/ 4892951 w 1195"/>
                <a:gd name="T57" fmla="*/ 150 h 165"/>
                <a:gd name="T58" fmla="*/ 3669896 w 1195"/>
                <a:gd name="T59" fmla="*/ 139 h 165"/>
                <a:gd name="T60" fmla="*/ 2830283 w 1195"/>
                <a:gd name="T61" fmla="*/ 127 h 165"/>
                <a:gd name="T62" fmla="*/ 2874611 w 1195"/>
                <a:gd name="T63" fmla="*/ 128 h 165"/>
                <a:gd name="T64" fmla="*/ 2224984 w 1195"/>
                <a:gd name="T65" fmla="*/ 114 h 165"/>
                <a:gd name="T66" fmla="*/ 1539723 w 1195"/>
                <a:gd name="T67" fmla="*/ 94 h 165"/>
                <a:gd name="T68" fmla="*/ 912317 w 1195"/>
                <a:gd name="T69" fmla="*/ 69 h 165"/>
                <a:gd name="T70" fmla="*/ 588912 w 1195"/>
                <a:gd name="T71" fmla="*/ 61 h 165"/>
                <a:gd name="T72" fmla="*/ 71868 w 1195"/>
                <a:gd name="T73" fmla="*/ 29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5"/>
                <a:gd name="T112" fmla="*/ 0 h 165"/>
                <a:gd name="T113" fmla="*/ 1195 w 1195"/>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5" h="165">
                  <a:moveTo>
                    <a:pt x="6" y="29"/>
                  </a:moveTo>
                  <a:lnTo>
                    <a:pt x="0" y="37"/>
                  </a:lnTo>
                  <a:lnTo>
                    <a:pt x="43" y="65"/>
                  </a:lnTo>
                  <a:lnTo>
                    <a:pt x="45" y="66"/>
                  </a:lnTo>
                  <a:lnTo>
                    <a:pt x="68" y="79"/>
                  </a:lnTo>
                  <a:lnTo>
                    <a:pt x="93" y="92"/>
                  </a:lnTo>
                  <a:lnTo>
                    <a:pt x="118" y="104"/>
                  </a:lnTo>
                  <a:lnTo>
                    <a:pt x="146" y="114"/>
                  </a:lnTo>
                  <a:lnTo>
                    <a:pt x="174" y="124"/>
                  </a:lnTo>
                  <a:lnTo>
                    <a:pt x="205" y="133"/>
                  </a:lnTo>
                  <a:lnTo>
                    <a:pt x="225" y="137"/>
                  </a:lnTo>
                  <a:lnTo>
                    <a:pt x="226" y="137"/>
                  </a:lnTo>
                  <a:lnTo>
                    <a:pt x="248" y="142"/>
                  </a:lnTo>
                  <a:lnTo>
                    <a:pt x="293" y="150"/>
                  </a:lnTo>
                  <a:lnTo>
                    <a:pt x="342" y="156"/>
                  </a:lnTo>
                  <a:lnTo>
                    <a:pt x="391" y="160"/>
                  </a:lnTo>
                  <a:lnTo>
                    <a:pt x="442" y="164"/>
                  </a:lnTo>
                  <a:lnTo>
                    <a:pt x="493" y="165"/>
                  </a:lnTo>
                  <a:lnTo>
                    <a:pt x="544" y="165"/>
                  </a:lnTo>
                  <a:lnTo>
                    <a:pt x="594" y="163"/>
                  </a:lnTo>
                  <a:lnTo>
                    <a:pt x="642" y="160"/>
                  </a:lnTo>
                  <a:lnTo>
                    <a:pt x="693" y="152"/>
                  </a:lnTo>
                  <a:lnTo>
                    <a:pt x="743" y="144"/>
                  </a:lnTo>
                  <a:lnTo>
                    <a:pt x="794" y="135"/>
                  </a:lnTo>
                  <a:lnTo>
                    <a:pt x="796" y="134"/>
                  </a:lnTo>
                  <a:lnTo>
                    <a:pt x="846" y="123"/>
                  </a:lnTo>
                  <a:lnTo>
                    <a:pt x="895" y="112"/>
                  </a:lnTo>
                  <a:lnTo>
                    <a:pt x="941" y="100"/>
                  </a:lnTo>
                  <a:lnTo>
                    <a:pt x="984" y="89"/>
                  </a:lnTo>
                  <a:lnTo>
                    <a:pt x="1013" y="80"/>
                  </a:lnTo>
                  <a:lnTo>
                    <a:pt x="1041" y="70"/>
                  </a:lnTo>
                  <a:lnTo>
                    <a:pt x="1096" y="51"/>
                  </a:lnTo>
                  <a:lnTo>
                    <a:pt x="1123" y="40"/>
                  </a:lnTo>
                  <a:lnTo>
                    <a:pt x="1148" y="29"/>
                  </a:lnTo>
                  <a:lnTo>
                    <a:pt x="1173" y="19"/>
                  </a:lnTo>
                  <a:lnTo>
                    <a:pt x="1195" y="10"/>
                  </a:lnTo>
                  <a:lnTo>
                    <a:pt x="1191" y="0"/>
                  </a:lnTo>
                  <a:lnTo>
                    <a:pt x="1168" y="9"/>
                  </a:lnTo>
                  <a:lnTo>
                    <a:pt x="1144" y="20"/>
                  </a:lnTo>
                  <a:lnTo>
                    <a:pt x="1118" y="30"/>
                  </a:lnTo>
                  <a:lnTo>
                    <a:pt x="1092" y="41"/>
                  </a:lnTo>
                  <a:lnTo>
                    <a:pt x="1036" y="60"/>
                  </a:lnTo>
                  <a:lnTo>
                    <a:pt x="1008" y="70"/>
                  </a:lnTo>
                  <a:lnTo>
                    <a:pt x="981" y="79"/>
                  </a:lnTo>
                  <a:lnTo>
                    <a:pt x="937" y="91"/>
                  </a:lnTo>
                  <a:lnTo>
                    <a:pt x="890" y="102"/>
                  </a:lnTo>
                  <a:lnTo>
                    <a:pt x="841" y="114"/>
                  </a:lnTo>
                  <a:lnTo>
                    <a:pt x="792" y="124"/>
                  </a:lnTo>
                  <a:lnTo>
                    <a:pt x="794" y="129"/>
                  </a:lnTo>
                  <a:lnTo>
                    <a:pt x="794" y="124"/>
                  </a:lnTo>
                  <a:lnTo>
                    <a:pt x="743" y="134"/>
                  </a:lnTo>
                  <a:lnTo>
                    <a:pt x="693" y="142"/>
                  </a:lnTo>
                  <a:lnTo>
                    <a:pt x="642" y="149"/>
                  </a:lnTo>
                  <a:lnTo>
                    <a:pt x="593" y="152"/>
                  </a:lnTo>
                  <a:lnTo>
                    <a:pt x="544" y="154"/>
                  </a:lnTo>
                  <a:lnTo>
                    <a:pt x="493" y="154"/>
                  </a:lnTo>
                  <a:lnTo>
                    <a:pt x="442" y="153"/>
                  </a:lnTo>
                  <a:lnTo>
                    <a:pt x="391" y="150"/>
                  </a:lnTo>
                  <a:lnTo>
                    <a:pt x="342" y="145"/>
                  </a:lnTo>
                  <a:lnTo>
                    <a:pt x="293" y="139"/>
                  </a:lnTo>
                  <a:lnTo>
                    <a:pt x="248" y="131"/>
                  </a:lnTo>
                  <a:lnTo>
                    <a:pt x="226" y="127"/>
                  </a:lnTo>
                  <a:lnTo>
                    <a:pt x="226" y="132"/>
                  </a:lnTo>
                  <a:lnTo>
                    <a:pt x="229" y="128"/>
                  </a:lnTo>
                  <a:lnTo>
                    <a:pt x="207" y="123"/>
                  </a:lnTo>
                  <a:lnTo>
                    <a:pt x="178" y="114"/>
                  </a:lnTo>
                  <a:lnTo>
                    <a:pt x="150" y="105"/>
                  </a:lnTo>
                  <a:lnTo>
                    <a:pt x="123" y="94"/>
                  </a:lnTo>
                  <a:lnTo>
                    <a:pt x="97" y="83"/>
                  </a:lnTo>
                  <a:lnTo>
                    <a:pt x="73" y="69"/>
                  </a:lnTo>
                  <a:lnTo>
                    <a:pt x="49" y="56"/>
                  </a:lnTo>
                  <a:lnTo>
                    <a:pt x="47" y="61"/>
                  </a:lnTo>
                  <a:lnTo>
                    <a:pt x="51" y="57"/>
                  </a:lnTo>
                  <a:lnTo>
                    <a:pt x="6" y="29"/>
                  </a:lnTo>
                  <a:close/>
                </a:path>
              </a:pathLst>
            </a:custGeom>
            <a:solidFill>
              <a:srgbClr val="000000"/>
            </a:solidFill>
            <a:ln w="9525">
              <a:noFill/>
              <a:round/>
              <a:headEnd/>
              <a:tailEnd/>
            </a:ln>
          </p:spPr>
          <p:txBody>
            <a:bodyPr>
              <a:prstTxWarp prst="textNoShape">
                <a:avLst/>
              </a:prstTxWarp>
            </a:bodyPr>
            <a:lstStyle/>
            <a:p>
              <a:endParaRPr lang="en-US"/>
            </a:p>
          </p:txBody>
        </p:sp>
        <p:sp>
          <p:nvSpPr>
            <p:cNvPr id="49179" name="Freeform 21"/>
            <p:cNvSpPr>
              <a:spLocks/>
            </p:cNvSpPr>
            <p:nvPr/>
          </p:nvSpPr>
          <p:spPr bwMode="auto">
            <a:xfrm>
              <a:off x="1278" y="2747"/>
              <a:ext cx="118" cy="67"/>
            </a:xfrm>
            <a:custGeom>
              <a:avLst/>
              <a:gdLst>
                <a:gd name="T0" fmla="*/ 921290 w 77"/>
                <a:gd name="T1" fmla="*/ 11 h 67"/>
                <a:gd name="T2" fmla="*/ 0 w 77"/>
                <a:gd name="T3" fmla="*/ 0 h 67"/>
                <a:gd name="T4" fmla="*/ 444563 w 77"/>
                <a:gd name="T5" fmla="*/ 67 h 67"/>
                <a:gd name="T6" fmla="*/ 921290 w 77"/>
                <a:gd name="T7" fmla="*/ 11 h 67"/>
                <a:gd name="T8" fmla="*/ 0 60000 65536"/>
                <a:gd name="T9" fmla="*/ 0 60000 65536"/>
                <a:gd name="T10" fmla="*/ 0 60000 65536"/>
                <a:gd name="T11" fmla="*/ 0 60000 65536"/>
                <a:gd name="T12" fmla="*/ 0 w 77"/>
                <a:gd name="T13" fmla="*/ 0 h 67"/>
                <a:gd name="T14" fmla="*/ 77 w 77"/>
                <a:gd name="T15" fmla="*/ 67 h 67"/>
              </a:gdLst>
              <a:ahLst/>
              <a:cxnLst>
                <a:cxn ang="T8">
                  <a:pos x="T0" y="T1"/>
                </a:cxn>
                <a:cxn ang="T9">
                  <a:pos x="T2" y="T3"/>
                </a:cxn>
                <a:cxn ang="T10">
                  <a:pos x="T4" y="T5"/>
                </a:cxn>
                <a:cxn ang="T11">
                  <a:pos x="T6" y="T7"/>
                </a:cxn>
              </a:cxnLst>
              <a:rect l="T12" t="T13" r="T14" b="T15"/>
              <a:pathLst>
                <a:path w="77" h="67">
                  <a:moveTo>
                    <a:pt x="77" y="11"/>
                  </a:moveTo>
                  <a:lnTo>
                    <a:pt x="0" y="0"/>
                  </a:lnTo>
                  <a:lnTo>
                    <a:pt x="37" y="67"/>
                  </a:lnTo>
                  <a:lnTo>
                    <a:pt x="77" y="11"/>
                  </a:lnTo>
                  <a:close/>
                </a:path>
              </a:pathLst>
            </a:custGeom>
            <a:solidFill>
              <a:srgbClr val="000000"/>
            </a:solidFill>
            <a:ln w="9525">
              <a:noFill/>
              <a:round/>
              <a:headEnd/>
              <a:tailEnd/>
            </a:ln>
          </p:spPr>
          <p:txBody>
            <a:bodyPr>
              <a:prstTxWarp prst="textNoShape">
                <a:avLst/>
              </a:prstTxWarp>
            </a:bodyPr>
            <a:lstStyle/>
            <a:p>
              <a:endParaRPr lang="en-US"/>
            </a:p>
          </p:txBody>
        </p:sp>
        <p:sp>
          <p:nvSpPr>
            <p:cNvPr id="49180" name="Freeform 22"/>
            <p:cNvSpPr>
              <a:spLocks/>
            </p:cNvSpPr>
            <p:nvPr/>
          </p:nvSpPr>
          <p:spPr bwMode="auto">
            <a:xfrm>
              <a:off x="3157" y="2712"/>
              <a:ext cx="120" cy="62"/>
            </a:xfrm>
            <a:custGeom>
              <a:avLst/>
              <a:gdLst>
                <a:gd name="T0" fmla="*/ 360083 w 78"/>
                <a:gd name="T1" fmla="*/ 62 h 62"/>
                <a:gd name="T2" fmla="*/ 1021046 w 78"/>
                <a:gd name="T3" fmla="*/ 4 h 62"/>
                <a:gd name="T4" fmla="*/ 0 w 78"/>
                <a:gd name="T5" fmla="*/ 0 h 62"/>
                <a:gd name="T6" fmla="*/ 360083 w 78"/>
                <a:gd name="T7" fmla="*/ 62 h 62"/>
                <a:gd name="T8" fmla="*/ 0 60000 65536"/>
                <a:gd name="T9" fmla="*/ 0 60000 65536"/>
                <a:gd name="T10" fmla="*/ 0 60000 65536"/>
                <a:gd name="T11" fmla="*/ 0 60000 65536"/>
                <a:gd name="T12" fmla="*/ 0 w 78"/>
                <a:gd name="T13" fmla="*/ 0 h 62"/>
                <a:gd name="T14" fmla="*/ 78 w 78"/>
                <a:gd name="T15" fmla="*/ 62 h 62"/>
              </a:gdLst>
              <a:ahLst/>
              <a:cxnLst>
                <a:cxn ang="T8">
                  <a:pos x="T0" y="T1"/>
                </a:cxn>
                <a:cxn ang="T9">
                  <a:pos x="T2" y="T3"/>
                </a:cxn>
                <a:cxn ang="T10">
                  <a:pos x="T4" y="T5"/>
                </a:cxn>
                <a:cxn ang="T11">
                  <a:pos x="T6" y="T7"/>
                </a:cxn>
              </a:cxnLst>
              <a:rect l="T12" t="T13" r="T14" b="T15"/>
              <a:pathLst>
                <a:path w="78" h="62">
                  <a:moveTo>
                    <a:pt x="27" y="62"/>
                  </a:moveTo>
                  <a:lnTo>
                    <a:pt x="78" y="4"/>
                  </a:lnTo>
                  <a:lnTo>
                    <a:pt x="0" y="0"/>
                  </a:lnTo>
                  <a:lnTo>
                    <a:pt x="27" y="62"/>
                  </a:lnTo>
                  <a:close/>
                </a:path>
              </a:pathLst>
            </a:custGeom>
            <a:solidFill>
              <a:srgbClr val="000000"/>
            </a:solidFill>
            <a:ln w="9525">
              <a:noFill/>
              <a:round/>
              <a:headEnd/>
              <a:tailEnd/>
            </a:ln>
          </p:spPr>
          <p:txBody>
            <a:bodyPr>
              <a:prstTxWarp prst="textNoShape">
                <a:avLst/>
              </a:prstTxWarp>
            </a:bodyPr>
            <a:lstStyle/>
            <a:p>
              <a:endParaRPr lang="en-US"/>
            </a:p>
          </p:txBody>
        </p:sp>
        <p:sp>
          <p:nvSpPr>
            <p:cNvPr id="49181" name="Rectangle 23"/>
            <p:cNvSpPr>
              <a:spLocks noChangeArrowheads="1"/>
            </p:cNvSpPr>
            <p:nvPr/>
          </p:nvSpPr>
          <p:spPr bwMode="auto">
            <a:xfrm>
              <a:off x="2055" y="2709"/>
              <a:ext cx="238" cy="257"/>
            </a:xfrm>
            <a:prstGeom prst="rect">
              <a:avLst/>
            </a:prstGeom>
            <a:noFill/>
            <a:ln w="9525">
              <a:noFill/>
              <a:miter lim="800000"/>
              <a:headEnd/>
              <a:tailEnd/>
            </a:ln>
          </p:spPr>
          <p:txBody>
            <a:bodyPr>
              <a:prstTxWarp prst="textNoShape">
                <a:avLst/>
              </a:prstTxWarp>
            </a:bodyPr>
            <a:lstStyle/>
            <a:p>
              <a:endParaRPr lang="en-US"/>
            </a:p>
          </p:txBody>
        </p:sp>
        <p:sp>
          <p:nvSpPr>
            <p:cNvPr id="49182" name="Rectangle 24"/>
            <p:cNvSpPr>
              <a:spLocks noChangeArrowheads="1"/>
            </p:cNvSpPr>
            <p:nvPr/>
          </p:nvSpPr>
          <p:spPr bwMode="auto">
            <a:xfrm>
              <a:off x="2192" y="2746"/>
              <a:ext cx="73" cy="203"/>
            </a:xfrm>
            <a:prstGeom prst="rect">
              <a:avLst/>
            </a:prstGeom>
            <a:noFill/>
            <a:ln w="9525">
              <a:noFill/>
              <a:miter lim="800000"/>
              <a:headEnd/>
              <a:tailEnd/>
            </a:ln>
          </p:spPr>
          <p:txBody>
            <a:bodyPr>
              <a:prstTxWarp prst="textNoShape">
                <a:avLst/>
              </a:prstTxWarp>
            </a:bodyPr>
            <a:lstStyle/>
            <a:p>
              <a:endParaRPr lang="en-US"/>
            </a:p>
          </p:txBody>
        </p:sp>
        <p:sp>
          <p:nvSpPr>
            <p:cNvPr id="49183" name="Rectangle 25"/>
            <p:cNvSpPr>
              <a:spLocks noChangeArrowheads="1"/>
            </p:cNvSpPr>
            <p:nvPr/>
          </p:nvSpPr>
          <p:spPr bwMode="auto">
            <a:xfrm>
              <a:off x="2192" y="2678"/>
              <a:ext cx="53" cy="23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400">
                  <a:solidFill>
                    <a:srgbClr val="000000"/>
                  </a:solidFill>
                  <a:latin typeface="Times New Roman" pitchFamily="-65" charset="0"/>
                </a:rPr>
                <a:t>t</a:t>
              </a:r>
              <a:endParaRPr lang="en-US" sz="2400">
                <a:solidFill>
                  <a:srgbClr val="000000"/>
                </a:solidFill>
                <a:latin typeface="Tahoma" pitchFamily="-65" charset="0"/>
              </a:endParaRPr>
            </a:p>
          </p:txBody>
        </p:sp>
        <p:sp>
          <p:nvSpPr>
            <p:cNvPr id="49184" name="Rectangle 26"/>
            <p:cNvSpPr>
              <a:spLocks noChangeArrowheads="1"/>
            </p:cNvSpPr>
            <p:nvPr/>
          </p:nvSpPr>
          <p:spPr bwMode="auto">
            <a:xfrm>
              <a:off x="3365" y="1231"/>
              <a:ext cx="231" cy="314"/>
            </a:xfrm>
            <a:prstGeom prst="rect">
              <a:avLst/>
            </a:prstGeom>
            <a:solidFill>
              <a:srgbClr val="FFFFFF"/>
            </a:solidFill>
            <a:ln w="28575">
              <a:solidFill>
                <a:srgbClr val="FFFFFF"/>
              </a:solidFill>
              <a:miter lim="800000"/>
              <a:headEnd/>
              <a:tailEnd/>
            </a:ln>
          </p:spPr>
          <p:txBody>
            <a:bodyPr>
              <a:prstTxWarp prst="textNoShape">
                <a:avLst/>
              </a:prstTxWarp>
            </a:bodyPr>
            <a:lstStyle/>
            <a:p>
              <a:endParaRPr lang="en-US"/>
            </a:p>
          </p:txBody>
        </p:sp>
        <p:sp>
          <p:nvSpPr>
            <p:cNvPr id="49185" name="Freeform 28"/>
            <p:cNvSpPr>
              <a:spLocks/>
            </p:cNvSpPr>
            <p:nvPr/>
          </p:nvSpPr>
          <p:spPr bwMode="auto">
            <a:xfrm>
              <a:off x="2558" y="1699"/>
              <a:ext cx="152" cy="210"/>
            </a:xfrm>
            <a:custGeom>
              <a:avLst/>
              <a:gdLst>
                <a:gd name="T0" fmla="*/ 0 w 152"/>
                <a:gd name="T1" fmla="*/ 73 h 210"/>
                <a:gd name="T2" fmla="*/ 72 w 152"/>
                <a:gd name="T3" fmla="*/ 44 h 210"/>
                <a:gd name="T4" fmla="*/ 101 w 152"/>
                <a:gd name="T5" fmla="*/ 15 h 210"/>
                <a:gd name="T6" fmla="*/ 109 w 152"/>
                <a:gd name="T7" fmla="*/ 44 h 210"/>
                <a:gd name="T8" fmla="*/ 152 w 152"/>
                <a:gd name="T9" fmla="*/ 131 h 210"/>
                <a:gd name="T10" fmla="*/ 29 w 152"/>
                <a:gd name="T11" fmla="*/ 182 h 210"/>
                <a:gd name="T12" fmla="*/ 0 w 152"/>
                <a:gd name="T13" fmla="*/ 73 h 210"/>
                <a:gd name="T14" fmla="*/ 0 60000 65536"/>
                <a:gd name="T15" fmla="*/ 0 60000 65536"/>
                <a:gd name="T16" fmla="*/ 0 60000 65536"/>
                <a:gd name="T17" fmla="*/ 0 60000 65536"/>
                <a:gd name="T18" fmla="*/ 0 60000 65536"/>
                <a:gd name="T19" fmla="*/ 0 60000 65536"/>
                <a:gd name="T20" fmla="*/ 0 60000 65536"/>
                <a:gd name="T21" fmla="*/ 0 w 152"/>
                <a:gd name="T22" fmla="*/ 0 h 210"/>
                <a:gd name="T23" fmla="*/ 152 w 152"/>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210">
                  <a:moveTo>
                    <a:pt x="0" y="73"/>
                  </a:moveTo>
                  <a:cubicBezTo>
                    <a:pt x="24" y="56"/>
                    <a:pt x="43" y="51"/>
                    <a:pt x="72" y="44"/>
                  </a:cubicBezTo>
                  <a:cubicBezTo>
                    <a:pt x="73" y="41"/>
                    <a:pt x="81" y="0"/>
                    <a:pt x="101" y="15"/>
                  </a:cubicBezTo>
                  <a:cubicBezTo>
                    <a:pt x="109" y="21"/>
                    <a:pt x="106" y="34"/>
                    <a:pt x="109" y="44"/>
                  </a:cubicBezTo>
                  <a:cubicBezTo>
                    <a:pt x="122" y="86"/>
                    <a:pt x="123" y="102"/>
                    <a:pt x="152" y="131"/>
                  </a:cubicBezTo>
                  <a:cubicBezTo>
                    <a:pt x="127" y="210"/>
                    <a:pt x="116" y="190"/>
                    <a:pt x="29" y="182"/>
                  </a:cubicBezTo>
                  <a:cubicBezTo>
                    <a:pt x="15" y="145"/>
                    <a:pt x="6" y="112"/>
                    <a:pt x="0" y="73"/>
                  </a:cubicBezTo>
                  <a:close/>
                </a:path>
              </a:pathLst>
            </a:cu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49186" name="Freeform 29"/>
            <p:cNvSpPr>
              <a:spLocks/>
            </p:cNvSpPr>
            <p:nvPr/>
          </p:nvSpPr>
          <p:spPr bwMode="auto">
            <a:xfrm>
              <a:off x="1813" y="1646"/>
              <a:ext cx="916" cy="288"/>
            </a:xfrm>
            <a:custGeom>
              <a:avLst/>
              <a:gdLst>
                <a:gd name="T0" fmla="*/ 26 w 954"/>
                <a:gd name="T1" fmla="*/ 4268 h 222"/>
                <a:gd name="T2" fmla="*/ 8 w 954"/>
                <a:gd name="T3" fmla="*/ 31219 h 222"/>
                <a:gd name="T4" fmla="*/ 26 w 954"/>
                <a:gd name="T5" fmla="*/ 62072 h 222"/>
                <a:gd name="T6" fmla="*/ 182 w 954"/>
                <a:gd name="T7" fmla="*/ 66930 h 222"/>
                <a:gd name="T8" fmla="*/ 239 w 954"/>
                <a:gd name="T9" fmla="*/ 60096 h 222"/>
                <a:gd name="T10" fmla="*/ 305 w 954"/>
                <a:gd name="T11" fmla="*/ 58040 h 222"/>
                <a:gd name="T12" fmla="*/ 365 w 954"/>
                <a:gd name="T13" fmla="*/ 66930 h 222"/>
                <a:gd name="T14" fmla="*/ 387 w 954"/>
                <a:gd name="T15" fmla="*/ 64796 h 222"/>
                <a:gd name="T16" fmla="*/ 384 w 954"/>
                <a:gd name="T17" fmla="*/ 55805 h 222"/>
                <a:gd name="T18" fmla="*/ 375 w 954"/>
                <a:gd name="T19" fmla="*/ 28831 h 222"/>
                <a:gd name="T20" fmla="*/ 369 w 954"/>
                <a:gd name="T21" fmla="*/ 13383 h 222"/>
                <a:gd name="T22" fmla="*/ 333 w 954"/>
                <a:gd name="T23" fmla="*/ 2198 h 222"/>
                <a:gd name="T24" fmla="*/ 194 w 954"/>
                <a:gd name="T25" fmla="*/ 11022 h 222"/>
                <a:gd name="T26" fmla="*/ 110 w 954"/>
                <a:gd name="T27" fmla="*/ 0 h 222"/>
                <a:gd name="T28" fmla="*/ 81 w 954"/>
                <a:gd name="T29" fmla="*/ 2198 h 222"/>
                <a:gd name="T30" fmla="*/ 26 w 954"/>
                <a:gd name="T31" fmla="*/ 4268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4"/>
                <a:gd name="T49" fmla="*/ 0 h 222"/>
                <a:gd name="T50" fmla="*/ 954 w 954"/>
                <a:gd name="T51" fmla="*/ 222 h 2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4" h="222">
                  <a:moveTo>
                    <a:pt x="59" y="14"/>
                  </a:moveTo>
                  <a:cubicBezTo>
                    <a:pt x="42" y="68"/>
                    <a:pt x="38" y="58"/>
                    <a:pt x="8" y="102"/>
                  </a:cubicBezTo>
                  <a:cubicBezTo>
                    <a:pt x="15" y="177"/>
                    <a:pt x="0" y="184"/>
                    <a:pt x="59" y="203"/>
                  </a:cubicBezTo>
                  <a:cubicBezTo>
                    <a:pt x="181" y="188"/>
                    <a:pt x="324" y="214"/>
                    <a:pt x="445" y="218"/>
                  </a:cubicBezTo>
                  <a:cubicBezTo>
                    <a:pt x="489" y="203"/>
                    <a:pt x="537" y="202"/>
                    <a:pt x="583" y="196"/>
                  </a:cubicBezTo>
                  <a:cubicBezTo>
                    <a:pt x="678" y="202"/>
                    <a:pt x="675" y="205"/>
                    <a:pt x="743" y="189"/>
                  </a:cubicBezTo>
                  <a:cubicBezTo>
                    <a:pt x="800" y="195"/>
                    <a:pt x="841" y="207"/>
                    <a:pt x="895" y="218"/>
                  </a:cubicBezTo>
                  <a:cubicBezTo>
                    <a:pt x="912" y="216"/>
                    <a:pt x="933" y="222"/>
                    <a:pt x="946" y="211"/>
                  </a:cubicBezTo>
                  <a:cubicBezTo>
                    <a:pt x="954" y="205"/>
                    <a:pt x="942" y="192"/>
                    <a:pt x="939" y="182"/>
                  </a:cubicBezTo>
                  <a:cubicBezTo>
                    <a:pt x="931" y="153"/>
                    <a:pt x="925" y="123"/>
                    <a:pt x="917" y="94"/>
                  </a:cubicBezTo>
                  <a:cubicBezTo>
                    <a:pt x="913" y="77"/>
                    <a:pt x="915" y="55"/>
                    <a:pt x="903" y="43"/>
                  </a:cubicBezTo>
                  <a:cubicBezTo>
                    <a:pt x="896" y="36"/>
                    <a:pt x="829" y="11"/>
                    <a:pt x="815" y="7"/>
                  </a:cubicBezTo>
                  <a:cubicBezTo>
                    <a:pt x="684" y="20"/>
                    <a:pt x="625" y="31"/>
                    <a:pt x="474" y="36"/>
                  </a:cubicBezTo>
                  <a:cubicBezTo>
                    <a:pt x="422" y="52"/>
                    <a:pt x="327" y="11"/>
                    <a:pt x="270" y="0"/>
                  </a:cubicBezTo>
                  <a:cubicBezTo>
                    <a:pt x="246" y="2"/>
                    <a:pt x="221" y="2"/>
                    <a:pt x="197" y="7"/>
                  </a:cubicBezTo>
                  <a:cubicBezTo>
                    <a:pt x="164" y="13"/>
                    <a:pt x="59" y="75"/>
                    <a:pt x="59" y="14"/>
                  </a:cubicBezTo>
                  <a:close/>
                </a:path>
              </a:pathLst>
            </a:custGeom>
            <a:solidFill>
              <a:srgbClr val="FFFFFF"/>
            </a:solidFill>
            <a:ln w="9525">
              <a:noFill/>
              <a:miter lim="800000"/>
              <a:headEnd/>
              <a:tailEnd/>
            </a:ln>
          </p:spPr>
          <p:txBody>
            <a:bodyPr wrap="none" anchor="ctr">
              <a:prstTxWarp prst="textNoShape">
                <a:avLst/>
              </a:prstTxWarp>
            </a:bodyPr>
            <a:lstStyle/>
            <a:p>
              <a:endParaRPr lang="en-US"/>
            </a:p>
          </p:txBody>
        </p:sp>
        <p:sp>
          <p:nvSpPr>
            <p:cNvPr id="49187" name="Text Box 30"/>
            <p:cNvSpPr txBox="1">
              <a:spLocks noChangeArrowheads="1"/>
            </p:cNvSpPr>
            <p:nvPr/>
          </p:nvSpPr>
          <p:spPr bwMode="auto">
            <a:xfrm>
              <a:off x="1776" y="1689"/>
              <a:ext cx="341" cy="231"/>
            </a:xfrm>
            <a:prstGeom prst="rect">
              <a:avLst/>
            </a:prstGeom>
            <a:solidFill>
              <a:schemeClr val="bg1"/>
            </a:solidFill>
            <a:ln w="9525">
              <a:noFill/>
              <a:miter lim="800000"/>
              <a:headEnd/>
              <a:tailEnd/>
            </a:ln>
          </p:spPr>
          <p:txBody>
            <a:bodyPr>
              <a:prstTxWarp prst="textNoShape">
                <a:avLst/>
              </a:prstTxWarp>
              <a:spAutoFit/>
            </a:bodyPr>
            <a:lstStyle/>
            <a:p>
              <a:pPr eaLnBrk="1" hangingPunct="1"/>
              <a:r>
                <a:rPr lang="en-US" dirty="0" err="1">
                  <a:solidFill>
                    <a:srgbClr val="000000"/>
                  </a:solidFill>
                  <a:latin typeface="Comic Sans MS" pitchFamily="-65" charset="0"/>
                </a:rPr>
                <a:t>x+</a:t>
              </a:r>
              <a:r>
                <a:rPr lang="en-US" dirty="0" err="1">
                  <a:solidFill>
                    <a:srgbClr val="000000"/>
                  </a:solidFill>
                  <a:latin typeface="Symbol" pitchFamily="-65" charset="2"/>
                </a:rPr>
                <a:t>x</a:t>
              </a:r>
              <a:endParaRPr lang="en-US" dirty="0">
                <a:solidFill>
                  <a:srgbClr val="000000"/>
                </a:solidFill>
                <a:latin typeface="Symbol" pitchFamily="-65" charset="2"/>
              </a:endParaRPr>
            </a:p>
          </p:txBody>
        </p:sp>
        <p:sp>
          <p:nvSpPr>
            <p:cNvPr id="49188" name="Text Box 31"/>
            <p:cNvSpPr txBox="1">
              <a:spLocks noChangeArrowheads="1"/>
            </p:cNvSpPr>
            <p:nvPr/>
          </p:nvSpPr>
          <p:spPr bwMode="auto">
            <a:xfrm>
              <a:off x="2352" y="1689"/>
              <a:ext cx="332" cy="231"/>
            </a:xfrm>
            <a:prstGeom prst="rect">
              <a:avLst/>
            </a:prstGeom>
            <a:noFill/>
            <a:ln w="9525">
              <a:noFill/>
              <a:miter lim="800000"/>
              <a:headEnd/>
              <a:tailEnd/>
            </a:ln>
          </p:spPr>
          <p:txBody>
            <a:bodyPr wrap="none">
              <a:prstTxWarp prst="textNoShape">
                <a:avLst/>
              </a:prstTxWarp>
              <a:spAutoFit/>
            </a:bodyPr>
            <a:lstStyle/>
            <a:p>
              <a:pPr eaLnBrk="1" hangingPunct="1"/>
              <a:r>
                <a:rPr lang="en-US">
                  <a:solidFill>
                    <a:srgbClr val="000000"/>
                  </a:solidFill>
                  <a:latin typeface="Comic Sans MS" pitchFamily="-65" charset="0"/>
                </a:rPr>
                <a:t>x-</a:t>
              </a:r>
              <a:r>
                <a:rPr lang="en-US">
                  <a:solidFill>
                    <a:srgbClr val="000000"/>
                  </a:solidFill>
                  <a:latin typeface="Symbol" pitchFamily="-65" charset="2"/>
                </a:rPr>
                <a:t>x</a:t>
              </a:r>
            </a:p>
          </p:txBody>
        </p:sp>
        <p:sp>
          <p:nvSpPr>
            <p:cNvPr id="49189" name="Rectangle 32"/>
            <p:cNvSpPr>
              <a:spLocks noChangeArrowheads="1"/>
            </p:cNvSpPr>
            <p:nvPr/>
          </p:nvSpPr>
          <p:spPr bwMode="auto">
            <a:xfrm>
              <a:off x="2928" y="1488"/>
              <a:ext cx="240" cy="336"/>
            </a:xfrm>
            <a:prstGeom prst="rect">
              <a:avLst/>
            </a:prstGeom>
            <a:solidFill>
              <a:srgbClr val="FFFFFF"/>
            </a:solidFill>
            <a:ln w="9525">
              <a:noFill/>
              <a:miter lim="800000"/>
              <a:headEnd/>
              <a:tailEnd/>
            </a:ln>
          </p:spPr>
          <p:txBody>
            <a:bodyPr wrap="none" anchor="ctr">
              <a:prstTxWarp prst="textNoShape">
                <a:avLst/>
              </a:prstTxWarp>
            </a:bodyPr>
            <a:lstStyle/>
            <a:p>
              <a:endParaRPr lang="en-US"/>
            </a:p>
          </p:txBody>
        </p:sp>
        <p:grpSp>
          <p:nvGrpSpPr>
            <p:cNvPr id="6" name="Group 33"/>
            <p:cNvGrpSpPr>
              <a:grpSpLocks/>
            </p:cNvGrpSpPr>
            <p:nvPr/>
          </p:nvGrpSpPr>
          <p:grpSpPr bwMode="auto">
            <a:xfrm>
              <a:off x="1868" y="1180"/>
              <a:ext cx="864" cy="423"/>
              <a:chOff x="1872" y="1257"/>
              <a:chExt cx="864" cy="423"/>
            </a:xfrm>
          </p:grpSpPr>
          <p:sp>
            <p:nvSpPr>
              <p:cNvPr id="49198" name="Text Box 34"/>
              <p:cNvSpPr txBox="1">
                <a:spLocks noChangeArrowheads="1"/>
              </p:cNvSpPr>
              <p:nvPr/>
            </p:nvSpPr>
            <p:spPr bwMode="auto">
              <a:xfrm>
                <a:off x="1880" y="1257"/>
                <a:ext cx="856" cy="231"/>
              </a:xfrm>
              <a:prstGeom prst="rect">
                <a:avLst/>
              </a:prstGeom>
              <a:noFill/>
              <a:ln w="9525">
                <a:noFill/>
                <a:miter lim="800000"/>
                <a:headEnd/>
                <a:tailEnd/>
              </a:ln>
            </p:spPr>
            <p:txBody>
              <a:bodyPr wrap="none">
                <a:prstTxWarp prst="textNoShape">
                  <a:avLst/>
                </a:prstTxWarp>
                <a:spAutoFit/>
              </a:bodyPr>
              <a:lstStyle/>
              <a:p>
                <a:pPr eaLnBrk="1" hangingPunct="1"/>
                <a:r>
                  <a:rPr lang="en-US" dirty="0">
                    <a:solidFill>
                      <a:srgbClr val="FF0000"/>
                    </a:solidFill>
                    <a:latin typeface="Times New Roman" pitchFamily="-65" charset="0"/>
                  </a:rPr>
                  <a:t>hard vertices</a:t>
                </a:r>
              </a:p>
            </p:txBody>
          </p:sp>
          <p:sp>
            <p:nvSpPr>
              <p:cNvPr id="49199" name="Line 35"/>
              <p:cNvSpPr>
                <a:spLocks noChangeShapeType="1"/>
              </p:cNvSpPr>
              <p:nvPr/>
            </p:nvSpPr>
            <p:spPr bwMode="auto">
              <a:xfrm>
                <a:off x="2304" y="1440"/>
                <a:ext cx="336" cy="24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49200" name="Line 36"/>
              <p:cNvSpPr>
                <a:spLocks noChangeShapeType="1"/>
              </p:cNvSpPr>
              <p:nvPr/>
            </p:nvSpPr>
            <p:spPr bwMode="auto">
              <a:xfrm flipH="1">
                <a:off x="1872" y="1440"/>
                <a:ext cx="336" cy="24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grpSp>
        <p:sp>
          <p:nvSpPr>
            <p:cNvPr id="49191" name="Rectangle 37"/>
            <p:cNvSpPr>
              <a:spLocks noChangeArrowheads="1"/>
            </p:cNvSpPr>
            <p:nvPr/>
          </p:nvSpPr>
          <p:spPr bwMode="auto">
            <a:xfrm>
              <a:off x="2828" y="1555"/>
              <a:ext cx="144" cy="144"/>
            </a:xfrm>
            <a:prstGeom prst="rect">
              <a:avLst/>
            </a:prstGeom>
            <a:solidFill>
              <a:srgbClr val="FFFFFF"/>
            </a:solidFill>
            <a:ln w="9525">
              <a:noFill/>
              <a:miter lim="800000"/>
              <a:headEnd/>
              <a:tailEnd/>
            </a:ln>
          </p:spPr>
          <p:txBody>
            <a:bodyPr wrap="none" anchor="ctr">
              <a:prstTxWarp prst="textNoShape">
                <a:avLst/>
              </a:prstTxWarp>
            </a:bodyPr>
            <a:lstStyle/>
            <a:p>
              <a:endParaRPr lang="en-US"/>
            </a:p>
          </p:txBody>
        </p:sp>
        <p:sp>
          <p:nvSpPr>
            <p:cNvPr id="49192" name="Rectangle 49"/>
            <p:cNvSpPr>
              <a:spLocks noChangeArrowheads="1"/>
            </p:cNvSpPr>
            <p:nvPr/>
          </p:nvSpPr>
          <p:spPr bwMode="auto">
            <a:xfrm>
              <a:off x="3031" y="1387"/>
              <a:ext cx="229" cy="312"/>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49193" name="Text Box 50"/>
            <p:cNvSpPr txBox="1">
              <a:spLocks noChangeArrowheads="1"/>
            </p:cNvSpPr>
            <p:nvPr/>
          </p:nvSpPr>
          <p:spPr bwMode="auto">
            <a:xfrm>
              <a:off x="3031" y="1307"/>
              <a:ext cx="208" cy="327"/>
            </a:xfrm>
            <a:prstGeom prst="rect">
              <a:avLst/>
            </a:prstGeom>
            <a:noFill/>
            <a:ln w="9525">
              <a:noFill/>
              <a:miter lim="800000"/>
              <a:headEnd/>
              <a:tailEnd/>
            </a:ln>
          </p:spPr>
          <p:txBody>
            <a:bodyPr wrap="none">
              <a:prstTxWarp prst="textNoShape">
                <a:avLst/>
              </a:prstTxWarp>
              <a:spAutoFit/>
            </a:bodyPr>
            <a:lstStyle/>
            <a:p>
              <a:pPr eaLnBrk="1" hangingPunct="1"/>
              <a:r>
                <a:rPr lang="en-US" sz="2800">
                  <a:solidFill>
                    <a:srgbClr val="FF3300"/>
                  </a:solidFill>
                  <a:latin typeface="Symbol" pitchFamily="-65" charset="2"/>
                </a:rPr>
                <a:t>g</a:t>
              </a:r>
              <a:endParaRPr lang="en-US" sz="2400">
                <a:solidFill>
                  <a:srgbClr val="FF3300"/>
                </a:solidFill>
                <a:latin typeface="Tahoma" pitchFamily="-65" charset="0"/>
              </a:endParaRPr>
            </a:p>
          </p:txBody>
        </p:sp>
        <p:sp>
          <p:nvSpPr>
            <p:cNvPr id="49194" name="Line 51"/>
            <p:cNvSpPr>
              <a:spLocks noChangeShapeType="1"/>
            </p:cNvSpPr>
            <p:nvPr/>
          </p:nvSpPr>
          <p:spPr bwMode="auto">
            <a:xfrm>
              <a:off x="1436" y="1907"/>
              <a:ext cx="1632" cy="0"/>
            </a:xfrm>
            <a:prstGeom prst="line">
              <a:avLst/>
            </a:prstGeom>
            <a:noFill/>
            <a:ln w="28575">
              <a:solidFill>
                <a:srgbClr val="FF0000"/>
              </a:solidFill>
              <a:prstDash val="dash"/>
              <a:round/>
              <a:headEnd/>
              <a:tailEnd/>
            </a:ln>
          </p:spPr>
          <p:txBody>
            <a:bodyPr>
              <a:prstTxWarp prst="textNoShape">
                <a:avLst/>
              </a:prstTxWarp>
            </a:bodyPr>
            <a:lstStyle/>
            <a:p>
              <a:endParaRPr lang="en-US"/>
            </a:p>
          </p:txBody>
        </p:sp>
        <p:sp>
          <p:nvSpPr>
            <p:cNvPr id="49195" name="Line 53"/>
            <p:cNvSpPr>
              <a:spLocks noChangeShapeType="1"/>
            </p:cNvSpPr>
            <p:nvPr/>
          </p:nvSpPr>
          <p:spPr bwMode="auto">
            <a:xfrm>
              <a:off x="1824" y="1680"/>
              <a:ext cx="816" cy="0"/>
            </a:xfrm>
            <a:prstGeom prst="line">
              <a:avLst/>
            </a:prstGeom>
            <a:noFill/>
            <a:ln w="38100">
              <a:solidFill>
                <a:srgbClr val="008000"/>
              </a:solidFill>
              <a:round/>
              <a:headEnd/>
              <a:tailEnd/>
            </a:ln>
          </p:spPr>
          <p:txBody>
            <a:bodyPr>
              <a:prstTxWarp prst="textNoShape">
                <a:avLst/>
              </a:prstTxWarp>
            </a:bodyPr>
            <a:lstStyle/>
            <a:p>
              <a:endParaRPr lang="en-US"/>
            </a:p>
          </p:txBody>
        </p:sp>
        <p:sp>
          <p:nvSpPr>
            <p:cNvPr id="49196" name="Line 54"/>
            <p:cNvSpPr>
              <a:spLocks noChangeShapeType="1"/>
            </p:cNvSpPr>
            <p:nvPr/>
          </p:nvSpPr>
          <p:spPr bwMode="auto">
            <a:xfrm>
              <a:off x="2640" y="1680"/>
              <a:ext cx="192" cy="240"/>
            </a:xfrm>
            <a:prstGeom prst="line">
              <a:avLst/>
            </a:prstGeom>
            <a:noFill/>
            <a:ln w="38100">
              <a:solidFill>
                <a:srgbClr val="008000"/>
              </a:solidFill>
              <a:round/>
              <a:headEnd/>
              <a:tailEnd/>
            </a:ln>
          </p:spPr>
          <p:txBody>
            <a:bodyPr>
              <a:prstTxWarp prst="textNoShape">
                <a:avLst/>
              </a:prstTxWarp>
            </a:bodyPr>
            <a:lstStyle/>
            <a:p>
              <a:endParaRPr lang="en-US"/>
            </a:p>
          </p:txBody>
        </p:sp>
        <p:sp>
          <p:nvSpPr>
            <p:cNvPr id="49197" name="Line 55"/>
            <p:cNvSpPr>
              <a:spLocks noChangeShapeType="1"/>
            </p:cNvSpPr>
            <p:nvPr/>
          </p:nvSpPr>
          <p:spPr bwMode="auto">
            <a:xfrm flipH="1">
              <a:off x="1632" y="1680"/>
              <a:ext cx="192" cy="240"/>
            </a:xfrm>
            <a:prstGeom prst="line">
              <a:avLst/>
            </a:prstGeom>
            <a:noFill/>
            <a:ln w="38100">
              <a:solidFill>
                <a:srgbClr val="008000"/>
              </a:solidFill>
              <a:round/>
              <a:headEnd/>
              <a:tailEnd/>
            </a:ln>
          </p:spPr>
          <p:txBody>
            <a:bodyPr>
              <a:prstTxWarp prst="textNoShape">
                <a:avLst/>
              </a:prstTxWarp>
            </a:bodyPr>
            <a:lstStyle/>
            <a:p>
              <a:endParaRPr lang="en-US"/>
            </a:p>
          </p:txBody>
        </p:sp>
      </p:grpSp>
      <p:sp>
        <p:nvSpPr>
          <p:cNvPr id="61" name="Slide Number Placeholder 60"/>
          <p:cNvSpPr>
            <a:spLocks noGrp="1"/>
          </p:cNvSpPr>
          <p:nvPr>
            <p:ph type="sldNum" sz="quarter" idx="4294967295"/>
          </p:nvPr>
        </p:nvSpPr>
        <p:spPr>
          <a:xfrm>
            <a:off x="6934200" y="6477000"/>
            <a:ext cx="2133600" cy="457200"/>
          </a:xfrm>
          <a:prstGeom prst="rect">
            <a:avLst/>
          </a:prstGeom>
        </p:spPr>
        <p:txBody>
          <a:bodyPr/>
          <a:lstStyle/>
          <a:p>
            <a:pPr>
              <a:defRPr/>
            </a:pPr>
            <a:fld id="{047E1535-49FE-5E47-89C7-76CCF1E19C97}" type="slidenum">
              <a:rPr lang="en-US" smtClean="0"/>
              <a:pPr>
                <a:defRPr/>
              </a:pPr>
              <a:t>12</a:t>
            </a:fld>
            <a:endParaRPr lang="en-US"/>
          </a:p>
        </p:txBody>
      </p:sp>
      <p:sp>
        <p:nvSpPr>
          <p:cNvPr id="56" name="TextBox 55"/>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0" y="12700"/>
            <a:ext cx="9144000" cy="646331"/>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600" b="1" dirty="0">
                <a:latin typeface="Arial" panose="020B0604020202020204" pitchFamily="34" charset="0"/>
                <a:cs typeface="Arial" panose="020B0604020202020204" pitchFamily="34" charset="0"/>
              </a:rPr>
              <a:t>Accessing </a:t>
            </a:r>
            <a:r>
              <a:rPr lang="en-US" sz="3600" b="1" dirty="0" smtClean="0">
                <a:latin typeface="Arial" panose="020B0604020202020204" pitchFamily="34" charset="0"/>
                <a:cs typeface="Arial" panose="020B0604020202020204" pitchFamily="34" charset="0"/>
              </a:rPr>
              <a:t>GPD </a:t>
            </a:r>
            <a:r>
              <a:rPr lang="en-US" sz="3600" b="1" dirty="0">
                <a:latin typeface="Arial" panose="020B0604020202020204" pitchFamily="34" charset="0"/>
                <a:cs typeface="Arial" panose="020B0604020202020204" pitchFamily="34" charset="0"/>
              </a:rPr>
              <a:t>through DVCS</a:t>
            </a:r>
          </a:p>
        </p:txBody>
      </p:sp>
      <p:grpSp>
        <p:nvGrpSpPr>
          <p:cNvPr id="2" name="Group 3"/>
          <p:cNvGrpSpPr>
            <a:grpSpLocks/>
          </p:cNvGrpSpPr>
          <p:nvPr/>
        </p:nvGrpSpPr>
        <p:grpSpPr bwMode="auto">
          <a:xfrm>
            <a:off x="76200" y="2678113"/>
            <a:ext cx="4572848" cy="765175"/>
            <a:chOff x="1784" y="1800"/>
            <a:chExt cx="2417" cy="514"/>
          </a:xfrm>
        </p:grpSpPr>
        <p:sp>
          <p:nvSpPr>
            <p:cNvPr id="103428" name="Text Box 4"/>
            <p:cNvSpPr txBox="1">
              <a:spLocks noChangeArrowheads="1"/>
            </p:cNvSpPr>
            <p:nvPr/>
          </p:nvSpPr>
          <p:spPr bwMode="auto">
            <a:xfrm>
              <a:off x="2144" y="1800"/>
              <a:ext cx="392" cy="30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latin typeface="Times New Roman" pitchFamily="-65" charset="0"/>
                </a:rPr>
                <a:t>d</a:t>
              </a:r>
              <a:r>
                <a:rPr lang="en-US" sz="2400" baseline="30000" dirty="0">
                  <a:latin typeface="Times New Roman" pitchFamily="-65" charset="0"/>
                </a:rPr>
                <a:t>4</a:t>
              </a:r>
              <a:r>
                <a:rPr lang="en-US" sz="2400" dirty="0">
                  <a:latin typeface="Times New Roman" pitchFamily="-65" charset="0"/>
                  <a:sym typeface="Symbol" pitchFamily="-65" charset="2"/>
                </a:rPr>
                <a:t></a:t>
              </a:r>
              <a:endParaRPr lang="en-US" sz="2400" dirty="0">
                <a:latin typeface="Times New Roman" pitchFamily="-65" charset="0"/>
              </a:endParaRPr>
            </a:p>
          </p:txBody>
        </p:sp>
        <p:sp>
          <p:nvSpPr>
            <p:cNvPr id="103429" name="Text Box 5"/>
            <p:cNvSpPr txBox="1">
              <a:spLocks noChangeArrowheads="1"/>
            </p:cNvSpPr>
            <p:nvPr/>
          </p:nvSpPr>
          <p:spPr bwMode="auto">
            <a:xfrm>
              <a:off x="1832" y="2007"/>
              <a:ext cx="1048" cy="30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latin typeface="Times New Roman" pitchFamily="-65" charset="0"/>
                </a:rPr>
                <a:t>dQ</a:t>
              </a:r>
              <a:r>
                <a:rPr lang="en-US" sz="2400" baseline="30000" dirty="0">
                  <a:latin typeface="Times New Roman" pitchFamily="-65" charset="0"/>
                </a:rPr>
                <a:t>2</a:t>
              </a:r>
              <a:r>
                <a:rPr lang="en-US" sz="2400" dirty="0">
                  <a:latin typeface="Times New Roman" pitchFamily="-65" charset="0"/>
                </a:rPr>
                <a:t>dx</a:t>
              </a:r>
              <a:r>
                <a:rPr lang="en-US" sz="2400" baseline="-25000" dirty="0">
                  <a:latin typeface="Times New Roman" pitchFamily="-65" charset="0"/>
                </a:rPr>
                <a:t>B</a:t>
              </a:r>
              <a:r>
                <a:rPr lang="en-US" sz="2400" dirty="0">
                  <a:latin typeface="Times New Roman" pitchFamily="-65" charset="0"/>
                </a:rPr>
                <a:t>dtd</a:t>
              </a:r>
              <a:r>
                <a:rPr lang="en-US" sz="2400" dirty="0">
                  <a:latin typeface="Times New Roman" pitchFamily="-65" charset="0"/>
                  <a:sym typeface="Symbol" pitchFamily="-65" charset="2"/>
                </a:rPr>
                <a:t></a:t>
              </a:r>
              <a:endParaRPr lang="en-US" sz="2400" dirty="0">
                <a:latin typeface="Times New Roman" pitchFamily="-65" charset="0"/>
              </a:endParaRPr>
            </a:p>
          </p:txBody>
        </p:sp>
        <p:sp>
          <p:nvSpPr>
            <p:cNvPr id="103430" name="Line 6"/>
            <p:cNvSpPr>
              <a:spLocks noChangeShapeType="1"/>
            </p:cNvSpPr>
            <p:nvPr/>
          </p:nvSpPr>
          <p:spPr bwMode="auto">
            <a:xfrm>
              <a:off x="1784" y="2072"/>
              <a:ext cx="846" cy="0"/>
            </a:xfrm>
            <a:prstGeom prst="line">
              <a:avLst/>
            </a:prstGeom>
            <a:noFill/>
            <a:ln w="9525">
              <a:solidFill>
                <a:schemeClr val="tx1"/>
              </a:solidFill>
              <a:miter lim="800000"/>
              <a:headEnd/>
              <a:tailEnd/>
            </a:ln>
            <a:effectLst/>
          </p:spPr>
          <p:txBody>
            <a:bodyPr wrap="none">
              <a:prstTxWarp prst="textNoShape">
                <a:avLst/>
              </a:prstTxWarp>
            </a:bodyPr>
            <a:lstStyle/>
            <a:p>
              <a:endParaRPr lang="en-US"/>
            </a:p>
          </p:txBody>
        </p:sp>
        <p:sp>
          <p:nvSpPr>
            <p:cNvPr id="103431" name="Text Box 7"/>
            <p:cNvSpPr txBox="1">
              <a:spLocks noChangeArrowheads="1"/>
            </p:cNvSpPr>
            <p:nvPr/>
          </p:nvSpPr>
          <p:spPr bwMode="auto">
            <a:xfrm>
              <a:off x="2751" y="1911"/>
              <a:ext cx="1450" cy="3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latin typeface="Times New Roman" pitchFamily="-65" charset="0"/>
                </a:rPr>
                <a:t>~ </a:t>
              </a:r>
              <a:r>
                <a:rPr lang="en-US" sz="2400" dirty="0" smtClean="0">
                  <a:latin typeface="Times New Roman" pitchFamily="-65" charset="0"/>
                </a:rPr>
                <a:t>|</a:t>
              </a:r>
              <a:r>
                <a:rPr lang="en-US" sz="2400" dirty="0">
                  <a:solidFill>
                    <a:srgbClr val="FF0000"/>
                  </a:solidFill>
                  <a:latin typeface="Lucida Calligraphy"/>
                  <a:cs typeface="Lucida Calligraphy"/>
                </a:rPr>
                <a:t>A</a:t>
              </a:r>
              <a:r>
                <a:rPr lang="en-US" sz="2400" baseline="30000" dirty="0" smtClean="0">
                  <a:solidFill>
                    <a:srgbClr val="FF0000"/>
                  </a:solidFill>
                </a:rPr>
                <a:t>DVCS</a:t>
              </a:r>
              <a:r>
                <a:rPr lang="en-US" sz="2400" dirty="0" smtClean="0"/>
                <a:t> </a:t>
              </a:r>
              <a:r>
                <a:rPr lang="en-US" sz="2400" dirty="0"/>
                <a:t>+</a:t>
              </a:r>
              <a:r>
                <a:rPr lang="en-US" sz="2400" dirty="0" smtClean="0"/>
                <a:t> </a:t>
              </a:r>
              <a:r>
                <a:rPr lang="en-US" sz="2400" dirty="0">
                  <a:solidFill>
                    <a:srgbClr val="38D80C"/>
                  </a:solidFill>
                  <a:latin typeface="Lucida Calligraphy"/>
                  <a:cs typeface="Lucida Calligraphy"/>
                </a:rPr>
                <a:t>A</a:t>
              </a:r>
              <a:r>
                <a:rPr lang="en-US" sz="2400" baseline="30000" dirty="0" smtClean="0">
                  <a:solidFill>
                    <a:srgbClr val="38D80C"/>
                  </a:solidFill>
                </a:rPr>
                <a:t>BH</a:t>
              </a:r>
              <a:r>
                <a:rPr lang="en-US" sz="2400" dirty="0"/>
                <a:t>|</a:t>
              </a:r>
              <a:r>
                <a:rPr lang="en-US" sz="2400" baseline="30000" dirty="0"/>
                <a:t>2</a:t>
              </a:r>
            </a:p>
          </p:txBody>
        </p:sp>
      </p:grpSp>
      <p:sp>
        <p:nvSpPr>
          <p:cNvPr id="103433" name="Text Box 9"/>
          <p:cNvSpPr txBox="1">
            <a:spLocks noChangeArrowheads="1"/>
          </p:cNvSpPr>
          <p:nvPr/>
        </p:nvSpPr>
        <p:spPr bwMode="auto">
          <a:xfrm>
            <a:off x="76200" y="3697069"/>
            <a:ext cx="4800600" cy="646331"/>
          </a:xfrm>
          <a:prstGeom prst="rect">
            <a:avLst/>
          </a:prstGeom>
          <a:noFill/>
          <a:ln w="9525">
            <a:noFill/>
            <a:miter lim="800000"/>
            <a:headEnd/>
            <a:tailEnd/>
          </a:ln>
          <a:effectLst/>
        </p:spPr>
        <p:txBody>
          <a:bodyPr wrap="square">
            <a:prstTxWarp prst="textNoShape">
              <a:avLst/>
            </a:prstTxWarp>
            <a:spAutoFit/>
          </a:bodyPr>
          <a:lstStyle/>
          <a:p>
            <a:pPr eaLnBrk="1" hangingPunct="1"/>
            <a:r>
              <a:rPr lang="en-US" dirty="0">
                <a:solidFill>
                  <a:srgbClr val="00CC00"/>
                </a:solidFill>
                <a:latin typeface="Lucida Calligraphy"/>
                <a:cs typeface="Lucida Calligraphy"/>
              </a:rPr>
              <a:t>A</a:t>
            </a:r>
            <a:r>
              <a:rPr lang="en-US" baseline="30000" dirty="0" smtClean="0">
                <a:solidFill>
                  <a:srgbClr val="00CC00"/>
                </a:solidFill>
              </a:rPr>
              <a:t>BH </a:t>
            </a:r>
            <a:r>
              <a:rPr lang="en-US" baseline="30000" dirty="0">
                <a:solidFill>
                  <a:srgbClr val="00CC00"/>
                </a:solidFill>
              </a:rPr>
              <a:t>:</a:t>
            </a:r>
            <a:r>
              <a:rPr lang="en-US" baseline="30000" dirty="0"/>
              <a:t> </a:t>
            </a:r>
            <a:r>
              <a:rPr lang="en-US" dirty="0">
                <a:latin typeface="Calibri"/>
                <a:cs typeface="Calibri"/>
              </a:rPr>
              <a:t>given by elastic form factors F</a:t>
            </a:r>
            <a:r>
              <a:rPr lang="en-US" baseline="-25000" dirty="0">
                <a:latin typeface="Calibri"/>
                <a:cs typeface="Calibri"/>
              </a:rPr>
              <a:t>1</a:t>
            </a:r>
            <a:r>
              <a:rPr lang="en-US" dirty="0">
                <a:latin typeface="Calibri"/>
                <a:cs typeface="Calibri"/>
              </a:rPr>
              <a:t>, F</a:t>
            </a:r>
            <a:r>
              <a:rPr lang="en-US" baseline="-25000" dirty="0">
                <a:latin typeface="Calibri"/>
                <a:cs typeface="Calibri"/>
              </a:rPr>
              <a:t>2</a:t>
            </a:r>
            <a:endParaRPr lang="en-US" baseline="-25000" dirty="0" smtClean="0">
              <a:latin typeface="Calibri"/>
              <a:cs typeface="Calibri"/>
            </a:endParaRPr>
          </a:p>
          <a:p>
            <a:pPr eaLnBrk="1" hangingPunct="1"/>
            <a:r>
              <a:rPr lang="en-US" dirty="0">
                <a:solidFill>
                  <a:srgbClr val="FF0000"/>
                </a:solidFill>
                <a:latin typeface="Lucida Calligraphy"/>
                <a:cs typeface="Lucida Calligraphy"/>
              </a:rPr>
              <a:t>A</a:t>
            </a:r>
            <a:r>
              <a:rPr lang="en-US" baseline="30000" dirty="0" smtClean="0">
                <a:solidFill>
                  <a:srgbClr val="FF0000"/>
                </a:solidFill>
              </a:rPr>
              <a:t>DVCS</a:t>
            </a:r>
            <a:r>
              <a:rPr lang="en-US" dirty="0">
                <a:solidFill>
                  <a:srgbClr val="FF0000"/>
                </a:solidFill>
              </a:rPr>
              <a:t>:</a:t>
            </a:r>
            <a:r>
              <a:rPr lang="en-US" dirty="0"/>
              <a:t> </a:t>
            </a:r>
            <a:r>
              <a:rPr lang="en-US" dirty="0">
                <a:latin typeface="Calibri"/>
                <a:cs typeface="Calibri"/>
              </a:rPr>
              <a:t>determined by GPDs</a:t>
            </a:r>
            <a:endParaRPr lang="en-US" baseline="30000" dirty="0">
              <a:latin typeface="Calibri"/>
              <a:cs typeface="Calibri"/>
            </a:endParaRPr>
          </a:p>
        </p:txBody>
      </p:sp>
      <p:sp>
        <p:nvSpPr>
          <p:cNvPr id="103436" name="Text Box 12"/>
          <p:cNvSpPr txBox="1">
            <a:spLocks noChangeArrowheads="1"/>
          </p:cNvSpPr>
          <p:nvPr/>
        </p:nvSpPr>
        <p:spPr bwMode="auto">
          <a:xfrm>
            <a:off x="914400" y="4851400"/>
            <a:ext cx="3117850" cy="406400"/>
          </a:xfrm>
          <a:prstGeom prst="rect">
            <a:avLst/>
          </a:prstGeom>
          <a:solidFill>
            <a:srgbClr val="FFFFFF"/>
          </a:solidFill>
          <a:ln w="9525">
            <a:solidFill>
              <a:schemeClr val="tx1"/>
            </a:solidFill>
            <a:miter lim="800000"/>
            <a:headEnd/>
            <a:tailEnd/>
          </a:ln>
          <a:effectLst/>
        </p:spPr>
        <p:txBody>
          <a:bodyPr wrap="square">
            <a:prstTxWarp prst="textNoShape">
              <a:avLst/>
            </a:prstTxWarp>
            <a:spAutoFit/>
          </a:bodyPr>
          <a:lstStyle/>
          <a:p>
            <a:pPr algn="ctr" eaLnBrk="1" hangingPunct="1"/>
            <a:r>
              <a:rPr lang="en-US" sz="2000" dirty="0">
                <a:latin typeface="Comic Sans MS" pitchFamily="-65" charset="0"/>
              </a:rPr>
              <a:t>I</a:t>
            </a:r>
            <a:r>
              <a:rPr lang="en-US" sz="2000" dirty="0">
                <a:latin typeface="Symbol" pitchFamily="-65" charset="2"/>
              </a:rPr>
              <a:t> </a:t>
            </a:r>
            <a:r>
              <a:rPr lang="en-US" sz="2000" dirty="0">
                <a:latin typeface="Comic Sans MS" pitchFamily="-65" charset="0"/>
              </a:rPr>
              <a:t>~</a:t>
            </a:r>
            <a:r>
              <a:rPr lang="en-US" sz="2000" dirty="0">
                <a:solidFill>
                  <a:srgbClr val="FF0000"/>
                </a:solidFill>
                <a:latin typeface="Comic Sans MS" pitchFamily="-65" charset="0"/>
              </a:rPr>
              <a:t> </a:t>
            </a:r>
            <a:r>
              <a:rPr lang="en-US" sz="2000" dirty="0">
                <a:latin typeface="Comic Sans MS" pitchFamily="-65" charset="0"/>
              </a:rPr>
              <a:t>2</a:t>
            </a:r>
            <a:r>
              <a:rPr lang="en-US" sz="2000" dirty="0" smtClean="0">
                <a:latin typeface="Comic Sans MS" pitchFamily="-65" charset="0"/>
              </a:rPr>
              <a:t>(</a:t>
            </a:r>
            <a:r>
              <a:rPr lang="en-US" sz="2000" dirty="0">
                <a:solidFill>
                  <a:srgbClr val="00CC00"/>
                </a:solidFill>
                <a:latin typeface="Lucida Calligraphy"/>
                <a:cs typeface="Lucida Calligraphy"/>
              </a:rPr>
              <a:t>A</a:t>
            </a:r>
            <a:r>
              <a:rPr lang="en-US" sz="2000" baseline="30000" dirty="0" smtClean="0">
                <a:solidFill>
                  <a:srgbClr val="00CC00"/>
                </a:solidFill>
              </a:rPr>
              <a:t>BH</a:t>
            </a:r>
            <a:r>
              <a:rPr lang="en-US" sz="2000" dirty="0"/>
              <a:t>)</a:t>
            </a:r>
            <a:r>
              <a:rPr lang="en-US" sz="2000" dirty="0">
                <a:latin typeface="Comic Sans MS" pitchFamily="-65" charset="0"/>
              </a:rPr>
              <a:t>Im</a:t>
            </a:r>
            <a:r>
              <a:rPr lang="en-US" sz="2000" dirty="0" smtClean="0"/>
              <a:t>(</a:t>
            </a:r>
            <a:r>
              <a:rPr lang="en-US" sz="2000" dirty="0">
                <a:solidFill>
                  <a:srgbClr val="FF0000"/>
                </a:solidFill>
                <a:latin typeface="Lucida Calligraphy"/>
                <a:cs typeface="Lucida Calligraphy"/>
              </a:rPr>
              <a:t>A</a:t>
            </a:r>
            <a:r>
              <a:rPr lang="en-US" sz="2000" baseline="30000" dirty="0" smtClean="0">
                <a:solidFill>
                  <a:srgbClr val="FF0000"/>
                </a:solidFill>
              </a:rPr>
              <a:t>DVCS</a:t>
            </a:r>
            <a:r>
              <a:rPr lang="en-US" sz="2000" dirty="0"/>
              <a:t>)</a:t>
            </a:r>
            <a:r>
              <a:rPr lang="en-US" sz="2000" dirty="0">
                <a:solidFill>
                  <a:srgbClr val="FF0000"/>
                </a:solidFill>
              </a:rPr>
              <a:t> </a:t>
            </a:r>
            <a:endParaRPr lang="en-US" sz="2000" dirty="0">
              <a:latin typeface="Symbol" pitchFamily="-65" charset="2"/>
            </a:endParaRPr>
          </a:p>
        </p:txBody>
      </p:sp>
      <p:sp>
        <p:nvSpPr>
          <p:cNvPr id="103437" name="Text Box 13"/>
          <p:cNvSpPr txBox="1">
            <a:spLocks noChangeArrowheads="1"/>
          </p:cNvSpPr>
          <p:nvPr/>
        </p:nvSpPr>
        <p:spPr bwMode="auto">
          <a:xfrm>
            <a:off x="457200" y="5479718"/>
            <a:ext cx="8458200" cy="646331"/>
          </a:xfrm>
          <a:prstGeom prst="rect">
            <a:avLst/>
          </a:prstGeom>
          <a:noFill/>
          <a:ln w="9525">
            <a:solidFill>
              <a:schemeClr val="tx1"/>
            </a:solidFill>
            <a:miter lim="800000"/>
            <a:headEnd/>
            <a:tailEnd/>
          </a:ln>
          <a:effectLst/>
        </p:spPr>
        <p:txBody>
          <a:bodyPr wrap="square">
            <a:prstTxWarp prst="textNoShape">
              <a:avLst/>
            </a:prstTxWarp>
            <a:spAutoFit/>
          </a:bodyPr>
          <a:lstStyle/>
          <a:p>
            <a:pPr eaLnBrk="1" hangingPunct="1"/>
            <a:r>
              <a:rPr lang="en-US" dirty="0">
                <a:latin typeface="Calibri"/>
                <a:cs typeface="Calibri"/>
              </a:rPr>
              <a:t>BH-DVCS interference generates </a:t>
            </a:r>
            <a:r>
              <a:rPr lang="en-US" b="1" dirty="0">
                <a:latin typeface="Calibri"/>
                <a:cs typeface="Calibri"/>
              </a:rPr>
              <a:t>spin-dependent</a:t>
            </a:r>
            <a:r>
              <a:rPr lang="en-US" b="1" dirty="0" smtClean="0">
                <a:latin typeface="Calibri"/>
                <a:cs typeface="Calibri"/>
              </a:rPr>
              <a:t> </a:t>
            </a:r>
            <a:r>
              <a:rPr lang="en-US" dirty="0" smtClean="0">
                <a:latin typeface="Calibri"/>
                <a:cs typeface="Calibri"/>
              </a:rPr>
              <a:t>and </a:t>
            </a:r>
            <a:r>
              <a:rPr lang="en-US" b="1" dirty="0" smtClean="0">
                <a:latin typeface="Calibri"/>
                <a:cs typeface="Calibri"/>
              </a:rPr>
              <a:t>charge-dependent </a:t>
            </a:r>
            <a:r>
              <a:rPr lang="en-US" dirty="0" smtClean="0">
                <a:latin typeface="Calibri"/>
                <a:cs typeface="Calibri"/>
              </a:rPr>
              <a:t>cross </a:t>
            </a:r>
            <a:r>
              <a:rPr lang="en-US" dirty="0">
                <a:latin typeface="Calibri"/>
                <a:cs typeface="Calibri"/>
              </a:rPr>
              <a:t>section differences =&gt; use spin-polarized </a:t>
            </a:r>
            <a:r>
              <a:rPr lang="en-US" dirty="0" smtClean="0">
                <a:latin typeface="Calibri"/>
                <a:cs typeface="Calibri"/>
              </a:rPr>
              <a:t>electrons/positrons </a:t>
            </a:r>
            <a:r>
              <a:rPr lang="en-US" dirty="0">
                <a:latin typeface="Calibri"/>
                <a:cs typeface="Calibri"/>
              </a:rPr>
              <a:t>and</a:t>
            </a:r>
            <a:r>
              <a:rPr lang="en-US" dirty="0" smtClean="0">
                <a:latin typeface="Calibri"/>
                <a:cs typeface="Calibri"/>
              </a:rPr>
              <a:t> polarized targets</a:t>
            </a:r>
            <a:r>
              <a:rPr lang="en-US" dirty="0">
                <a:latin typeface="Calibri"/>
                <a:cs typeface="Calibri"/>
              </a:rPr>
              <a:t>.</a:t>
            </a:r>
          </a:p>
        </p:txBody>
      </p:sp>
      <p:grpSp>
        <p:nvGrpSpPr>
          <p:cNvPr id="3" name="Group 14"/>
          <p:cNvGrpSpPr>
            <a:grpSpLocks/>
          </p:cNvGrpSpPr>
          <p:nvPr/>
        </p:nvGrpSpPr>
        <p:grpSpPr bwMode="auto">
          <a:xfrm>
            <a:off x="381000" y="1066800"/>
            <a:ext cx="3581400" cy="1458913"/>
            <a:chOff x="240" y="720"/>
            <a:chExt cx="2256" cy="919"/>
          </a:xfrm>
        </p:grpSpPr>
        <p:grpSp>
          <p:nvGrpSpPr>
            <p:cNvPr id="4" name="Group 15"/>
            <p:cNvGrpSpPr>
              <a:grpSpLocks/>
            </p:cNvGrpSpPr>
            <p:nvPr/>
          </p:nvGrpSpPr>
          <p:grpSpPr bwMode="auto">
            <a:xfrm>
              <a:off x="240" y="720"/>
              <a:ext cx="2256" cy="919"/>
              <a:chOff x="240" y="857"/>
              <a:chExt cx="2256" cy="919"/>
            </a:xfrm>
          </p:grpSpPr>
          <p:pic>
            <p:nvPicPr>
              <p:cNvPr id="103440" name="Picture 16" descr="dvcs_bh"/>
              <p:cNvPicPr>
                <a:picLocks noChangeAspect="1" noChangeArrowheads="1"/>
              </p:cNvPicPr>
              <p:nvPr/>
            </p:nvPicPr>
            <p:blipFill>
              <a:blip r:embed="rId4"/>
              <a:srcRect l="11514" t="5984" r="4051" b="59094"/>
              <a:stretch>
                <a:fillRect/>
              </a:stretch>
            </p:blipFill>
            <p:spPr bwMode="auto">
              <a:xfrm>
                <a:off x="240" y="857"/>
                <a:ext cx="2256" cy="919"/>
              </a:xfrm>
              <a:prstGeom prst="rect">
                <a:avLst/>
              </a:prstGeom>
              <a:noFill/>
              <a:ln w="9525">
                <a:solidFill>
                  <a:schemeClr val="tx1"/>
                </a:solidFill>
                <a:miter lim="800000"/>
                <a:headEnd/>
                <a:tailEnd/>
              </a:ln>
            </p:spPr>
          </p:pic>
          <p:sp>
            <p:nvSpPr>
              <p:cNvPr id="103441" name="Text Box 17"/>
              <p:cNvSpPr txBox="1">
                <a:spLocks noChangeArrowheads="1"/>
              </p:cNvSpPr>
              <p:nvPr/>
            </p:nvSpPr>
            <p:spPr bwMode="auto">
              <a:xfrm>
                <a:off x="308" y="864"/>
                <a:ext cx="512" cy="233"/>
              </a:xfrm>
              <a:prstGeom prst="rect">
                <a:avLst/>
              </a:prstGeom>
              <a:noFill/>
              <a:ln w="9525">
                <a:noFill/>
                <a:miter lim="800000"/>
                <a:headEnd/>
                <a:tailEnd/>
              </a:ln>
              <a:effectLst/>
            </p:spPr>
            <p:txBody>
              <a:bodyPr wrap="none">
                <a:prstTxWarp prst="textNoShape">
                  <a:avLst/>
                </a:prstTxWarp>
                <a:spAutoFit/>
              </a:bodyPr>
              <a:lstStyle/>
              <a:p>
                <a:pPr eaLnBrk="1" hangingPunct="1"/>
                <a:r>
                  <a:rPr lang="en-US" b="1" dirty="0">
                    <a:solidFill>
                      <a:srgbClr val="FF0000"/>
                    </a:solidFill>
                    <a:latin typeface="Times New Roman" pitchFamily="-65" charset="0"/>
                  </a:rPr>
                  <a:t>DVCS</a:t>
                </a:r>
              </a:p>
            </p:txBody>
          </p:sp>
          <p:sp>
            <p:nvSpPr>
              <p:cNvPr id="103442" name="Text Box 18"/>
              <p:cNvSpPr txBox="1">
                <a:spLocks noChangeArrowheads="1"/>
              </p:cNvSpPr>
              <p:nvPr/>
            </p:nvSpPr>
            <p:spPr bwMode="auto">
              <a:xfrm>
                <a:off x="1652" y="1115"/>
                <a:ext cx="326" cy="233"/>
              </a:xfrm>
              <a:prstGeom prst="rect">
                <a:avLst/>
              </a:prstGeom>
              <a:noFill/>
              <a:ln w="9525">
                <a:noFill/>
                <a:miter lim="800000"/>
                <a:headEnd/>
                <a:tailEnd/>
              </a:ln>
              <a:effectLst/>
            </p:spPr>
            <p:txBody>
              <a:bodyPr wrap="none">
                <a:prstTxWarp prst="textNoShape">
                  <a:avLst/>
                </a:prstTxWarp>
                <a:spAutoFit/>
              </a:bodyPr>
              <a:lstStyle/>
              <a:p>
                <a:pPr eaLnBrk="1" hangingPunct="1"/>
                <a:r>
                  <a:rPr lang="en-US" b="1" dirty="0">
                    <a:solidFill>
                      <a:srgbClr val="38D80C"/>
                    </a:solidFill>
                    <a:latin typeface="Times New Roman" pitchFamily="-65" charset="0"/>
                  </a:rPr>
                  <a:t>BH</a:t>
                </a:r>
              </a:p>
            </p:txBody>
          </p:sp>
        </p:grpSp>
        <p:sp>
          <p:nvSpPr>
            <p:cNvPr id="103443" name="Text Box 19"/>
            <p:cNvSpPr txBox="1">
              <a:spLocks noChangeArrowheads="1"/>
            </p:cNvSpPr>
            <p:nvPr/>
          </p:nvSpPr>
          <p:spPr bwMode="auto">
            <a:xfrm>
              <a:off x="398" y="1440"/>
              <a:ext cx="178"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p</a:t>
              </a:r>
            </a:p>
          </p:txBody>
        </p:sp>
        <p:sp>
          <p:nvSpPr>
            <p:cNvPr id="103444" name="Text Box 20"/>
            <p:cNvSpPr txBox="1">
              <a:spLocks noChangeArrowheads="1"/>
            </p:cNvSpPr>
            <p:nvPr/>
          </p:nvSpPr>
          <p:spPr bwMode="auto">
            <a:xfrm>
              <a:off x="878" y="1440"/>
              <a:ext cx="178"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p</a:t>
              </a:r>
            </a:p>
          </p:txBody>
        </p:sp>
        <p:sp>
          <p:nvSpPr>
            <p:cNvPr id="103445" name="Text Box 21"/>
            <p:cNvSpPr txBox="1">
              <a:spLocks noChangeArrowheads="1"/>
            </p:cNvSpPr>
            <p:nvPr/>
          </p:nvSpPr>
          <p:spPr bwMode="auto">
            <a:xfrm>
              <a:off x="288" y="960"/>
              <a:ext cx="166"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e</a:t>
              </a:r>
            </a:p>
          </p:txBody>
        </p:sp>
        <p:sp>
          <p:nvSpPr>
            <p:cNvPr id="103446" name="Text Box 22"/>
            <p:cNvSpPr txBox="1">
              <a:spLocks noChangeArrowheads="1"/>
            </p:cNvSpPr>
            <p:nvPr/>
          </p:nvSpPr>
          <p:spPr bwMode="auto">
            <a:xfrm>
              <a:off x="672" y="912"/>
              <a:ext cx="166"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a:latin typeface="Times New Roman" pitchFamily="-65" charset="0"/>
                </a:rPr>
                <a:t>e</a:t>
              </a:r>
            </a:p>
          </p:txBody>
        </p:sp>
      </p:grpSp>
      <p:pic>
        <p:nvPicPr>
          <p:cNvPr id="103449" name="Picture 25" descr="cs3e"/>
          <p:cNvPicPr>
            <a:picLocks noChangeAspect="1" noChangeArrowheads="1"/>
          </p:cNvPicPr>
          <p:nvPr/>
        </p:nvPicPr>
        <p:blipFill>
          <a:blip r:embed="rId5"/>
          <a:srcRect/>
          <a:stretch>
            <a:fillRect/>
          </a:stretch>
        </p:blipFill>
        <p:spPr bwMode="auto">
          <a:xfrm>
            <a:off x="4953000" y="1066800"/>
            <a:ext cx="4114800" cy="4346575"/>
          </a:xfrm>
          <a:prstGeom prst="rect">
            <a:avLst/>
          </a:prstGeom>
          <a:noFill/>
          <a:ln w="9525">
            <a:noFill/>
            <a:miter lim="800000"/>
            <a:headEnd/>
            <a:tailEnd/>
          </a:ln>
        </p:spPr>
      </p:pic>
      <p:sp>
        <p:nvSpPr>
          <p:cNvPr id="103450" name="Rectangle 26"/>
          <p:cNvSpPr>
            <a:spLocks noChangeAspect="1" noChangeArrowheads="1"/>
          </p:cNvSpPr>
          <p:nvPr/>
        </p:nvSpPr>
        <p:spPr bwMode="auto">
          <a:xfrm>
            <a:off x="5715000" y="1566862"/>
            <a:ext cx="762000" cy="261938"/>
          </a:xfrm>
          <a:prstGeom prst="rect">
            <a:avLst/>
          </a:prstGeom>
          <a:solidFill>
            <a:srgbClr val="FFFFFF"/>
          </a:solidFill>
          <a:ln w="9525">
            <a:noFill/>
            <a:miter lim="800000"/>
            <a:headEnd/>
            <a:tailEnd/>
          </a:ln>
          <a:effectLst/>
        </p:spPr>
        <p:txBody>
          <a:bodyPr wrap="none" anchor="ctr">
            <a:prstTxWarp prst="textNoShape">
              <a:avLst/>
            </a:prstTxWarp>
          </a:bodyPr>
          <a:lstStyle/>
          <a:p>
            <a:pPr algn="ctr" eaLnBrk="1" hangingPunct="1"/>
            <a:r>
              <a:rPr lang="en-US" sz="1200" dirty="0" err="1">
                <a:solidFill>
                  <a:srgbClr val="9900CC"/>
                </a:solidFill>
                <a:latin typeface="Calibri"/>
                <a:cs typeface="Calibri"/>
              </a:rPr>
              <a:t>E</a:t>
            </a:r>
            <a:r>
              <a:rPr lang="en-US" sz="1200" baseline="-25000" dirty="0" err="1">
                <a:solidFill>
                  <a:srgbClr val="9900CC"/>
                </a:solidFill>
                <a:latin typeface="Calibri"/>
                <a:cs typeface="Calibri"/>
              </a:rPr>
              <a:t>o</a:t>
            </a:r>
            <a:r>
              <a:rPr lang="en-US" sz="1200" dirty="0">
                <a:solidFill>
                  <a:srgbClr val="9900CC"/>
                </a:solidFill>
                <a:latin typeface="Calibri"/>
                <a:cs typeface="Calibri"/>
              </a:rPr>
              <a:t> = 11 GeV</a:t>
            </a:r>
          </a:p>
        </p:txBody>
      </p:sp>
      <p:sp>
        <p:nvSpPr>
          <p:cNvPr id="103452" name="Text Box 28"/>
          <p:cNvSpPr txBox="1">
            <a:spLocks noChangeAspect="1" noChangeArrowheads="1"/>
          </p:cNvSpPr>
          <p:nvPr/>
        </p:nvSpPr>
        <p:spPr bwMode="auto">
          <a:xfrm>
            <a:off x="6734175" y="1568450"/>
            <a:ext cx="881063" cy="276999"/>
          </a:xfrm>
          <a:prstGeom prst="rect">
            <a:avLst/>
          </a:prstGeom>
          <a:solidFill>
            <a:srgbClr val="FFFFFF"/>
          </a:solidFill>
          <a:ln w="9525">
            <a:noFill/>
            <a:miter lim="800000"/>
            <a:headEnd/>
            <a:tailEnd/>
          </a:ln>
          <a:effectLst/>
        </p:spPr>
        <p:txBody>
          <a:bodyPr wrap="square">
            <a:prstTxWarp prst="textNoShape">
              <a:avLst/>
            </a:prstTxWarp>
            <a:spAutoFit/>
          </a:bodyPr>
          <a:lstStyle/>
          <a:p>
            <a:pPr eaLnBrk="1" hangingPunct="1"/>
            <a:r>
              <a:rPr lang="en-US" sz="1200" dirty="0" err="1" smtClean="0">
                <a:solidFill>
                  <a:srgbClr val="9900CC"/>
                </a:solidFill>
                <a:latin typeface="Tahoma" pitchFamily="-65" charset="0"/>
              </a:rPr>
              <a:t>E</a:t>
            </a:r>
            <a:r>
              <a:rPr lang="en-US" sz="1200" baseline="-25000" dirty="0" err="1" smtClean="0">
                <a:solidFill>
                  <a:srgbClr val="9900CC"/>
                </a:solidFill>
                <a:latin typeface="Tahoma" pitchFamily="-65" charset="0"/>
              </a:rPr>
              <a:t>o</a:t>
            </a:r>
            <a:r>
              <a:rPr lang="en-US" sz="1200" dirty="0" smtClean="0">
                <a:solidFill>
                  <a:srgbClr val="9900CC"/>
                </a:solidFill>
                <a:latin typeface="Tahoma" pitchFamily="-65" charset="0"/>
              </a:rPr>
              <a:t>= </a:t>
            </a:r>
            <a:r>
              <a:rPr lang="en-US" sz="1200" dirty="0">
                <a:solidFill>
                  <a:srgbClr val="9900CC"/>
                </a:solidFill>
                <a:latin typeface="Tahoma" pitchFamily="-65" charset="0"/>
              </a:rPr>
              <a:t>6 GeV</a:t>
            </a:r>
          </a:p>
        </p:txBody>
      </p:sp>
      <p:sp>
        <p:nvSpPr>
          <p:cNvPr id="103454" name="Rectangle 30"/>
          <p:cNvSpPr>
            <a:spLocks noChangeAspect="1" noChangeArrowheads="1"/>
          </p:cNvSpPr>
          <p:nvPr/>
        </p:nvSpPr>
        <p:spPr bwMode="auto">
          <a:xfrm>
            <a:off x="8491537" y="1609724"/>
            <a:ext cx="55563" cy="15081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3455" name="Rectangle 31"/>
          <p:cNvSpPr>
            <a:spLocks noChangeAspect="1" noChangeArrowheads="1"/>
          </p:cNvSpPr>
          <p:nvPr/>
        </p:nvSpPr>
        <p:spPr bwMode="auto">
          <a:xfrm>
            <a:off x="8553714" y="1591469"/>
            <a:ext cx="56885" cy="7540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3456" name="Text Box 32"/>
          <p:cNvSpPr txBox="1">
            <a:spLocks noChangeAspect="1" noChangeArrowheads="1"/>
          </p:cNvSpPr>
          <p:nvPr/>
        </p:nvSpPr>
        <p:spPr bwMode="auto">
          <a:xfrm>
            <a:off x="8034337" y="1565275"/>
            <a:ext cx="881063" cy="276999"/>
          </a:xfrm>
          <a:prstGeom prst="rect">
            <a:avLst/>
          </a:prstGeom>
          <a:solidFill>
            <a:srgbClr val="FFFFFF"/>
          </a:solidFill>
          <a:ln w="9525">
            <a:noFill/>
            <a:miter lim="800000"/>
            <a:headEnd/>
            <a:tailEnd/>
          </a:ln>
          <a:effectLst/>
        </p:spPr>
        <p:txBody>
          <a:bodyPr wrap="square">
            <a:prstTxWarp prst="textNoShape">
              <a:avLst/>
            </a:prstTxWarp>
            <a:spAutoFit/>
          </a:bodyPr>
          <a:lstStyle/>
          <a:p>
            <a:pPr eaLnBrk="1" hangingPunct="1"/>
            <a:r>
              <a:rPr lang="en-US" sz="1200" dirty="0" err="1" smtClean="0">
                <a:solidFill>
                  <a:srgbClr val="9900CC"/>
                </a:solidFill>
                <a:latin typeface="Tahoma" pitchFamily="-65" charset="0"/>
              </a:rPr>
              <a:t>E</a:t>
            </a:r>
            <a:r>
              <a:rPr lang="en-US" sz="1200" baseline="-25000" dirty="0" err="1" smtClean="0">
                <a:solidFill>
                  <a:srgbClr val="9900CC"/>
                </a:solidFill>
                <a:latin typeface="Tahoma" pitchFamily="-65" charset="0"/>
              </a:rPr>
              <a:t>o</a:t>
            </a:r>
            <a:r>
              <a:rPr lang="en-US" sz="1200" dirty="0" smtClean="0">
                <a:solidFill>
                  <a:srgbClr val="9900CC"/>
                </a:solidFill>
                <a:latin typeface="Tahoma" pitchFamily="-65" charset="0"/>
              </a:rPr>
              <a:t>= </a:t>
            </a:r>
            <a:r>
              <a:rPr lang="en-US" sz="1200" dirty="0">
                <a:solidFill>
                  <a:srgbClr val="9900CC"/>
                </a:solidFill>
                <a:latin typeface="Tahoma" pitchFamily="-65" charset="0"/>
              </a:rPr>
              <a:t>4 GeV</a:t>
            </a:r>
          </a:p>
        </p:txBody>
      </p:sp>
      <p:sp>
        <p:nvSpPr>
          <p:cNvPr id="103457" name="Text Box 33"/>
          <p:cNvSpPr txBox="1">
            <a:spLocks noChangeAspect="1" noChangeArrowheads="1"/>
          </p:cNvSpPr>
          <p:nvPr/>
        </p:nvSpPr>
        <p:spPr bwMode="auto">
          <a:xfrm>
            <a:off x="7165975" y="3124200"/>
            <a:ext cx="377825" cy="274637"/>
          </a:xfrm>
          <a:prstGeom prst="rect">
            <a:avLst/>
          </a:prstGeom>
          <a:solidFill>
            <a:schemeClr val="tx1"/>
          </a:solidFill>
          <a:ln w="9525">
            <a:noFill/>
            <a:miter lim="800000"/>
            <a:headEnd/>
            <a:tailEnd/>
          </a:ln>
          <a:effectLst/>
        </p:spPr>
        <p:txBody>
          <a:bodyPr wrap="none">
            <a:prstTxWarp prst="textNoShape">
              <a:avLst/>
            </a:prstTxWarp>
            <a:spAutoFit/>
          </a:bodyPr>
          <a:lstStyle/>
          <a:p>
            <a:pPr eaLnBrk="1" hangingPunct="1"/>
            <a:r>
              <a:rPr lang="en-US" sz="1200">
                <a:solidFill>
                  <a:srgbClr val="00FF00"/>
                </a:solidFill>
                <a:latin typeface="Tahoma" pitchFamily="-65" charset="0"/>
              </a:rPr>
              <a:t>BH</a:t>
            </a:r>
            <a:endParaRPr lang="en-US" sz="2400">
              <a:latin typeface="Tahoma" pitchFamily="-65" charset="0"/>
            </a:endParaRPr>
          </a:p>
        </p:txBody>
      </p:sp>
      <p:sp>
        <p:nvSpPr>
          <p:cNvPr id="103458" name="Text Box 34"/>
          <p:cNvSpPr txBox="1">
            <a:spLocks noChangeAspect="1" noChangeArrowheads="1"/>
          </p:cNvSpPr>
          <p:nvPr/>
        </p:nvSpPr>
        <p:spPr bwMode="auto">
          <a:xfrm>
            <a:off x="6858000" y="4316413"/>
            <a:ext cx="554038" cy="274637"/>
          </a:xfrm>
          <a:prstGeom prst="rect">
            <a:avLst/>
          </a:prstGeom>
          <a:noFill/>
          <a:ln w="9525">
            <a:noFill/>
            <a:miter lim="800000"/>
            <a:headEnd/>
            <a:tailEnd/>
          </a:ln>
          <a:effectLst/>
        </p:spPr>
        <p:txBody>
          <a:bodyPr wrap="none">
            <a:prstTxWarp prst="textNoShape">
              <a:avLst/>
            </a:prstTxWarp>
            <a:spAutoFit/>
          </a:bodyPr>
          <a:lstStyle/>
          <a:p>
            <a:pPr eaLnBrk="1" hangingPunct="1"/>
            <a:r>
              <a:rPr lang="en-US" sz="1200">
                <a:solidFill>
                  <a:srgbClr val="FF3300"/>
                </a:solidFill>
                <a:latin typeface="Tahoma" pitchFamily="-65" charset="0"/>
              </a:rPr>
              <a:t>DVCS</a:t>
            </a:r>
          </a:p>
        </p:txBody>
      </p:sp>
      <p:sp>
        <p:nvSpPr>
          <p:cNvPr id="103459" name="Line 35"/>
          <p:cNvSpPr>
            <a:spLocks noChangeAspect="1" noChangeShapeType="1"/>
          </p:cNvSpPr>
          <p:nvPr/>
        </p:nvSpPr>
        <p:spPr bwMode="auto">
          <a:xfrm flipV="1">
            <a:off x="7081838" y="3771900"/>
            <a:ext cx="0" cy="454025"/>
          </a:xfrm>
          <a:prstGeom prst="line">
            <a:avLst/>
          </a:prstGeom>
          <a:noFill/>
          <a:ln w="9525">
            <a:solidFill>
              <a:srgbClr val="FF3300"/>
            </a:solidFill>
            <a:miter lim="800000"/>
            <a:headEnd/>
            <a:tailEnd type="triangle" w="med" len="med"/>
          </a:ln>
          <a:effectLst/>
        </p:spPr>
        <p:txBody>
          <a:bodyPr wrap="none" anchor="ctr">
            <a:prstTxWarp prst="textNoShape">
              <a:avLst/>
            </a:prstTxWarp>
          </a:bodyPr>
          <a:lstStyle/>
          <a:p>
            <a:endParaRPr lang="en-US"/>
          </a:p>
        </p:txBody>
      </p:sp>
      <p:sp>
        <p:nvSpPr>
          <p:cNvPr id="103460" name="Line 36"/>
          <p:cNvSpPr>
            <a:spLocks noChangeAspect="1" noChangeShapeType="1"/>
          </p:cNvSpPr>
          <p:nvPr/>
        </p:nvSpPr>
        <p:spPr bwMode="auto">
          <a:xfrm flipV="1">
            <a:off x="7315200" y="2743200"/>
            <a:ext cx="0" cy="361950"/>
          </a:xfrm>
          <a:prstGeom prst="line">
            <a:avLst/>
          </a:prstGeom>
          <a:noFill/>
          <a:ln w="9525">
            <a:solidFill>
              <a:srgbClr val="00FF00"/>
            </a:solidFill>
            <a:miter lim="800000"/>
            <a:headEnd/>
            <a:tailEnd type="triangle" w="med" len="med"/>
          </a:ln>
          <a:effectLst/>
        </p:spPr>
        <p:txBody>
          <a:bodyPr wrap="none" anchor="ctr">
            <a:prstTxWarp prst="textNoShape">
              <a:avLst/>
            </a:prstTxWarp>
          </a:bodyPr>
          <a:lstStyle/>
          <a:p>
            <a:endParaRPr lang="en-US"/>
          </a:p>
        </p:txBody>
      </p:sp>
      <p:grpSp>
        <p:nvGrpSpPr>
          <p:cNvPr id="5" name="Group 37"/>
          <p:cNvGrpSpPr>
            <a:grpSpLocks/>
          </p:cNvGrpSpPr>
          <p:nvPr/>
        </p:nvGrpSpPr>
        <p:grpSpPr bwMode="auto">
          <a:xfrm flipV="1">
            <a:off x="7429500" y="1209674"/>
            <a:ext cx="1333500" cy="45719"/>
            <a:chOff x="7429500" y="1209674"/>
            <a:chExt cx="1333500" cy="45719"/>
          </a:xfrm>
        </p:grpSpPr>
        <p:sp>
          <p:nvSpPr>
            <p:cNvPr id="103462" name="Line 38"/>
            <p:cNvSpPr>
              <a:spLocks noChangeShapeType="1"/>
            </p:cNvSpPr>
            <p:nvPr/>
          </p:nvSpPr>
          <p:spPr bwMode="auto">
            <a:xfrm>
              <a:off x="4416" y="768"/>
              <a:ext cx="432"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103463" name="Line 39"/>
            <p:cNvSpPr>
              <a:spLocks noChangeShapeType="1"/>
            </p:cNvSpPr>
            <p:nvPr/>
          </p:nvSpPr>
          <p:spPr bwMode="auto">
            <a:xfrm>
              <a:off x="4992" y="768"/>
              <a:ext cx="432" cy="0"/>
            </a:xfrm>
            <a:prstGeom prst="line">
              <a:avLst/>
            </a:prstGeom>
            <a:noFill/>
            <a:ln w="28575">
              <a:solidFill>
                <a:srgbClr val="FF0000"/>
              </a:solidFill>
              <a:round/>
              <a:headEnd/>
              <a:tailEnd/>
            </a:ln>
            <a:effectLst/>
          </p:spPr>
          <p:txBody>
            <a:bodyPr>
              <a:prstTxWarp prst="textNoShape">
                <a:avLst/>
              </a:prstTxWarp>
            </a:bodyPr>
            <a:lstStyle/>
            <a:p>
              <a:endParaRPr lang="en-US"/>
            </a:p>
          </p:txBody>
        </p:sp>
      </p:grpSp>
      <p:sp>
        <p:nvSpPr>
          <p:cNvPr id="35" name="Slide Number Placeholder 34"/>
          <p:cNvSpPr>
            <a:spLocks noGrp="1"/>
          </p:cNvSpPr>
          <p:nvPr>
            <p:ph type="sldNum" sz="quarter" idx="4294967295"/>
          </p:nvPr>
        </p:nvSpPr>
        <p:spPr>
          <a:xfrm>
            <a:off x="6934200" y="6477000"/>
            <a:ext cx="2133600" cy="457200"/>
          </a:xfrm>
          <a:prstGeom prst="rect">
            <a:avLst/>
          </a:prstGeom>
        </p:spPr>
        <p:txBody>
          <a:bodyPr/>
          <a:lstStyle/>
          <a:p>
            <a:pPr>
              <a:defRPr/>
            </a:pPr>
            <a:fld id="{047E1535-49FE-5E47-89C7-76CCF1E19C97}" type="slidenum">
              <a:rPr lang="en-US" smtClean="0"/>
              <a:pPr>
                <a:defRPr/>
              </a:pPr>
              <a:t>13</a:t>
            </a:fld>
            <a:endParaRPr lang="en-US"/>
          </a:p>
        </p:txBody>
      </p:sp>
      <p:sp>
        <p:nvSpPr>
          <p:cNvPr id="34" name="TextBox 33"/>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p:bldP spid="1034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7253"/>
          </a:xfrm>
        </p:spPr>
        <p:txBody>
          <a:bodyPr/>
          <a:lstStyle/>
          <a:p>
            <a:r>
              <a:rPr lang="en-US" dirty="0" smtClean="0">
                <a:solidFill>
                  <a:srgbClr val="000000"/>
                </a:solidFill>
              </a:rPr>
              <a:t>Structure of Differential Cross Section </a:t>
            </a:r>
            <a:endParaRPr lang="en-US" dirty="0">
              <a:solidFill>
                <a:srgbClr val="000000"/>
              </a:solidFill>
            </a:endParaRPr>
          </a:p>
        </p:txBody>
      </p:sp>
      <p:sp>
        <p:nvSpPr>
          <p:cNvPr id="7" name="TextBox 6"/>
          <p:cNvSpPr txBox="1"/>
          <p:nvPr/>
        </p:nvSpPr>
        <p:spPr>
          <a:xfrm>
            <a:off x="335975" y="895290"/>
            <a:ext cx="4038135" cy="400110"/>
          </a:xfrm>
          <a:prstGeom prst="rect">
            <a:avLst/>
          </a:prstGeom>
          <a:noFill/>
        </p:spPr>
        <p:txBody>
          <a:bodyPr wrap="none" rtlCol="0">
            <a:spAutoFit/>
          </a:bodyPr>
          <a:lstStyle/>
          <a:p>
            <a:r>
              <a:rPr lang="en-US" sz="2000" b="1" dirty="0" smtClean="0">
                <a:latin typeface="Calibri"/>
                <a:cs typeface="Calibri"/>
              </a:rPr>
              <a:t>Polarized Beam, </a:t>
            </a:r>
            <a:r>
              <a:rPr lang="en-US" sz="2000" b="1" dirty="0" err="1" smtClean="0">
                <a:latin typeface="Calibri"/>
                <a:cs typeface="Calibri"/>
              </a:rPr>
              <a:t>unpolarized</a:t>
            </a:r>
            <a:r>
              <a:rPr lang="en-US" sz="2000" b="1" dirty="0" smtClean="0">
                <a:latin typeface="Calibri"/>
                <a:cs typeface="Calibri"/>
              </a:rPr>
              <a:t> Target:</a:t>
            </a:r>
            <a:endParaRPr lang="en-US" sz="2000" b="1" dirty="0">
              <a:latin typeface="Calibri"/>
              <a:cs typeface="Calibri"/>
            </a:endParaRPr>
          </a:p>
        </p:txBody>
      </p:sp>
      <p:sp>
        <p:nvSpPr>
          <p:cNvPr id="16" name="Slide Number Placeholder 15"/>
          <p:cNvSpPr>
            <a:spLocks noGrp="1"/>
          </p:cNvSpPr>
          <p:nvPr>
            <p:ph type="sldNum" sz="quarter" idx="4294967295"/>
          </p:nvPr>
        </p:nvSpPr>
        <p:spPr>
          <a:xfrm>
            <a:off x="6934200" y="6477000"/>
            <a:ext cx="2133600" cy="457200"/>
          </a:xfrm>
          <a:prstGeom prst="rect">
            <a:avLst/>
          </a:prstGeom>
        </p:spPr>
        <p:txBody>
          <a:bodyPr/>
          <a:lstStyle/>
          <a:p>
            <a:pPr>
              <a:defRPr/>
            </a:pPr>
            <a:fld id="{75454989-7F99-4E40-9E01-E9FBE3C03B1A}" type="slidenum">
              <a:rPr lang="en-US" smtClean="0"/>
              <a:pPr>
                <a:defRPr/>
              </a:pPr>
              <a:t>14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55" y="1255713"/>
            <a:ext cx="8655331" cy="489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073090"/>
            <a:ext cx="2350598" cy="400110"/>
          </a:xfrm>
          <a:prstGeom prst="rect">
            <a:avLst/>
          </a:prstGeom>
          <a:noFill/>
        </p:spPr>
        <p:txBody>
          <a:bodyPr wrap="none" rtlCol="0">
            <a:spAutoFit/>
          </a:bodyPr>
          <a:lstStyle/>
          <a:p>
            <a:r>
              <a:rPr lang="en-US" sz="2000" dirty="0" smtClean="0">
                <a:effectLst>
                  <a:outerShdw blurRad="50800" dist="38100" dir="2700000" algn="tl" rotWithShape="0">
                    <a:srgbClr val="000000"/>
                  </a:outerShdw>
                </a:effectLst>
              </a:rPr>
              <a:t>Polarized Target:</a:t>
            </a:r>
            <a:endParaRPr lang="en-US" sz="2000" dirty="0">
              <a:effectLst>
                <a:outerShdw blurRad="50800" dist="38100" dir="2700000" algn="tl" rotWithShape="0">
                  <a:srgbClr val="000000"/>
                </a:outerShdw>
              </a:effectLst>
            </a:endParaRPr>
          </a:p>
        </p:txBody>
      </p:sp>
      <p:sp>
        <p:nvSpPr>
          <p:cNvPr id="15" name="Slide Number Placeholder 14"/>
          <p:cNvSpPr>
            <a:spLocks noGrp="1"/>
          </p:cNvSpPr>
          <p:nvPr>
            <p:ph type="sldNum" sz="quarter" idx="4294967295"/>
          </p:nvPr>
        </p:nvSpPr>
        <p:spPr>
          <a:xfrm>
            <a:off x="6934200" y="6477000"/>
            <a:ext cx="2133600" cy="457200"/>
          </a:xfrm>
          <a:prstGeom prst="rect">
            <a:avLst/>
          </a:prstGeom>
        </p:spPr>
        <p:txBody>
          <a:bodyPr/>
          <a:lstStyle/>
          <a:p>
            <a:pPr>
              <a:defRPr/>
            </a:pPr>
            <a:fld id="{75454989-7F99-4E40-9E01-E9FBE3C03B1A}" type="slidenum">
              <a:rPr lang="en-US" smtClean="0"/>
              <a:pPr>
                <a:defRPr/>
              </a:pPr>
              <a:t>15</a:t>
            </a:fld>
            <a:endParaRPr lang="en-US"/>
          </a:p>
        </p:txBody>
      </p:sp>
      <p:sp>
        <p:nvSpPr>
          <p:cNvPr id="17" name="Title 1"/>
          <p:cNvSpPr txBox="1">
            <a:spLocks/>
          </p:cNvSpPr>
          <p:nvPr/>
        </p:nvSpPr>
        <p:spPr bwMode="auto">
          <a:xfrm>
            <a:off x="0" y="11758"/>
            <a:ext cx="9144000" cy="68197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uLnTx/>
                <a:uFillTx/>
                <a:latin typeface="Arial" panose="020B0604020202020204" pitchFamily="34" charset="0"/>
                <a:ea typeface="ＭＳ Ｐゴシック" pitchFamily="-65" charset="-128"/>
                <a:cs typeface="Arial" panose="020B0604020202020204" pitchFamily="34" charset="0"/>
              </a:rPr>
              <a:t>Structure of Differential Cross </a:t>
            </a:r>
            <a:r>
              <a:rPr lang="en-US" sz="3200" b="1" kern="0" dirty="0" smtClean="0">
                <a:latin typeface="Arial" panose="020B0604020202020204" pitchFamily="34" charset="0"/>
                <a:ea typeface="ＭＳ Ｐゴシック" pitchFamily="-65" charset="-128"/>
                <a:cs typeface="Arial" panose="020B0604020202020204" pitchFamily="34" charset="0"/>
              </a:rPr>
              <a:t>Section</a:t>
            </a:r>
            <a:endParaRPr kumimoji="0" lang="en-US" sz="3200" b="1" i="0" u="none" strike="noStrike" kern="0" cap="none" spc="0" normalizeH="0" baseline="0" noProof="0" dirty="0">
              <a:ln>
                <a:noFill/>
              </a:ln>
              <a:uLnTx/>
              <a:uFillTx/>
              <a:latin typeface="Arial" panose="020B0604020202020204" pitchFamily="34" charset="0"/>
              <a:ea typeface="ＭＳ Ｐゴシック" pitchFamily="-65" charset="-128"/>
              <a:cs typeface="Arial" panose="020B060402020202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5"/>
          <a:stretch/>
        </p:blipFill>
        <p:spPr bwMode="auto">
          <a:xfrm>
            <a:off x="74428" y="1473199"/>
            <a:ext cx="9069572" cy="454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solidFill>
                  <a:srgbClr val="FF0000"/>
                </a:solidFill>
                <a:effectLst>
                  <a:outerShdw dist="38100" dir="2700000">
                    <a:prstClr val="black"/>
                  </a:outerShdw>
                </a:effectLst>
                <a:latin typeface="Calibri"/>
                <a:cs typeface="Calibri"/>
              </a:rPr>
              <a:t>CLAS</a:t>
            </a:r>
            <a:r>
              <a:rPr lang="en-US" sz="4000" i="1" dirty="0" smtClean="0">
                <a:solidFill>
                  <a:srgbClr val="FF0000"/>
                </a:solidFill>
                <a:effectLst>
                  <a:outerShdw dist="38100" dir="2700000">
                    <a:prstClr val="black"/>
                  </a:outerShdw>
                </a:effectLst>
                <a:latin typeface="Calibri"/>
                <a:cs typeface="Calibri"/>
              </a:rPr>
              <a:t>12</a:t>
            </a:r>
            <a:r>
              <a:rPr lang="en-US" sz="4400" i="1" dirty="0" smtClean="0">
                <a:solidFill>
                  <a:srgbClr val="FF0000"/>
                </a:solidFill>
                <a:effectLst>
                  <a:outerShdw dist="38100" dir="2700000">
                    <a:prstClr val="black"/>
                  </a:outerShdw>
                </a:effectLst>
                <a:latin typeface="Calibri"/>
                <a:cs typeface="Calibri"/>
              </a:rPr>
              <a:t>   </a:t>
            </a:r>
            <a:endParaRPr lang="en-US" sz="4400" dirty="0">
              <a:solidFill>
                <a:srgbClr val="000000"/>
              </a:solidFill>
              <a:latin typeface="Calibri"/>
              <a:cs typeface="Calibri"/>
            </a:endParaRPr>
          </a:p>
        </p:txBody>
      </p:sp>
      <p:pic>
        <p:nvPicPr>
          <p:cNvPr id="5" name="Picture 10"/>
          <p:cNvPicPr>
            <a:picLocks noChangeAspect="1"/>
          </p:cNvPicPr>
          <p:nvPr/>
        </p:nvPicPr>
        <p:blipFill>
          <a:blip r:embed="rId2">
            <a:lum contrast="6000"/>
          </a:blip>
          <a:srcRect/>
          <a:stretch>
            <a:fillRect/>
          </a:stretch>
        </p:blipFill>
        <p:spPr bwMode="auto">
          <a:xfrm>
            <a:off x="3420984" y="784617"/>
            <a:ext cx="5702173" cy="5642229"/>
          </a:xfrm>
          <a:prstGeom prst="rect">
            <a:avLst/>
          </a:prstGeom>
          <a:noFill/>
          <a:ln w="9525">
            <a:noFill/>
            <a:miter lim="800000"/>
            <a:headEnd/>
            <a:tailEnd/>
          </a:ln>
        </p:spPr>
      </p:pic>
      <p:sp>
        <p:nvSpPr>
          <p:cNvPr id="6" name="Text Box 36"/>
          <p:cNvSpPr txBox="1">
            <a:spLocks noChangeArrowheads="1"/>
          </p:cNvSpPr>
          <p:nvPr/>
        </p:nvSpPr>
        <p:spPr bwMode="auto">
          <a:xfrm>
            <a:off x="3493894" y="1820134"/>
            <a:ext cx="1120775" cy="650875"/>
          </a:xfrm>
          <a:prstGeom prst="rect">
            <a:avLst/>
          </a:prstGeom>
          <a:solidFill>
            <a:srgbClr val="FFFFFF"/>
          </a:solidFill>
          <a:ln w="6350" cap="flat" cmpd="sng" algn="ctr">
            <a:solidFill>
              <a:schemeClr val="tx1"/>
            </a:solidFill>
            <a:prstDash val="solid"/>
            <a:miter lim="800000"/>
            <a:headEnd type="none" w="med" len="med"/>
            <a:tailEnd type="none" w="med" len="med"/>
          </a:ln>
        </p:spPr>
        <p:txBody>
          <a:bodyPr wrap="none">
            <a:prstTxWarp prst="textNoShape">
              <a:avLst/>
            </a:prstTxWarp>
            <a:spAutoFit/>
          </a:bodyPr>
          <a:lstStyle/>
          <a:p>
            <a:r>
              <a:rPr lang="en-US" b="1" dirty="0">
                <a:latin typeface="Arial" pitchFamily="-65" charset="0"/>
              </a:rPr>
              <a:t>Central </a:t>
            </a:r>
          </a:p>
          <a:p>
            <a:r>
              <a:rPr lang="en-US" b="1" dirty="0">
                <a:latin typeface="Arial" pitchFamily="-65" charset="0"/>
              </a:rPr>
              <a:t>Detector</a:t>
            </a:r>
          </a:p>
        </p:txBody>
      </p:sp>
      <p:sp>
        <p:nvSpPr>
          <p:cNvPr id="7" name="Text Box 37"/>
          <p:cNvSpPr txBox="1">
            <a:spLocks noChangeArrowheads="1"/>
          </p:cNvSpPr>
          <p:nvPr/>
        </p:nvSpPr>
        <p:spPr bwMode="auto">
          <a:xfrm>
            <a:off x="6772307" y="3382204"/>
            <a:ext cx="1158875" cy="65087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b="1">
                <a:latin typeface="Arial" pitchFamily="-65" charset="0"/>
              </a:rPr>
              <a:t>Forward </a:t>
            </a:r>
          </a:p>
          <a:p>
            <a:r>
              <a:rPr lang="en-US" b="1">
                <a:latin typeface="Arial" pitchFamily="-65" charset="0"/>
              </a:rPr>
              <a:t>Detector</a:t>
            </a:r>
          </a:p>
        </p:txBody>
      </p:sp>
      <p:cxnSp>
        <p:nvCxnSpPr>
          <p:cNvPr id="8" name="Straight Arrow Connector 10"/>
          <p:cNvCxnSpPr>
            <a:cxnSpLocks noChangeShapeType="1"/>
          </p:cNvCxnSpPr>
          <p:nvPr/>
        </p:nvCxnSpPr>
        <p:spPr bwMode="auto">
          <a:xfrm>
            <a:off x="3033864" y="3504067"/>
            <a:ext cx="1219200" cy="1587"/>
          </a:xfrm>
          <a:prstGeom prst="straightConnector1">
            <a:avLst/>
          </a:prstGeom>
          <a:noFill/>
          <a:ln w="28575" cap="flat" cmpd="sng" algn="ctr">
            <a:solidFill>
              <a:schemeClr val="tx1"/>
            </a:solidFill>
            <a:prstDash val="sysDot"/>
            <a:round/>
            <a:headEnd type="none" w="med" len="med"/>
            <a:tailEnd type="arrow" w="med" len="med"/>
          </a:ln>
        </p:spPr>
      </p:cxnSp>
      <p:sp>
        <p:nvSpPr>
          <p:cNvPr id="9" name="TextBox 8"/>
          <p:cNvSpPr txBox="1"/>
          <p:nvPr/>
        </p:nvSpPr>
        <p:spPr>
          <a:xfrm>
            <a:off x="3115175" y="3170009"/>
            <a:ext cx="715761" cy="369332"/>
          </a:xfrm>
          <a:prstGeom prst="rect">
            <a:avLst/>
          </a:prstGeom>
          <a:noFill/>
        </p:spPr>
        <p:txBody>
          <a:bodyPr wrap="none" rtlCol="0">
            <a:spAutoFit/>
          </a:bodyPr>
          <a:lstStyle/>
          <a:p>
            <a:r>
              <a:rPr lang="en-US" dirty="0" smtClean="0">
                <a:latin typeface="Calibri"/>
                <a:cs typeface="Calibri"/>
              </a:rPr>
              <a:t>beam</a:t>
            </a:r>
            <a:endParaRPr lang="en-US" dirty="0">
              <a:latin typeface="Calibri"/>
              <a:cs typeface="Calibri"/>
            </a:endParaRPr>
          </a:p>
        </p:txBody>
      </p:sp>
      <p:sp>
        <p:nvSpPr>
          <p:cNvPr id="11" name="TextBox 10"/>
          <p:cNvSpPr txBox="1"/>
          <p:nvPr/>
        </p:nvSpPr>
        <p:spPr>
          <a:xfrm>
            <a:off x="326748" y="1056997"/>
            <a:ext cx="2707116" cy="523220"/>
          </a:xfrm>
          <a:prstGeom prst="rect">
            <a:avLst/>
          </a:prstGeom>
          <a:noFill/>
        </p:spPr>
        <p:txBody>
          <a:bodyPr wrap="none" rtlCol="0">
            <a:spAutoFit/>
          </a:bodyPr>
          <a:lstStyle/>
          <a:p>
            <a:r>
              <a:rPr lang="en-US" sz="2800" u="sng" dirty="0" smtClean="0">
                <a:latin typeface="Calibri"/>
                <a:cs typeface="Calibri"/>
              </a:rPr>
              <a:t>DVCS kinematics:</a:t>
            </a:r>
            <a:endParaRPr lang="en-US" sz="2800" u="sng" dirty="0">
              <a:latin typeface="Calibri"/>
              <a:cs typeface="Calibri"/>
            </a:endParaRPr>
          </a:p>
        </p:txBody>
      </p:sp>
      <p:sp>
        <p:nvSpPr>
          <p:cNvPr id="13" name="TextBox 12"/>
          <p:cNvSpPr txBox="1"/>
          <p:nvPr/>
        </p:nvSpPr>
        <p:spPr>
          <a:xfrm>
            <a:off x="546100" y="1518662"/>
            <a:ext cx="1890461" cy="584776"/>
          </a:xfrm>
          <a:prstGeom prst="rect">
            <a:avLst/>
          </a:prstGeom>
          <a:noFill/>
        </p:spPr>
        <p:txBody>
          <a:bodyPr wrap="none" rtlCol="0">
            <a:spAutoFit/>
          </a:bodyPr>
          <a:lstStyle/>
          <a:p>
            <a:r>
              <a:rPr lang="en-US" sz="3200" dirty="0" err="1" smtClean="0">
                <a:solidFill>
                  <a:srgbClr val="FF0000"/>
                </a:solidFill>
                <a:latin typeface="Calibri"/>
                <a:cs typeface="Calibri"/>
              </a:rPr>
              <a:t>e</a:t>
            </a:r>
            <a:r>
              <a:rPr lang="en-US" sz="3200" baseline="30000" dirty="0" err="1" smtClean="0">
                <a:solidFill>
                  <a:srgbClr val="FF0000"/>
                </a:solidFill>
                <a:latin typeface="Calibri"/>
                <a:cs typeface="Calibri"/>
              </a:rPr>
              <a:t>-</a:t>
            </a:r>
            <a:r>
              <a:rPr lang="en-US" sz="3200" dirty="0" err="1" smtClean="0">
                <a:latin typeface="Calibri"/>
                <a:cs typeface="Calibri"/>
              </a:rPr>
              <a:t>p</a:t>
            </a:r>
            <a:r>
              <a:rPr lang="en-US" sz="3200" dirty="0" smtClean="0">
                <a:latin typeface="Calibri"/>
                <a:cs typeface="Calibri"/>
              </a:rPr>
              <a:t> -&gt;</a:t>
            </a:r>
            <a:r>
              <a:rPr lang="en-US" sz="3200" dirty="0" smtClean="0">
                <a:solidFill>
                  <a:srgbClr val="FF0000"/>
                </a:solidFill>
                <a:latin typeface="Calibri"/>
                <a:cs typeface="Calibri"/>
              </a:rPr>
              <a:t> </a:t>
            </a:r>
            <a:r>
              <a:rPr lang="en-US" sz="3200" dirty="0" err="1" smtClean="0">
                <a:solidFill>
                  <a:srgbClr val="FF0000"/>
                </a:solidFill>
                <a:latin typeface="Calibri"/>
                <a:cs typeface="Calibri"/>
              </a:rPr>
              <a:t>e</a:t>
            </a:r>
            <a:r>
              <a:rPr lang="en-US" sz="3200" baseline="30000" dirty="0" err="1" smtClean="0">
                <a:solidFill>
                  <a:srgbClr val="FF0000"/>
                </a:solidFill>
                <a:latin typeface="Calibri"/>
                <a:cs typeface="Calibri"/>
              </a:rPr>
              <a:t>-</a:t>
            </a:r>
            <a:r>
              <a:rPr lang="en-US" sz="3200" dirty="0" err="1" smtClean="0">
                <a:latin typeface="Calibri"/>
                <a:cs typeface="Calibri"/>
              </a:rPr>
              <a:t>pγ</a:t>
            </a:r>
            <a:endParaRPr lang="en-US" sz="3200" dirty="0">
              <a:latin typeface="Calibri"/>
              <a:cs typeface="Calibri"/>
            </a:endParaRPr>
          </a:p>
        </p:txBody>
      </p:sp>
      <p:sp>
        <p:nvSpPr>
          <p:cNvPr id="14" name="TextBox 13"/>
          <p:cNvSpPr txBox="1"/>
          <p:nvPr/>
        </p:nvSpPr>
        <p:spPr>
          <a:xfrm>
            <a:off x="546100" y="2115562"/>
            <a:ext cx="1995458" cy="584776"/>
          </a:xfrm>
          <a:prstGeom prst="rect">
            <a:avLst/>
          </a:prstGeom>
          <a:noFill/>
        </p:spPr>
        <p:txBody>
          <a:bodyPr wrap="none" rtlCol="0">
            <a:spAutoFit/>
          </a:bodyPr>
          <a:lstStyle/>
          <a:p>
            <a:r>
              <a:rPr lang="en-US" sz="3200" dirty="0" err="1" smtClean="0">
                <a:solidFill>
                  <a:srgbClr val="0000FF"/>
                </a:solidFill>
                <a:latin typeface="Calibri"/>
                <a:cs typeface="Calibri"/>
              </a:rPr>
              <a:t>e</a:t>
            </a:r>
            <a:r>
              <a:rPr lang="en-US" sz="3200" baseline="30000" dirty="0" err="1" smtClean="0">
                <a:solidFill>
                  <a:srgbClr val="0000FF"/>
                </a:solidFill>
                <a:latin typeface="Calibri"/>
                <a:cs typeface="Calibri"/>
              </a:rPr>
              <a:t>+</a:t>
            </a:r>
            <a:r>
              <a:rPr lang="en-US" sz="3200" dirty="0" err="1" smtClean="0">
                <a:latin typeface="Calibri"/>
                <a:cs typeface="Calibri"/>
              </a:rPr>
              <a:t>p</a:t>
            </a:r>
            <a:r>
              <a:rPr lang="en-US" sz="3200" dirty="0" smtClean="0">
                <a:latin typeface="Calibri"/>
                <a:cs typeface="Calibri"/>
              </a:rPr>
              <a:t> -&gt; </a:t>
            </a:r>
            <a:r>
              <a:rPr lang="en-US" sz="3200" dirty="0" err="1" smtClean="0">
                <a:solidFill>
                  <a:srgbClr val="0000FF"/>
                </a:solidFill>
                <a:latin typeface="Calibri"/>
                <a:cs typeface="Calibri"/>
              </a:rPr>
              <a:t>e</a:t>
            </a:r>
            <a:r>
              <a:rPr lang="en-US" sz="3200" baseline="30000" dirty="0" err="1" smtClean="0">
                <a:solidFill>
                  <a:srgbClr val="0000FF"/>
                </a:solidFill>
                <a:latin typeface="Calibri"/>
                <a:cs typeface="Calibri"/>
              </a:rPr>
              <a:t>+</a:t>
            </a:r>
            <a:r>
              <a:rPr lang="en-US" sz="3200" dirty="0" err="1" smtClean="0">
                <a:latin typeface="Calibri"/>
                <a:cs typeface="Calibri"/>
              </a:rPr>
              <a:t>pγ</a:t>
            </a:r>
            <a:endParaRPr lang="en-US" sz="3200" dirty="0">
              <a:latin typeface="Calibri"/>
              <a:cs typeface="Calibri"/>
            </a:endParaRPr>
          </a:p>
        </p:txBody>
      </p:sp>
      <p:sp>
        <p:nvSpPr>
          <p:cNvPr id="15" name="TextBox 14"/>
          <p:cNvSpPr txBox="1"/>
          <p:nvPr/>
        </p:nvSpPr>
        <p:spPr>
          <a:xfrm>
            <a:off x="48491" y="3664779"/>
            <a:ext cx="3347093" cy="2185214"/>
          </a:xfrm>
          <a:prstGeom prst="rect">
            <a:avLst/>
          </a:prstGeom>
          <a:noFill/>
          <a:ln>
            <a:solidFill>
              <a:schemeClr val="tx1"/>
            </a:solidFill>
          </a:ln>
        </p:spPr>
        <p:txBody>
          <a:bodyPr wrap="square" rtlCol="0">
            <a:spAutoFit/>
          </a:bodyPr>
          <a:lstStyle/>
          <a:p>
            <a:r>
              <a:rPr lang="en-US" sz="2000" dirty="0" err="1" smtClean="0">
                <a:solidFill>
                  <a:srgbClr val="FF0000"/>
                </a:solidFill>
                <a:latin typeface="Calibri"/>
                <a:cs typeface="Calibri"/>
              </a:rPr>
              <a:t>e</a:t>
            </a:r>
            <a:r>
              <a:rPr lang="en-US" sz="2000" baseline="30000" dirty="0" err="1" smtClean="0">
                <a:solidFill>
                  <a:srgbClr val="FF0000"/>
                </a:solidFill>
                <a:latin typeface="Calibri"/>
                <a:cs typeface="Calibri"/>
              </a:rPr>
              <a:t>-</a:t>
            </a:r>
            <a:r>
              <a:rPr lang="en-US" sz="2000" dirty="0" err="1" smtClean="0">
                <a:latin typeface="Calibri"/>
                <a:cs typeface="Calibri"/>
              </a:rPr>
              <a:t>/</a:t>
            </a:r>
            <a:r>
              <a:rPr lang="en-US" sz="2000" dirty="0" err="1" smtClean="0">
                <a:solidFill>
                  <a:srgbClr val="0000FF"/>
                </a:solidFill>
                <a:latin typeface="Calibri"/>
                <a:cs typeface="Calibri"/>
              </a:rPr>
              <a:t>e</a:t>
            </a:r>
            <a:r>
              <a:rPr lang="en-US" sz="2000" baseline="30000" dirty="0" smtClean="0">
                <a:solidFill>
                  <a:srgbClr val="0000FF"/>
                </a:solidFill>
                <a:latin typeface="Calibri"/>
                <a:cs typeface="Calibri"/>
              </a:rPr>
              <a:t>+</a:t>
            </a:r>
            <a:r>
              <a:rPr lang="en-US" sz="2000" dirty="0" smtClean="0">
                <a:solidFill>
                  <a:srgbClr val="0000FF"/>
                </a:solidFill>
                <a:latin typeface="Calibri"/>
                <a:cs typeface="Calibri"/>
              </a:rPr>
              <a:t> </a:t>
            </a:r>
            <a:r>
              <a:rPr lang="en-US" sz="2000" dirty="0" smtClean="0">
                <a:latin typeface="Calibri"/>
                <a:cs typeface="Calibri"/>
              </a:rPr>
              <a:t>scattered to small angles</a:t>
            </a:r>
          </a:p>
          <a:p>
            <a:r>
              <a:rPr lang="en-US" sz="2000" dirty="0" smtClean="0">
                <a:latin typeface="Calibri"/>
                <a:cs typeface="Calibri"/>
              </a:rPr>
              <a:t>detected in CLAS12 FD</a:t>
            </a:r>
          </a:p>
          <a:p>
            <a:r>
              <a:rPr lang="en-US" sz="2000" dirty="0" smtClean="0">
                <a:latin typeface="Calibri"/>
                <a:cs typeface="Calibri"/>
              </a:rPr>
              <a:t> </a:t>
            </a:r>
            <a:r>
              <a:rPr lang="en-US" sz="2000" dirty="0" smtClean="0">
                <a:solidFill>
                  <a:srgbClr val="FF0000"/>
                </a:solidFill>
                <a:latin typeface="Calibri"/>
                <a:cs typeface="Calibri"/>
              </a:rPr>
              <a:t>   </a:t>
            </a:r>
            <a:r>
              <a:rPr lang="en-US" sz="2000" dirty="0" err="1" smtClean="0">
                <a:solidFill>
                  <a:srgbClr val="FF0000"/>
                </a:solidFill>
                <a:latin typeface="Calibri"/>
                <a:cs typeface="Calibri"/>
              </a:rPr>
              <a:t>θ</a:t>
            </a:r>
            <a:r>
              <a:rPr lang="en-US" sz="2000" baseline="-25000" dirty="0" err="1" smtClean="0">
                <a:solidFill>
                  <a:srgbClr val="FF0000"/>
                </a:solidFill>
                <a:latin typeface="Calibri"/>
                <a:cs typeface="Calibri"/>
              </a:rPr>
              <a:t>e</a:t>
            </a:r>
            <a:r>
              <a:rPr lang="en-US" sz="2000" baseline="-25000" dirty="0" smtClean="0">
                <a:solidFill>
                  <a:srgbClr val="FF0000"/>
                </a:solidFill>
                <a:latin typeface="Calibri"/>
                <a:cs typeface="Calibri"/>
              </a:rPr>
              <a:t>- </a:t>
            </a:r>
            <a:r>
              <a:rPr lang="en-US" sz="2000" dirty="0" smtClean="0">
                <a:solidFill>
                  <a:srgbClr val="FF0000"/>
                </a:solidFill>
                <a:latin typeface="Calibri"/>
                <a:cs typeface="Calibri"/>
              </a:rPr>
              <a:t>= 6</a:t>
            </a:r>
            <a:r>
              <a:rPr lang="en-US" sz="2000" baseline="30000" dirty="0" smtClean="0">
                <a:solidFill>
                  <a:srgbClr val="FF0000"/>
                </a:solidFill>
                <a:latin typeface="Calibri"/>
                <a:cs typeface="Calibri"/>
              </a:rPr>
              <a:t>o</a:t>
            </a:r>
            <a:r>
              <a:rPr lang="en-US" sz="2000" dirty="0" smtClean="0">
                <a:solidFill>
                  <a:srgbClr val="FF0000"/>
                </a:solidFill>
                <a:latin typeface="Calibri"/>
                <a:cs typeface="Calibri"/>
              </a:rPr>
              <a:t>–35</a:t>
            </a:r>
            <a:r>
              <a:rPr lang="en-US" sz="2000" baseline="30000" dirty="0" smtClean="0">
                <a:solidFill>
                  <a:srgbClr val="FF0000"/>
                </a:solidFill>
                <a:latin typeface="Calibri"/>
                <a:cs typeface="Calibri"/>
              </a:rPr>
              <a:t>o  </a:t>
            </a:r>
            <a:r>
              <a:rPr lang="en-US" sz="2000" dirty="0" smtClean="0">
                <a:latin typeface="Calibri"/>
                <a:cs typeface="Calibri"/>
              </a:rPr>
              <a:t>/</a:t>
            </a:r>
            <a:r>
              <a:rPr lang="en-US" sz="2000" baseline="30000" dirty="0" smtClean="0">
                <a:solidFill>
                  <a:srgbClr val="FF0000"/>
                </a:solidFill>
                <a:latin typeface="Calibri"/>
                <a:cs typeface="Calibri"/>
              </a:rPr>
              <a:t> </a:t>
            </a:r>
            <a:r>
              <a:rPr lang="en-US" sz="2000" dirty="0" smtClean="0">
                <a:solidFill>
                  <a:srgbClr val="0000FF"/>
                </a:solidFill>
                <a:latin typeface="Calibri"/>
                <a:cs typeface="Calibri"/>
              </a:rPr>
              <a:t> </a:t>
            </a:r>
            <a:r>
              <a:rPr lang="en-US" sz="2000" dirty="0" err="1" smtClean="0">
                <a:solidFill>
                  <a:srgbClr val="0000FF"/>
                </a:solidFill>
                <a:latin typeface="Calibri"/>
                <a:cs typeface="Calibri"/>
              </a:rPr>
              <a:t>θ</a:t>
            </a:r>
            <a:r>
              <a:rPr lang="en-US" sz="2000" baseline="-25000" dirty="0" err="1" smtClean="0">
                <a:solidFill>
                  <a:srgbClr val="0000FF"/>
                </a:solidFill>
                <a:latin typeface="Calibri"/>
                <a:cs typeface="Calibri"/>
              </a:rPr>
              <a:t>e</a:t>
            </a:r>
            <a:r>
              <a:rPr lang="en-US" sz="2000" baseline="-25000" dirty="0" smtClean="0">
                <a:solidFill>
                  <a:srgbClr val="0000FF"/>
                </a:solidFill>
                <a:latin typeface="Calibri"/>
                <a:cs typeface="Calibri"/>
              </a:rPr>
              <a:t>+</a:t>
            </a:r>
            <a:r>
              <a:rPr lang="en-US" sz="2000" dirty="0" smtClean="0">
                <a:solidFill>
                  <a:srgbClr val="0000FF"/>
                </a:solidFill>
                <a:latin typeface="Calibri"/>
                <a:cs typeface="Calibri"/>
              </a:rPr>
              <a:t> 6</a:t>
            </a:r>
            <a:r>
              <a:rPr lang="en-US" sz="2000" baseline="30000" dirty="0" smtClean="0">
                <a:solidFill>
                  <a:srgbClr val="0000FF"/>
                </a:solidFill>
                <a:latin typeface="Calibri"/>
                <a:cs typeface="Calibri"/>
              </a:rPr>
              <a:t>o</a:t>
            </a:r>
            <a:r>
              <a:rPr lang="en-US" sz="2000" dirty="0" smtClean="0">
                <a:solidFill>
                  <a:srgbClr val="0000FF"/>
                </a:solidFill>
                <a:latin typeface="Calibri"/>
                <a:cs typeface="Calibri"/>
              </a:rPr>
              <a:t>–35</a:t>
            </a:r>
            <a:r>
              <a:rPr lang="en-US" sz="2000" baseline="30000" dirty="0" smtClean="0">
                <a:solidFill>
                  <a:srgbClr val="0000FF"/>
                </a:solidFill>
                <a:latin typeface="Calibri"/>
                <a:cs typeface="Calibri"/>
              </a:rPr>
              <a:t>o </a:t>
            </a:r>
            <a:endParaRPr lang="en-US" sz="2000" dirty="0" smtClean="0">
              <a:solidFill>
                <a:srgbClr val="0000FF"/>
              </a:solidFill>
              <a:latin typeface="Calibri"/>
              <a:cs typeface="Calibri"/>
            </a:endParaRPr>
          </a:p>
          <a:p>
            <a:r>
              <a:rPr lang="en-US" sz="1600" baseline="30000" dirty="0" smtClean="0">
                <a:latin typeface="Calibri"/>
                <a:cs typeface="Calibri"/>
              </a:rPr>
              <a:t>			</a:t>
            </a:r>
            <a:r>
              <a:rPr lang="en-US" sz="1600" dirty="0" smtClean="0">
                <a:solidFill>
                  <a:srgbClr val="0000FF"/>
                </a:solidFill>
                <a:latin typeface="Calibri"/>
                <a:cs typeface="Calibri"/>
              </a:rPr>
              <a:t>(reverse Torus field)</a:t>
            </a:r>
          </a:p>
          <a:p>
            <a:endParaRPr lang="en-US" sz="2000" dirty="0" smtClean="0">
              <a:latin typeface="Calibri"/>
              <a:cs typeface="Calibri"/>
            </a:endParaRPr>
          </a:p>
          <a:p>
            <a:r>
              <a:rPr lang="en-US" sz="2000" dirty="0" smtClean="0">
                <a:latin typeface="Calibri"/>
                <a:cs typeface="Calibri"/>
              </a:rPr>
              <a:t>Proton in full CLAS12 </a:t>
            </a:r>
            <a:r>
              <a:rPr lang="en-US" sz="2000" dirty="0" smtClean="0">
                <a:solidFill>
                  <a:srgbClr val="000000"/>
                </a:solidFill>
                <a:latin typeface="Calibri"/>
                <a:cs typeface="Calibri"/>
              </a:rPr>
              <a:t>CD/FD</a:t>
            </a:r>
            <a:r>
              <a:rPr lang="en-US" sz="2000" dirty="0" smtClean="0">
                <a:solidFill>
                  <a:srgbClr val="008000"/>
                </a:solidFill>
                <a:latin typeface="Calibri"/>
                <a:cs typeface="Calibri"/>
              </a:rPr>
              <a:t> </a:t>
            </a:r>
          </a:p>
          <a:p>
            <a:r>
              <a:rPr lang="en-US" sz="2000" dirty="0" smtClean="0">
                <a:solidFill>
                  <a:srgbClr val="008000"/>
                </a:solidFill>
                <a:latin typeface="Calibri"/>
                <a:cs typeface="Calibri"/>
              </a:rPr>
              <a:t>	</a:t>
            </a:r>
            <a:r>
              <a:rPr lang="en-US" sz="2000" dirty="0" err="1" smtClean="0">
                <a:solidFill>
                  <a:srgbClr val="008000"/>
                </a:solidFill>
                <a:latin typeface="Calibri"/>
                <a:cs typeface="Calibri"/>
              </a:rPr>
              <a:t>θ</a:t>
            </a:r>
            <a:r>
              <a:rPr lang="en-US" sz="2000" baseline="-25000" dirty="0" err="1" smtClean="0">
                <a:solidFill>
                  <a:srgbClr val="008000"/>
                </a:solidFill>
                <a:latin typeface="Calibri"/>
                <a:cs typeface="Calibri"/>
              </a:rPr>
              <a:t>p</a:t>
            </a:r>
            <a:r>
              <a:rPr lang="en-US" sz="2000" dirty="0" smtClean="0">
                <a:solidFill>
                  <a:srgbClr val="008000"/>
                </a:solidFill>
                <a:latin typeface="Calibri"/>
                <a:cs typeface="Calibri"/>
              </a:rPr>
              <a:t> =  10 -70</a:t>
            </a:r>
            <a:r>
              <a:rPr lang="en-US" sz="2000" baseline="30000" dirty="0" smtClean="0">
                <a:solidFill>
                  <a:srgbClr val="008000"/>
                </a:solidFill>
                <a:latin typeface="Calibri"/>
                <a:cs typeface="Calibri"/>
              </a:rPr>
              <a:t>o</a:t>
            </a:r>
            <a:endParaRPr lang="en-US" sz="2000" baseline="30000" dirty="0">
              <a:solidFill>
                <a:srgbClr val="008000"/>
              </a:solidFill>
              <a:latin typeface="Calibri"/>
              <a:cs typeface="Calibri"/>
            </a:endParaRPr>
          </a:p>
        </p:txBody>
      </p:sp>
      <p:sp>
        <p:nvSpPr>
          <p:cNvPr id="12" name="TextBox 11"/>
          <p:cNvSpPr txBox="1"/>
          <p:nvPr/>
        </p:nvSpPr>
        <p:spPr>
          <a:xfrm>
            <a:off x="7931182" y="6062958"/>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734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7"/>
          <p:cNvGrpSpPr>
            <a:grpSpLocks noChangeAspect="1"/>
          </p:cNvGrpSpPr>
          <p:nvPr/>
        </p:nvGrpSpPr>
        <p:grpSpPr>
          <a:xfrm>
            <a:off x="5751002" y="1408178"/>
            <a:ext cx="2468121" cy="2178492"/>
            <a:chOff x="6068514" y="1573283"/>
            <a:chExt cx="1974497" cy="1742796"/>
          </a:xfrm>
        </p:grpSpPr>
        <p:sp>
          <p:nvSpPr>
            <p:cNvPr id="44" name="Hexagon 43"/>
            <p:cNvSpPr>
              <a:spLocks noChangeAspect="1"/>
            </p:cNvSpPr>
            <p:nvPr/>
          </p:nvSpPr>
          <p:spPr>
            <a:xfrm rot="19585067">
              <a:off x="6068514" y="1573283"/>
              <a:ext cx="1856229" cy="1600200"/>
            </a:xfrm>
            <a:prstGeom prst="hexagon">
              <a:avLst>
                <a:gd name="adj" fmla="val 31761"/>
                <a:gd name="vf" fmla="val 11547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
              </a:r>
              <a:endParaRPr lang="en-US" dirty="0"/>
            </a:p>
          </p:txBody>
        </p:sp>
        <p:sp>
          <p:nvSpPr>
            <p:cNvPr id="49" name="Isosceles Triangle 48"/>
            <p:cNvSpPr/>
            <p:nvPr/>
          </p:nvSpPr>
          <p:spPr>
            <a:xfrm rot="19778757">
              <a:off x="6786401" y="2250717"/>
              <a:ext cx="930021" cy="891474"/>
            </a:xfrm>
            <a:prstGeom prst="triangle">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565900" y="1926853"/>
              <a:ext cx="914400" cy="914400"/>
            </a:xfrm>
            <a:prstGeom prst="ellipse">
              <a:avLst/>
            </a:prstGeom>
            <a:solidFill>
              <a:schemeClr val="bg2"/>
            </a:solidFill>
            <a:ln w="76200" cap="flat" cmpd="sng" algn="ctr">
              <a:solidFill>
                <a:srgbClr val="FF6600"/>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6725074" y="2080285"/>
              <a:ext cx="594361" cy="594360"/>
            </a:xfrm>
            <a:prstGeom prst="ellipse">
              <a:avLst/>
            </a:prstGeom>
            <a:ln w="101600" cap="flat" cmpd="sng" algn="ctr">
              <a:solidFill>
                <a:srgbClr val="A54200"/>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21439661">
              <a:off x="7051551" y="1635605"/>
              <a:ext cx="370864" cy="714496"/>
            </a:xfrm>
            <a:custGeom>
              <a:avLst/>
              <a:gdLst>
                <a:gd name="connsiteX0" fmla="*/ 8467 w 262467"/>
                <a:gd name="connsiteY0" fmla="*/ 393700 h 393700"/>
                <a:gd name="connsiteX1" fmla="*/ 8467 w 262467"/>
                <a:gd name="connsiteY1" fmla="*/ 292100 h 393700"/>
                <a:gd name="connsiteX2" fmla="*/ 59267 w 262467"/>
                <a:gd name="connsiteY2" fmla="*/ 152400 h 393700"/>
                <a:gd name="connsiteX3" fmla="*/ 173567 w 262467"/>
                <a:gd name="connsiteY3" fmla="*/ 50800 h 393700"/>
                <a:gd name="connsiteX4" fmla="*/ 262467 w 262467"/>
                <a:gd name="connsiteY4" fmla="*/ 0 h 393700"/>
                <a:gd name="connsiteX5" fmla="*/ 262467 w 262467"/>
                <a:gd name="connsiteY5" fmla="*/ 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467" h="393700">
                  <a:moveTo>
                    <a:pt x="8467" y="393700"/>
                  </a:moveTo>
                  <a:cubicBezTo>
                    <a:pt x="4233" y="363008"/>
                    <a:pt x="0" y="332316"/>
                    <a:pt x="8467" y="292100"/>
                  </a:cubicBezTo>
                  <a:cubicBezTo>
                    <a:pt x="16934" y="251884"/>
                    <a:pt x="31750" y="192617"/>
                    <a:pt x="59267" y="152400"/>
                  </a:cubicBezTo>
                  <a:cubicBezTo>
                    <a:pt x="86784" y="112183"/>
                    <a:pt x="139700" y="76200"/>
                    <a:pt x="173567" y="50800"/>
                  </a:cubicBezTo>
                  <a:cubicBezTo>
                    <a:pt x="207434" y="25400"/>
                    <a:pt x="262467" y="0"/>
                    <a:pt x="262467" y="0"/>
                  </a:cubicBezTo>
                  <a:lnTo>
                    <a:pt x="262467" y="0"/>
                  </a:lnTo>
                </a:path>
              </a:pathLst>
            </a:custGeom>
            <a:ln w="28575" cap="flat" cmpd="sng" algn="ctr">
              <a:solidFill>
                <a:srgbClr val="008000"/>
              </a:solidFill>
              <a:prstDash val="solid"/>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2" name="Straight Connector 71"/>
            <p:cNvCxnSpPr/>
            <p:nvPr/>
          </p:nvCxnSpPr>
          <p:spPr>
            <a:xfrm rot="16200000" flipH="1">
              <a:off x="7121078" y="2306721"/>
              <a:ext cx="857389" cy="986476"/>
            </a:xfrm>
            <a:prstGeom prst="line">
              <a:avLst/>
            </a:prstGeom>
            <a:ln w="12700" cap="flat" cmpd="sng" algn="ctr">
              <a:solidFill>
                <a:srgbClr val="0000FF"/>
              </a:solidFill>
              <a:prstDash val="solid"/>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4" name="Oval 73"/>
            <p:cNvSpPr>
              <a:spLocks noChangeAspect="1"/>
            </p:cNvSpPr>
            <p:nvPr/>
          </p:nvSpPr>
          <p:spPr>
            <a:xfrm>
              <a:off x="6976355" y="2301922"/>
              <a:ext cx="164592" cy="16459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765716" y="2110767"/>
              <a:ext cx="523038" cy="523037"/>
            </a:xfrm>
            <a:prstGeom prst="ellipse">
              <a:avLst/>
            </a:prstGeom>
            <a:gradFill flip="none" rotWithShape="1">
              <a:gsLst>
                <a:gs pos="0">
                  <a:schemeClr val="accent1">
                    <a:satMod val="103000"/>
                    <a:lumMod val="102000"/>
                    <a:tint val="94000"/>
                    <a:alpha val="0"/>
                  </a:schemeClr>
                </a:gs>
                <a:gs pos="50000">
                  <a:schemeClr val="accent1">
                    <a:satMod val="110000"/>
                    <a:lumMod val="100000"/>
                    <a:shade val="100000"/>
                    <a:alpha val="0"/>
                  </a:schemeClr>
                </a:gs>
                <a:gs pos="100000">
                  <a:schemeClr val="accent1">
                    <a:lumMod val="99000"/>
                    <a:satMod val="120000"/>
                    <a:shade val="78000"/>
                    <a:alpha val="0"/>
                  </a:schemeClr>
                </a:gs>
              </a:gsLst>
              <a:lin ang="5400000" scaled="0"/>
              <a:tileRect/>
            </a:gradFill>
            <a:ln w="101600" cap="flat" cmpd="sng" algn="ctr">
              <a:solidFill>
                <a:srgbClr val="A54200"/>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6806356" y="2151407"/>
              <a:ext cx="444582" cy="444581"/>
            </a:xfrm>
            <a:prstGeom prst="ellipse">
              <a:avLst/>
            </a:prstGeom>
            <a:gradFill flip="none" rotWithShape="1">
              <a:gsLst>
                <a:gs pos="0">
                  <a:schemeClr val="accent1">
                    <a:satMod val="103000"/>
                    <a:lumMod val="102000"/>
                    <a:tint val="94000"/>
                    <a:alpha val="0"/>
                  </a:schemeClr>
                </a:gs>
                <a:gs pos="50000">
                  <a:schemeClr val="accent1">
                    <a:satMod val="110000"/>
                    <a:lumMod val="100000"/>
                    <a:shade val="100000"/>
                    <a:alpha val="0"/>
                  </a:schemeClr>
                </a:gs>
                <a:gs pos="100000">
                  <a:schemeClr val="accent1">
                    <a:lumMod val="99000"/>
                    <a:satMod val="120000"/>
                    <a:shade val="78000"/>
                    <a:alpha val="0"/>
                  </a:schemeClr>
                </a:gs>
              </a:gsLst>
              <a:lin ang="5400000" scaled="0"/>
              <a:tileRect/>
            </a:gradFill>
            <a:ln w="101600" cap="flat" cmpd="sng" algn="ctr">
              <a:solidFill>
                <a:srgbClr val="A54200"/>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7056538" y="2391585"/>
              <a:ext cx="976312" cy="924494"/>
            </a:xfrm>
            <a:prstGeom prst="line">
              <a:avLst/>
            </a:prstGeom>
            <a:ln w="12700" cap="flat" cmpd="sng" algn="ctr">
              <a:solidFill>
                <a:srgbClr val="FF0000"/>
              </a:solidFill>
              <a:prstDash val="solid"/>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smtClean="0"/>
              <a:t>CLAS12  </a:t>
            </a:r>
            <a:r>
              <a:rPr lang="en-US" dirty="0" err="1" smtClean="0">
                <a:solidFill>
                  <a:srgbClr val="0000FF"/>
                </a:solidFill>
              </a:rPr>
              <a:t>e</a:t>
            </a:r>
            <a:r>
              <a:rPr lang="en-US" baseline="30000" dirty="0" err="1" smtClean="0">
                <a:solidFill>
                  <a:srgbClr val="0000FF"/>
                </a:solidFill>
              </a:rPr>
              <a:t>+</a:t>
            </a:r>
            <a:r>
              <a:rPr lang="en-US" dirty="0" err="1" smtClean="0">
                <a:solidFill>
                  <a:srgbClr val="008000"/>
                </a:solidFill>
              </a:rPr>
              <a:t>p</a:t>
            </a:r>
            <a:r>
              <a:rPr lang="en-US" dirty="0" smtClean="0"/>
              <a:t>/</a:t>
            </a:r>
            <a:r>
              <a:rPr lang="en-US" dirty="0" smtClean="0">
                <a:solidFill>
                  <a:srgbClr val="FF0000"/>
                </a:solidFill>
              </a:rPr>
              <a:t>e</a:t>
            </a:r>
            <a:r>
              <a:rPr lang="en-US" baseline="30000" dirty="0" smtClean="0">
                <a:solidFill>
                  <a:srgbClr val="FF0000"/>
                </a:solidFill>
              </a:rPr>
              <a:t>-</a:t>
            </a:r>
            <a:r>
              <a:rPr lang="en-US" dirty="0" smtClean="0">
                <a:solidFill>
                  <a:srgbClr val="008000"/>
                </a:solidFill>
              </a:rPr>
              <a:t>p</a:t>
            </a:r>
            <a:r>
              <a:rPr lang="en-US" dirty="0" smtClean="0"/>
              <a:t> Experiment (generic)</a:t>
            </a:r>
            <a:endParaRPr lang="en-US" dirty="0"/>
          </a:p>
        </p:txBody>
      </p:sp>
      <p:grpSp>
        <p:nvGrpSpPr>
          <p:cNvPr id="4" name="Group 65"/>
          <p:cNvGrpSpPr/>
          <p:nvPr/>
        </p:nvGrpSpPr>
        <p:grpSpPr>
          <a:xfrm>
            <a:off x="218984" y="872748"/>
            <a:ext cx="8276145" cy="2915401"/>
            <a:chOff x="2466884" y="2025134"/>
            <a:chExt cx="8276145" cy="2915401"/>
          </a:xfrm>
        </p:grpSpPr>
        <p:sp>
          <p:nvSpPr>
            <p:cNvPr id="24" name="Rectangle 23"/>
            <p:cNvSpPr/>
            <p:nvPr/>
          </p:nvSpPr>
          <p:spPr>
            <a:xfrm>
              <a:off x="4610100" y="2400300"/>
              <a:ext cx="2552549" cy="2501900"/>
            </a:xfrm>
            <a:prstGeom prst="rect">
              <a:avLst/>
            </a:prstGeom>
            <a:ln w="3175" cap="flat" cmpd="sng" algn="ctr">
              <a:solidFill>
                <a:schemeClr val="tx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a:spLocks noChangeAspect="1"/>
            </p:cNvSpPr>
            <p:nvPr/>
          </p:nvSpPr>
          <p:spPr>
            <a:xfrm>
              <a:off x="6261100" y="2427705"/>
              <a:ext cx="584200" cy="2402419"/>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84576" y="2971800"/>
              <a:ext cx="1441424" cy="1410732"/>
            </a:xfrm>
            <a:prstGeom prst="rect">
              <a:avLst/>
            </a:prstGeom>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a:spLocks noChangeAspect="1"/>
            </p:cNvSpPr>
            <p:nvPr/>
          </p:nvSpPr>
          <p:spPr>
            <a:xfrm>
              <a:off x="3632201" y="3314706"/>
              <a:ext cx="924559" cy="952031"/>
            </a:xfrm>
            <a:prstGeom prst="rect">
              <a:avLst/>
            </a:prstGeom>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3632201" y="3468599"/>
              <a:ext cx="828584" cy="173784"/>
            </a:xfrm>
            <a:prstGeom prst="rect">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876800" y="2654298"/>
              <a:ext cx="749300" cy="2023427"/>
            </a:xfrm>
            <a:prstGeom prst="rect">
              <a:avLst/>
            </a:prstGeom>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9"/>
            <p:cNvGrpSpPr/>
            <p:nvPr/>
          </p:nvGrpSpPr>
          <p:grpSpPr>
            <a:xfrm>
              <a:off x="2862863" y="2895578"/>
              <a:ext cx="7880166" cy="1675599"/>
              <a:chOff x="2577756" y="2689215"/>
              <a:chExt cx="7148063" cy="1502584"/>
            </a:xfrm>
            <a:noFill/>
          </p:grpSpPr>
          <p:cxnSp>
            <p:nvCxnSpPr>
              <p:cNvPr id="5" name="Straight Connector 4"/>
              <p:cNvCxnSpPr/>
              <p:nvPr/>
            </p:nvCxnSpPr>
            <p:spPr>
              <a:xfrm>
                <a:off x="2577756" y="3487082"/>
                <a:ext cx="1474429" cy="1424"/>
              </a:xfrm>
              <a:prstGeom prst="line">
                <a:avLst/>
              </a:prstGeom>
              <a:grpFill/>
              <a:ln w="19050" cap="flat" cmpd="sng" algn="ctr">
                <a:solidFill>
                  <a:srgbClr val="0000FF"/>
                </a:solidFill>
                <a:prstDash val="solid"/>
                <a:miter lim="8000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 name="Rectangle 5"/>
              <p:cNvSpPr>
                <a:spLocks/>
              </p:cNvSpPr>
              <p:nvPr/>
            </p:nvSpPr>
            <p:spPr>
              <a:xfrm>
                <a:off x="3579863" y="3390457"/>
                <a:ext cx="57601" cy="216026"/>
              </a:xfrm>
              <a:prstGeom prst="rect">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236824" y="2689215"/>
                <a:ext cx="708097" cy="358797"/>
              </a:xfrm>
              <a:prstGeom prst="rect">
                <a:avLst/>
              </a:prstGeom>
              <a:grpFill/>
            </p:spPr>
            <p:txBody>
              <a:bodyPr wrap="square" rtlCol="0">
                <a:spAutoFit/>
              </a:bodyPr>
              <a:lstStyle/>
              <a:p>
                <a:r>
                  <a:rPr lang="en-US" sz="2000" b="1" dirty="0" smtClean="0">
                    <a:solidFill>
                      <a:srgbClr val="0000FF"/>
                    </a:solidFill>
                    <a:latin typeface="Calibri"/>
                    <a:cs typeface="Calibri"/>
                  </a:rPr>
                  <a:t>  </a:t>
                </a:r>
                <a:r>
                  <a:rPr lang="en-US" sz="2000" b="1" dirty="0" err="1" smtClean="0">
                    <a:solidFill>
                      <a:srgbClr val="008000"/>
                    </a:solidFill>
                    <a:latin typeface="Calibri"/>
                    <a:cs typeface="Calibri"/>
                  </a:rPr>
                  <a:t>p</a:t>
                </a:r>
                <a:endParaRPr lang="en-US" sz="2000" b="1" baseline="30000" dirty="0">
                  <a:solidFill>
                    <a:srgbClr val="008000"/>
                  </a:solidFill>
                  <a:latin typeface="Calibri"/>
                  <a:cs typeface="Calibri"/>
                </a:endParaRPr>
              </a:p>
            </p:txBody>
          </p:sp>
          <p:cxnSp>
            <p:nvCxnSpPr>
              <p:cNvPr id="7" name="Straight Connector 6"/>
              <p:cNvCxnSpPr/>
              <p:nvPr/>
            </p:nvCxnSpPr>
            <p:spPr>
              <a:xfrm>
                <a:off x="4763347" y="3681168"/>
                <a:ext cx="1127367" cy="510631"/>
              </a:xfrm>
              <a:prstGeom prst="line">
                <a:avLst/>
              </a:prstGeom>
              <a:grpFill/>
              <a:ln w="19050" cap="flat" cmpd="sng" algn="ctr">
                <a:solidFill>
                  <a:srgbClr val="FF0000"/>
                </a:solidFill>
                <a:prstDash val="solid"/>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endCxn id="15" idx="3"/>
              </p:cNvCxnSpPr>
              <p:nvPr/>
            </p:nvCxnSpPr>
            <p:spPr>
              <a:xfrm rot="5400000" flipH="1" flipV="1">
                <a:off x="3445093" y="2998666"/>
                <a:ext cx="629878" cy="369777"/>
              </a:xfrm>
              <a:prstGeom prst="line">
                <a:avLst/>
              </a:prstGeom>
              <a:grpFill/>
              <a:ln w="28575" cap="flat" cmpd="sng" algn="ctr">
                <a:solidFill>
                  <a:srgbClr val="008000"/>
                </a:solidFill>
                <a:prstDash val="sysDash"/>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rot="2345765">
                <a:off x="9017728" y="3555414"/>
                <a:ext cx="708091" cy="358797"/>
              </a:xfrm>
              <a:prstGeom prst="rect">
                <a:avLst/>
              </a:prstGeom>
              <a:grpFill/>
            </p:spPr>
            <p:txBody>
              <a:bodyPr wrap="square" rtlCol="0">
                <a:spAutoFit/>
              </a:bodyPr>
              <a:lstStyle/>
              <a:p>
                <a:r>
                  <a:rPr lang="en-US" sz="2000" b="1" dirty="0" err="1" smtClean="0">
                    <a:solidFill>
                      <a:srgbClr val="FF0000"/>
                    </a:solidFill>
                    <a:latin typeface="Calibri"/>
                    <a:cs typeface="Calibri"/>
                  </a:rPr>
                  <a:t>e</a:t>
                </a:r>
                <a:r>
                  <a:rPr lang="en-US" sz="2000" b="1" baseline="30000" dirty="0" err="1" smtClean="0">
                    <a:solidFill>
                      <a:srgbClr val="FF0000"/>
                    </a:solidFill>
                    <a:latin typeface="Calibri"/>
                    <a:cs typeface="Calibri"/>
                  </a:rPr>
                  <a:t>-</a:t>
                </a:r>
                <a:r>
                  <a:rPr lang="en-US" sz="2000" b="1" dirty="0" err="1" smtClean="0">
                    <a:ln w="3175" cap="flat" cmpd="sng" algn="ctr">
                      <a:solidFill>
                        <a:schemeClr val="tx1"/>
                      </a:solidFill>
                      <a:prstDash val="solid"/>
                      <a:round/>
                      <a:headEnd type="none" w="med" len="med"/>
                      <a:tailEnd type="none" w="med" len="med"/>
                    </a:ln>
                    <a:solidFill>
                      <a:srgbClr val="0000FF"/>
                    </a:solidFill>
                    <a:latin typeface="Calibri"/>
                    <a:cs typeface="Calibri"/>
                  </a:rPr>
                  <a:t>/</a:t>
                </a:r>
                <a:r>
                  <a:rPr lang="en-US" sz="2000" b="1" dirty="0" err="1" smtClean="0">
                    <a:solidFill>
                      <a:srgbClr val="0000FF"/>
                    </a:solidFill>
                    <a:latin typeface="Calibri"/>
                    <a:cs typeface="Calibri"/>
                  </a:rPr>
                  <a:t>e</a:t>
                </a:r>
                <a:r>
                  <a:rPr lang="en-US" sz="2000" b="1" baseline="30000" dirty="0" smtClean="0">
                    <a:solidFill>
                      <a:srgbClr val="0000FF"/>
                    </a:solidFill>
                    <a:latin typeface="Calibri"/>
                    <a:cs typeface="Calibri"/>
                  </a:rPr>
                  <a:t>+</a:t>
                </a:r>
                <a:endParaRPr lang="en-US" sz="2000" b="1" baseline="30000" dirty="0">
                  <a:solidFill>
                    <a:srgbClr val="0000FF"/>
                  </a:solidFill>
                  <a:latin typeface="Calibri"/>
                  <a:cs typeface="Calibri"/>
                </a:endParaRPr>
              </a:p>
            </p:txBody>
          </p:sp>
          <p:cxnSp>
            <p:nvCxnSpPr>
              <p:cNvPr id="52" name="Straight Connector 51"/>
              <p:cNvCxnSpPr/>
              <p:nvPr/>
            </p:nvCxnSpPr>
            <p:spPr>
              <a:xfrm>
                <a:off x="4763347" y="3647003"/>
                <a:ext cx="1127367" cy="510630"/>
              </a:xfrm>
              <a:prstGeom prst="line">
                <a:avLst/>
              </a:prstGeom>
              <a:grpFill/>
              <a:ln w="19050" cap="flat" cmpd="sng" algn="ctr">
                <a:solidFill>
                  <a:srgbClr val="0000FF"/>
                </a:solidFill>
                <a:prstDash val="solid"/>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rot="1821093">
              <a:off x="6354127" y="4108999"/>
              <a:ext cx="715498" cy="400110"/>
            </a:xfrm>
            <a:prstGeom prst="rect">
              <a:avLst/>
            </a:prstGeom>
            <a:noFill/>
          </p:spPr>
          <p:txBody>
            <a:bodyPr wrap="none" rtlCol="0">
              <a:spAutoFit/>
            </a:bodyPr>
            <a:lstStyle/>
            <a:p>
              <a:r>
                <a:rPr lang="en-US" sz="2000" dirty="0" err="1" smtClean="0">
                  <a:solidFill>
                    <a:srgbClr val="FF0000"/>
                  </a:solidFill>
                  <a:latin typeface="Calibri"/>
                  <a:cs typeface="Calibri"/>
                </a:rPr>
                <a:t>e-</a:t>
              </a:r>
              <a:r>
                <a:rPr lang="en-US" sz="1400" dirty="0" err="1" smtClean="0">
                  <a:ln w="6350" cap="flat" cmpd="sng" algn="ctr">
                    <a:solidFill>
                      <a:schemeClr val="tx1"/>
                    </a:solidFill>
                    <a:prstDash val="solid"/>
                    <a:round/>
                    <a:headEnd type="none" w="med" len="med"/>
                    <a:tailEnd type="none" w="med" len="med"/>
                  </a:ln>
                  <a:solidFill>
                    <a:srgbClr val="008000"/>
                  </a:solidFill>
                  <a:latin typeface="Calibri"/>
                  <a:cs typeface="Calibri"/>
                </a:rPr>
                <a:t>/</a:t>
              </a:r>
              <a:r>
                <a:rPr lang="en-US" sz="2000" dirty="0" err="1" smtClean="0">
                  <a:solidFill>
                    <a:srgbClr val="0000FF"/>
                  </a:solidFill>
                  <a:latin typeface="Calibri"/>
                  <a:cs typeface="Calibri"/>
                </a:rPr>
                <a:t>e</a:t>
              </a:r>
              <a:r>
                <a:rPr lang="en-US" sz="2000" dirty="0" smtClean="0">
                  <a:solidFill>
                    <a:srgbClr val="0000FF"/>
                  </a:solidFill>
                  <a:latin typeface="Calibri"/>
                  <a:cs typeface="Calibri"/>
                </a:rPr>
                <a:t>+</a:t>
              </a:r>
              <a:endParaRPr lang="en-US" sz="2000" dirty="0">
                <a:solidFill>
                  <a:srgbClr val="0000FF"/>
                </a:solidFill>
                <a:latin typeface="Calibri"/>
                <a:cs typeface="Calibri"/>
              </a:endParaRPr>
            </a:p>
          </p:txBody>
        </p:sp>
        <p:sp>
          <p:nvSpPr>
            <p:cNvPr id="27" name="TextBox 26"/>
            <p:cNvSpPr txBox="1"/>
            <p:nvPr/>
          </p:nvSpPr>
          <p:spPr>
            <a:xfrm>
              <a:off x="3448076" y="2345840"/>
              <a:ext cx="1140997" cy="646331"/>
            </a:xfrm>
            <a:prstGeom prst="rect">
              <a:avLst/>
            </a:prstGeom>
            <a:noFill/>
          </p:spPr>
          <p:txBody>
            <a:bodyPr wrap="square" rtlCol="0">
              <a:spAutoFit/>
            </a:bodyPr>
            <a:lstStyle/>
            <a:p>
              <a:pPr algn="ctr"/>
              <a:r>
                <a:rPr lang="en-US" dirty="0" smtClean="0">
                  <a:latin typeface="Calibri"/>
                  <a:cs typeface="Calibri"/>
                </a:rPr>
                <a:t>Central </a:t>
              </a:r>
            </a:p>
            <a:p>
              <a:pPr algn="ctr"/>
              <a:r>
                <a:rPr lang="en-US" dirty="0" smtClean="0">
                  <a:latin typeface="Calibri"/>
                  <a:cs typeface="Calibri"/>
                </a:rPr>
                <a:t>Detector</a:t>
              </a:r>
              <a:endParaRPr lang="en-US" dirty="0">
                <a:latin typeface="Calibri"/>
                <a:cs typeface="Calibri"/>
              </a:endParaRPr>
            </a:p>
          </p:txBody>
        </p:sp>
        <p:sp>
          <p:nvSpPr>
            <p:cNvPr id="28" name="TextBox 27"/>
            <p:cNvSpPr txBox="1"/>
            <p:nvPr/>
          </p:nvSpPr>
          <p:spPr>
            <a:xfrm>
              <a:off x="5130799" y="2025134"/>
              <a:ext cx="1848621" cy="369332"/>
            </a:xfrm>
            <a:prstGeom prst="rect">
              <a:avLst/>
            </a:prstGeom>
            <a:noFill/>
          </p:spPr>
          <p:txBody>
            <a:bodyPr wrap="none" rtlCol="0">
              <a:spAutoFit/>
            </a:bodyPr>
            <a:lstStyle/>
            <a:p>
              <a:r>
                <a:rPr lang="en-US" dirty="0" smtClean="0">
                  <a:latin typeface="Calibri"/>
                  <a:cs typeface="Calibri"/>
                </a:rPr>
                <a:t>Forward Detector</a:t>
              </a:r>
              <a:endParaRPr lang="en-US" dirty="0">
                <a:latin typeface="Calibri"/>
                <a:cs typeface="Calibri"/>
              </a:endParaRPr>
            </a:p>
          </p:txBody>
        </p:sp>
        <p:cxnSp>
          <p:nvCxnSpPr>
            <p:cNvPr id="33" name="Straight Connector 32"/>
            <p:cNvCxnSpPr/>
            <p:nvPr/>
          </p:nvCxnSpPr>
          <p:spPr>
            <a:xfrm>
              <a:off x="4196190" y="3798040"/>
              <a:ext cx="1050688" cy="203733"/>
            </a:xfrm>
            <a:prstGeom prst="line">
              <a:avLst/>
            </a:prstGeom>
            <a:ln w="19050" cap="flat"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4864100" y="2884441"/>
              <a:ext cx="76200" cy="1599181"/>
            </a:xfrm>
            <a:prstGeom prst="rect">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a:spLocks noChangeAspect="1"/>
            </p:cNvSpPr>
            <p:nvPr/>
          </p:nvSpPr>
          <p:spPr>
            <a:xfrm>
              <a:off x="5181600" y="2743200"/>
              <a:ext cx="90678" cy="1903025"/>
            </a:xfrm>
            <a:prstGeom prst="rect">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a:spLocks/>
            </p:cNvSpPr>
            <p:nvPr/>
          </p:nvSpPr>
          <p:spPr>
            <a:xfrm>
              <a:off x="5638785" y="2590798"/>
              <a:ext cx="126042" cy="2093328"/>
            </a:xfrm>
            <a:prstGeom prst="rect">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a:spLocks noChangeAspect="1"/>
            </p:cNvSpPr>
            <p:nvPr/>
          </p:nvSpPr>
          <p:spPr>
            <a:xfrm>
              <a:off x="6083300" y="2503906"/>
              <a:ext cx="103886" cy="2180220"/>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902810" y="4571203"/>
              <a:ext cx="723275" cy="369332"/>
            </a:xfrm>
            <a:prstGeom prst="rect">
              <a:avLst/>
            </a:prstGeom>
            <a:noFill/>
          </p:spPr>
          <p:txBody>
            <a:bodyPr wrap="none" rtlCol="0">
              <a:spAutoFit/>
            </a:bodyPr>
            <a:lstStyle/>
            <a:p>
              <a:r>
                <a:rPr lang="en-US" dirty="0" smtClean="0">
                  <a:latin typeface="Calibri"/>
                  <a:cs typeface="Calibri"/>
                </a:rPr>
                <a:t>Torus</a:t>
              </a:r>
              <a:r>
                <a:rPr lang="en-US" dirty="0" smtClean="0"/>
                <a:t> </a:t>
              </a:r>
              <a:endParaRPr lang="en-US" dirty="0"/>
            </a:p>
          </p:txBody>
        </p:sp>
        <p:sp>
          <p:nvSpPr>
            <p:cNvPr id="46" name="TextBox 45"/>
            <p:cNvSpPr txBox="1"/>
            <p:nvPr/>
          </p:nvSpPr>
          <p:spPr>
            <a:xfrm>
              <a:off x="2466884" y="3079239"/>
              <a:ext cx="1019292" cy="369332"/>
            </a:xfrm>
            <a:prstGeom prst="rect">
              <a:avLst/>
            </a:prstGeom>
            <a:noFill/>
            <a:ln w="3175" cap="flat" cmpd="sng" algn="ctr">
              <a:noFill/>
              <a:prstDash val="solid"/>
              <a:round/>
              <a:headEnd type="none" w="med" len="med"/>
              <a:tailEnd type="none" w="med" len="med"/>
            </a:ln>
          </p:spPr>
          <p:txBody>
            <a:bodyPr wrap="none" rtlCol="0">
              <a:spAutoFit/>
            </a:bodyPr>
            <a:lstStyle/>
            <a:p>
              <a:r>
                <a:rPr lang="en-US" dirty="0" smtClean="0">
                  <a:latin typeface="Calibri"/>
                  <a:cs typeface="Calibri"/>
                </a:rPr>
                <a:t>Solenoid</a:t>
              </a:r>
              <a:endParaRPr lang="en-US" dirty="0">
                <a:latin typeface="Calibri"/>
                <a:cs typeface="Calibri"/>
              </a:endParaRPr>
            </a:p>
          </p:txBody>
        </p:sp>
        <p:sp>
          <p:nvSpPr>
            <p:cNvPr id="50" name="Rectangle 49"/>
            <p:cNvSpPr>
              <a:spLocks/>
            </p:cNvSpPr>
            <p:nvPr/>
          </p:nvSpPr>
          <p:spPr>
            <a:xfrm>
              <a:off x="4470392" y="3443246"/>
              <a:ext cx="49149" cy="687648"/>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657601" y="3316245"/>
              <a:ext cx="828584" cy="86892"/>
            </a:xfrm>
            <a:prstGeom prst="rect">
              <a:avLst/>
            </a:prstGeom>
            <a:solidFill>
              <a:srgbClr val="FF6600"/>
            </a:solidFill>
            <a:ln w="3175" cap="flat" cmpd="sng" algn="ctr">
              <a:solidFill>
                <a:schemeClr val="tx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657601" y="3925799"/>
              <a:ext cx="828584" cy="173784"/>
            </a:xfrm>
            <a:prstGeom prst="rect">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3657601" y="4154445"/>
              <a:ext cx="828584" cy="86892"/>
            </a:xfrm>
            <a:prstGeom prst="rect">
              <a:avLst/>
            </a:prstGeom>
            <a:solidFill>
              <a:srgbClr val="FF6600"/>
            </a:solidFill>
            <a:ln w="3175" cap="flat" cmpd="sng" algn="ctr">
              <a:solidFill>
                <a:schemeClr val="tx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rot="16200000">
              <a:off x="6124397" y="2884441"/>
              <a:ext cx="902811" cy="338554"/>
            </a:xfrm>
            <a:prstGeom prst="rect">
              <a:avLst/>
            </a:prstGeom>
            <a:noFill/>
          </p:spPr>
          <p:txBody>
            <a:bodyPr wrap="none" rtlCol="0">
              <a:spAutoFit/>
            </a:bodyPr>
            <a:lstStyle/>
            <a:p>
              <a:r>
                <a:rPr lang="en-US" sz="1600" dirty="0" smtClean="0">
                  <a:latin typeface="Calibri"/>
                  <a:cs typeface="Calibri"/>
                </a:rPr>
                <a:t>PCAL/EC</a:t>
              </a:r>
              <a:endParaRPr lang="en-US" sz="1600" dirty="0">
                <a:latin typeface="Calibri"/>
                <a:cs typeface="Calibri"/>
              </a:endParaRPr>
            </a:p>
          </p:txBody>
        </p:sp>
        <p:sp>
          <p:nvSpPr>
            <p:cNvPr id="64" name="TextBox 63"/>
            <p:cNvSpPr txBox="1"/>
            <p:nvPr/>
          </p:nvSpPr>
          <p:spPr>
            <a:xfrm rot="16200000">
              <a:off x="5722417" y="2792270"/>
              <a:ext cx="514784" cy="338554"/>
            </a:xfrm>
            <a:prstGeom prst="rect">
              <a:avLst/>
            </a:prstGeom>
            <a:noFill/>
          </p:spPr>
          <p:txBody>
            <a:bodyPr wrap="none" rtlCol="0">
              <a:spAutoFit/>
            </a:bodyPr>
            <a:lstStyle/>
            <a:p>
              <a:r>
                <a:rPr lang="en-US" sz="1600" dirty="0" smtClean="0">
                  <a:latin typeface="Calibri"/>
                  <a:cs typeface="Calibri"/>
                </a:rPr>
                <a:t>TOF</a:t>
              </a:r>
              <a:endParaRPr lang="en-US" sz="1600" dirty="0">
                <a:latin typeface="Calibri"/>
                <a:cs typeface="Calibri"/>
              </a:endParaRPr>
            </a:p>
          </p:txBody>
        </p:sp>
        <p:sp>
          <p:nvSpPr>
            <p:cNvPr id="65" name="TextBox 64"/>
            <p:cNvSpPr txBox="1"/>
            <p:nvPr/>
          </p:nvSpPr>
          <p:spPr>
            <a:xfrm>
              <a:off x="5021999" y="2365600"/>
              <a:ext cx="500558" cy="338554"/>
            </a:xfrm>
            <a:prstGeom prst="rect">
              <a:avLst/>
            </a:prstGeom>
            <a:noFill/>
          </p:spPr>
          <p:txBody>
            <a:bodyPr wrap="none" rtlCol="0">
              <a:spAutoFit/>
            </a:bodyPr>
            <a:lstStyle/>
            <a:p>
              <a:r>
                <a:rPr lang="en-US" sz="1600" dirty="0" err="1" smtClean="0">
                  <a:latin typeface="Calibri"/>
                  <a:cs typeface="Calibri"/>
                </a:rPr>
                <a:t>DCs</a:t>
              </a:r>
              <a:endParaRPr lang="en-US" sz="1600" dirty="0">
                <a:latin typeface="Calibri"/>
                <a:cs typeface="Calibri"/>
              </a:endParaRPr>
            </a:p>
          </p:txBody>
        </p:sp>
        <p:cxnSp>
          <p:nvCxnSpPr>
            <p:cNvPr id="53" name="Straight Connector 52"/>
            <p:cNvCxnSpPr/>
            <p:nvPr/>
          </p:nvCxnSpPr>
          <p:spPr>
            <a:xfrm>
              <a:off x="4272390" y="3772640"/>
              <a:ext cx="1050688" cy="203733"/>
            </a:xfrm>
            <a:prstGeom prst="line">
              <a:avLst/>
            </a:prstGeom>
            <a:ln w="19050" cap="flat" cmpd="sng" algn="ctr">
              <a:solidFill>
                <a:srgbClr val="0000FF"/>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348263" y="3970635"/>
            <a:ext cx="4172937" cy="1477328"/>
          </a:xfrm>
          <a:prstGeom prst="rect">
            <a:avLst/>
          </a:prstGeom>
          <a:noFill/>
        </p:spPr>
        <p:txBody>
          <a:bodyPr wrap="none" rtlCol="0">
            <a:spAutoFit/>
          </a:bodyPr>
          <a:lstStyle/>
          <a:p>
            <a:r>
              <a:rPr lang="en-US" u="sng" dirty="0" smtClean="0">
                <a:latin typeface="Calibri"/>
                <a:cs typeface="Calibri"/>
              </a:rPr>
              <a:t>Central Detector: </a:t>
            </a:r>
          </a:p>
          <a:p>
            <a:pPr>
              <a:buFontTx/>
              <a:buChar char="-"/>
            </a:pPr>
            <a:r>
              <a:rPr lang="en-US" dirty="0" smtClean="0">
                <a:latin typeface="Calibri"/>
                <a:cs typeface="Calibri"/>
              </a:rPr>
              <a:t> Charged particle tracking in solenoid field </a:t>
            </a:r>
          </a:p>
          <a:p>
            <a:pPr>
              <a:buFontTx/>
              <a:buChar char="-"/>
            </a:pPr>
            <a:r>
              <a:rPr lang="en-US" dirty="0" smtClean="0">
                <a:latin typeface="Calibri"/>
                <a:cs typeface="Calibri"/>
              </a:rPr>
              <a:t> Polar angle range </a:t>
            </a:r>
            <a:r>
              <a:rPr lang="en-US" dirty="0" err="1" smtClean="0">
                <a:latin typeface="Calibri"/>
                <a:cs typeface="Calibri"/>
              </a:rPr>
              <a:t>θ</a:t>
            </a:r>
            <a:r>
              <a:rPr lang="en-US" dirty="0" smtClean="0">
                <a:latin typeface="Calibri"/>
                <a:cs typeface="Calibri"/>
              </a:rPr>
              <a:t> = 35 - 125</a:t>
            </a:r>
            <a:r>
              <a:rPr lang="en-US" baseline="30000" dirty="0" smtClean="0">
                <a:latin typeface="Calibri"/>
                <a:cs typeface="Calibri"/>
              </a:rPr>
              <a:t>o</a:t>
            </a:r>
          </a:p>
          <a:p>
            <a:pPr>
              <a:buFontTx/>
              <a:buChar char="-"/>
            </a:pPr>
            <a:r>
              <a:rPr lang="en-US" baseline="30000" dirty="0" smtClean="0">
                <a:latin typeface="Calibri"/>
                <a:cs typeface="Calibri"/>
              </a:rPr>
              <a:t> </a:t>
            </a:r>
            <a:r>
              <a:rPr lang="en-US" dirty="0" err="1" smtClean="0">
                <a:latin typeface="Calibri"/>
                <a:cs typeface="Calibri"/>
              </a:rPr>
              <a:t>Azimuthal</a:t>
            </a:r>
            <a:r>
              <a:rPr lang="en-US" dirty="0" smtClean="0">
                <a:latin typeface="Calibri"/>
                <a:cs typeface="Calibri"/>
              </a:rPr>
              <a:t> angle range </a:t>
            </a:r>
            <a:r>
              <a:rPr lang="en-US" dirty="0" err="1" smtClean="0">
                <a:latin typeface="Calibri"/>
                <a:cs typeface="Calibri"/>
              </a:rPr>
              <a:t>Δφ</a:t>
            </a:r>
            <a:r>
              <a:rPr lang="en-US" dirty="0" smtClean="0">
                <a:latin typeface="Calibri"/>
                <a:cs typeface="Calibri"/>
              </a:rPr>
              <a:t>= 360</a:t>
            </a:r>
            <a:r>
              <a:rPr lang="en-US" baseline="30000" dirty="0" smtClean="0">
                <a:latin typeface="Calibri"/>
                <a:cs typeface="Calibri"/>
              </a:rPr>
              <a:t>o</a:t>
            </a:r>
            <a:r>
              <a:rPr lang="en-US" dirty="0" smtClean="0">
                <a:latin typeface="Calibri"/>
                <a:cs typeface="Calibri"/>
              </a:rPr>
              <a:t> </a:t>
            </a:r>
          </a:p>
          <a:p>
            <a:pPr>
              <a:buFontTx/>
              <a:buChar char="-"/>
            </a:pPr>
            <a:r>
              <a:rPr lang="en-US" dirty="0" smtClean="0">
                <a:latin typeface="Calibri"/>
                <a:cs typeface="Calibri"/>
              </a:rPr>
              <a:t> Particle ID by TOF for </a:t>
            </a:r>
            <a:r>
              <a:rPr lang="en-US" dirty="0" err="1" smtClean="0">
                <a:latin typeface="Calibri"/>
                <a:cs typeface="Calibri"/>
              </a:rPr>
              <a:t>p</a:t>
            </a:r>
            <a:r>
              <a:rPr lang="en-US" dirty="0" smtClean="0">
                <a:latin typeface="Calibri"/>
                <a:cs typeface="Calibri"/>
              </a:rPr>
              <a:t> &lt; 1.5 GeV/</a:t>
            </a:r>
            <a:r>
              <a:rPr lang="en-US" dirty="0" err="1" smtClean="0">
                <a:latin typeface="Calibri"/>
                <a:cs typeface="Calibri"/>
              </a:rPr>
              <a:t>c</a:t>
            </a:r>
            <a:endParaRPr lang="en-US" dirty="0" smtClean="0">
              <a:latin typeface="Calibri"/>
              <a:cs typeface="Calibri"/>
            </a:endParaRPr>
          </a:p>
        </p:txBody>
      </p:sp>
      <p:sp>
        <p:nvSpPr>
          <p:cNvPr id="68" name="TextBox 67"/>
          <p:cNvSpPr txBox="1"/>
          <p:nvPr/>
        </p:nvSpPr>
        <p:spPr>
          <a:xfrm>
            <a:off x="5154257" y="3838949"/>
            <a:ext cx="3903633" cy="1477328"/>
          </a:xfrm>
          <a:prstGeom prst="rect">
            <a:avLst/>
          </a:prstGeom>
          <a:noFill/>
        </p:spPr>
        <p:txBody>
          <a:bodyPr wrap="none" rtlCol="0">
            <a:spAutoFit/>
          </a:bodyPr>
          <a:lstStyle/>
          <a:p>
            <a:r>
              <a:rPr lang="en-US" u="sng" dirty="0" smtClean="0">
                <a:latin typeface="Calibri"/>
                <a:cs typeface="Calibri"/>
              </a:rPr>
              <a:t>Forward Detector:</a:t>
            </a:r>
          </a:p>
          <a:p>
            <a:pPr>
              <a:buFontTx/>
              <a:buChar char="-"/>
            </a:pPr>
            <a:r>
              <a:rPr lang="en-US" dirty="0" smtClean="0">
                <a:latin typeface="Calibri"/>
                <a:cs typeface="Calibri"/>
              </a:rPr>
              <a:t> Charged particle tracking in Torus field</a:t>
            </a:r>
          </a:p>
          <a:p>
            <a:pPr>
              <a:buFontTx/>
              <a:buChar char="-"/>
            </a:pPr>
            <a:r>
              <a:rPr lang="en-US" dirty="0" smtClean="0">
                <a:latin typeface="Calibri"/>
                <a:cs typeface="Calibri"/>
              </a:rPr>
              <a:t> Polar angle range </a:t>
            </a:r>
            <a:r>
              <a:rPr lang="en-US" dirty="0" err="1" smtClean="0">
                <a:latin typeface="Calibri"/>
                <a:cs typeface="Calibri"/>
              </a:rPr>
              <a:t>θ</a:t>
            </a:r>
            <a:r>
              <a:rPr lang="en-US" dirty="0" smtClean="0">
                <a:latin typeface="Calibri"/>
                <a:cs typeface="Calibri"/>
              </a:rPr>
              <a:t> = 6 - 35</a:t>
            </a:r>
            <a:r>
              <a:rPr lang="en-US" baseline="30000" dirty="0" smtClean="0">
                <a:latin typeface="Calibri"/>
                <a:cs typeface="Calibri"/>
              </a:rPr>
              <a:t>o</a:t>
            </a:r>
          </a:p>
          <a:p>
            <a:pPr>
              <a:buFontTx/>
              <a:buChar char="-"/>
            </a:pPr>
            <a:r>
              <a:rPr lang="en-US" baseline="30000" dirty="0" smtClean="0">
                <a:latin typeface="Calibri"/>
                <a:cs typeface="Calibri"/>
              </a:rPr>
              <a:t> </a:t>
            </a:r>
            <a:r>
              <a:rPr lang="en-US" dirty="0" err="1" smtClean="0">
                <a:latin typeface="Calibri"/>
                <a:cs typeface="Calibri"/>
              </a:rPr>
              <a:t>Azimuthal</a:t>
            </a:r>
            <a:r>
              <a:rPr lang="en-US" dirty="0" smtClean="0">
                <a:latin typeface="Calibri"/>
                <a:cs typeface="Calibri"/>
              </a:rPr>
              <a:t> angle range (0.6 – 0.9)x2π</a:t>
            </a:r>
          </a:p>
          <a:p>
            <a:pPr>
              <a:buFontTx/>
              <a:buChar char="-"/>
            </a:pPr>
            <a:r>
              <a:rPr lang="en-US" dirty="0" smtClean="0">
                <a:solidFill>
                  <a:srgbClr val="0000FF"/>
                </a:solidFill>
                <a:latin typeface="Calibri"/>
                <a:cs typeface="Calibri"/>
              </a:rPr>
              <a:t> </a:t>
            </a:r>
            <a:r>
              <a:rPr lang="en-US" dirty="0" err="1" smtClean="0">
                <a:solidFill>
                  <a:srgbClr val="0000FF"/>
                </a:solidFill>
                <a:latin typeface="Calibri"/>
                <a:cs typeface="Calibri"/>
              </a:rPr>
              <a:t>e</a:t>
            </a:r>
            <a:r>
              <a:rPr lang="en-US" baseline="30000" dirty="0" err="1" smtClean="0">
                <a:solidFill>
                  <a:srgbClr val="0000FF"/>
                </a:solidFill>
                <a:latin typeface="Calibri"/>
                <a:cs typeface="Calibri"/>
              </a:rPr>
              <a:t>+</a:t>
            </a:r>
            <a:r>
              <a:rPr lang="en-US" dirty="0" err="1" smtClean="0">
                <a:ln w="3175" cap="flat" cmpd="sng" algn="ctr">
                  <a:solidFill>
                    <a:schemeClr val="tx1"/>
                  </a:solidFill>
                  <a:prstDash val="solid"/>
                  <a:round/>
                  <a:headEnd type="none" w="med" len="med"/>
                  <a:tailEnd type="none" w="med" len="med"/>
                </a:ln>
                <a:solidFill>
                  <a:srgbClr val="0000FF"/>
                </a:solidFill>
                <a:latin typeface="Calibri"/>
                <a:cs typeface="Calibri"/>
              </a:rPr>
              <a:t>/</a:t>
            </a:r>
            <a:r>
              <a:rPr lang="en-US" dirty="0" err="1" smtClean="0">
                <a:solidFill>
                  <a:srgbClr val="FF0000"/>
                </a:solidFill>
                <a:latin typeface="Calibri"/>
                <a:cs typeface="Calibri"/>
              </a:rPr>
              <a:t>e</a:t>
            </a:r>
            <a:r>
              <a:rPr lang="en-US" baseline="30000" dirty="0" smtClean="0">
                <a:solidFill>
                  <a:srgbClr val="FF0000"/>
                </a:solidFill>
                <a:latin typeface="Calibri"/>
                <a:cs typeface="Calibri"/>
              </a:rPr>
              <a:t>-</a:t>
            </a:r>
            <a:r>
              <a:rPr lang="en-US" dirty="0" smtClean="0">
                <a:solidFill>
                  <a:srgbClr val="FF0000"/>
                </a:solidFill>
                <a:latin typeface="Calibri"/>
                <a:cs typeface="Calibri"/>
              </a:rPr>
              <a:t> </a:t>
            </a:r>
            <a:r>
              <a:rPr lang="en-US" dirty="0" smtClean="0">
                <a:latin typeface="Calibri"/>
                <a:cs typeface="Calibri"/>
              </a:rPr>
              <a:t>ID</a:t>
            </a:r>
            <a:r>
              <a:rPr lang="en-US" dirty="0" smtClean="0">
                <a:solidFill>
                  <a:srgbClr val="0000FF"/>
                </a:solidFill>
                <a:latin typeface="Calibri"/>
                <a:cs typeface="Calibri"/>
              </a:rPr>
              <a:t> </a:t>
            </a:r>
            <a:r>
              <a:rPr lang="en-US" dirty="0" smtClean="0">
                <a:latin typeface="Calibri"/>
                <a:cs typeface="Calibri"/>
              </a:rPr>
              <a:t>in HTCC &amp; ECAL</a:t>
            </a:r>
            <a:endParaRPr lang="en-US" dirty="0">
              <a:latin typeface="Calibri"/>
              <a:cs typeface="Calibri"/>
            </a:endParaRPr>
          </a:p>
        </p:txBody>
      </p:sp>
      <p:sp>
        <p:nvSpPr>
          <p:cNvPr id="69" name="TextBox 68"/>
          <p:cNvSpPr txBox="1"/>
          <p:nvPr/>
        </p:nvSpPr>
        <p:spPr>
          <a:xfrm>
            <a:off x="2879674" y="5682176"/>
            <a:ext cx="3988216" cy="646331"/>
          </a:xfrm>
          <a:prstGeom prst="rect">
            <a:avLst/>
          </a:prstGeom>
          <a:noFill/>
        </p:spPr>
        <p:txBody>
          <a:bodyPr wrap="none" rtlCol="0">
            <a:spAutoFit/>
          </a:bodyPr>
          <a:lstStyle/>
          <a:p>
            <a:r>
              <a:rPr lang="en-US" u="sng" dirty="0" smtClean="0">
                <a:latin typeface="Calibri"/>
                <a:cs typeface="Calibri"/>
              </a:rPr>
              <a:t>Event selection:</a:t>
            </a:r>
          </a:p>
          <a:p>
            <a:r>
              <a:rPr lang="en-US" dirty="0" smtClean="0">
                <a:latin typeface="Calibri"/>
                <a:cs typeface="Calibri"/>
              </a:rPr>
              <a:t>Detect/identify all particles -&gt; exclusivity</a:t>
            </a:r>
          </a:p>
        </p:txBody>
      </p:sp>
      <p:sp>
        <p:nvSpPr>
          <p:cNvPr id="41" name="Rectangle 40"/>
          <p:cNvSpPr/>
          <p:nvPr/>
        </p:nvSpPr>
        <p:spPr>
          <a:xfrm>
            <a:off x="2346877" y="1839785"/>
            <a:ext cx="200558" cy="1390361"/>
          </a:xfrm>
          <a:prstGeom prst="rect">
            <a:avLst/>
          </a:prstGeom>
          <a:solidFill>
            <a:srgbClr val="0000FF">
              <a:alpha val="20000"/>
            </a:srgbClr>
          </a:solidFill>
          <a:ln w="3175" cap="flat" cmpd="sng" algn="ctr">
            <a:solidFill>
              <a:schemeClr val="tx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rot="16200000">
            <a:off x="2118080" y="2026471"/>
            <a:ext cx="633507" cy="338554"/>
          </a:xfrm>
          <a:prstGeom prst="rect">
            <a:avLst/>
          </a:prstGeom>
          <a:noFill/>
        </p:spPr>
        <p:txBody>
          <a:bodyPr wrap="none" rtlCol="0">
            <a:spAutoFit/>
          </a:bodyPr>
          <a:lstStyle/>
          <a:p>
            <a:r>
              <a:rPr lang="en-US" sz="1600" dirty="0" smtClean="0">
                <a:latin typeface="Calibri"/>
                <a:cs typeface="Calibri"/>
              </a:rPr>
              <a:t>HTCC</a:t>
            </a:r>
            <a:endParaRPr lang="en-US" sz="1600" dirty="0">
              <a:latin typeface="Calibri"/>
              <a:cs typeface="Calibri"/>
            </a:endParaRPr>
          </a:p>
        </p:txBody>
      </p:sp>
      <p:sp>
        <p:nvSpPr>
          <p:cNvPr id="61" name="TextBox 60"/>
          <p:cNvSpPr txBox="1"/>
          <p:nvPr/>
        </p:nvSpPr>
        <p:spPr>
          <a:xfrm>
            <a:off x="6850277" y="1281145"/>
            <a:ext cx="322299" cy="400110"/>
          </a:xfrm>
          <a:prstGeom prst="rect">
            <a:avLst/>
          </a:prstGeom>
          <a:noFill/>
        </p:spPr>
        <p:txBody>
          <a:bodyPr wrap="none" rtlCol="0">
            <a:spAutoFit/>
          </a:bodyPr>
          <a:lstStyle/>
          <a:p>
            <a:r>
              <a:rPr lang="en-US" sz="2000" b="1" dirty="0" err="1" smtClean="0">
                <a:solidFill>
                  <a:srgbClr val="008000"/>
                </a:solidFill>
                <a:latin typeface="Calibri"/>
                <a:cs typeface="Calibri"/>
              </a:rPr>
              <a:t>p</a:t>
            </a:r>
            <a:endParaRPr lang="en-US" sz="2000" b="1" dirty="0">
              <a:solidFill>
                <a:srgbClr val="008000"/>
              </a:solidFill>
              <a:latin typeface="Calibri"/>
              <a:cs typeface="Calibri"/>
            </a:endParaRPr>
          </a:p>
        </p:txBody>
      </p:sp>
      <p:cxnSp>
        <p:nvCxnSpPr>
          <p:cNvPr id="81" name="Straight Connector 80"/>
          <p:cNvCxnSpPr/>
          <p:nvPr/>
        </p:nvCxnSpPr>
        <p:spPr>
          <a:xfrm flipV="1">
            <a:off x="1783204" y="2037609"/>
            <a:ext cx="2484028" cy="582646"/>
          </a:xfrm>
          <a:prstGeom prst="line">
            <a:avLst/>
          </a:prstGeom>
          <a:ln w="28575" cap="flat" cmpd="sng" algn="ctr">
            <a:solidFill>
              <a:srgbClr val="660066"/>
            </a:solidFill>
            <a:prstDash val="dash"/>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0800000">
            <a:off x="5981701" y="2037609"/>
            <a:ext cx="1004331" cy="452388"/>
          </a:xfrm>
          <a:prstGeom prst="line">
            <a:avLst/>
          </a:prstGeom>
          <a:ln w="28575" cap="flat" cmpd="sng" algn="ctr">
            <a:solidFill>
              <a:srgbClr val="660066"/>
            </a:solidFill>
            <a:prstDash val="dash"/>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6077031" y="1679720"/>
            <a:ext cx="317339" cy="400110"/>
          </a:xfrm>
          <a:prstGeom prst="rect">
            <a:avLst/>
          </a:prstGeom>
          <a:noFill/>
        </p:spPr>
        <p:txBody>
          <a:bodyPr wrap="none" rtlCol="0">
            <a:spAutoFit/>
          </a:bodyPr>
          <a:lstStyle/>
          <a:p>
            <a:r>
              <a:rPr lang="en-US" sz="2000" b="1" dirty="0" err="1" smtClean="0">
                <a:solidFill>
                  <a:srgbClr val="800000"/>
                </a:solidFill>
                <a:latin typeface="Calibri"/>
                <a:cs typeface="Calibri"/>
              </a:rPr>
              <a:t>γ</a:t>
            </a:r>
            <a:endParaRPr lang="en-US" sz="2000" b="1" dirty="0">
              <a:solidFill>
                <a:srgbClr val="800000"/>
              </a:solidFill>
              <a:latin typeface="Calibri"/>
              <a:cs typeface="Calibri"/>
            </a:endParaRPr>
          </a:p>
        </p:txBody>
      </p:sp>
      <p:sp>
        <p:nvSpPr>
          <p:cNvPr id="66" name="TextBox 65"/>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DVCS Summary</a:t>
            </a:r>
            <a:endParaRPr lang="en-US" dirty="0"/>
          </a:p>
        </p:txBody>
      </p:sp>
      <p:sp>
        <p:nvSpPr>
          <p:cNvPr id="3" name="Content Placeholder 2"/>
          <p:cNvSpPr>
            <a:spLocks noGrp="1"/>
          </p:cNvSpPr>
          <p:nvPr>
            <p:ph idx="1"/>
          </p:nvPr>
        </p:nvSpPr>
        <p:spPr>
          <a:xfrm>
            <a:off x="102191" y="1020726"/>
            <a:ext cx="9041809" cy="5523212"/>
          </a:xfrm>
        </p:spPr>
        <p:txBody>
          <a:bodyPr>
            <a:normAutofit/>
          </a:bodyPr>
          <a:lstStyle/>
          <a:p>
            <a:pPr marL="339725" indent="-339725"/>
            <a:r>
              <a:rPr lang="en-US" sz="2400" dirty="0" smtClean="0">
                <a:solidFill>
                  <a:srgbClr val="800000"/>
                </a:solidFill>
              </a:rPr>
              <a:t>DVCS is a crucial part of the JLab physics program at 12 GeV.  It provides the cleanest access to the GPDs and is the basis for the 3D imaging of the nucleon.       </a:t>
            </a:r>
            <a:r>
              <a:rPr lang="en-US" sz="2000" dirty="0" smtClean="0">
                <a:solidFill>
                  <a:srgbClr val="800000"/>
                </a:solidFill>
              </a:rPr>
              <a:t>	</a:t>
            </a:r>
            <a:endParaRPr lang="en-US" sz="2000" i="1" dirty="0" smtClean="0"/>
          </a:p>
          <a:p>
            <a:pPr marL="339725" indent="-339725"/>
            <a:endParaRPr lang="en-US" sz="800" dirty="0" smtClean="0">
              <a:solidFill>
                <a:srgbClr val="800000"/>
              </a:solidFill>
            </a:endParaRPr>
          </a:p>
          <a:p>
            <a:pPr marL="339725" indent="-339725"/>
            <a:r>
              <a:rPr lang="en-US" sz="2400" dirty="0" smtClean="0">
                <a:solidFill>
                  <a:srgbClr val="800000"/>
                </a:solidFill>
              </a:rPr>
              <a:t>Positron beams (polarized/</a:t>
            </a:r>
            <a:r>
              <a:rPr lang="en-US" sz="2400" dirty="0" err="1" smtClean="0">
                <a:solidFill>
                  <a:srgbClr val="800000"/>
                </a:solidFill>
              </a:rPr>
              <a:t>unpolarized</a:t>
            </a:r>
            <a:r>
              <a:rPr lang="en-US" sz="2400" dirty="0" smtClean="0">
                <a:solidFill>
                  <a:srgbClr val="800000"/>
                </a:solidFill>
              </a:rPr>
              <a:t>) of the same energy as electrons will significantly enhance the GPD program by allowing the separation of different combination of GPDs in the charge-dependent interference terms of the cross section.</a:t>
            </a:r>
          </a:p>
          <a:p>
            <a:pPr marL="339725" indent="-339725"/>
            <a:endParaRPr lang="en-US" sz="1000" dirty="0" smtClean="0">
              <a:solidFill>
                <a:srgbClr val="800000"/>
              </a:solidFill>
            </a:endParaRPr>
          </a:p>
          <a:p>
            <a:pPr marL="339725" indent="-339725"/>
            <a:r>
              <a:rPr lang="en-US" sz="2400" dirty="0" smtClean="0">
                <a:solidFill>
                  <a:srgbClr val="800000"/>
                </a:solidFill>
              </a:rPr>
              <a:t>Positron beams will directly address questions regarding quark confinement forces and the angular momentum distribution in protons.     				</a:t>
            </a:r>
            <a:r>
              <a:rPr lang="en-US" sz="2000" i="1" dirty="0" smtClean="0">
                <a:solidFill>
                  <a:srgbClr val="000000"/>
                </a:solidFill>
              </a:rPr>
              <a:t> </a:t>
            </a:r>
          </a:p>
          <a:p>
            <a:pPr marL="339725" indent="-339725"/>
            <a:endParaRPr lang="en-US" sz="800" dirty="0" smtClean="0">
              <a:solidFill>
                <a:srgbClr val="800000"/>
              </a:solidFill>
            </a:endParaRPr>
          </a:p>
          <a:p>
            <a:pPr marL="339725" indent="-339725"/>
            <a:r>
              <a:rPr lang="en-US" sz="2400" dirty="0" smtClean="0">
                <a:solidFill>
                  <a:srgbClr val="800000"/>
                </a:solidFill>
              </a:rPr>
              <a:t>A positron current of  ~10nA and </a:t>
            </a:r>
            <a:r>
              <a:rPr lang="en-US" sz="2400" dirty="0" err="1" smtClean="0">
                <a:solidFill>
                  <a:srgbClr val="800000"/>
                </a:solidFill>
              </a:rPr>
              <a:t>P</a:t>
            </a:r>
            <a:r>
              <a:rPr lang="en-US" sz="2400" baseline="-25000" dirty="0" err="1" smtClean="0">
                <a:solidFill>
                  <a:srgbClr val="800000"/>
                </a:solidFill>
              </a:rPr>
              <a:t>e</a:t>
            </a:r>
            <a:r>
              <a:rPr lang="en-US" sz="2400" baseline="-25000" dirty="0" smtClean="0">
                <a:solidFill>
                  <a:srgbClr val="800000"/>
                </a:solidFill>
              </a:rPr>
              <a:t>+ </a:t>
            </a:r>
            <a:r>
              <a:rPr lang="en-US" sz="2400" dirty="0" smtClean="0">
                <a:solidFill>
                  <a:srgbClr val="800000"/>
                </a:solidFill>
              </a:rPr>
              <a:t>= ~0.6 is required for an initial GPD program with positrons.</a:t>
            </a:r>
          </a:p>
          <a:p>
            <a:endParaRPr lang="en-US" dirty="0"/>
          </a:p>
        </p:txBody>
      </p:sp>
      <p:sp>
        <p:nvSpPr>
          <p:cNvPr id="4" name="TextBox 3"/>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Two-photon Effects in Elastic ep Scattering</a:t>
            </a:r>
            <a:endParaRPr lang="en-US" dirty="0"/>
          </a:p>
        </p:txBody>
      </p:sp>
      <p:pic>
        <p:nvPicPr>
          <p:cNvPr id="4" name="Picture 3"/>
          <p:cNvPicPr>
            <a:picLocks noChangeAspect="1"/>
          </p:cNvPicPr>
          <p:nvPr/>
        </p:nvPicPr>
        <p:blipFill>
          <a:blip r:embed="rId2"/>
          <a:srcRect t="10504"/>
          <a:stretch>
            <a:fillRect/>
          </a:stretch>
        </p:blipFill>
        <p:spPr>
          <a:xfrm>
            <a:off x="406319" y="942893"/>
            <a:ext cx="4025981" cy="3261009"/>
          </a:xfrm>
          <a:prstGeom prst="rect">
            <a:avLst/>
          </a:prstGeom>
        </p:spPr>
      </p:pic>
      <p:sp>
        <p:nvSpPr>
          <p:cNvPr id="5" name="TextBox 4"/>
          <p:cNvSpPr txBox="1"/>
          <p:nvPr/>
        </p:nvSpPr>
        <p:spPr>
          <a:xfrm>
            <a:off x="4902562" y="965200"/>
            <a:ext cx="3685902" cy="3170099"/>
          </a:xfrm>
          <a:prstGeom prst="rect">
            <a:avLst/>
          </a:prstGeom>
          <a:noFill/>
        </p:spPr>
        <p:txBody>
          <a:bodyPr wrap="square" rtlCol="0">
            <a:spAutoFit/>
          </a:bodyPr>
          <a:lstStyle/>
          <a:p>
            <a:pPr>
              <a:buClr>
                <a:srgbClr val="800000"/>
              </a:buClr>
              <a:buFont typeface="Wingdings" charset="2"/>
              <a:buChar char="§"/>
            </a:pPr>
            <a:r>
              <a:rPr lang="en-US" sz="2000" dirty="0">
                <a:latin typeface="Calibri"/>
                <a:cs typeface="Calibri"/>
              </a:rPr>
              <a:t> </a:t>
            </a:r>
            <a:r>
              <a:rPr lang="en-US" sz="2000" dirty="0" smtClean="0">
                <a:latin typeface="Calibri"/>
                <a:cs typeface="Calibri"/>
              </a:rPr>
              <a:t>2γ effects are significant in cross section differences but largely cancel in the G</a:t>
            </a:r>
            <a:r>
              <a:rPr lang="en-US" sz="2000" baseline="-25000" dirty="0" smtClean="0">
                <a:latin typeface="Calibri"/>
                <a:cs typeface="Calibri"/>
              </a:rPr>
              <a:t>E</a:t>
            </a:r>
            <a:r>
              <a:rPr lang="en-US" sz="2000" dirty="0" smtClean="0">
                <a:latin typeface="Calibri"/>
                <a:cs typeface="Calibri"/>
              </a:rPr>
              <a:t>/G</a:t>
            </a:r>
            <a:r>
              <a:rPr lang="en-US" sz="2000" baseline="-25000" dirty="0" smtClean="0">
                <a:latin typeface="Calibri"/>
                <a:cs typeface="Calibri"/>
              </a:rPr>
              <a:t>M</a:t>
            </a:r>
            <a:r>
              <a:rPr lang="en-US" sz="2000" dirty="0" smtClean="0">
                <a:latin typeface="Calibri"/>
                <a:cs typeface="Calibri"/>
              </a:rPr>
              <a:t> ratio from polarization measurements. </a:t>
            </a:r>
          </a:p>
          <a:p>
            <a:pPr>
              <a:buClr>
                <a:srgbClr val="800000"/>
              </a:buClr>
              <a:buFont typeface="Wingdings" charset="2"/>
              <a:buChar char="§"/>
            </a:pPr>
            <a:endParaRPr lang="en-US" sz="2000" dirty="0" smtClean="0">
              <a:latin typeface="Calibri"/>
              <a:cs typeface="Calibri"/>
            </a:endParaRPr>
          </a:p>
          <a:p>
            <a:pPr>
              <a:buClr>
                <a:srgbClr val="800000"/>
              </a:buClr>
              <a:buFont typeface="Wingdings" charset="2"/>
              <a:buChar char="§"/>
            </a:pPr>
            <a:r>
              <a:rPr lang="en-US" sz="2000" dirty="0" smtClean="0">
                <a:latin typeface="Calibri"/>
                <a:cs typeface="Calibri"/>
              </a:rPr>
              <a:t> Can the full discrepancy between the polarization data and the </a:t>
            </a:r>
            <a:r>
              <a:rPr lang="en-US" sz="2000" dirty="0" err="1" smtClean="0">
                <a:latin typeface="Calibri"/>
                <a:cs typeface="Calibri"/>
              </a:rPr>
              <a:t>Rosenbluth</a:t>
            </a:r>
            <a:r>
              <a:rPr lang="en-US" sz="2000" dirty="0" smtClean="0">
                <a:latin typeface="Calibri"/>
                <a:cs typeface="Calibri"/>
              </a:rPr>
              <a:t> data be explained with contributions from 2γ effects alone?</a:t>
            </a:r>
          </a:p>
        </p:txBody>
      </p:sp>
      <p:sp>
        <p:nvSpPr>
          <p:cNvPr id="6" name="TextBox 5"/>
          <p:cNvSpPr txBox="1"/>
          <p:nvPr/>
        </p:nvSpPr>
        <p:spPr>
          <a:xfrm>
            <a:off x="1546143" y="4334980"/>
            <a:ext cx="5858319" cy="369332"/>
          </a:xfrm>
          <a:prstGeom prst="rect">
            <a:avLst/>
          </a:prstGeom>
          <a:noFill/>
          <a:ln w="19050" cap="flat" cmpd="sng" algn="ctr">
            <a:solidFill>
              <a:srgbClr val="800000"/>
            </a:solidFill>
            <a:prstDash val="solid"/>
            <a:round/>
            <a:headEnd type="none" w="med" len="med"/>
            <a:tailEnd type="none" w="med" len="med"/>
          </a:ln>
        </p:spPr>
        <p:txBody>
          <a:bodyPr wrap="none" rtlCol="0">
            <a:spAutoFit/>
          </a:bodyPr>
          <a:lstStyle/>
          <a:p>
            <a:r>
              <a:rPr lang="en-US" dirty="0" smtClean="0">
                <a:latin typeface="Calibri"/>
                <a:cs typeface="Calibri"/>
              </a:rPr>
              <a:t>=&gt; Measure 2γ effects in elastic cross section ratio of </a:t>
            </a:r>
            <a:r>
              <a:rPr lang="en-US" dirty="0" err="1" smtClean="0">
                <a:latin typeface="Calibri"/>
                <a:cs typeface="Calibri"/>
              </a:rPr>
              <a:t>e</a:t>
            </a:r>
            <a:r>
              <a:rPr lang="en-US" baseline="30000" dirty="0" err="1" smtClean="0">
                <a:latin typeface="Calibri"/>
                <a:cs typeface="Calibri"/>
              </a:rPr>
              <a:t>+</a:t>
            </a:r>
            <a:r>
              <a:rPr lang="en-US" dirty="0" err="1" smtClean="0">
                <a:latin typeface="Calibri"/>
                <a:cs typeface="Calibri"/>
              </a:rPr>
              <a:t>p/e</a:t>
            </a:r>
            <a:r>
              <a:rPr lang="en-US" baseline="30000" dirty="0" err="1" smtClean="0">
                <a:latin typeface="Calibri"/>
                <a:cs typeface="Calibri"/>
              </a:rPr>
              <a:t>-</a:t>
            </a:r>
            <a:r>
              <a:rPr lang="en-US" dirty="0" err="1" smtClean="0">
                <a:latin typeface="Calibri"/>
                <a:cs typeface="Calibri"/>
              </a:rPr>
              <a:t>p</a:t>
            </a:r>
            <a:r>
              <a:rPr lang="en-US" dirty="0" smtClean="0">
                <a:latin typeface="Calibri"/>
                <a:cs typeface="Calibri"/>
              </a:rPr>
              <a:t>  </a:t>
            </a:r>
          </a:p>
        </p:txBody>
      </p:sp>
      <p:sp>
        <p:nvSpPr>
          <p:cNvPr id="7" name="TextBox 6"/>
          <p:cNvSpPr txBox="1"/>
          <p:nvPr/>
        </p:nvSpPr>
        <p:spPr>
          <a:xfrm>
            <a:off x="973032" y="5556474"/>
            <a:ext cx="7197935" cy="646331"/>
          </a:xfrm>
          <a:prstGeom prst="rect">
            <a:avLst/>
          </a:prstGeom>
          <a:noFill/>
        </p:spPr>
        <p:txBody>
          <a:bodyPr wrap="square" rtlCol="0">
            <a:spAutoFit/>
          </a:bodyPr>
          <a:lstStyle/>
          <a:p>
            <a:pPr algn="ctr"/>
            <a:r>
              <a:rPr lang="en-US" b="1" dirty="0" smtClean="0">
                <a:solidFill>
                  <a:srgbClr val="008000"/>
                </a:solidFill>
                <a:latin typeface="Calibri"/>
                <a:cs typeface="Calibri"/>
              </a:rPr>
              <a:t>Expected effects are small O(%), making  experiments challenging to </a:t>
            </a:r>
          </a:p>
          <a:p>
            <a:pPr algn="ctr"/>
            <a:r>
              <a:rPr lang="en-US" b="1" dirty="0" smtClean="0">
                <a:solidFill>
                  <a:srgbClr val="008000"/>
                </a:solidFill>
                <a:latin typeface="Calibri"/>
                <a:cs typeface="Calibri"/>
              </a:rPr>
              <a:t> 1) get sufficient statistics and 2) to keep systematic uncertainties at &lt; 1%</a:t>
            </a:r>
            <a:r>
              <a:rPr lang="en-US" dirty="0" smtClean="0">
                <a:latin typeface="Calibri"/>
                <a:cs typeface="Calibri"/>
              </a:rPr>
              <a:t>.  </a:t>
            </a:r>
            <a:endParaRPr lang="en-US" dirty="0">
              <a:latin typeface="Calibri"/>
              <a:cs typeface="Calibri"/>
            </a:endParaRPr>
          </a:p>
        </p:txBody>
      </p:sp>
      <p:sp>
        <p:nvSpPr>
          <p:cNvPr id="8" name="TextBox 7"/>
          <p:cNvSpPr txBox="1"/>
          <p:nvPr/>
        </p:nvSpPr>
        <p:spPr>
          <a:xfrm>
            <a:off x="1415636" y="4828566"/>
            <a:ext cx="6109365" cy="677108"/>
          </a:xfrm>
          <a:prstGeom prst="rect">
            <a:avLst/>
          </a:prstGeom>
          <a:noFill/>
        </p:spPr>
        <p:txBody>
          <a:bodyPr wrap="none" rtlCol="0">
            <a:spAutoFit/>
          </a:bodyPr>
          <a:lstStyle/>
          <a:p>
            <a:r>
              <a:rPr lang="en-US" sz="2000" dirty="0" smtClean="0">
                <a:latin typeface="Calibri"/>
                <a:cs typeface="Calibri"/>
              </a:rPr>
              <a:t>					R</a:t>
            </a:r>
            <a:r>
              <a:rPr lang="en-US" sz="2000" baseline="-25000" dirty="0" smtClean="0">
                <a:latin typeface="Calibri"/>
                <a:cs typeface="Calibri"/>
              </a:rPr>
              <a:t>2γ</a:t>
            </a:r>
            <a:r>
              <a:rPr lang="en-US" sz="2000" dirty="0" smtClean="0">
                <a:latin typeface="Calibri"/>
                <a:cs typeface="Calibri"/>
              </a:rPr>
              <a:t> ≈ 1 - 2δ</a:t>
            </a:r>
            <a:r>
              <a:rPr lang="en-US" sz="2000" baseline="-25000" dirty="0" smtClean="0">
                <a:latin typeface="Calibri"/>
                <a:cs typeface="Calibri"/>
              </a:rPr>
              <a:t>γγ</a:t>
            </a:r>
          </a:p>
          <a:p>
            <a:r>
              <a:rPr lang="en-US" dirty="0" smtClean="0">
                <a:latin typeface="Calibri"/>
                <a:cs typeface="Calibri"/>
              </a:rPr>
              <a:t> (</a:t>
            </a:r>
            <a:r>
              <a:rPr lang="en-US" dirty="0" err="1" smtClean="0">
                <a:latin typeface="Calibri"/>
                <a:cs typeface="Calibri"/>
              </a:rPr>
              <a:t>δ</a:t>
            </a:r>
            <a:r>
              <a:rPr lang="en-US" baseline="-25000" dirty="0" err="1" smtClean="0">
                <a:latin typeface="Calibri"/>
                <a:cs typeface="Calibri"/>
              </a:rPr>
              <a:t>γγ</a:t>
            </a:r>
            <a:r>
              <a:rPr lang="en-US" dirty="0" smtClean="0">
                <a:latin typeface="Calibri"/>
                <a:cs typeface="Calibri"/>
              </a:rPr>
              <a:t> is 2γ correction from interference of 1γ and 2γ amplitudes) </a:t>
            </a:r>
          </a:p>
        </p:txBody>
      </p:sp>
      <p:sp>
        <p:nvSpPr>
          <p:cNvPr id="9" name="TextBox 8"/>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Why Positrons?</a:t>
            </a:r>
            <a:endParaRPr lang="en-US" sz="4000" dirty="0"/>
          </a:p>
        </p:txBody>
      </p:sp>
      <p:sp>
        <p:nvSpPr>
          <p:cNvPr id="3" name="Content Placeholder 2"/>
          <p:cNvSpPr>
            <a:spLocks noGrp="1"/>
          </p:cNvSpPr>
          <p:nvPr>
            <p:ph idx="1"/>
          </p:nvPr>
        </p:nvSpPr>
        <p:spPr>
          <a:xfrm>
            <a:off x="212651" y="942386"/>
            <a:ext cx="8739963" cy="5299928"/>
          </a:xfrm>
        </p:spPr>
        <p:txBody>
          <a:bodyPr>
            <a:noAutofit/>
          </a:bodyPr>
          <a:lstStyle/>
          <a:p>
            <a:r>
              <a:rPr lang="en-US" sz="2400" dirty="0" smtClean="0"/>
              <a:t>Much of the science program in nuclear/hadron physics with </a:t>
            </a:r>
            <a:r>
              <a:rPr lang="en-US" sz="2400" i="1" dirty="0" smtClean="0">
                <a:solidFill>
                  <a:srgbClr val="800000"/>
                </a:solidFill>
              </a:rPr>
              <a:t>external lepton beams </a:t>
            </a:r>
            <a:r>
              <a:rPr lang="en-US" sz="2400" dirty="0" smtClean="0"/>
              <a:t>can be obtained more easily with electrons than with positrons </a:t>
            </a:r>
          </a:p>
          <a:p>
            <a:endParaRPr lang="en-US" sz="1000" dirty="0" smtClean="0"/>
          </a:p>
          <a:p>
            <a:pPr lvl="1"/>
            <a:r>
              <a:rPr lang="en-US" sz="2000" dirty="0" err="1" smtClean="0">
                <a:solidFill>
                  <a:srgbClr val="0000FF"/>
                </a:solidFill>
              </a:rPr>
              <a:t>e</a:t>
            </a:r>
            <a:r>
              <a:rPr lang="en-US" sz="2000" baseline="30000" dirty="0" smtClean="0">
                <a:solidFill>
                  <a:srgbClr val="0000FF"/>
                </a:solidFill>
              </a:rPr>
              <a:t>+</a:t>
            </a:r>
            <a:r>
              <a:rPr lang="en-US" sz="2000" dirty="0" smtClean="0">
                <a:solidFill>
                  <a:srgbClr val="0000FF"/>
                </a:solidFill>
              </a:rPr>
              <a:t> </a:t>
            </a:r>
            <a:r>
              <a:rPr lang="en-US" sz="2000" dirty="0" smtClean="0"/>
              <a:t>obtained through secondary process, e.g. e</a:t>
            </a:r>
            <a:r>
              <a:rPr lang="en-US" sz="2000" baseline="30000" dirty="0" smtClean="0"/>
              <a:t>-</a:t>
            </a:r>
            <a:r>
              <a:rPr lang="en-US" sz="2000" dirty="0" smtClean="0"/>
              <a:t>+X-&gt; e</a:t>
            </a:r>
            <a:r>
              <a:rPr lang="en-US" sz="2000" baseline="30000" dirty="0" smtClean="0"/>
              <a:t>-</a:t>
            </a:r>
            <a:r>
              <a:rPr lang="en-US" sz="2000" dirty="0" smtClean="0"/>
              <a:t>+γ -&gt;</a:t>
            </a:r>
            <a:r>
              <a:rPr lang="en-US" sz="2000" dirty="0" smtClean="0">
                <a:solidFill>
                  <a:srgbClr val="0000FF"/>
                </a:solidFill>
              </a:rPr>
              <a:t>e</a:t>
            </a:r>
            <a:r>
              <a:rPr lang="en-US" sz="2000" baseline="30000" dirty="0" smtClean="0">
                <a:solidFill>
                  <a:srgbClr val="0000FF"/>
                </a:solidFill>
              </a:rPr>
              <a:t>+</a:t>
            </a:r>
            <a:r>
              <a:rPr lang="en-US" sz="2000" baseline="30000" dirty="0" smtClean="0"/>
              <a:t> </a:t>
            </a:r>
            <a:r>
              <a:rPr lang="en-US" sz="2000" dirty="0" smtClean="0"/>
              <a:t>e</a:t>
            </a:r>
            <a:r>
              <a:rPr lang="en-US" sz="2000" baseline="30000" dirty="0" smtClean="0"/>
              <a:t>- </a:t>
            </a:r>
            <a:r>
              <a:rPr lang="en-US" sz="2000" dirty="0" smtClean="0"/>
              <a:t>X  positron beam current much lower </a:t>
            </a:r>
          </a:p>
          <a:p>
            <a:pPr lvl="1"/>
            <a:endParaRPr lang="en-US" sz="1000" dirty="0" smtClean="0"/>
          </a:p>
          <a:p>
            <a:pPr lvl="1"/>
            <a:r>
              <a:rPr lang="en-US" sz="2000" dirty="0" err="1" smtClean="0">
                <a:solidFill>
                  <a:srgbClr val="0000FF"/>
                </a:solidFill>
              </a:rPr>
              <a:t>e</a:t>
            </a:r>
            <a:r>
              <a:rPr lang="en-US" sz="2000" baseline="30000" dirty="0" smtClean="0">
                <a:solidFill>
                  <a:srgbClr val="0000FF"/>
                </a:solidFill>
              </a:rPr>
              <a:t>+</a:t>
            </a:r>
            <a:r>
              <a:rPr lang="en-US" sz="2000" dirty="0" smtClean="0">
                <a:solidFill>
                  <a:srgbClr val="0000FF"/>
                </a:solidFill>
              </a:rPr>
              <a:t> </a:t>
            </a:r>
            <a:r>
              <a:rPr lang="en-US" sz="2000" dirty="0" smtClean="0"/>
              <a:t>polarization obtained through polarization transfer </a:t>
            </a:r>
          </a:p>
          <a:p>
            <a:pPr lvl="1">
              <a:buNone/>
            </a:pPr>
            <a:r>
              <a:rPr lang="en-US" sz="2000" dirty="0" smtClean="0"/>
              <a:t>	e</a:t>
            </a:r>
            <a:r>
              <a:rPr lang="en-US" sz="2000" baseline="30000" dirty="0" smtClean="0"/>
              <a:t>-</a:t>
            </a:r>
            <a:r>
              <a:rPr lang="en-US" sz="2000" dirty="0" smtClean="0"/>
              <a:t> X -&gt; e</a:t>
            </a:r>
            <a:r>
              <a:rPr lang="en-US" sz="2000" baseline="30000" dirty="0" smtClean="0"/>
              <a:t>-</a:t>
            </a:r>
            <a:r>
              <a:rPr lang="en-US" sz="2000" dirty="0" smtClean="0">
                <a:solidFill>
                  <a:srgbClr val="0000FF"/>
                </a:solidFill>
              </a:rPr>
              <a:t> </a:t>
            </a:r>
            <a:r>
              <a:rPr lang="en-US" sz="2000" dirty="0" err="1" smtClean="0">
                <a:solidFill>
                  <a:srgbClr val="0000FF"/>
                </a:solidFill>
              </a:rPr>
              <a:t>γ</a:t>
            </a:r>
            <a:r>
              <a:rPr lang="en-US" sz="2000" baseline="-25000" dirty="0" err="1" smtClean="0">
                <a:solidFill>
                  <a:srgbClr val="0000FF"/>
                </a:solidFill>
              </a:rPr>
              <a:t>p</a:t>
            </a:r>
            <a:r>
              <a:rPr lang="en-US" sz="2000" baseline="-25000" dirty="0" smtClean="0">
                <a:solidFill>
                  <a:srgbClr val="0000FF"/>
                </a:solidFill>
              </a:rPr>
              <a:t> </a:t>
            </a:r>
            <a:r>
              <a:rPr lang="en-US" sz="2000" dirty="0" smtClean="0"/>
              <a:t>X …; </a:t>
            </a:r>
            <a:r>
              <a:rPr lang="en-US" sz="2000" dirty="0" err="1" smtClean="0">
                <a:solidFill>
                  <a:srgbClr val="0000FF"/>
                </a:solidFill>
              </a:rPr>
              <a:t>γ</a:t>
            </a:r>
            <a:r>
              <a:rPr lang="en-US" sz="2000" baseline="-25000" dirty="0" err="1" smtClean="0">
                <a:solidFill>
                  <a:srgbClr val="0000FF"/>
                </a:solidFill>
              </a:rPr>
              <a:t>p</a:t>
            </a:r>
            <a:r>
              <a:rPr lang="en-US" sz="2000" dirty="0" smtClean="0"/>
              <a:t> -&gt; </a:t>
            </a:r>
            <a:r>
              <a:rPr lang="en-US" sz="2000" dirty="0" err="1" smtClean="0">
                <a:solidFill>
                  <a:srgbClr val="0000FF"/>
                </a:solidFill>
              </a:rPr>
              <a:t>e</a:t>
            </a:r>
            <a:r>
              <a:rPr lang="en-US" sz="2000" baseline="30000" dirty="0" err="1" smtClean="0">
                <a:solidFill>
                  <a:srgbClr val="0000FF"/>
                </a:solidFill>
              </a:rPr>
              <a:t>+</a:t>
            </a:r>
            <a:r>
              <a:rPr lang="en-US" sz="2000" baseline="-25000" dirty="0" err="1" smtClean="0">
                <a:solidFill>
                  <a:srgbClr val="0000FF"/>
                </a:solidFill>
              </a:rPr>
              <a:t>p</a:t>
            </a:r>
            <a:r>
              <a:rPr lang="en-US" sz="2000" baseline="-25000" dirty="0" smtClean="0">
                <a:solidFill>
                  <a:srgbClr val="0000FF"/>
                </a:solidFill>
              </a:rPr>
              <a:t> </a:t>
            </a:r>
            <a:r>
              <a:rPr lang="en-US" sz="2000" dirty="0" smtClean="0"/>
              <a:t>e</a:t>
            </a:r>
            <a:r>
              <a:rPr lang="en-US" sz="2000" baseline="30000" dirty="0" smtClean="0"/>
              <a:t>- </a:t>
            </a:r>
            <a:r>
              <a:rPr lang="en-US" sz="2000" dirty="0" smtClean="0"/>
              <a:t>X, so typically lower, but can be high for high </a:t>
            </a:r>
            <a:r>
              <a:rPr lang="en-US" sz="2000" dirty="0" smtClean="0">
                <a:solidFill>
                  <a:srgbClr val="0000FF"/>
                </a:solidFill>
              </a:rPr>
              <a:t>e</a:t>
            </a:r>
            <a:r>
              <a:rPr lang="en-US" sz="2000" baseline="30000" dirty="0" smtClean="0">
                <a:solidFill>
                  <a:srgbClr val="0000FF"/>
                </a:solidFill>
              </a:rPr>
              <a:t>+</a:t>
            </a:r>
            <a:r>
              <a:rPr lang="en-US" sz="2000" dirty="0" smtClean="0">
                <a:solidFill>
                  <a:srgbClr val="0000FF"/>
                </a:solidFill>
              </a:rPr>
              <a:t> </a:t>
            </a:r>
            <a:r>
              <a:rPr lang="en-US" sz="2000" dirty="0" smtClean="0"/>
              <a:t>energy. </a:t>
            </a:r>
          </a:p>
          <a:p>
            <a:pPr lvl="1">
              <a:buNone/>
            </a:pPr>
            <a:endParaRPr lang="en-US" sz="1000" dirty="0" smtClean="0"/>
          </a:p>
          <a:p>
            <a:r>
              <a:rPr lang="en-US" sz="2400" dirty="0" smtClean="0"/>
              <a:t>In some cases low or modest positron beam currents may be sufficient to access </a:t>
            </a:r>
            <a:r>
              <a:rPr lang="en-US" sz="2400" i="1" dirty="0" smtClean="0">
                <a:solidFill>
                  <a:srgbClr val="800000"/>
                </a:solidFill>
              </a:rPr>
              <a:t>high impact science</a:t>
            </a:r>
            <a:r>
              <a:rPr lang="en-US" sz="2400" dirty="0" smtClean="0">
                <a:solidFill>
                  <a:srgbClr val="800000"/>
                </a:solidFill>
              </a:rPr>
              <a:t> </a:t>
            </a:r>
            <a:r>
              <a:rPr lang="en-US" sz="2400" dirty="0" smtClean="0"/>
              <a:t>that is not accessible (or is more difficult to access) with electron beam alone. </a:t>
            </a:r>
          </a:p>
          <a:p>
            <a:pPr marL="0" indent="0">
              <a:buNone/>
            </a:pPr>
            <a:r>
              <a:rPr lang="en-US" sz="1000" dirty="0" smtClean="0"/>
              <a:t> </a:t>
            </a:r>
          </a:p>
          <a:p>
            <a:r>
              <a:rPr lang="en-US" sz="2400" dirty="0" smtClean="0"/>
              <a:t>Opportunities if large acceptance detectors can be employed.</a:t>
            </a:r>
            <a:endParaRPr lang="en-US" sz="2400" dirty="0"/>
          </a:p>
        </p:txBody>
      </p:sp>
      <p:sp>
        <p:nvSpPr>
          <p:cNvPr id="4" name="TextBox 3"/>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Recent e</a:t>
            </a:r>
            <a:r>
              <a:rPr lang="en-US" baseline="30000" dirty="0" smtClean="0"/>
              <a:t>+</a:t>
            </a:r>
            <a:r>
              <a:rPr lang="en-US" dirty="0" smtClean="0"/>
              <a:t>/e</a:t>
            </a:r>
            <a:r>
              <a:rPr lang="en-US" baseline="30000" dirty="0" smtClean="0"/>
              <a:t>-</a:t>
            </a:r>
            <a:r>
              <a:rPr lang="en-US" dirty="0" smtClean="0"/>
              <a:t> Experiments</a:t>
            </a:r>
            <a:endParaRPr lang="en-US" dirty="0"/>
          </a:p>
        </p:txBody>
      </p:sp>
      <p:sp>
        <p:nvSpPr>
          <p:cNvPr id="3" name="Content Placeholder 2"/>
          <p:cNvSpPr>
            <a:spLocks noGrp="1"/>
          </p:cNvSpPr>
          <p:nvPr>
            <p:ph idx="1"/>
          </p:nvPr>
        </p:nvSpPr>
        <p:spPr>
          <a:xfrm>
            <a:off x="628650" y="845370"/>
            <a:ext cx="7245350" cy="5262563"/>
          </a:xfrm>
        </p:spPr>
        <p:txBody>
          <a:bodyPr>
            <a:normAutofit/>
          </a:bodyPr>
          <a:lstStyle/>
          <a:p>
            <a:pPr>
              <a:buNone/>
            </a:pPr>
            <a:r>
              <a:rPr lang="en-US" sz="1600" dirty="0" smtClean="0">
                <a:latin typeface="Calibri"/>
                <a:cs typeface="Calibri"/>
              </a:rPr>
              <a:t>	Review article </a:t>
            </a:r>
            <a:r>
              <a:rPr lang="en-US" sz="1600" i="1" dirty="0" smtClean="0">
                <a:latin typeface="Calibri"/>
                <a:cs typeface="Calibri"/>
              </a:rPr>
              <a:t>“Two-photon exchange in elastic electron-proton scattering”, </a:t>
            </a:r>
            <a:r>
              <a:rPr lang="en-US" sz="1600" i="1" dirty="0" err="1" smtClean="0">
                <a:latin typeface="Calibri"/>
                <a:cs typeface="Calibri"/>
              </a:rPr>
              <a:t>A.Afanasev</a:t>
            </a:r>
            <a:r>
              <a:rPr lang="en-US" sz="1600" i="1" dirty="0" smtClean="0">
                <a:latin typeface="Calibri"/>
                <a:cs typeface="Calibri"/>
              </a:rPr>
              <a:t>, P.G. Blunden, D. Hassel, B.A. </a:t>
            </a:r>
            <a:r>
              <a:rPr lang="en-US" sz="1600" i="1" dirty="0" err="1" smtClean="0">
                <a:latin typeface="Calibri"/>
                <a:cs typeface="Calibri"/>
              </a:rPr>
              <a:t>Raue</a:t>
            </a:r>
            <a:r>
              <a:rPr lang="en-US" sz="1600" i="1" dirty="0" smtClean="0">
                <a:latin typeface="Calibri"/>
                <a:cs typeface="Calibri"/>
              </a:rPr>
              <a:t>, PPNP 95 (2017) 245-278 </a:t>
            </a:r>
            <a:endParaRPr lang="en-US" sz="1600" i="1" dirty="0">
              <a:latin typeface="Calibri"/>
              <a:cs typeface="Calibri"/>
            </a:endParaRPr>
          </a:p>
        </p:txBody>
      </p:sp>
      <p:pic>
        <p:nvPicPr>
          <p:cNvPr id="4" name="Picture 3"/>
          <p:cNvPicPr>
            <a:picLocks noChangeAspect="1"/>
          </p:cNvPicPr>
          <p:nvPr/>
        </p:nvPicPr>
        <p:blipFill>
          <a:blip r:embed="rId2"/>
          <a:stretch>
            <a:fillRect/>
          </a:stretch>
        </p:blipFill>
        <p:spPr>
          <a:xfrm>
            <a:off x="441150" y="1717564"/>
            <a:ext cx="3136900" cy="1987550"/>
          </a:xfrm>
          <a:prstGeom prst="rect">
            <a:avLst/>
          </a:prstGeom>
        </p:spPr>
      </p:pic>
      <p:pic>
        <p:nvPicPr>
          <p:cNvPr id="5" name="Picture 4"/>
          <p:cNvPicPr>
            <a:picLocks noChangeAspect="1"/>
          </p:cNvPicPr>
          <p:nvPr/>
        </p:nvPicPr>
        <p:blipFill>
          <a:blip r:embed="rId3"/>
          <a:stretch>
            <a:fillRect/>
          </a:stretch>
        </p:blipFill>
        <p:spPr>
          <a:xfrm>
            <a:off x="3713175" y="1717564"/>
            <a:ext cx="5153025" cy="2019300"/>
          </a:xfrm>
          <a:prstGeom prst="rect">
            <a:avLst/>
          </a:prstGeom>
        </p:spPr>
      </p:pic>
      <p:pic>
        <p:nvPicPr>
          <p:cNvPr id="6" name="Picture 5"/>
          <p:cNvPicPr>
            <a:picLocks noChangeAspect="1"/>
          </p:cNvPicPr>
          <p:nvPr/>
        </p:nvPicPr>
        <p:blipFill>
          <a:blip r:embed="rId4"/>
          <a:stretch>
            <a:fillRect/>
          </a:stretch>
        </p:blipFill>
        <p:spPr>
          <a:xfrm>
            <a:off x="441150" y="3902536"/>
            <a:ext cx="3181350" cy="2457450"/>
          </a:xfrm>
          <a:prstGeom prst="rect">
            <a:avLst/>
          </a:prstGeom>
        </p:spPr>
      </p:pic>
      <p:sp>
        <p:nvSpPr>
          <p:cNvPr id="7" name="TextBox 6"/>
          <p:cNvSpPr txBox="1"/>
          <p:nvPr/>
        </p:nvSpPr>
        <p:spPr>
          <a:xfrm>
            <a:off x="1670390" y="1713959"/>
            <a:ext cx="780081" cy="338554"/>
          </a:xfrm>
          <a:prstGeom prst="rect">
            <a:avLst/>
          </a:prstGeom>
          <a:solidFill>
            <a:srgbClr val="FFFFFF"/>
          </a:solidFill>
        </p:spPr>
        <p:txBody>
          <a:bodyPr wrap="none" rtlCol="0">
            <a:spAutoFit/>
          </a:bodyPr>
          <a:lstStyle/>
          <a:p>
            <a:r>
              <a:rPr lang="en-US" sz="1600" dirty="0" smtClean="0">
                <a:latin typeface="Calibri"/>
                <a:cs typeface="Calibri"/>
              </a:rPr>
              <a:t>VEPP-3</a:t>
            </a:r>
            <a:endParaRPr lang="en-US" sz="1600" dirty="0">
              <a:latin typeface="Calibri"/>
              <a:cs typeface="Calibri"/>
            </a:endParaRPr>
          </a:p>
        </p:txBody>
      </p:sp>
      <p:sp>
        <p:nvSpPr>
          <p:cNvPr id="8" name="TextBox 7"/>
          <p:cNvSpPr txBox="1"/>
          <p:nvPr/>
        </p:nvSpPr>
        <p:spPr>
          <a:xfrm>
            <a:off x="437085" y="1717564"/>
            <a:ext cx="723275" cy="307777"/>
          </a:xfrm>
          <a:prstGeom prst="rect">
            <a:avLst/>
          </a:prstGeom>
          <a:noFill/>
        </p:spPr>
        <p:txBody>
          <a:bodyPr wrap="none" rtlCol="0">
            <a:spAutoFit/>
          </a:bodyPr>
          <a:lstStyle/>
          <a:p>
            <a:r>
              <a:rPr lang="en-US" sz="1400" dirty="0" smtClean="0">
                <a:latin typeface="Calibri"/>
                <a:cs typeface="Calibri"/>
              </a:rPr>
              <a:t>1.6GeV</a:t>
            </a:r>
            <a:endParaRPr lang="en-US" sz="1400" dirty="0">
              <a:latin typeface="Calibri"/>
              <a:cs typeface="Calibri"/>
            </a:endParaRPr>
          </a:p>
        </p:txBody>
      </p:sp>
      <p:sp>
        <p:nvSpPr>
          <p:cNvPr id="9" name="TextBox 8"/>
          <p:cNvSpPr txBox="1"/>
          <p:nvPr/>
        </p:nvSpPr>
        <p:spPr>
          <a:xfrm>
            <a:off x="2713333" y="1731370"/>
            <a:ext cx="723275" cy="307777"/>
          </a:xfrm>
          <a:prstGeom prst="rect">
            <a:avLst/>
          </a:prstGeom>
          <a:noFill/>
        </p:spPr>
        <p:txBody>
          <a:bodyPr wrap="none" rtlCol="0">
            <a:spAutoFit/>
          </a:bodyPr>
          <a:lstStyle/>
          <a:p>
            <a:r>
              <a:rPr lang="en-US" sz="1400" dirty="0" smtClean="0">
                <a:latin typeface="Calibri"/>
                <a:cs typeface="Calibri"/>
              </a:rPr>
              <a:t>1.0GeV</a:t>
            </a:r>
            <a:endParaRPr lang="en-US" sz="1400" dirty="0">
              <a:latin typeface="Calibri"/>
              <a:cs typeface="Calibri"/>
            </a:endParaRPr>
          </a:p>
        </p:txBody>
      </p:sp>
      <p:sp>
        <p:nvSpPr>
          <p:cNvPr id="10" name="TextBox 9"/>
          <p:cNvSpPr txBox="1"/>
          <p:nvPr/>
        </p:nvSpPr>
        <p:spPr>
          <a:xfrm>
            <a:off x="5653806" y="1755377"/>
            <a:ext cx="595035" cy="338554"/>
          </a:xfrm>
          <a:prstGeom prst="rect">
            <a:avLst/>
          </a:prstGeom>
          <a:solidFill>
            <a:srgbClr val="FFFFFF"/>
          </a:solidFill>
        </p:spPr>
        <p:txBody>
          <a:bodyPr wrap="none" rtlCol="0">
            <a:spAutoFit/>
          </a:bodyPr>
          <a:lstStyle/>
          <a:p>
            <a:r>
              <a:rPr lang="en-US" sz="1600" dirty="0" smtClean="0">
                <a:latin typeface="Calibri"/>
                <a:cs typeface="Calibri"/>
              </a:rPr>
              <a:t>CLAS</a:t>
            </a:r>
            <a:endParaRPr lang="en-US" sz="1600" dirty="0">
              <a:latin typeface="Calibri"/>
              <a:cs typeface="Calibri"/>
            </a:endParaRPr>
          </a:p>
        </p:txBody>
      </p:sp>
      <p:sp>
        <p:nvSpPr>
          <p:cNvPr id="11" name="TextBox 10"/>
          <p:cNvSpPr txBox="1"/>
          <p:nvPr/>
        </p:nvSpPr>
        <p:spPr>
          <a:xfrm>
            <a:off x="437085" y="4096690"/>
            <a:ext cx="915635" cy="338554"/>
          </a:xfrm>
          <a:prstGeom prst="rect">
            <a:avLst/>
          </a:prstGeom>
          <a:solidFill>
            <a:srgbClr val="FFFFFF"/>
          </a:solidFill>
        </p:spPr>
        <p:txBody>
          <a:bodyPr wrap="none" rtlCol="0">
            <a:spAutoFit/>
          </a:bodyPr>
          <a:lstStyle/>
          <a:p>
            <a:r>
              <a:rPr lang="en-US" sz="1600" dirty="0" smtClean="0">
                <a:noFill/>
                <a:latin typeface="Calibri"/>
                <a:cs typeface="Calibri"/>
              </a:rPr>
              <a:t>Olympus</a:t>
            </a:r>
            <a:endParaRPr lang="en-US" sz="1600" dirty="0">
              <a:noFill/>
              <a:latin typeface="Calibri"/>
              <a:cs typeface="Calibri"/>
            </a:endParaRPr>
          </a:p>
        </p:txBody>
      </p:sp>
      <p:pic>
        <p:nvPicPr>
          <p:cNvPr id="12" name="Picture 11"/>
          <p:cNvPicPr>
            <a:picLocks noChangeAspect="1"/>
          </p:cNvPicPr>
          <p:nvPr/>
        </p:nvPicPr>
        <p:blipFill>
          <a:blip r:embed="rId5"/>
          <a:stretch>
            <a:fillRect/>
          </a:stretch>
        </p:blipFill>
        <p:spPr>
          <a:xfrm>
            <a:off x="4402234" y="3729692"/>
            <a:ext cx="4107942" cy="2564892"/>
          </a:xfrm>
          <a:prstGeom prst="rect">
            <a:avLst/>
          </a:prstGeom>
        </p:spPr>
      </p:pic>
      <p:sp>
        <p:nvSpPr>
          <p:cNvPr id="13" name="TextBox 12"/>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Direct 2γ Searches</a:t>
            </a:r>
            <a:endParaRPr lang="en-US" dirty="0"/>
          </a:p>
        </p:txBody>
      </p:sp>
      <p:pic>
        <p:nvPicPr>
          <p:cNvPr id="4" name="Picture 3"/>
          <p:cNvPicPr>
            <a:picLocks noChangeAspect="1"/>
          </p:cNvPicPr>
          <p:nvPr/>
        </p:nvPicPr>
        <p:blipFill rotWithShape="1">
          <a:blip r:embed="rId2"/>
          <a:srcRect r="1237"/>
          <a:stretch/>
        </p:blipFill>
        <p:spPr>
          <a:xfrm>
            <a:off x="4326492" y="1072197"/>
            <a:ext cx="4796244" cy="3634102"/>
          </a:xfrm>
          <a:prstGeom prst="rect">
            <a:avLst/>
          </a:prstGeom>
        </p:spPr>
      </p:pic>
      <p:sp>
        <p:nvSpPr>
          <p:cNvPr id="5" name="TextBox 4"/>
          <p:cNvSpPr txBox="1"/>
          <p:nvPr/>
        </p:nvSpPr>
        <p:spPr>
          <a:xfrm>
            <a:off x="160352" y="1072197"/>
            <a:ext cx="4513464" cy="3108544"/>
          </a:xfrm>
          <a:prstGeom prst="rect">
            <a:avLst/>
          </a:prstGeom>
          <a:noFill/>
        </p:spPr>
        <p:txBody>
          <a:bodyPr wrap="square" rtlCol="0">
            <a:spAutoFit/>
          </a:bodyPr>
          <a:lstStyle/>
          <a:p>
            <a:pPr>
              <a:buFont typeface="Wingdings" charset="2"/>
              <a:buChar char="§"/>
            </a:pPr>
            <a:r>
              <a:rPr lang="en-US" sz="2000" dirty="0" smtClean="0">
                <a:latin typeface="Calibri"/>
                <a:cs typeface="Calibri"/>
              </a:rPr>
              <a:t> The 3 experiments are in reasonable</a:t>
            </a:r>
          </a:p>
          <a:p>
            <a:r>
              <a:rPr lang="en-US" sz="2000" dirty="0" smtClean="0">
                <a:latin typeface="Calibri"/>
                <a:cs typeface="Calibri"/>
              </a:rPr>
              <a:t>   agreement with several theoretical </a:t>
            </a:r>
          </a:p>
          <a:p>
            <a:r>
              <a:rPr lang="en-US" sz="2000" dirty="0" smtClean="0">
                <a:latin typeface="Calibri"/>
                <a:cs typeface="Calibri"/>
              </a:rPr>
              <a:t>   calculations that include different </a:t>
            </a:r>
          </a:p>
          <a:p>
            <a:r>
              <a:rPr lang="en-US" sz="2000" dirty="0" smtClean="0">
                <a:latin typeface="Calibri"/>
                <a:cs typeface="Calibri"/>
              </a:rPr>
              <a:t>   models for 2γ effects. </a:t>
            </a:r>
          </a:p>
          <a:p>
            <a:endParaRPr lang="en-US" sz="800" dirty="0" smtClean="0">
              <a:latin typeface="Calibri"/>
              <a:cs typeface="Calibri"/>
            </a:endParaRPr>
          </a:p>
          <a:p>
            <a:r>
              <a:rPr lang="en-US" sz="2000" dirty="0" smtClean="0">
                <a:latin typeface="Calibri"/>
                <a:cs typeface="Calibri"/>
              </a:rPr>
              <a:t>Caveat: Agreement requires shifting the CLAS and the Olympus results by one and two times their correlated uncertainties.</a:t>
            </a:r>
          </a:p>
          <a:p>
            <a:endParaRPr lang="en-US" sz="800" dirty="0" smtClean="0">
              <a:latin typeface="Calibri"/>
              <a:cs typeface="Calibri"/>
            </a:endParaRPr>
          </a:p>
          <a:p>
            <a:r>
              <a:rPr lang="en-US" sz="2000" dirty="0" smtClean="0">
                <a:latin typeface="Calibri"/>
                <a:cs typeface="Calibri"/>
              </a:rPr>
              <a:t>“ </a:t>
            </a:r>
            <a:r>
              <a:rPr lang="en-US" sz="2000" b="1" dirty="0" smtClean="0">
                <a:solidFill>
                  <a:srgbClr val="008000"/>
                </a:solidFill>
                <a:latin typeface="Calibri"/>
                <a:cs typeface="Calibri"/>
              </a:rPr>
              <a:t>The </a:t>
            </a:r>
            <a:r>
              <a:rPr lang="en-US" sz="2000" b="1" dirty="0" err="1" smtClean="0">
                <a:solidFill>
                  <a:srgbClr val="008000"/>
                </a:solidFill>
                <a:latin typeface="Calibri"/>
                <a:cs typeface="Calibri"/>
              </a:rPr>
              <a:t>δ</a:t>
            </a:r>
            <a:r>
              <a:rPr lang="en-US" sz="2000" b="1" baseline="-25000" dirty="0" err="1" smtClean="0">
                <a:solidFill>
                  <a:srgbClr val="008000"/>
                </a:solidFill>
                <a:latin typeface="Calibri"/>
                <a:cs typeface="Calibri"/>
              </a:rPr>
              <a:t>γγ</a:t>
            </a:r>
            <a:r>
              <a:rPr lang="en-US" sz="2000" b="1" dirty="0" smtClean="0">
                <a:solidFill>
                  <a:srgbClr val="008000"/>
                </a:solidFill>
                <a:latin typeface="Calibri"/>
                <a:cs typeface="Calibri"/>
              </a:rPr>
              <a:t> = 0  hypothesis is ruled out  </a:t>
            </a:r>
          </a:p>
          <a:p>
            <a:r>
              <a:rPr lang="en-US" sz="2000" b="1" dirty="0" smtClean="0">
                <a:solidFill>
                  <a:srgbClr val="008000"/>
                </a:solidFill>
                <a:latin typeface="Calibri"/>
                <a:cs typeface="Calibri"/>
              </a:rPr>
              <a:t>at greater than 99.5% confidence level”  </a:t>
            </a:r>
            <a:endParaRPr lang="en-US" sz="2000" b="1" dirty="0">
              <a:solidFill>
                <a:srgbClr val="008000"/>
              </a:solidFill>
              <a:latin typeface="Calibri"/>
              <a:cs typeface="Calibri"/>
            </a:endParaRPr>
          </a:p>
        </p:txBody>
      </p:sp>
      <p:sp>
        <p:nvSpPr>
          <p:cNvPr id="6" name="TextBox 5"/>
          <p:cNvSpPr txBox="1"/>
          <p:nvPr/>
        </p:nvSpPr>
        <p:spPr>
          <a:xfrm>
            <a:off x="160352" y="4716540"/>
            <a:ext cx="8908130" cy="1446550"/>
          </a:xfrm>
          <a:prstGeom prst="rect">
            <a:avLst/>
          </a:prstGeom>
          <a:noFill/>
        </p:spPr>
        <p:txBody>
          <a:bodyPr wrap="square" rtlCol="0">
            <a:spAutoFit/>
          </a:bodyPr>
          <a:lstStyle/>
          <a:p>
            <a:r>
              <a:rPr lang="en-US" sz="2000" dirty="0" smtClean="0">
                <a:latin typeface="Calibri"/>
                <a:cs typeface="Calibri"/>
              </a:rPr>
              <a:t>“The results of these experiments are </a:t>
            </a:r>
            <a:r>
              <a:rPr lang="en-US" sz="2000" b="1" i="1" dirty="0" smtClean="0">
                <a:solidFill>
                  <a:srgbClr val="008000"/>
                </a:solidFill>
                <a:latin typeface="Calibri"/>
                <a:cs typeface="Calibri"/>
              </a:rPr>
              <a:t>by no means definitive</a:t>
            </a:r>
            <a:r>
              <a:rPr lang="en-US" sz="2000" dirty="0" smtClean="0">
                <a:latin typeface="Calibri"/>
                <a:cs typeface="Calibri"/>
              </a:rPr>
              <a:t>.  Most of the data are well below where the form factor discrepancy is significant (Q</a:t>
            </a:r>
            <a:r>
              <a:rPr lang="en-US" sz="2000" baseline="30000" dirty="0" smtClean="0">
                <a:latin typeface="Calibri"/>
                <a:cs typeface="Calibri"/>
              </a:rPr>
              <a:t>2</a:t>
            </a:r>
            <a:r>
              <a:rPr lang="en-US" sz="2000" dirty="0" smtClean="0">
                <a:latin typeface="Calibri"/>
                <a:cs typeface="Calibri"/>
              </a:rPr>
              <a:t> &gt; 2GeV</a:t>
            </a:r>
            <a:r>
              <a:rPr lang="en-US" sz="2000" baseline="30000" dirty="0" smtClean="0">
                <a:latin typeface="Calibri"/>
                <a:cs typeface="Calibri"/>
              </a:rPr>
              <a:t>2</a:t>
            </a:r>
            <a:r>
              <a:rPr lang="en-US" sz="2000" dirty="0" smtClean="0">
                <a:latin typeface="Calibri"/>
                <a:cs typeface="Calibri"/>
              </a:rPr>
              <a:t>).  Questions regarding the sources of the discrepancy remain largely unanswered” (my emphasis)</a:t>
            </a:r>
          </a:p>
          <a:p>
            <a:endParaRPr lang="en-US" sz="800" dirty="0" smtClean="0">
              <a:latin typeface="Calibri"/>
              <a:cs typeface="Calibri"/>
            </a:endParaRPr>
          </a:p>
          <a:p>
            <a:r>
              <a:rPr lang="en-US" sz="2000" b="1" dirty="0" smtClean="0">
                <a:solidFill>
                  <a:srgbClr val="800000"/>
                </a:solidFill>
                <a:latin typeface="Calibri"/>
                <a:cs typeface="Calibri"/>
              </a:rPr>
              <a:t>     “There is a clear need for similar experiments at larger Q</a:t>
            </a:r>
            <a:r>
              <a:rPr lang="en-US" sz="2000" b="1" baseline="30000" dirty="0" smtClean="0">
                <a:solidFill>
                  <a:srgbClr val="800000"/>
                </a:solidFill>
                <a:latin typeface="Calibri"/>
                <a:cs typeface="Calibri"/>
              </a:rPr>
              <a:t>2</a:t>
            </a:r>
            <a:r>
              <a:rPr lang="en-US" sz="2000" b="1" dirty="0" smtClean="0">
                <a:solidFill>
                  <a:srgbClr val="800000"/>
                </a:solidFill>
                <a:latin typeface="Calibri"/>
                <a:cs typeface="Calibri"/>
              </a:rPr>
              <a:t> and at </a:t>
            </a:r>
            <a:r>
              <a:rPr lang="en-US" sz="2000" b="1" dirty="0" err="1" smtClean="0">
                <a:solidFill>
                  <a:srgbClr val="800000"/>
                </a:solidFill>
                <a:latin typeface="Calibri"/>
                <a:cs typeface="Calibri"/>
              </a:rPr>
              <a:t>ε</a:t>
            </a:r>
            <a:r>
              <a:rPr lang="en-US" sz="2000" b="1" dirty="0" smtClean="0">
                <a:solidFill>
                  <a:srgbClr val="800000"/>
                </a:solidFill>
                <a:latin typeface="Calibri"/>
                <a:cs typeface="Calibri"/>
              </a:rPr>
              <a:t> &lt;0.5”. </a:t>
            </a:r>
          </a:p>
        </p:txBody>
      </p:sp>
      <p:sp>
        <p:nvSpPr>
          <p:cNvPr id="7" name="TextBox 6"/>
          <p:cNvSpPr txBox="1"/>
          <p:nvPr/>
        </p:nvSpPr>
        <p:spPr>
          <a:xfrm>
            <a:off x="7469043" y="6074121"/>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to Do? </a:t>
            </a:r>
            <a:endParaRPr lang="en-US" sz="3600" dirty="0"/>
          </a:p>
        </p:txBody>
      </p:sp>
      <p:sp>
        <p:nvSpPr>
          <p:cNvPr id="3" name="Content Placeholder 2"/>
          <p:cNvSpPr>
            <a:spLocks noGrp="1"/>
          </p:cNvSpPr>
          <p:nvPr>
            <p:ph idx="1"/>
          </p:nvPr>
        </p:nvSpPr>
        <p:spPr>
          <a:xfrm>
            <a:off x="340248" y="1031363"/>
            <a:ext cx="8577877" cy="5262563"/>
          </a:xfrm>
        </p:spPr>
        <p:txBody>
          <a:bodyPr/>
          <a:lstStyle/>
          <a:p>
            <a:pPr marL="457200" indent="-457200"/>
            <a:r>
              <a:rPr lang="en-US" sz="2400" dirty="0" smtClean="0">
                <a:latin typeface="Calibri"/>
                <a:cs typeface="Calibri"/>
              </a:rPr>
              <a:t>After 3 dedicated recent experiments (one making use of CLAS), and after many earlier attempts to measure 2γ exchange contribution we only know  that they do exists and that the results are not inconsistent with the discrepancy observed in elastic </a:t>
            </a:r>
            <a:r>
              <a:rPr lang="en-US" sz="2400" dirty="0" err="1" smtClean="0">
                <a:latin typeface="Calibri"/>
                <a:cs typeface="Calibri"/>
              </a:rPr>
              <a:t>ep</a:t>
            </a:r>
            <a:r>
              <a:rPr lang="en-US" sz="2400" dirty="0" smtClean="0">
                <a:latin typeface="Calibri"/>
                <a:cs typeface="Calibri"/>
              </a:rPr>
              <a:t> scattering. </a:t>
            </a:r>
          </a:p>
          <a:p>
            <a:pPr marL="457200" indent="-457200">
              <a:buNone/>
            </a:pPr>
            <a:r>
              <a:rPr lang="en-US" sz="2400" b="1" dirty="0" smtClean="0">
                <a:solidFill>
                  <a:srgbClr val="800000"/>
                </a:solidFill>
                <a:latin typeface="Calibri"/>
                <a:cs typeface="Calibri"/>
              </a:rPr>
              <a:t>What are the contributing factors to the limited success? </a:t>
            </a:r>
          </a:p>
          <a:p>
            <a:pPr marL="457200" indent="-457200"/>
            <a:r>
              <a:rPr lang="en-US" sz="2400" dirty="0" smtClean="0">
                <a:latin typeface="Calibri"/>
                <a:cs typeface="Calibri"/>
              </a:rPr>
              <a:t>Kinematics coverage in Q</a:t>
            </a:r>
            <a:r>
              <a:rPr lang="en-US" sz="2400" baseline="30000" dirty="0" smtClean="0">
                <a:latin typeface="Calibri"/>
                <a:cs typeface="Calibri"/>
              </a:rPr>
              <a:t>2</a:t>
            </a:r>
            <a:r>
              <a:rPr lang="en-US" sz="2400" dirty="0" smtClean="0">
                <a:latin typeface="Calibri"/>
                <a:cs typeface="Calibri"/>
              </a:rPr>
              <a:t> and in ε are mostly where effects are expected to be small</a:t>
            </a:r>
          </a:p>
          <a:p>
            <a:pPr marL="457200" indent="-457200"/>
            <a:r>
              <a:rPr lang="en-US" sz="2400" dirty="0" smtClean="0">
                <a:latin typeface="Calibri"/>
                <a:cs typeface="Calibri"/>
              </a:rPr>
              <a:t>Systematic uncertainties are marginal in some cases</a:t>
            </a:r>
          </a:p>
          <a:p>
            <a:pPr marL="457200" indent="-457200"/>
            <a:r>
              <a:rPr lang="en-US" sz="2400" dirty="0" smtClean="0">
                <a:latin typeface="Calibri"/>
                <a:cs typeface="Calibri"/>
              </a:rPr>
              <a:t>Rates at higher Q</a:t>
            </a:r>
            <a:r>
              <a:rPr lang="en-US" sz="2400" baseline="30000" dirty="0" smtClean="0">
                <a:latin typeface="Calibri"/>
                <a:cs typeface="Calibri"/>
              </a:rPr>
              <a:t>2</a:t>
            </a:r>
            <a:r>
              <a:rPr lang="en-US" sz="2400" dirty="0" smtClean="0">
                <a:latin typeface="Calibri"/>
                <a:cs typeface="Calibri"/>
              </a:rPr>
              <a:t> and smaller </a:t>
            </a:r>
            <a:r>
              <a:rPr lang="en-US" sz="2400" dirty="0" err="1" smtClean="0">
                <a:latin typeface="Calibri"/>
                <a:cs typeface="Calibri"/>
              </a:rPr>
              <a:t>ε</a:t>
            </a:r>
            <a:r>
              <a:rPr lang="en-US" sz="2400" dirty="0" smtClean="0">
                <a:latin typeface="Calibri"/>
                <a:cs typeface="Calibri"/>
              </a:rPr>
              <a:t> are low, corresponding to high energy and large electron scattering angles.   </a:t>
            </a:r>
          </a:p>
          <a:p>
            <a:endParaRPr lang="en-US" dirty="0" smtClean="0"/>
          </a:p>
          <a:p>
            <a:pPr>
              <a:buNone/>
            </a:pPr>
            <a:r>
              <a:rPr lang="en-US" sz="2400" dirty="0" smtClean="0">
                <a:latin typeface="Calibri"/>
                <a:cs typeface="Calibri"/>
              </a:rPr>
              <a:t>		</a:t>
            </a:r>
            <a:r>
              <a:rPr lang="en-US" sz="2800" b="1" dirty="0" smtClean="0">
                <a:solidFill>
                  <a:srgbClr val="008000"/>
                </a:solidFill>
                <a:latin typeface="Calibri"/>
                <a:cs typeface="Calibri"/>
              </a:rPr>
              <a:t>	Can we do better at JLab ?</a:t>
            </a:r>
          </a:p>
          <a:p>
            <a:endParaRPr lang="en-US" dirty="0"/>
          </a:p>
        </p:txBody>
      </p:sp>
      <p:sp>
        <p:nvSpPr>
          <p:cNvPr id="4" name="TextBox 3"/>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 Data &amp; Predictions</a:t>
            </a:r>
            <a:endParaRPr lang="en-US" dirty="0"/>
          </a:p>
        </p:txBody>
      </p:sp>
      <p:pic>
        <p:nvPicPr>
          <p:cNvPr id="4" name="Picture 3"/>
          <p:cNvPicPr>
            <a:picLocks noChangeAspect="1"/>
          </p:cNvPicPr>
          <p:nvPr/>
        </p:nvPicPr>
        <p:blipFill>
          <a:blip r:embed="rId2"/>
          <a:srcRect l="4458" r="33886" b="22222"/>
          <a:stretch>
            <a:fillRect/>
          </a:stretch>
        </p:blipFill>
        <p:spPr>
          <a:xfrm>
            <a:off x="1254181" y="914400"/>
            <a:ext cx="6499169" cy="2444758"/>
          </a:xfrm>
          <a:prstGeom prst="rect">
            <a:avLst/>
          </a:prstGeom>
        </p:spPr>
      </p:pic>
      <p:pic>
        <p:nvPicPr>
          <p:cNvPr id="5" name="Picture 4"/>
          <p:cNvPicPr>
            <a:picLocks noChangeAspect="1"/>
          </p:cNvPicPr>
          <p:nvPr/>
        </p:nvPicPr>
        <p:blipFill>
          <a:blip r:embed="rId2"/>
          <a:srcRect l="66114" r="3389" b="21212"/>
          <a:stretch>
            <a:fillRect/>
          </a:stretch>
        </p:blipFill>
        <p:spPr>
          <a:xfrm>
            <a:off x="4538661" y="3538555"/>
            <a:ext cx="3214689" cy="2476504"/>
          </a:xfrm>
          <a:prstGeom prst="rect">
            <a:avLst/>
          </a:prstGeom>
        </p:spPr>
      </p:pic>
      <p:sp>
        <p:nvSpPr>
          <p:cNvPr id="6" name="TextBox 5"/>
          <p:cNvSpPr txBox="1"/>
          <p:nvPr/>
        </p:nvSpPr>
        <p:spPr>
          <a:xfrm>
            <a:off x="207961" y="3860800"/>
            <a:ext cx="3970339" cy="830997"/>
          </a:xfrm>
          <a:prstGeom prst="rect">
            <a:avLst/>
          </a:prstGeom>
          <a:noFill/>
        </p:spPr>
        <p:txBody>
          <a:bodyPr wrap="square" rtlCol="0">
            <a:spAutoFit/>
          </a:bodyPr>
          <a:lstStyle/>
          <a:p>
            <a:pPr>
              <a:buClr>
                <a:srgbClr val="008000"/>
              </a:buClr>
            </a:pPr>
            <a:r>
              <a:rPr lang="en-US" sz="2400" dirty="0" smtClean="0">
                <a:latin typeface="Calibri"/>
                <a:cs typeface="Calibri"/>
              </a:rPr>
              <a:t>	At fixed low value of </a:t>
            </a:r>
            <a:r>
              <a:rPr lang="en-US" sz="2400" dirty="0" err="1" smtClean="0">
                <a:latin typeface="Calibri"/>
                <a:cs typeface="Calibri"/>
              </a:rPr>
              <a:t>ε</a:t>
            </a:r>
            <a:r>
              <a:rPr lang="en-US" sz="2400" dirty="0" smtClean="0">
                <a:latin typeface="Calibri"/>
                <a:cs typeface="Calibri"/>
              </a:rPr>
              <a:t>, </a:t>
            </a:r>
          </a:p>
          <a:p>
            <a:pPr>
              <a:buClr>
                <a:srgbClr val="008000"/>
              </a:buClr>
            </a:pPr>
            <a:r>
              <a:rPr lang="en-US" sz="2400" dirty="0" smtClean="0">
                <a:latin typeface="Calibri"/>
                <a:cs typeface="Calibri"/>
              </a:rPr>
              <a:t>  R</a:t>
            </a:r>
            <a:r>
              <a:rPr lang="en-US" sz="2400" baseline="-25000" dirty="0" smtClean="0">
                <a:latin typeface="Calibri"/>
                <a:cs typeface="Calibri"/>
              </a:rPr>
              <a:t>2γ   </a:t>
            </a:r>
            <a:r>
              <a:rPr lang="en-US" sz="2400" dirty="0" smtClean="0">
                <a:latin typeface="Calibri"/>
                <a:cs typeface="Calibri"/>
              </a:rPr>
              <a:t>should increase with Q</a:t>
            </a:r>
            <a:r>
              <a:rPr lang="en-US" sz="2400" baseline="30000" dirty="0" smtClean="0">
                <a:latin typeface="Calibri"/>
                <a:cs typeface="Calibri"/>
              </a:rPr>
              <a:t>2</a:t>
            </a:r>
            <a:r>
              <a:rPr lang="en-US" sz="2400" dirty="0" smtClean="0">
                <a:latin typeface="Calibri"/>
                <a:cs typeface="Calibri"/>
              </a:rPr>
              <a:t>. </a:t>
            </a:r>
            <a:endParaRPr lang="en-US" sz="2400" baseline="-25000" dirty="0">
              <a:latin typeface="Calibri"/>
              <a:cs typeface="Calibri"/>
            </a:endParaRPr>
          </a:p>
        </p:txBody>
      </p:sp>
      <p:sp>
        <p:nvSpPr>
          <p:cNvPr id="7" name="TextBox 6"/>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Scenario with  </a:t>
            </a:r>
            <a:r>
              <a:rPr lang="en-US" sz="4000" i="1" dirty="0" smtClean="0">
                <a:solidFill>
                  <a:srgbClr val="FF0000"/>
                </a:solidFill>
                <a:effectLst>
                  <a:outerShdw dist="38100" dir="2700000">
                    <a:prstClr val="black"/>
                  </a:outerShdw>
                </a:effectLst>
                <a:latin typeface="Calibri"/>
                <a:cs typeface="Calibri"/>
              </a:rPr>
              <a:t>CLAS</a:t>
            </a:r>
            <a:r>
              <a:rPr lang="en-US" sz="3600" i="1" dirty="0" smtClean="0">
                <a:solidFill>
                  <a:srgbClr val="FF0000"/>
                </a:solidFill>
                <a:effectLst>
                  <a:outerShdw dist="38100" dir="2700000">
                    <a:prstClr val="black"/>
                  </a:outerShdw>
                </a:effectLst>
                <a:latin typeface="Calibri"/>
                <a:cs typeface="Calibri"/>
              </a:rPr>
              <a:t>12</a:t>
            </a:r>
            <a:endParaRPr lang="en-US" sz="3600" dirty="0"/>
          </a:p>
        </p:txBody>
      </p:sp>
      <p:sp>
        <p:nvSpPr>
          <p:cNvPr id="3" name="Content Placeholder 2"/>
          <p:cNvSpPr>
            <a:spLocks noGrp="1"/>
          </p:cNvSpPr>
          <p:nvPr>
            <p:ph idx="1"/>
          </p:nvPr>
        </p:nvSpPr>
        <p:spPr>
          <a:xfrm>
            <a:off x="437264" y="914400"/>
            <a:ext cx="7886700" cy="5435600"/>
          </a:xfrm>
        </p:spPr>
        <p:txBody>
          <a:bodyPr>
            <a:normAutofit fontScale="92500"/>
          </a:bodyPr>
          <a:lstStyle/>
          <a:p>
            <a:pPr algn="ctr">
              <a:buNone/>
            </a:pPr>
            <a:r>
              <a:rPr lang="en-US" sz="2800" b="1" u="sng" dirty="0" smtClean="0">
                <a:solidFill>
                  <a:srgbClr val="800000"/>
                </a:solidFill>
                <a:latin typeface="Calibri"/>
                <a:cs typeface="Calibri"/>
              </a:rPr>
              <a:t>Assumptions on beam properties</a:t>
            </a:r>
            <a:endParaRPr lang="en-US" sz="2800" dirty="0" smtClean="0">
              <a:latin typeface="Calibri"/>
              <a:cs typeface="Calibri"/>
            </a:endParaRPr>
          </a:p>
          <a:p>
            <a:pPr marL="339725" indent="-339725"/>
            <a:r>
              <a:rPr lang="en-US" sz="2800" dirty="0" smtClean="0">
                <a:latin typeface="Calibri"/>
                <a:cs typeface="Calibri"/>
              </a:rPr>
              <a:t>Positron beam current: </a:t>
            </a:r>
            <a:r>
              <a:rPr lang="en-US" sz="2800" dirty="0" err="1" smtClean="0">
                <a:latin typeface="Calibri"/>
                <a:cs typeface="Calibri"/>
              </a:rPr>
              <a:t>I</a:t>
            </a:r>
            <a:r>
              <a:rPr lang="en-US" sz="2800" baseline="-25000" dirty="0" err="1" smtClean="0">
                <a:latin typeface="Calibri"/>
                <a:cs typeface="Calibri"/>
              </a:rPr>
              <a:t>e</a:t>
            </a:r>
            <a:r>
              <a:rPr lang="en-US" sz="2800" baseline="-25000" dirty="0" smtClean="0">
                <a:latin typeface="Calibri"/>
                <a:cs typeface="Calibri"/>
              </a:rPr>
              <a:t>+</a:t>
            </a:r>
            <a:r>
              <a:rPr lang="en-US" sz="2800" dirty="0" smtClean="0">
                <a:latin typeface="Calibri"/>
                <a:cs typeface="Calibri"/>
              </a:rPr>
              <a:t> ≈ 60 </a:t>
            </a:r>
            <a:r>
              <a:rPr lang="en-US" sz="2800" dirty="0" err="1" smtClean="0">
                <a:latin typeface="Calibri"/>
                <a:cs typeface="Calibri"/>
              </a:rPr>
              <a:t>nA</a:t>
            </a:r>
            <a:endParaRPr lang="en-US" sz="2800" dirty="0" smtClean="0">
              <a:latin typeface="Calibri"/>
              <a:cs typeface="Calibri"/>
            </a:endParaRPr>
          </a:p>
          <a:p>
            <a:pPr marL="339725" indent="-339725"/>
            <a:r>
              <a:rPr lang="en-US" sz="2800" dirty="0" smtClean="0">
                <a:latin typeface="Calibri"/>
                <a:cs typeface="Calibri"/>
              </a:rPr>
              <a:t>Beam profile: </a:t>
            </a:r>
            <a:r>
              <a:rPr lang="en-US" sz="2800" dirty="0" err="1" smtClean="0">
                <a:latin typeface="Calibri"/>
                <a:cs typeface="Calibri"/>
              </a:rPr>
              <a:t>σ</a:t>
            </a:r>
            <a:r>
              <a:rPr lang="en-US" sz="2800" baseline="-25000" dirty="0" err="1" smtClean="0">
                <a:latin typeface="Calibri"/>
                <a:cs typeface="Calibri"/>
              </a:rPr>
              <a:t>x</a:t>
            </a:r>
            <a:r>
              <a:rPr lang="en-US" sz="2800" dirty="0" smtClean="0">
                <a:latin typeface="Calibri"/>
                <a:cs typeface="Calibri"/>
              </a:rPr>
              <a:t>, </a:t>
            </a:r>
            <a:r>
              <a:rPr lang="en-US" sz="2800" dirty="0" err="1" smtClean="0">
                <a:latin typeface="Calibri"/>
                <a:cs typeface="Calibri"/>
              </a:rPr>
              <a:t>σ</a:t>
            </a:r>
            <a:r>
              <a:rPr lang="en-US" sz="2800" baseline="-25000" dirty="0" err="1" smtClean="0">
                <a:latin typeface="Calibri"/>
                <a:cs typeface="Calibri"/>
              </a:rPr>
              <a:t>y</a:t>
            </a:r>
            <a:r>
              <a:rPr lang="en-US" sz="2800" dirty="0" smtClean="0">
                <a:latin typeface="Calibri"/>
                <a:cs typeface="Calibri"/>
              </a:rPr>
              <a:t> &lt; 0.4mm</a:t>
            </a:r>
          </a:p>
          <a:p>
            <a:pPr marL="339725" indent="-339725"/>
            <a:r>
              <a:rPr lang="en-US" sz="2800" dirty="0" smtClean="0">
                <a:latin typeface="Calibri"/>
                <a:cs typeface="Calibri"/>
              </a:rPr>
              <a:t>Polarization: not needed, so phase space at e</a:t>
            </a:r>
            <a:r>
              <a:rPr lang="en-US" sz="2800" baseline="30000" dirty="0" smtClean="0">
                <a:latin typeface="Calibri"/>
                <a:cs typeface="Calibri"/>
              </a:rPr>
              <a:t>+</a:t>
            </a:r>
            <a:r>
              <a:rPr lang="en-US" sz="2800" dirty="0" smtClean="0">
                <a:latin typeface="Calibri"/>
                <a:cs typeface="Calibri"/>
              </a:rPr>
              <a:t> source can be chosen for maximum yield</a:t>
            </a:r>
          </a:p>
          <a:p>
            <a:pPr marL="339725" indent="-339725"/>
            <a:r>
              <a:rPr lang="en-US" sz="2800" dirty="0" smtClean="0">
                <a:latin typeface="Calibri"/>
                <a:cs typeface="Calibri"/>
              </a:rPr>
              <a:t>Extract electron beam from same source to keep systematic effects low ?</a:t>
            </a:r>
          </a:p>
          <a:p>
            <a:pPr marL="339725" indent="-339725"/>
            <a:r>
              <a:rPr lang="en-US" sz="2800" dirty="0" smtClean="0">
                <a:latin typeface="Calibri"/>
                <a:cs typeface="Calibri"/>
              </a:rPr>
              <a:t>Switching from </a:t>
            </a:r>
            <a:r>
              <a:rPr lang="en-US" sz="2800" dirty="0" err="1" smtClean="0">
                <a:latin typeface="Calibri"/>
                <a:cs typeface="Calibri"/>
              </a:rPr>
              <a:t>e</a:t>
            </a:r>
            <a:r>
              <a:rPr lang="en-US" sz="2800" baseline="30000" dirty="0" smtClean="0">
                <a:latin typeface="Calibri"/>
                <a:cs typeface="Calibri"/>
              </a:rPr>
              <a:t>+</a:t>
            </a:r>
            <a:r>
              <a:rPr lang="en-US" sz="2800" dirty="0" smtClean="0">
                <a:latin typeface="Calibri"/>
                <a:cs typeface="Calibri"/>
              </a:rPr>
              <a:t> to </a:t>
            </a:r>
            <a:r>
              <a:rPr lang="en-US" sz="2800" dirty="0" err="1" smtClean="0">
                <a:latin typeface="Calibri"/>
                <a:cs typeface="Calibri"/>
              </a:rPr>
              <a:t>e</a:t>
            </a:r>
            <a:r>
              <a:rPr lang="en-US" sz="2800" baseline="30000" dirty="0" smtClean="0">
                <a:latin typeface="Calibri"/>
                <a:cs typeface="Calibri"/>
              </a:rPr>
              <a:t>-</a:t>
            </a:r>
            <a:r>
              <a:rPr lang="en-US" sz="2800" dirty="0" smtClean="0">
                <a:latin typeface="Calibri"/>
                <a:cs typeface="Calibri"/>
              </a:rPr>
              <a:t> beam in ≤ 1 day  (keep machine stable, control of systematic errors)</a:t>
            </a:r>
          </a:p>
          <a:p>
            <a:pPr marL="339725" indent="-339725"/>
            <a:r>
              <a:rPr lang="en-US" sz="2800" dirty="0" smtClean="0">
                <a:latin typeface="Calibri"/>
                <a:cs typeface="Calibri"/>
              </a:rPr>
              <a:t>Luminosity (5 cm lH</a:t>
            </a:r>
            <a:r>
              <a:rPr lang="en-US" sz="2800" baseline="-25000" dirty="0" smtClean="0">
                <a:latin typeface="Calibri"/>
                <a:cs typeface="Calibri"/>
              </a:rPr>
              <a:t>2</a:t>
            </a:r>
            <a:r>
              <a:rPr lang="en-US" sz="2800" dirty="0" smtClean="0">
                <a:latin typeface="Calibri"/>
                <a:cs typeface="Calibri"/>
              </a:rPr>
              <a:t> target): 0.8x10</a:t>
            </a:r>
            <a:r>
              <a:rPr lang="en-US" sz="2800" baseline="30000" dirty="0" smtClean="0">
                <a:latin typeface="Calibri"/>
                <a:cs typeface="Calibri"/>
              </a:rPr>
              <a:t>35</a:t>
            </a:r>
            <a:r>
              <a:rPr lang="en-US" sz="2800" dirty="0" smtClean="0">
                <a:latin typeface="Calibri"/>
                <a:cs typeface="Calibri"/>
              </a:rPr>
              <a:t>cm</a:t>
            </a:r>
            <a:r>
              <a:rPr lang="en-US" sz="2800" baseline="30000" dirty="0" smtClean="0">
                <a:latin typeface="Calibri"/>
                <a:cs typeface="Calibri"/>
              </a:rPr>
              <a:t>-2</a:t>
            </a:r>
            <a:r>
              <a:rPr lang="en-US" sz="2800" dirty="0" smtClean="0">
                <a:latin typeface="Calibri"/>
                <a:cs typeface="Calibri"/>
              </a:rPr>
              <a:t>s</a:t>
            </a:r>
            <a:r>
              <a:rPr lang="en-US" sz="2800" baseline="30000" dirty="0" smtClean="0">
                <a:latin typeface="Calibri"/>
                <a:cs typeface="Calibri"/>
              </a:rPr>
              <a:t>-1</a:t>
            </a:r>
            <a:r>
              <a:rPr lang="en-US" sz="2800" dirty="0" smtClean="0">
                <a:latin typeface="Calibri"/>
                <a:cs typeface="Calibri"/>
              </a:rPr>
              <a:t>  </a:t>
            </a:r>
          </a:p>
          <a:p>
            <a:pPr marL="339725" indent="-339725"/>
            <a:r>
              <a:rPr lang="en-US" sz="2800" dirty="0" smtClean="0">
                <a:latin typeface="Calibri"/>
                <a:cs typeface="Calibri"/>
              </a:rPr>
              <a:t>Use Central Detector for </a:t>
            </a:r>
            <a:r>
              <a:rPr lang="en-US" sz="2800" dirty="0" err="1" smtClean="0">
                <a:latin typeface="Calibri"/>
                <a:cs typeface="Calibri"/>
              </a:rPr>
              <a:t>e</a:t>
            </a:r>
            <a:r>
              <a:rPr lang="en-US" sz="2800" baseline="30000" dirty="0" err="1" smtClean="0">
                <a:latin typeface="Calibri"/>
                <a:cs typeface="Calibri"/>
              </a:rPr>
              <a:t>+</a:t>
            </a:r>
            <a:r>
              <a:rPr lang="en-US" sz="2800" dirty="0" err="1" smtClean="0">
                <a:latin typeface="Calibri"/>
                <a:cs typeface="Calibri"/>
              </a:rPr>
              <a:t>/e</a:t>
            </a:r>
            <a:r>
              <a:rPr lang="en-US" sz="2800" baseline="30000" dirty="0" smtClean="0">
                <a:latin typeface="Calibri"/>
                <a:cs typeface="Calibri"/>
              </a:rPr>
              <a:t>-</a:t>
            </a:r>
            <a:r>
              <a:rPr lang="en-US" sz="2800" dirty="0" smtClean="0">
                <a:latin typeface="Calibri"/>
                <a:cs typeface="Calibri"/>
              </a:rPr>
              <a:t> detection  </a:t>
            </a:r>
            <a:r>
              <a:rPr lang="en-US" sz="2800" dirty="0" err="1" smtClean="0">
                <a:latin typeface="Calibri"/>
                <a:cs typeface="Calibri"/>
              </a:rPr>
              <a:t>θ</a:t>
            </a:r>
            <a:r>
              <a:rPr lang="en-US" sz="2800" baseline="-25000" dirty="0" err="1" smtClean="0">
                <a:latin typeface="Calibri"/>
                <a:cs typeface="Calibri"/>
              </a:rPr>
              <a:t>e</a:t>
            </a:r>
            <a:r>
              <a:rPr lang="en-US" sz="2800" dirty="0" smtClean="0">
                <a:latin typeface="Calibri"/>
                <a:cs typeface="Calibri"/>
              </a:rPr>
              <a:t>=40-125</a:t>
            </a:r>
            <a:r>
              <a:rPr lang="en-US" sz="2800" baseline="30000" dirty="0" smtClean="0">
                <a:latin typeface="Calibri"/>
                <a:cs typeface="Calibri"/>
              </a:rPr>
              <a:t>o</a:t>
            </a:r>
          </a:p>
          <a:p>
            <a:pPr marL="339725" indent="-339725"/>
            <a:r>
              <a:rPr lang="en-US" sz="2800" dirty="0" smtClean="0">
                <a:latin typeface="Calibri"/>
                <a:cs typeface="Calibri"/>
              </a:rPr>
              <a:t>Use Forward Detector for proton detection </a:t>
            </a:r>
            <a:r>
              <a:rPr lang="en-US" sz="2800" dirty="0" err="1" smtClean="0">
                <a:latin typeface="Calibri"/>
                <a:cs typeface="Calibri"/>
              </a:rPr>
              <a:t>θ</a:t>
            </a:r>
            <a:r>
              <a:rPr lang="en-US" sz="2800" baseline="-25000" dirty="0" err="1" smtClean="0">
                <a:latin typeface="Calibri"/>
                <a:cs typeface="Calibri"/>
              </a:rPr>
              <a:t>p</a:t>
            </a:r>
            <a:r>
              <a:rPr lang="en-US" sz="2800" dirty="0" smtClean="0">
                <a:latin typeface="Calibri"/>
                <a:cs typeface="Calibri"/>
              </a:rPr>
              <a:t>=7-35</a:t>
            </a:r>
            <a:r>
              <a:rPr lang="en-US" sz="2800" baseline="30000" dirty="0" smtClean="0">
                <a:latin typeface="Calibri"/>
                <a:cs typeface="Calibri"/>
              </a:rPr>
              <a:t>o</a:t>
            </a:r>
            <a:endParaRPr lang="en-US" sz="2800" baseline="30000" dirty="0">
              <a:latin typeface="Calibri"/>
              <a:cs typeface="Calibri"/>
            </a:endParaRPr>
          </a:p>
        </p:txBody>
      </p:sp>
      <p:sp>
        <p:nvSpPr>
          <p:cNvPr id="4" name="TextBox 3"/>
          <p:cNvSpPr txBox="1"/>
          <p:nvPr/>
        </p:nvSpPr>
        <p:spPr>
          <a:xfrm>
            <a:off x="7877257" y="6052459"/>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a:grpSpLocks noChangeAspect="1"/>
          </p:cNvGrpSpPr>
          <p:nvPr/>
        </p:nvGrpSpPr>
        <p:grpSpPr>
          <a:xfrm>
            <a:off x="5751002" y="1408178"/>
            <a:ext cx="2468121" cy="2069210"/>
            <a:chOff x="6068514" y="1573283"/>
            <a:chExt cx="1974497" cy="1655370"/>
          </a:xfrm>
        </p:grpSpPr>
        <p:sp>
          <p:nvSpPr>
            <p:cNvPr id="44" name="Hexagon 43"/>
            <p:cNvSpPr>
              <a:spLocks noChangeAspect="1"/>
            </p:cNvSpPr>
            <p:nvPr/>
          </p:nvSpPr>
          <p:spPr>
            <a:xfrm rot="19585067">
              <a:off x="6068514" y="1573283"/>
              <a:ext cx="1856229" cy="1600200"/>
            </a:xfrm>
            <a:prstGeom prst="hexagon">
              <a:avLst>
                <a:gd name="adj" fmla="val 31761"/>
                <a:gd name="vf" fmla="val 11547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p:cNvSpPr/>
            <p:nvPr/>
          </p:nvSpPr>
          <p:spPr>
            <a:xfrm rot="19778757">
              <a:off x="6786401" y="2250717"/>
              <a:ext cx="930021" cy="891474"/>
            </a:xfrm>
            <a:prstGeom prst="triangle">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565900" y="1926853"/>
              <a:ext cx="914400" cy="914400"/>
            </a:xfrm>
            <a:prstGeom prst="ellipse">
              <a:avLst/>
            </a:prstGeom>
            <a:solidFill>
              <a:schemeClr val="bg2"/>
            </a:solidFill>
            <a:ln w="76200" cap="flat" cmpd="sng" algn="ctr">
              <a:solidFill>
                <a:srgbClr val="FF6600"/>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6725074" y="2080285"/>
              <a:ext cx="594361" cy="594360"/>
            </a:xfrm>
            <a:prstGeom prst="ellipse">
              <a:avLst/>
            </a:prstGeom>
            <a:ln w="101600" cap="flat" cmpd="sng" algn="ctr">
              <a:solidFill>
                <a:srgbClr val="A54200"/>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9217840">
              <a:off x="6777231" y="1635605"/>
              <a:ext cx="370864" cy="714496"/>
            </a:xfrm>
            <a:custGeom>
              <a:avLst/>
              <a:gdLst>
                <a:gd name="connsiteX0" fmla="*/ 8467 w 262467"/>
                <a:gd name="connsiteY0" fmla="*/ 393700 h 393700"/>
                <a:gd name="connsiteX1" fmla="*/ 8467 w 262467"/>
                <a:gd name="connsiteY1" fmla="*/ 292100 h 393700"/>
                <a:gd name="connsiteX2" fmla="*/ 59267 w 262467"/>
                <a:gd name="connsiteY2" fmla="*/ 152400 h 393700"/>
                <a:gd name="connsiteX3" fmla="*/ 173567 w 262467"/>
                <a:gd name="connsiteY3" fmla="*/ 50800 h 393700"/>
                <a:gd name="connsiteX4" fmla="*/ 262467 w 262467"/>
                <a:gd name="connsiteY4" fmla="*/ 0 h 393700"/>
                <a:gd name="connsiteX5" fmla="*/ 262467 w 262467"/>
                <a:gd name="connsiteY5" fmla="*/ 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467" h="393700">
                  <a:moveTo>
                    <a:pt x="8467" y="393700"/>
                  </a:moveTo>
                  <a:cubicBezTo>
                    <a:pt x="4233" y="363008"/>
                    <a:pt x="0" y="332316"/>
                    <a:pt x="8467" y="292100"/>
                  </a:cubicBezTo>
                  <a:cubicBezTo>
                    <a:pt x="16934" y="251884"/>
                    <a:pt x="31750" y="192617"/>
                    <a:pt x="59267" y="152400"/>
                  </a:cubicBezTo>
                  <a:cubicBezTo>
                    <a:pt x="86784" y="112183"/>
                    <a:pt x="139700" y="76200"/>
                    <a:pt x="173567" y="50800"/>
                  </a:cubicBezTo>
                  <a:cubicBezTo>
                    <a:pt x="207434" y="25400"/>
                    <a:pt x="262467" y="0"/>
                    <a:pt x="262467" y="0"/>
                  </a:cubicBezTo>
                  <a:lnTo>
                    <a:pt x="262467" y="0"/>
                  </a:lnTo>
                </a:path>
              </a:pathLst>
            </a:custGeom>
            <a:ln w="28575" cap="flat" cmpd="sng" algn="ctr">
              <a:solidFill>
                <a:srgbClr val="0000FF"/>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2" name="Straight Connector 71"/>
            <p:cNvCxnSpPr/>
            <p:nvPr/>
          </p:nvCxnSpPr>
          <p:spPr>
            <a:xfrm rot="16200000" flipH="1">
              <a:off x="7121078" y="2306721"/>
              <a:ext cx="857389" cy="986476"/>
            </a:xfrm>
            <a:prstGeom prst="line">
              <a:avLst/>
            </a:prstGeom>
            <a:ln w="28575" cap="flat" cmpd="sng" algn="ctr">
              <a:solidFill>
                <a:srgbClr val="008000"/>
              </a:solidFill>
              <a:prstDash val="solid"/>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4" name="Oval 73"/>
            <p:cNvSpPr>
              <a:spLocks noChangeAspect="1"/>
            </p:cNvSpPr>
            <p:nvPr/>
          </p:nvSpPr>
          <p:spPr>
            <a:xfrm>
              <a:off x="6976355" y="2301922"/>
              <a:ext cx="164592" cy="16459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765716" y="2110767"/>
              <a:ext cx="523038" cy="523037"/>
            </a:xfrm>
            <a:prstGeom prst="ellipse">
              <a:avLst/>
            </a:prstGeom>
            <a:gradFill flip="none" rotWithShape="1">
              <a:gsLst>
                <a:gs pos="0">
                  <a:schemeClr val="accent1">
                    <a:satMod val="103000"/>
                    <a:lumMod val="102000"/>
                    <a:tint val="94000"/>
                    <a:alpha val="0"/>
                  </a:schemeClr>
                </a:gs>
                <a:gs pos="50000">
                  <a:schemeClr val="accent1">
                    <a:satMod val="110000"/>
                    <a:lumMod val="100000"/>
                    <a:shade val="100000"/>
                    <a:alpha val="0"/>
                  </a:schemeClr>
                </a:gs>
                <a:gs pos="100000">
                  <a:schemeClr val="accent1">
                    <a:lumMod val="99000"/>
                    <a:satMod val="120000"/>
                    <a:shade val="78000"/>
                    <a:alpha val="0"/>
                  </a:schemeClr>
                </a:gs>
              </a:gsLst>
              <a:lin ang="5400000" scaled="0"/>
              <a:tileRect/>
            </a:gradFill>
            <a:ln w="101600" cap="flat" cmpd="sng" algn="ctr">
              <a:solidFill>
                <a:srgbClr val="A54200"/>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6806356" y="2151407"/>
              <a:ext cx="444582" cy="444581"/>
            </a:xfrm>
            <a:prstGeom prst="ellipse">
              <a:avLst/>
            </a:prstGeom>
            <a:gradFill flip="none" rotWithShape="1">
              <a:gsLst>
                <a:gs pos="0">
                  <a:schemeClr val="accent1">
                    <a:satMod val="103000"/>
                    <a:lumMod val="102000"/>
                    <a:tint val="94000"/>
                    <a:alpha val="0"/>
                  </a:schemeClr>
                </a:gs>
                <a:gs pos="50000">
                  <a:schemeClr val="accent1">
                    <a:satMod val="110000"/>
                    <a:lumMod val="100000"/>
                    <a:shade val="100000"/>
                    <a:alpha val="0"/>
                  </a:schemeClr>
                </a:gs>
                <a:gs pos="100000">
                  <a:schemeClr val="accent1">
                    <a:lumMod val="99000"/>
                    <a:satMod val="120000"/>
                    <a:shade val="78000"/>
                    <a:alpha val="0"/>
                  </a:schemeClr>
                </a:gs>
              </a:gsLst>
              <a:lin ang="5400000" scaled="0"/>
              <a:tileRect/>
            </a:gradFill>
            <a:ln w="101600" cap="flat" cmpd="sng" algn="ctr">
              <a:solidFill>
                <a:srgbClr val="A54200"/>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CLAS12  </a:t>
            </a:r>
            <a:r>
              <a:rPr lang="en-US" dirty="0" err="1" smtClean="0"/>
              <a:t>e</a:t>
            </a:r>
            <a:r>
              <a:rPr lang="en-US" baseline="30000" dirty="0" err="1" smtClean="0">
                <a:solidFill>
                  <a:srgbClr val="0000FF"/>
                </a:solidFill>
              </a:rPr>
              <a:t>+</a:t>
            </a:r>
            <a:r>
              <a:rPr lang="en-US" baseline="30000" dirty="0" err="1" smtClean="0"/>
              <a:t>/</a:t>
            </a:r>
            <a:r>
              <a:rPr lang="en-US" baseline="30000" dirty="0" err="1" smtClean="0">
                <a:solidFill>
                  <a:srgbClr val="FF0000"/>
                </a:solidFill>
              </a:rPr>
              <a:t>-</a:t>
            </a:r>
            <a:r>
              <a:rPr lang="en-US" dirty="0" err="1" smtClean="0"/>
              <a:t>p/e</a:t>
            </a:r>
            <a:r>
              <a:rPr lang="en-US" baseline="30000" dirty="0" err="1" smtClean="0">
                <a:solidFill>
                  <a:srgbClr val="0000FF"/>
                </a:solidFill>
              </a:rPr>
              <a:t>+</a:t>
            </a:r>
            <a:r>
              <a:rPr lang="en-US" baseline="30000" dirty="0" err="1" smtClean="0"/>
              <a:t>/</a:t>
            </a:r>
            <a:r>
              <a:rPr lang="en-US" baseline="30000" dirty="0" err="1" smtClean="0">
                <a:solidFill>
                  <a:srgbClr val="FF0000"/>
                </a:solidFill>
              </a:rPr>
              <a:t>-</a:t>
            </a:r>
            <a:r>
              <a:rPr lang="en-US" dirty="0" err="1" smtClean="0"/>
              <a:t>p</a:t>
            </a:r>
            <a:r>
              <a:rPr lang="en-US" dirty="0" smtClean="0"/>
              <a:t> experiment (generic)</a:t>
            </a:r>
            <a:endParaRPr lang="en-US" dirty="0"/>
          </a:p>
        </p:txBody>
      </p:sp>
      <p:grpSp>
        <p:nvGrpSpPr>
          <p:cNvPr id="66" name="Group 65"/>
          <p:cNvGrpSpPr/>
          <p:nvPr/>
        </p:nvGrpSpPr>
        <p:grpSpPr>
          <a:xfrm>
            <a:off x="218984" y="872748"/>
            <a:ext cx="8750548" cy="2915401"/>
            <a:chOff x="2466884" y="2025134"/>
            <a:chExt cx="8750548" cy="2915401"/>
          </a:xfrm>
        </p:grpSpPr>
        <p:sp>
          <p:nvSpPr>
            <p:cNvPr id="24" name="Rectangle 23"/>
            <p:cNvSpPr/>
            <p:nvPr/>
          </p:nvSpPr>
          <p:spPr>
            <a:xfrm>
              <a:off x="4610100" y="2400300"/>
              <a:ext cx="2552549" cy="2501900"/>
            </a:xfrm>
            <a:prstGeom prst="rect">
              <a:avLst/>
            </a:prstGeom>
            <a:ln w="3175" cap="flat" cmpd="sng" algn="ctr">
              <a:solidFill>
                <a:schemeClr val="tx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a:spLocks noChangeAspect="1"/>
            </p:cNvSpPr>
            <p:nvPr/>
          </p:nvSpPr>
          <p:spPr>
            <a:xfrm>
              <a:off x="6261100" y="2427705"/>
              <a:ext cx="584200" cy="2402419"/>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84576" y="2971800"/>
              <a:ext cx="1441424" cy="1410732"/>
            </a:xfrm>
            <a:prstGeom prst="rect">
              <a:avLst/>
            </a:prstGeom>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a:spLocks noChangeAspect="1"/>
            </p:cNvSpPr>
            <p:nvPr/>
          </p:nvSpPr>
          <p:spPr>
            <a:xfrm>
              <a:off x="3632201" y="3314706"/>
              <a:ext cx="924559" cy="952031"/>
            </a:xfrm>
            <a:prstGeom prst="rect">
              <a:avLst/>
            </a:prstGeom>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3632201" y="3468599"/>
              <a:ext cx="828584" cy="173784"/>
            </a:xfrm>
            <a:prstGeom prst="rect">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876800" y="2654298"/>
              <a:ext cx="749300" cy="2023427"/>
            </a:xfrm>
            <a:prstGeom prst="rect">
              <a:avLst/>
            </a:prstGeom>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2596163" y="2578099"/>
              <a:ext cx="7450773" cy="1993079"/>
              <a:chOff x="2335836" y="2404516"/>
              <a:chExt cx="6758560" cy="1787283"/>
            </a:xfrm>
            <a:noFill/>
          </p:grpSpPr>
          <p:cxnSp>
            <p:nvCxnSpPr>
              <p:cNvPr id="5" name="Straight Connector 4"/>
              <p:cNvCxnSpPr/>
              <p:nvPr/>
            </p:nvCxnSpPr>
            <p:spPr>
              <a:xfrm>
                <a:off x="2335836" y="3487081"/>
                <a:ext cx="1474429" cy="1424"/>
              </a:xfrm>
              <a:prstGeom prst="line">
                <a:avLst/>
              </a:prstGeom>
              <a:grpFill/>
              <a:ln w="19050" cap="flat" cmpd="sng" algn="ctr">
                <a:solidFill>
                  <a:srgbClr val="0000FF"/>
                </a:solidFill>
                <a:prstDash val="solid"/>
                <a:miter lim="8000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 name="Rectangle 5"/>
              <p:cNvSpPr>
                <a:spLocks/>
              </p:cNvSpPr>
              <p:nvPr/>
            </p:nvSpPr>
            <p:spPr>
              <a:xfrm>
                <a:off x="3752664" y="3390457"/>
                <a:ext cx="57601" cy="216026"/>
              </a:xfrm>
              <a:prstGeom prst="rect">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236824" y="2689215"/>
                <a:ext cx="708097" cy="358795"/>
              </a:xfrm>
              <a:prstGeom prst="rect">
                <a:avLst/>
              </a:prstGeom>
              <a:grpFill/>
            </p:spPr>
            <p:txBody>
              <a:bodyPr wrap="square" rtlCol="0">
                <a:spAutoFit/>
              </a:bodyPr>
              <a:lstStyle/>
              <a:p>
                <a:r>
                  <a:rPr lang="en-US" sz="2000" b="1" dirty="0" err="1" smtClean="0">
                    <a:solidFill>
                      <a:srgbClr val="0000FF"/>
                    </a:solidFill>
                    <a:latin typeface="Calibri"/>
                    <a:cs typeface="Calibri"/>
                  </a:rPr>
                  <a:t>e</a:t>
                </a:r>
                <a:r>
                  <a:rPr lang="en-US" sz="2000" b="1" baseline="30000" dirty="0" err="1" smtClean="0">
                    <a:solidFill>
                      <a:srgbClr val="0000FF"/>
                    </a:solidFill>
                    <a:latin typeface="Calibri"/>
                    <a:cs typeface="Calibri"/>
                  </a:rPr>
                  <a:t>-</a:t>
                </a:r>
                <a:r>
                  <a:rPr lang="en-US" sz="2000" b="1" dirty="0" err="1" smtClean="0">
                    <a:solidFill>
                      <a:srgbClr val="0000FF"/>
                    </a:solidFill>
                    <a:latin typeface="Calibri"/>
                    <a:cs typeface="Calibri"/>
                  </a:rPr>
                  <a:t>/e</a:t>
                </a:r>
                <a:r>
                  <a:rPr lang="en-US" sz="2000" b="1" baseline="30000" dirty="0" smtClean="0">
                    <a:solidFill>
                      <a:srgbClr val="0000FF"/>
                    </a:solidFill>
                    <a:latin typeface="Calibri"/>
                    <a:cs typeface="Calibri"/>
                  </a:rPr>
                  <a:t>+</a:t>
                </a:r>
                <a:endParaRPr lang="en-US" sz="2000" b="1" baseline="30000" dirty="0">
                  <a:solidFill>
                    <a:srgbClr val="0000FF"/>
                  </a:solidFill>
                  <a:latin typeface="Calibri"/>
                  <a:cs typeface="Calibri"/>
                </a:endParaRPr>
              </a:p>
            </p:txBody>
          </p:sp>
          <p:cxnSp>
            <p:nvCxnSpPr>
              <p:cNvPr id="7" name="Straight Connector 6"/>
              <p:cNvCxnSpPr/>
              <p:nvPr/>
            </p:nvCxnSpPr>
            <p:spPr>
              <a:xfrm>
                <a:off x="4763347" y="3681168"/>
                <a:ext cx="1127367" cy="510631"/>
              </a:xfrm>
              <a:prstGeom prst="line">
                <a:avLst/>
              </a:prstGeom>
              <a:grpFill/>
              <a:ln w="19050" cap="flat" cmpd="sng" algn="ctr">
                <a:solidFill>
                  <a:srgbClr val="008000"/>
                </a:solidFill>
                <a:prstDash val="solid"/>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 idx="3"/>
              </p:cNvCxnSpPr>
              <p:nvPr/>
            </p:nvCxnSpPr>
            <p:spPr>
              <a:xfrm flipH="1" flipV="1">
                <a:off x="3512558" y="2991482"/>
                <a:ext cx="297708" cy="506988"/>
              </a:xfrm>
              <a:prstGeom prst="line">
                <a:avLst/>
              </a:prstGeom>
              <a:grpFill/>
              <a:ln w="28575" cap="flat" cmpd="sng" algn="ctr">
                <a:solidFill>
                  <a:srgbClr val="0000FF"/>
                </a:solidFill>
                <a:prstDash val="sysDash"/>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8386305" y="2404516"/>
                <a:ext cx="708091" cy="358797"/>
              </a:xfrm>
              <a:prstGeom prst="rect">
                <a:avLst/>
              </a:prstGeom>
              <a:grpFill/>
            </p:spPr>
            <p:txBody>
              <a:bodyPr wrap="square" rtlCol="0">
                <a:spAutoFit/>
              </a:bodyPr>
              <a:lstStyle/>
              <a:p>
                <a:r>
                  <a:rPr lang="en-US" sz="2000" b="1" dirty="0" err="1" smtClean="0">
                    <a:solidFill>
                      <a:srgbClr val="0000FF"/>
                    </a:solidFill>
                    <a:latin typeface="Calibri"/>
                    <a:cs typeface="Calibri"/>
                  </a:rPr>
                  <a:t>e</a:t>
                </a:r>
                <a:r>
                  <a:rPr lang="en-US" sz="2000" b="1" baseline="30000" dirty="0" err="1" smtClean="0">
                    <a:solidFill>
                      <a:srgbClr val="0000FF"/>
                    </a:solidFill>
                    <a:latin typeface="Calibri"/>
                    <a:cs typeface="Calibri"/>
                  </a:rPr>
                  <a:t>-</a:t>
                </a:r>
                <a:r>
                  <a:rPr lang="en-US" sz="2000" b="1" dirty="0" err="1" smtClean="0">
                    <a:solidFill>
                      <a:srgbClr val="0000FF"/>
                    </a:solidFill>
                    <a:latin typeface="Calibri"/>
                    <a:cs typeface="Calibri"/>
                  </a:rPr>
                  <a:t>/e</a:t>
                </a:r>
                <a:r>
                  <a:rPr lang="en-US" sz="2000" b="1" baseline="30000" dirty="0" smtClean="0">
                    <a:solidFill>
                      <a:srgbClr val="0000FF"/>
                    </a:solidFill>
                    <a:latin typeface="Calibri"/>
                    <a:cs typeface="Calibri"/>
                  </a:rPr>
                  <a:t>+</a:t>
                </a:r>
                <a:endParaRPr lang="en-US" sz="2000" b="1" baseline="30000" dirty="0">
                  <a:solidFill>
                    <a:srgbClr val="0000FF"/>
                  </a:solidFill>
                  <a:latin typeface="Calibri"/>
                  <a:cs typeface="Calibri"/>
                </a:endParaRPr>
              </a:p>
            </p:txBody>
          </p:sp>
        </p:grpSp>
        <p:sp>
          <p:nvSpPr>
            <p:cNvPr id="26" name="TextBox 25"/>
            <p:cNvSpPr txBox="1"/>
            <p:nvPr/>
          </p:nvSpPr>
          <p:spPr>
            <a:xfrm rot="1821093">
              <a:off x="6297639" y="4124388"/>
              <a:ext cx="828472" cy="369332"/>
            </a:xfrm>
            <a:prstGeom prst="rect">
              <a:avLst/>
            </a:prstGeom>
            <a:noFill/>
          </p:spPr>
          <p:txBody>
            <a:bodyPr wrap="none" rtlCol="0">
              <a:spAutoFit/>
            </a:bodyPr>
            <a:lstStyle/>
            <a:p>
              <a:r>
                <a:rPr lang="en-US" dirty="0" smtClean="0">
                  <a:solidFill>
                    <a:srgbClr val="008000"/>
                  </a:solidFill>
                  <a:latin typeface="Calibri"/>
                  <a:cs typeface="Calibri"/>
                </a:rPr>
                <a:t>proton</a:t>
              </a:r>
              <a:endParaRPr lang="en-US" dirty="0">
                <a:solidFill>
                  <a:srgbClr val="008000"/>
                </a:solidFill>
                <a:latin typeface="Calibri"/>
                <a:cs typeface="Calibri"/>
              </a:endParaRPr>
            </a:p>
          </p:txBody>
        </p:sp>
        <p:sp>
          <p:nvSpPr>
            <p:cNvPr id="27" name="TextBox 26"/>
            <p:cNvSpPr txBox="1"/>
            <p:nvPr/>
          </p:nvSpPr>
          <p:spPr>
            <a:xfrm>
              <a:off x="3448076" y="2345840"/>
              <a:ext cx="1140997" cy="646331"/>
            </a:xfrm>
            <a:prstGeom prst="rect">
              <a:avLst/>
            </a:prstGeom>
            <a:noFill/>
          </p:spPr>
          <p:txBody>
            <a:bodyPr wrap="square" rtlCol="0">
              <a:spAutoFit/>
            </a:bodyPr>
            <a:lstStyle/>
            <a:p>
              <a:pPr algn="ctr"/>
              <a:r>
                <a:rPr lang="en-US" dirty="0" smtClean="0">
                  <a:latin typeface="Calibri"/>
                  <a:cs typeface="Calibri"/>
                </a:rPr>
                <a:t>Central </a:t>
              </a:r>
            </a:p>
            <a:p>
              <a:pPr algn="ctr"/>
              <a:r>
                <a:rPr lang="en-US" dirty="0" smtClean="0">
                  <a:latin typeface="Calibri"/>
                  <a:cs typeface="Calibri"/>
                </a:rPr>
                <a:t>Detector</a:t>
              </a:r>
              <a:endParaRPr lang="en-US" dirty="0">
                <a:latin typeface="Calibri"/>
                <a:cs typeface="Calibri"/>
              </a:endParaRPr>
            </a:p>
          </p:txBody>
        </p:sp>
        <p:sp>
          <p:nvSpPr>
            <p:cNvPr id="28" name="TextBox 27"/>
            <p:cNvSpPr txBox="1"/>
            <p:nvPr/>
          </p:nvSpPr>
          <p:spPr>
            <a:xfrm>
              <a:off x="5130799" y="2025134"/>
              <a:ext cx="1848621" cy="369332"/>
            </a:xfrm>
            <a:prstGeom prst="rect">
              <a:avLst/>
            </a:prstGeom>
            <a:noFill/>
          </p:spPr>
          <p:txBody>
            <a:bodyPr wrap="none" rtlCol="0">
              <a:spAutoFit/>
            </a:bodyPr>
            <a:lstStyle/>
            <a:p>
              <a:r>
                <a:rPr lang="en-US" dirty="0" smtClean="0">
                  <a:latin typeface="Calibri"/>
                  <a:cs typeface="Calibri"/>
                </a:rPr>
                <a:t>Forward Detector</a:t>
              </a:r>
              <a:endParaRPr lang="en-US" dirty="0">
                <a:latin typeface="Calibri"/>
                <a:cs typeface="Calibri"/>
              </a:endParaRPr>
            </a:p>
          </p:txBody>
        </p:sp>
        <p:cxnSp>
          <p:nvCxnSpPr>
            <p:cNvPr id="33" name="Straight Connector 32"/>
            <p:cNvCxnSpPr>
              <a:stCxn id="6" idx="3"/>
            </p:cNvCxnSpPr>
            <p:nvPr/>
          </p:nvCxnSpPr>
          <p:spPr>
            <a:xfrm>
              <a:off x="4221590" y="3798040"/>
              <a:ext cx="1050688" cy="203733"/>
            </a:xfrm>
            <a:prstGeom prst="line">
              <a:avLst/>
            </a:prstGeom>
            <a:ln w="19050" cap="flat" cmpd="sng" algn="ctr">
              <a:solidFill>
                <a:srgbClr val="008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4864100" y="2884441"/>
              <a:ext cx="76200" cy="1599181"/>
            </a:xfrm>
            <a:prstGeom prst="rect">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a:spLocks noChangeAspect="1"/>
            </p:cNvSpPr>
            <p:nvPr/>
          </p:nvSpPr>
          <p:spPr>
            <a:xfrm>
              <a:off x="5181600" y="2743200"/>
              <a:ext cx="90678" cy="1903025"/>
            </a:xfrm>
            <a:prstGeom prst="rect">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a:spLocks/>
            </p:cNvSpPr>
            <p:nvPr/>
          </p:nvSpPr>
          <p:spPr>
            <a:xfrm>
              <a:off x="5638785" y="2590798"/>
              <a:ext cx="126042" cy="2093328"/>
            </a:xfrm>
            <a:prstGeom prst="rect">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a:spLocks noChangeAspect="1"/>
            </p:cNvSpPr>
            <p:nvPr/>
          </p:nvSpPr>
          <p:spPr>
            <a:xfrm>
              <a:off x="6083300" y="2503906"/>
              <a:ext cx="103886" cy="2180220"/>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902810" y="4571203"/>
              <a:ext cx="723275" cy="369332"/>
            </a:xfrm>
            <a:prstGeom prst="rect">
              <a:avLst/>
            </a:prstGeom>
            <a:noFill/>
          </p:spPr>
          <p:txBody>
            <a:bodyPr wrap="none" rtlCol="0">
              <a:spAutoFit/>
            </a:bodyPr>
            <a:lstStyle/>
            <a:p>
              <a:r>
                <a:rPr lang="en-US" dirty="0" smtClean="0">
                  <a:latin typeface="Calibri"/>
                  <a:cs typeface="Calibri"/>
                </a:rPr>
                <a:t>Torus</a:t>
              </a:r>
              <a:r>
                <a:rPr lang="en-US" dirty="0" smtClean="0"/>
                <a:t> </a:t>
              </a:r>
              <a:endParaRPr lang="en-US" dirty="0"/>
            </a:p>
          </p:txBody>
        </p:sp>
        <p:sp>
          <p:nvSpPr>
            <p:cNvPr id="46" name="TextBox 45"/>
            <p:cNvSpPr txBox="1"/>
            <p:nvPr/>
          </p:nvSpPr>
          <p:spPr>
            <a:xfrm>
              <a:off x="2466884" y="3079239"/>
              <a:ext cx="1019292" cy="369332"/>
            </a:xfrm>
            <a:prstGeom prst="rect">
              <a:avLst/>
            </a:prstGeom>
            <a:noFill/>
            <a:ln w="3175" cap="flat" cmpd="sng" algn="ctr">
              <a:noFill/>
              <a:prstDash val="solid"/>
              <a:round/>
              <a:headEnd type="none" w="med" len="med"/>
              <a:tailEnd type="none" w="med" len="med"/>
            </a:ln>
          </p:spPr>
          <p:txBody>
            <a:bodyPr wrap="none" rtlCol="0">
              <a:spAutoFit/>
            </a:bodyPr>
            <a:lstStyle/>
            <a:p>
              <a:r>
                <a:rPr lang="en-US" dirty="0" smtClean="0">
                  <a:latin typeface="Calibri"/>
                  <a:cs typeface="Calibri"/>
                </a:rPr>
                <a:t>Solenoid</a:t>
              </a:r>
              <a:endParaRPr lang="en-US" dirty="0">
                <a:latin typeface="Calibri"/>
                <a:cs typeface="Calibri"/>
              </a:endParaRPr>
            </a:p>
          </p:txBody>
        </p:sp>
        <p:sp>
          <p:nvSpPr>
            <p:cNvPr id="50" name="Rectangle 49"/>
            <p:cNvSpPr>
              <a:spLocks/>
            </p:cNvSpPr>
            <p:nvPr/>
          </p:nvSpPr>
          <p:spPr>
            <a:xfrm>
              <a:off x="4470392" y="3443246"/>
              <a:ext cx="49149" cy="687648"/>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657601" y="3316245"/>
              <a:ext cx="828584" cy="86892"/>
            </a:xfrm>
            <a:prstGeom prst="rect">
              <a:avLst/>
            </a:prstGeom>
            <a:solidFill>
              <a:srgbClr val="FF6600"/>
            </a:solidFill>
            <a:ln w="3175" cap="flat" cmpd="sng" algn="ctr">
              <a:solidFill>
                <a:schemeClr val="tx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657601" y="3925799"/>
              <a:ext cx="828584" cy="173784"/>
            </a:xfrm>
            <a:prstGeom prst="rect">
              <a:avLst/>
            </a:prstGeom>
            <a:solidFill>
              <a:srgbClr val="A54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3657601" y="4154445"/>
              <a:ext cx="828584" cy="86892"/>
            </a:xfrm>
            <a:prstGeom prst="rect">
              <a:avLst/>
            </a:prstGeom>
            <a:solidFill>
              <a:srgbClr val="FF6600"/>
            </a:solidFill>
            <a:ln w="3175" cap="flat" cmpd="sng" algn="ctr">
              <a:solidFill>
                <a:schemeClr val="tx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rot="16200000">
              <a:off x="6124397" y="2884441"/>
              <a:ext cx="902811" cy="338554"/>
            </a:xfrm>
            <a:prstGeom prst="rect">
              <a:avLst/>
            </a:prstGeom>
            <a:noFill/>
          </p:spPr>
          <p:txBody>
            <a:bodyPr wrap="none" rtlCol="0">
              <a:spAutoFit/>
            </a:bodyPr>
            <a:lstStyle/>
            <a:p>
              <a:r>
                <a:rPr lang="en-US" sz="1600" dirty="0" smtClean="0">
                  <a:latin typeface="Calibri"/>
                  <a:cs typeface="Calibri"/>
                </a:rPr>
                <a:t>PCAL/EC</a:t>
              </a:r>
              <a:endParaRPr lang="en-US" sz="1600" dirty="0">
                <a:latin typeface="Calibri"/>
                <a:cs typeface="Calibri"/>
              </a:endParaRPr>
            </a:p>
          </p:txBody>
        </p:sp>
        <p:sp>
          <p:nvSpPr>
            <p:cNvPr id="64" name="TextBox 63"/>
            <p:cNvSpPr txBox="1"/>
            <p:nvPr/>
          </p:nvSpPr>
          <p:spPr>
            <a:xfrm rot="16200000">
              <a:off x="5722417" y="2792270"/>
              <a:ext cx="514784" cy="338554"/>
            </a:xfrm>
            <a:prstGeom prst="rect">
              <a:avLst/>
            </a:prstGeom>
            <a:noFill/>
          </p:spPr>
          <p:txBody>
            <a:bodyPr wrap="none" rtlCol="0">
              <a:spAutoFit/>
            </a:bodyPr>
            <a:lstStyle/>
            <a:p>
              <a:r>
                <a:rPr lang="en-US" sz="1600" dirty="0" smtClean="0">
                  <a:latin typeface="Calibri"/>
                  <a:cs typeface="Calibri"/>
                </a:rPr>
                <a:t>TOF</a:t>
              </a:r>
              <a:endParaRPr lang="en-US" sz="1600" dirty="0">
                <a:latin typeface="Calibri"/>
                <a:cs typeface="Calibri"/>
              </a:endParaRPr>
            </a:p>
          </p:txBody>
        </p:sp>
        <p:sp>
          <p:nvSpPr>
            <p:cNvPr id="65" name="TextBox 64"/>
            <p:cNvSpPr txBox="1"/>
            <p:nvPr/>
          </p:nvSpPr>
          <p:spPr>
            <a:xfrm>
              <a:off x="5021999" y="2365600"/>
              <a:ext cx="500558" cy="338554"/>
            </a:xfrm>
            <a:prstGeom prst="rect">
              <a:avLst/>
            </a:prstGeom>
            <a:noFill/>
          </p:spPr>
          <p:txBody>
            <a:bodyPr wrap="none" rtlCol="0">
              <a:spAutoFit/>
            </a:bodyPr>
            <a:lstStyle/>
            <a:p>
              <a:r>
                <a:rPr lang="en-US" sz="1600" dirty="0" err="1" smtClean="0">
                  <a:latin typeface="Calibri"/>
                  <a:cs typeface="Calibri"/>
                </a:rPr>
                <a:t>DCs</a:t>
              </a:r>
              <a:endParaRPr lang="en-US" sz="1600" dirty="0">
                <a:latin typeface="Calibri"/>
                <a:cs typeface="Calibri"/>
              </a:endParaRPr>
            </a:p>
          </p:txBody>
        </p:sp>
        <p:sp>
          <p:nvSpPr>
            <p:cNvPr id="77" name="TextBox 76"/>
            <p:cNvSpPr txBox="1"/>
            <p:nvPr/>
          </p:nvSpPr>
          <p:spPr>
            <a:xfrm rot="2519778">
              <a:off x="10388960" y="4209071"/>
              <a:ext cx="828472" cy="369332"/>
            </a:xfrm>
            <a:prstGeom prst="rect">
              <a:avLst/>
            </a:prstGeom>
            <a:noFill/>
          </p:spPr>
          <p:txBody>
            <a:bodyPr wrap="none" rtlCol="0">
              <a:spAutoFit/>
            </a:bodyPr>
            <a:lstStyle/>
            <a:p>
              <a:r>
                <a:rPr lang="en-US" dirty="0" smtClean="0">
                  <a:solidFill>
                    <a:srgbClr val="008000"/>
                  </a:solidFill>
                  <a:latin typeface="Calibri"/>
                  <a:cs typeface="Calibri"/>
                </a:rPr>
                <a:t>proton</a:t>
              </a:r>
              <a:endParaRPr lang="en-US" dirty="0">
                <a:solidFill>
                  <a:srgbClr val="008000"/>
                </a:solidFill>
                <a:latin typeface="Calibri"/>
                <a:cs typeface="Calibri"/>
              </a:endParaRPr>
            </a:p>
          </p:txBody>
        </p:sp>
      </p:grpSp>
      <p:sp>
        <p:nvSpPr>
          <p:cNvPr id="67" name="TextBox 66"/>
          <p:cNvSpPr txBox="1"/>
          <p:nvPr/>
        </p:nvSpPr>
        <p:spPr>
          <a:xfrm>
            <a:off x="348263" y="3640435"/>
            <a:ext cx="4411913" cy="1754326"/>
          </a:xfrm>
          <a:prstGeom prst="rect">
            <a:avLst/>
          </a:prstGeom>
          <a:noFill/>
        </p:spPr>
        <p:txBody>
          <a:bodyPr wrap="none" rtlCol="0">
            <a:spAutoFit/>
          </a:bodyPr>
          <a:lstStyle/>
          <a:p>
            <a:r>
              <a:rPr lang="en-US" u="sng" dirty="0" smtClean="0">
                <a:latin typeface="Calibri"/>
                <a:cs typeface="Calibri"/>
              </a:rPr>
              <a:t>Central Detector: </a:t>
            </a:r>
          </a:p>
          <a:p>
            <a:pPr marL="233363" indent="-233363">
              <a:buFontTx/>
              <a:buChar char="-"/>
            </a:pPr>
            <a:r>
              <a:rPr lang="en-US" dirty="0" smtClean="0">
                <a:latin typeface="Calibri"/>
                <a:cs typeface="Calibri"/>
              </a:rPr>
              <a:t> Charged particle tracking in solenoid field </a:t>
            </a:r>
          </a:p>
          <a:p>
            <a:pPr marL="233363" indent="-233363">
              <a:buFontTx/>
              <a:buChar char="-"/>
            </a:pPr>
            <a:r>
              <a:rPr lang="en-US" dirty="0" smtClean="0">
                <a:latin typeface="Calibri"/>
                <a:cs typeface="Calibri"/>
              </a:rPr>
              <a:t> Polar angle range </a:t>
            </a:r>
            <a:r>
              <a:rPr lang="en-US" dirty="0" err="1" smtClean="0">
                <a:latin typeface="Calibri"/>
                <a:cs typeface="Calibri"/>
              </a:rPr>
              <a:t>θ</a:t>
            </a:r>
            <a:r>
              <a:rPr lang="en-US" dirty="0" smtClean="0">
                <a:latin typeface="Calibri"/>
                <a:cs typeface="Calibri"/>
              </a:rPr>
              <a:t> = 35 - 125</a:t>
            </a:r>
            <a:r>
              <a:rPr lang="en-US" baseline="30000" dirty="0" smtClean="0">
                <a:latin typeface="Calibri"/>
                <a:cs typeface="Calibri"/>
              </a:rPr>
              <a:t>o</a:t>
            </a:r>
          </a:p>
          <a:p>
            <a:pPr marL="233363" indent="-233363">
              <a:buFontTx/>
              <a:buChar char="-"/>
            </a:pPr>
            <a:r>
              <a:rPr lang="en-US" baseline="30000" dirty="0" smtClean="0">
                <a:latin typeface="Calibri"/>
                <a:cs typeface="Calibri"/>
              </a:rPr>
              <a:t> </a:t>
            </a:r>
            <a:r>
              <a:rPr lang="en-US" dirty="0" err="1" smtClean="0">
                <a:latin typeface="Calibri"/>
                <a:cs typeface="Calibri"/>
              </a:rPr>
              <a:t>Azimuthal</a:t>
            </a:r>
            <a:r>
              <a:rPr lang="en-US" dirty="0" smtClean="0">
                <a:latin typeface="Calibri"/>
                <a:cs typeface="Calibri"/>
              </a:rPr>
              <a:t> angle range </a:t>
            </a:r>
            <a:r>
              <a:rPr lang="en-US" dirty="0" err="1" smtClean="0">
                <a:latin typeface="Calibri"/>
                <a:cs typeface="Calibri"/>
              </a:rPr>
              <a:t>Δφ</a:t>
            </a:r>
            <a:r>
              <a:rPr lang="en-US" dirty="0" smtClean="0">
                <a:latin typeface="Calibri"/>
                <a:cs typeface="Calibri"/>
              </a:rPr>
              <a:t>= 360</a:t>
            </a:r>
            <a:r>
              <a:rPr lang="en-US" baseline="30000" dirty="0" smtClean="0">
                <a:latin typeface="Calibri"/>
                <a:cs typeface="Calibri"/>
              </a:rPr>
              <a:t>o</a:t>
            </a:r>
            <a:r>
              <a:rPr lang="en-US" dirty="0" smtClean="0">
                <a:latin typeface="Calibri"/>
                <a:cs typeface="Calibri"/>
              </a:rPr>
              <a:t> </a:t>
            </a:r>
          </a:p>
          <a:p>
            <a:pPr marL="233363" indent="-233363">
              <a:buFontTx/>
              <a:buChar char="-"/>
            </a:pPr>
            <a:r>
              <a:rPr lang="en-US" dirty="0" smtClean="0">
                <a:latin typeface="Calibri"/>
                <a:cs typeface="Calibri"/>
              </a:rPr>
              <a:t> Particle ID by TOF for </a:t>
            </a:r>
            <a:r>
              <a:rPr lang="en-US" dirty="0" err="1" smtClean="0">
                <a:latin typeface="Calibri"/>
                <a:cs typeface="Calibri"/>
              </a:rPr>
              <a:t>p</a:t>
            </a:r>
            <a:r>
              <a:rPr lang="en-US" dirty="0" smtClean="0">
                <a:latin typeface="Calibri"/>
                <a:cs typeface="Calibri"/>
              </a:rPr>
              <a:t> &lt; 1.5 GeV/</a:t>
            </a:r>
            <a:r>
              <a:rPr lang="en-US" dirty="0" err="1" smtClean="0">
                <a:latin typeface="Calibri"/>
                <a:cs typeface="Calibri"/>
              </a:rPr>
              <a:t>c</a:t>
            </a:r>
            <a:endParaRPr lang="en-US" dirty="0" smtClean="0">
              <a:latin typeface="Calibri"/>
              <a:cs typeface="Calibri"/>
            </a:endParaRPr>
          </a:p>
          <a:p>
            <a:pPr marL="233363" indent="-233363">
              <a:buFontTx/>
              <a:buChar char="-"/>
            </a:pPr>
            <a:r>
              <a:rPr lang="en-US" dirty="0" smtClean="0">
                <a:latin typeface="Calibri"/>
                <a:cs typeface="Calibri"/>
              </a:rPr>
              <a:t> No direct electron/positron ID   </a:t>
            </a:r>
            <a:endParaRPr lang="en-US" dirty="0">
              <a:latin typeface="Calibri"/>
              <a:cs typeface="Calibri"/>
            </a:endParaRPr>
          </a:p>
        </p:txBody>
      </p:sp>
      <p:sp>
        <p:nvSpPr>
          <p:cNvPr id="68" name="TextBox 67"/>
          <p:cNvSpPr txBox="1"/>
          <p:nvPr/>
        </p:nvSpPr>
        <p:spPr>
          <a:xfrm>
            <a:off x="5154257" y="3737349"/>
            <a:ext cx="4013086" cy="1754326"/>
          </a:xfrm>
          <a:prstGeom prst="rect">
            <a:avLst/>
          </a:prstGeom>
          <a:noFill/>
        </p:spPr>
        <p:txBody>
          <a:bodyPr wrap="none" rtlCol="0">
            <a:spAutoFit/>
          </a:bodyPr>
          <a:lstStyle/>
          <a:p>
            <a:r>
              <a:rPr lang="en-US" u="sng" dirty="0" smtClean="0">
                <a:latin typeface="Calibri"/>
                <a:cs typeface="Calibri"/>
              </a:rPr>
              <a:t>Forward Detector:</a:t>
            </a:r>
          </a:p>
          <a:p>
            <a:pPr marL="233363" indent="-233363">
              <a:buFontTx/>
              <a:buChar char="-"/>
            </a:pPr>
            <a:r>
              <a:rPr lang="en-US" dirty="0">
                <a:latin typeface="Calibri"/>
                <a:cs typeface="Calibri"/>
              </a:rPr>
              <a:t>Charged particle tracking in Torus field</a:t>
            </a:r>
          </a:p>
          <a:p>
            <a:pPr marL="233363" indent="-233363">
              <a:buFontTx/>
              <a:buChar char="-"/>
            </a:pPr>
            <a:r>
              <a:rPr lang="en-US" dirty="0">
                <a:latin typeface="Calibri"/>
                <a:cs typeface="Calibri"/>
              </a:rPr>
              <a:t> Polar angle range θ = 6 - 35</a:t>
            </a:r>
            <a:r>
              <a:rPr lang="en-US" baseline="30000" dirty="0">
                <a:latin typeface="Calibri"/>
                <a:cs typeface="Calibri"/>
              </a:rPr>
              <a:t>o</a:t>
            </a:r>
          </a:p>
          <a:p>
            <a:pPr marL="233363" indent="-233363">
              <a:buFontTx/>
              <a:buChar char="-"/>
            </a:pPr>
            <a:r>
              <a:rPr lang="en-US" baseline="30000" dirty="0">
                <a:latin typeface="Calibri"/>
                <a:cs typeface="Calibri"/>
              </a:rPr>
              <a:t> </a:t>
            </a:r>
            <a:r>
              <a:rPr lang="en-US" dirty="0">
                <a:latin typeface="Calibri"/>
                <a:cs typeface="Calibri"/>
              </a:rPr>
              <a:t>Azimuthal angle range (0.6 – 0.9)x2π</a:t>
            </a:r>
          </a:p>
          <a:p>
            <a:pPr marL="233363" indent="-233363">
              <a:buFontTx/>
              <a:buChar char="-"/>
            </a:pPr>
            <a:r>
              <a:rPr lang="en-US" dirty="0">
                <a:latin typeface="Calibri"/>
                <a:cs typeface="Calibri"/>
              </a:rPr>
              <a:t> Particle ID by TOF for p &lt; 6 GeV/c</a:t>
            </a:r>
          </a:p>
          <a:p>
            <a:pPr marL="233363" indent="-233363">
              <a:buFontTx/>
              <a:buChar char="-"/>
            </a:pPr>
            <a:r>
              <a:rPr lang="en-US" dirty="0">
                <a:latin typeface="Calibri"/>
                <a:cs typeface="Calibri"/>
              </a:rPr>
              <a:t> </a:t>
            </a:r>
            <a:r>
              <a:rPr lang="en-US" dirty="0">
                <a:solidFill>
                  <a:srgbClr val="0000FF"/>
                </a:solidFill>
                <a:latin typeface="Calibri"/>
                <a:cs typeface="Calibri"/>
              </a:rPr>
              <a:t>e</a:t>
            </a:r>
            <a:r>
              <a:rPr lang="en-US" baseline="30000" dirty="0">
                <a:solidFill>
                  <a:srgbClr val="0000FF"/>
                </a:solidFill>
                <a:latin typeface="Calibri"/>
                <a:cs typeface="Calibri"/>
              </a:rPr>
              <a:t>-</a:t>
            </a:r>
            <a:r>
              <a:rPr lang="en-US" dirty="0">
                <a:solidFill>
                  <a:srgbClr val="0000FF"/>
                </a:solidFill>
                <a:latin typeface="Calibri"/>
                <a:cs typeface="Calibri"/>
              </a:rPr>
              <a:t>/e</a:t>
            </a:r>
            <a:r>
              <a:rPr lang="en-US" baseline="30000" dirty="0">
                <a:solidFill>
                  <a:srgbClr val="0000FF"/>
                </a:solidFill>
                <a:latin typeface="Calibri"/>
                <a:cs typeface="Calibri"/>
              </a:rPr>
              <a:t>+</a:t>
            </a:r>
            <a:r>
              <a:rPr lang="en-US" dirty="0">
                <a:solidFill>
                  <a:srgbClr val="0000FF"/>
                </a:solidFill>
                <a:latin typeface="Calibri"/>
                <a:cs typeface="Calibri"/>
              </a:rPr>
              <a:t> </a:t>
            </a:r>
            <a:r>
              <a:rPr lang="en-US" dirty="0">
                <a:latin typeface="Calibri"/>
                <a:cs typeface="Calibri"/>
              </a:rPr>
              <a:t>rejection in </a:t>
            </a:r>
            <a:r>
              <a:rPr lang="en-US" dirty="0" smtClean="0">
                <a:latin typeface="Calibri"/>
                <a:cs typeface="Calibri"/>
              </a:rPr>
              <a:t>HTCC</a:t>
            </a:r>
            <a:endParaRPr lang="en-US" dirty="0">
              <a:latin typeface="Calibri"/>
              <a:cs typeface="Calibri"/>
            </a:endParaRPr>
          </a:p>
        </p:txBody>
      </p:sp>
      <p:sp>
        <p:nvSpPr>
          <p:cNvPr id="69" name="TextBox 68"/>
          <p:cNvSpPr txBox="1"/>
          <p:nvPr/>
        </p:nvSpPr>
        <p:spPr>
          <a:xfrm>
            <a:off x="403600" y="5399227"/>
            <a:ext cx="3391711" cy="923330"/>
          </a:xfrm>
          <a:prstGeom prst="rect">
            <a:avLst/>
          </a:prstGeom>
          <a:noFill/>
        </p:spPr>
        <p:txBody>
          <a:bodyPr wrap="none" rtlCol="0">
            <a:spAutoFit/>
          </a:bodyPr>
          <a:lstStyle/>
          <a:p>
            <a:r>
              <a:rPr lang="en-US" dirty="0" smtClean="0">
                <a:latin typeface="Calibri"/>
                <a:cs typeface="Calibri"/>
              </a:rPr>
              <a:t>Event selection: </a:t>
            </a:r>
          </a:p>
          <a:p>
            <a:r>
              <a:rPr lang="en-US" dirty="0" smtClean="0">
                <a:latin typeface="Calibri"/>
                <a:cs typeface="Calibri"/>
              </a:rPr>
              <a:t>-&gt; back-to-back </a:t>
            </a:r>
            <a:r>
              <a:rPr lang="en-US" dirty="0" err="1" smtClean="0">
                <a:latin typeface="Calibri"/>
                <a:cs typeface="Calibri"/>
              </a:rPr>
              <a:t>e-p</a:t>
            </a:r>
            <a:r>
              <a:rPr lang="en-US" dirty="0" smtClean="0">
                <a:latin typeface="Calibri"/>
                <a:cs typeface="Calibri"/>
              </a:rPr>
              <a:t> kinematics</a:t>
            </a:r>
          </a:p>
          <a:p>
            <a:r>
              <a:rPr lang="en-US" dirty="0" smtClean="0">
                <a:latin typeface="Calibri"/>
                <a:cs typeface="Calibri"/>
              </a:rPr>
              <a:t>- &gt; </a:t>
            </a:r>
            <a:r>
              <a:rPr lang="en-US" dirty="0" err="1" smtClean="0">
                <a:latin typeface="Calibri"/>
                <a:cs typeface="Calibri"/>
              </a:rPr>
              <a:t>ep</a:t>
            </a:r>
            <a:r>
              <a:rPr lang="en-US" dirty="0" smtClean="0">
                <a:latin typeface="Calibri"/>
                <a:cs typeface="Calibri"/>
              </a:rPr>
              <a:t> -&gt; </a:t>
            </a:r>
            <a:r>
              <a:rPr lang="en-US" dirty="0" err="1" smtClean="0">
                <a:latin typeface="Calibri"/>
                <a:cs typeface="Calibri"/>
              </a:rPr>
              <a:t>eX</a:t>
            </a:r>
            <a:r>
              <a:rPr lang="en-US" dirty="0" smtClean="0">
                <a:latin typeface="Calibri"/>
                <a:cs typeface="Calibri"/>
              </a:rPr>
              <a:t> missing mass: </a:t>
            </a:r>
            <a:r>
              <a:rPr lang="en-US" dirty="0" err="1" smtClean="0">
                <a:latin typeface="Calibri"/>
                <a:cs typeface="Calibri"/>
              </a:rPr>
              <a:t>M</a:t>
            </a:r>
            <a:r>
              <a:rPr lang="en-US" baseline="-25000" dirty="0" err="1" smtClean="0">
                <a:latin typeface="Calibri"/>
                <a:cs typeface="Calibri"/>
              </a:rPr>
              <a:t>x</a:t>
            </a:r>
            <a:r>
              <a:rPr lang="en-US" dirty="0" smtClean="0">
                <a:latin typeface="Calibri"/>
                <a:cs typeface="Calibri"/>
              </a:rPr>
              <a:t> = M</a:t>
            </a:r>
            <a:r>
              <a:rPr lang="en-US" baseline="-25000" dirty="0" smtClean="0">
                <a:latin typeface="Calibri"/>
                <a:cs typeface="Calibri"/>
              </a:rPr>
              <a:t>p</a:t>
            </a:r>
            <a:endParaRPr lang="en-US" baseline="-25000" dirty="0">
              <a:latin typeface="Calibri"/>
              <a:cs typeface="Calibri"/>
            </a:endParaRPr>
          </a:p>
        </p:txBody>
      </p:sp>
      <p:sp>
        <p:nvSpPr>
          <p:cNvPr id="70" name="TextBox 69"/>
          <p:cNvSpPr txBox="1"/>
          <p:nvPr/>
        </p:nvSpPr>
        <p:spPr>
          <a:xfrm>
            <a:off x="5344757" y="5500827"/>
            <a:ext cx="3741114" cy="923330"/>
          </a:xfrm>
          <a:prstGeom prst="rect">
            <a:avLst/>
          </a:prstGeom>
          <a:noFill/>
        </p:spPr>
        <p:txBody>
          <a:bodyPr wrap="square" rtlCol="0">
            <a:spAutoFit/>
          </a:bodyPr>
          <a:lstStyle/>
          <a:p>
            <a:r>
              <a:rPr lang="en-US" b="1" dirty="0" smtClean="0">
                <a:latin typeface="Calibri"/>
                <a:cs typeface="Calibri"/>
              </a:rPr>
              <a:t>If direct electron/positron ID needed: </a:t>
            </a:r>
          </a:p>
          <a:p>
            <a:r>
              <a:rPr lang="en-US" dirty="0" smtClean="0">
                <a:solidFill>
                  <a:srgbClr val="008000"/>
                </a:solidFill>
                <a:latin typeface="Calibri"/>
                <a:cs typeface="Calibri"/>
              </a:rPr>
              <a:t>=&gt; replace Central Neutron Detector with  </a:t>
            </a:r>
            <a:r>
              <a:rPr lang="en-US" dirty="0" err="1" smtClean="0">
                <a:solidFill>
                  <a:srgbClr val="008000"/>
                </a:solidFill>
                <a:latin typeface="Calibri"/>
                <a:cs typeface="Calibri"/>
              </a:rPr>
              <a:t>e.m</a:t>
            </a:r>
            <a:r>
              <a:rPr lang="en-US" dirty="0" smtClean="0">
                <a:solidFill>
                  <a:srgbClr val="008000"/>
                </a:solidFill>
                <a:latin typeface="Calibri"/>
                <a:cs typeface="Calibri"/>
              </a:rPr>
              <a:t>. calorimeter</a:t>
            </a:r>
            <a:endParaRPr lang="en-US" dirty="0">
              <a:solidFill>
                <a:srgbClr val="008000"/>
              </a:solidFill>
              <a:latin typeface="Calibri"/>
              <a:cs typeface="Calibri"/>
            </a:endParaRPr>
          </a:p>
        </p:txBody>
      </p:sp>
      <p:sp>
        <p:nvSpPr>
          <p:cNvPr id="41" name="Rectangle 40"/>
          <p:cNvSpPr/>
          <p:nvPr/>
        </p:nvSpPr>
        <p:spPr>
          <a:xfrm>
            <a:off x="2346877" y="1839785"/>
            <a:ext cx="200558" cy="1390361"/>
          </a:xfrm>
          <a:prstGeom prst="rect">
            <a:avLst/>
          </a:prstGeom>
          <a:solidFill>
            <a:srgbClr val="0000FF">
              <a:alpha val="20000"/>
            </a:srgbClr>
          </a:solidFill>
          <a:ln w="3175" cap="flat" cmpd="sng" algn="ctr">
            <a:solidFill>
              <a:schemeClr val="tx1"/>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rot="16200000">
            <a:off x="2118080" y="2026471"/>
            <a:ext cx="633507" cy="338554"/>
          </a:xfrm>
          <a:prstGeom prst="rect">
            <a:avLst/>
          </a:prstGeom>
          <a:noFill/>
        </p:spPr>
        <p:txBody>
          <a:bodyPr wrap="none" rtlCol="0">
            <a:spAutoFit/>
          </a:bodyPr>
          <a:lstStyle/>
          <a:p>
            <a:r>
              <a:rPr lang="en-US" sz="1600" dirty="0" smtClean="0">
                <a:latin typeface="Calibri"/>
                <a:cs typeface="Calibri"/>
              </a:rPr>
              <a:t>HTCC</a:t>
            </a:r>
            <a:endParaRPr lang="en-US" sz="1600" dirty="0">
              <a:latin typeface="Calibri"/>
              <a:cs typeface="Calibri"/>
            </a:endParaRPr>
          </a:p>
        </p:txBody>
      </p:sp>
      <p:sp>
        <p:nvSpPr>
          <p:cNvPr id="52" name="TextBox 51"/>
          <p:cNvSpPr txBox="1"/>
          <p:nvPr/>
        </p:nvSpPr>
        <p:spPr>
          <a:xfrm>
            <a:off x="7896443" y="6064929"/>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a:cs typeface="Calibri"/>
              </a:rPr>
              <a:t>Design Parameters</a:t>
            </a:r>
            <a:endParaRPr lang="en-US" sz="4000" dirty="0">
              <a:latin typeface="Calibri"/>
              <a:cs typeface="Calibri"/>
            </a:endParaRPr>
          </a:p>
        </p:txBody>
      </p:sp>
      <p:grpSp>
        <p:nvGrpSpPr>
          <p:cNvPr id="5" name="Group 18"/>
          <p:cNvGrpSpPr>
            <a:grpSpLocks/>
          </p:cNvGrpSpPr>
          <p:nvPr/>
        </p:nvGrpSpPr>
        <p:grpSpPr bwMode="auto">
          <a:xfrm>
            <a:off x="1705025" y="1031979"/>
            <a:ext cx="6023832" cy="5295249"/>
            <a:chOff x="1447800" y="838200"/>
            <a:chExt cx="5638800" cy="5209961"/>
          </a:xfrm>
        </p:grpSpPr>
        <p:sp>
          <p:nvSpPr>
            <p:cNvPr id="6" name="Text Box 4"/>
            <p:cNvSpPr txBox="1">
              <a:spLocks noChangeArrowheads="1"/>
            </p:cNvSpPr>
            <p:nvPr/>
          </p:nvSpPr>
          <p:spPr bwMode="auto">
            <a:xfrm>
              <a:off x="2286000" y="1524000"/>
              <a:ext cx="4419600" cy="579438"/>
            </a:xfrm>
            <a:prstGeom prst="rect">
              <a:avLst/>
            </a:prstGeom>
            <a:noFill/>
            <a:ln w="9525">
              <a:noFill/>
              <a:miter lim="800000"/>
              <a:headEnd/>
              <a:tailEnd/>
            </a:ln>
          </p:spPr>
          <p:txBody>
            <a:bodyPr wrap="square">
              <a:prstTxWarp prst="textNoShape">
                <a:avLst/>
              </a:prstTxWarp>
              <a:spAutoFit/>
            </a:bodyPr>
            <a:lstStyle/>
            <a:p>
              <a:pPr algn="ctr"/>
              <a:endParaRPr lang="en-US" sz="3200" b="1">
                <a:latin typeface="Times New Roman" pitchFamily="-65" charset="0"/>
              </a:endParaRPr>
            </a:p>
          </p:txBody>
        </p:sp>
        <p:sp>
          <p:nvSpPr>
            <p:cNvPr id="7" name="Text Box 5"/>
            <p:cNvSpPr txBox="1">
              <a:spLocks noChangeArrowheads="1"/>
            </p:cNvSpPr>
            <p:nvPr/>
          </p:nvSpPr>
          <p:spPr bwMode="auto">
            <a:xfrm>
              <a:off x="1447800" y="869950"/>
              <a:ext cx="5638800" cy="5178211"/>
            </a:xfrm>
            <a:prstGeom prst="rect">
              <a:avLst/>
            </a:prstGeom>
            <a:noFill/>
            <a:ln w="9525">
              <a:noFill/>
              <a:miter lim="800000"/>
              <a:headEnd/>
              <a:tailEnd/>
            </a:ln>
          </p:spPr>
          <p:txBody>
            <a:bodyPr wrap="square">
              <a:prstTxWarp prst="textNoShape">
                <a:avLst/>
              </a:prstTxWarp>
              <a:spAutoFit/>
            </a:bodyPr>
            <a:lstStyle/>
            <a:p>
              <a:r>
                <a:rPr lang="en-US" sz="1600" b="1" dirty="0">
                  <a:solidFill>
                    <a:srgbClr val="000000"/>
                  </a:solidFill>
                  <a:latin typeface="Calibri"/>
                  <a:cs typeface="Calibri"/>
                </a:rPr>
                <a:t>	</a:t>
              </a:r>
              <a:r>
                <a:rPr lang="en-US" sz="1600" dirty="0" smtClean="0">
                  <a:solidFill>
                    <a:srgbClr val="000000"/>
                  </a:solidFill>
                  <a:latin typeface="Calibri"/>
                  <a:cs typeface="Calibri"/>
                </a:rPr>
                <a:t>				</a:t>
              </a:r>
              <a:r>
                <a:rPr lang="en-US" sz="1600" b="1" dirty="0" smtClean="0">
                  <a:solidFill>
                    <a:srgbClr val="000000"/>
                  </a:solidFill>
                  <a:latin typeface="Calibri"/>
                  <a:cs typeface="Calibri"/>
                </a:rPr>
                <a:t>Forward</a:t>
              </a:r>
              <a:r>
                <a:rPr lang="en-US" sz="1600" b="1" dirty="0">
                  <a:solidFill>
                    <a:srgbClr val="000000"/>
                  </a:solidFill>
                  <a:latin typeface="Calibri"/>
                  <a:cs typeface="Calibri"/>
                </a:rPr>
                <a:t>		   	Central </a:t>
              </a:r>
            </a:p>
            <a:p>
              <a:r>
                <a:rPr lang="en-US" sz="1600" b="1" dirty="0">
                  <a:solidFill>
                    <a:srgbClr val="000000"/>
                  </a:solidFill>
                  <a:latin typeface="Calibri"/>
                  <a:cs typeface="Calibri"/>
                </a:rPr>
                <a:t>	</a:t>
              </a:r>
              <a:r>
                <a:rPr lang="en-US" sz="1600" b="1" dirty="0" smtClean="0">
                  <a:solidFill>
                    <a:srgbClr val="000000"/>
                  </a:solidFill>
                  <a:latin typeface="Calibri"/>
                  <a:cs typeface="Calibri"/>
                </a:rPr>
                <a:t>				Detector      </a:t>
              </a:r>
              <a:r>
                <a:rPr lang="en-US" sz="1600" b="1" dirty="0">
                  <a:solidFill>
                    <a:srgbClr val="000000"/>
                  </a:solidFill>
                  <a:latin typeface="Calibri"/>
                  <a:cs typeface="Calibri"/>
                </a:rPr>
                <a:t>		Detector</a:t>
              </a:r>
            </a:p>
            <a:p>
              <a:r>
                <a:rPr lang="en-US" sz="1600" dirty="0">
                  <a:solidFill>
                    <a:srgbClr val="000000"/>
                  </a:solidFill>
                  <a:latin typeface="Calibri"/>
                  <a:cs typeface="Calibri"/>
                </a:rPr>
                <a:t>Angular range	</a:t>
              </a:r>
              <a:endParaRPr lang="en-US" sz="1600" dirty="0" smtClean="0">
                <a:solidFill>
                  <a:srgbClr val="000000"/>
                </a:solidFill>
                <a:latin typeface="Calibri"/>
                <a:cs typeface="Calibri"/>
              </a:endParaRPr>
            </a:p>
            <a:p>
              <a:r>
                <a:rPr lang="en-US" sz="1600" dirty="0" smtClean="0">
                  <a:solidFill>
                    <a:srgbClr val="800000"/>
                  </a:solidFill>
                  <a:latin typeface="Calibri"/>
                  <a:cs typeface="Calibri"/>
                </a:rPr>
                <a:t>Tracks				 </a:t>
              </a:r>
              <a:r>
                <a:rPr lang="en-US" sz="1600" dirty="0">
                  <a:solidFill>
                    <a:srgbClr val="800000"/>
                  </a:solidFill>
                  <a:latin typeface="Calibri"/>
                  <a:cs typeface="Calibri"/>
                </a:rPr>
                <a:t>5</a:t>
              </a:r>
              <a:r>
                <a:rPr lang="en-US" sz="1600" baseline="30000" dirty="0">
                  <a:solidFill>
                    <a:srgbClr val="800000"/>
                  </a:solidFill>
                  <a:latin typeface="Calibri"/>
                  <a:cs typeface="Calibri"/>
                </a:rPr>
                <a:t>0</a:t>
              </a:r>
              <a:r>
                <a:rPr lang="en-US" sz="1600" dirty="0">
                  <a:solidFill>
                    <a:srgbClr val="800000"/>
                  </a:solidFill>
                  <a:latin typeface="Calibri"/>
                  <a:cs typeface="Calibri"/>
                </a:rPr>
                <a:t> –</a:t>
              </a:r>
              <a:r>
                <a:rPr lang="en-US" sz="1600" dirty="0" smtClean="0">
                  <a:solidFill>
                    <a:srgbClr val="800000"/>
                  </a:solidFill>
                  <a:latin typeface="Calibri"/>
                  <a:cs typeface="Calibri"/>
                </a:rPr>
                <a:t> 35</a:t>
              </a:r>
              <a:r>
                <a:rPr lang="en-US" sz="1600" baseline="30000" dirty="0" smtClean="0">
                  <a:solidFill>
                    <a:srgbClr val="800000"/>
                  </a:solidFill>
                  <a:latin typeface="Calibri"/>
                  <a:cs typeface="Calibri"/>
                </a:rPr>
                <a:t>0</a:t>
              </a:r>
              <a:r>
                <a:rPr lang="en-US" sz="1600" baseline="30000" dirty="0">
                  <a:solidFill>
                    <a:srgbClr val="800000"/>
                  </a:solidFill>
                  <a:latin typeface="Calibri"/>
                  <a:cs typeface="Calibri"/>
                </a:rPr>
                <a:t>	</a:t>
              </a:r>
              <a:r>
                <a:rPr lang="en-US" sz="1600" dirty="0" smtClean="0">
                  <a:solidFill>
                    <a:srgbClr val="800000"/>
                  </a:solidFill>
                  <a:latin typeface="Calibri"/>
                  <a:cs typeface="Calibri"/>
                </a:rPr>
                <a:t>		  	35</a:t>
              </a:r>
              <a:r>
                <a:rPr lang="en-US" sz="1600" baseline="30000" dirty="0" smtClean="0">
                  <a:solidFill>
                    <a:srgbClr val="800000"/>
                  </a:solidFill>
                  <a:latin typeface="Calibri"/>
                  <a:cs typeface="Calibri"/>
                </a:rPr>
                <a:t>0</a:t>
              </a:r>
              <a:r>
                <a:rPr lang="en-US" sz="1600" dirty="0" smtClean="0">
                  <a:solidFill>
                    <a:srgbClr val="800000"/>
                  </a:solidFill>
                  <a:latin typeface="Calibri"/>
                  <a:cs typeface="Calibri"/>
                </a:rPr>
                <a:t> </a:t>
              </a:r>
              <a:r>
                <a:rPr lang="en-US" sz="1600" dirty="0">
                  <a:solidFill>
                    <a:srgbClr val="800000"/>
                  </a:solidFill>
                  <a:latin typeface="Calibri"/>
                  <a:cs typeface="Calibri"/>
                </a:rPr>
                <a:t>– 125</a:t>
              </a:r>
              <a:r>
                <a:rPr lang="en-US" sz="1600" baseline="30000" dirty="0">
                  <a:solidFill>
                    <a:srgbClr val="800000"/>
                  </a:solidFill>
                  <a:latin typeface="Calibri"/>
                  <a:cs typeface="Calibri"/>
                </a:rPr>
                <a:t>0</a:t>
              </a:r>
              <a:endParaRPr lang="en-US" sz="1600" dirty="0" smtClean="0">
                <a:solidFill>
                  <a:srgbClr val="800000"/>
                </a:solidFill>
                <a:latin typeface="Calibri"/>
                <a:cs typeface="Calibri"/>
              </a:endParaRPr>
            </a:p>
            <a:p>
              <a:r>
                <a:rPr lang="en-US" sz="1600" dirty="0" smtClean="0">
                  <a:solidFill>
                    <a:srgbClr val="000000"/>
                  </a:solidFill>
                  <a:latin typeface="Calibri"/>
                  <a:cs typeface="Calibri"/>
                </a:rPr>
                <a:t>Photons				 </a:t>
              </a:r>
              <a:r>
                <a:rPr lang="en-US" sz="1600" dirty="0">
                  <a:solidFill>
                    <a:srgbClr val="000000"/>
                  </a:solidFill>
                  <a:latin typeface="Calibri"/>
                  <a:cs typeface="Calibri"/>
                </a:rPr>
                <a:t>2.5</a:t>
              </a:r>
              <a:r>
                <a:rPr lang="en-US" sz="1600" baseline="30000" dirty="0">
                  <a:solidFill>
                    <a:srgbClr val="000000"/>
                  </a:solidFill>
                  <a:latin typeface="Calibri"/>
                  <a:cs typeface="Calibri"/>
                </a:rPr>
                <a:t>0</a:t>
              </a:r>
              <a:r>
                <a:rPr lang="en-US" sz="1600" dirty="0">
                  <a:solidFill>
                    <a:srgbClr val="000000"/>
                  </a:solidFill>
                  <a:latin typeface="Calibri"/>
                  <a:cs typeface="Calibri"/>
                </a:rPr>
                <a:t> –</a:t>
              </a:r>
              <a:r>
                <a:rPr lang="en-US" sz="1600" dirty="0" smtClean="0">
                  <a:solidFill>
                    <a:srgbClr val="000000"/>
                  </a:solidFill>
                  <a:latin typeface="Calibri"/>
                  <a:cs typeface="Calibri"/>
                </a:rPr>
                <a:t> 35</a:t>
              </a:r>
              <a:r>
                <a:rPr lang="en-US" sz="1600" baseline="30000" dirty="0" smtClean="0">
                  <a:solidFill>
                    <a:srgbClr val="000000"/>
                  </a:solidFill>
                  <a:latin typeface="Calibri"/>
                  <a:cs typeface="Calibri"/>
                </a:rPr>
                <a:t>0</a:t>
              </a:r>
              <a:r>
                <a:rPr lang="en-US" sz="1600" dirty="0" smtClean="0">
                  <a:solidFill>
                    <a:srgbClr val="000000"/>
                  </a:solidFill>
                  <a:latin typeface="Calibri"/>
                  <a:cs typeface="Calibri"/>
                </a:rPr>
                <a:t> 			 </a:t>
              </a:r>
              <a:r>
                <a:rPr lang="en-US" sz="1600" dirty="0">
                  <a:solidFill>
                    <a:srgbClr val="000000"/>
                  </a:solidFill>
                  <a:latin typeface="Calibri"/>
                  <a:cs typeface="Calibri"/>
                </a:rPr>
                <a:t>---</a:t>
              </a:r>
            </a:p>
            <a:p>
              <a:r>
                <a:rPr lang="en-US" sz="1600" dirty="0">
                  <a:solidFill>
                    <a:srgbClr val="800000"/>
                  </a:solidFill>
                  <a:latin typeface="Calibri"/>
                  <a:cs typeface="Calibri"/>
                </a:rPr>
                <a:t>Resolution</a:t>
              </a:r>
              <a:endParaRPr lang="en-US" sz="1600" dirty="0" smtClean="0">
                <a:solidFill>
                  <a:srgbClr val="800000"/>
                </a:solidFill>
                <a:latin typeface="Calibri"/>
                <a:cs typeface="Calibri"/>
              </a:endParaRPr>
            </a:p>
            <a:p>
              <a:r>
                <a:rPr lang="en-US" sz="1600" dirty="0" err="1" smtClean="0">
                  <a:solidFill>
                    <a:srgbClr val="800000"/>
                  </a:solidFill>
                  <a:latin typeface="Calibri"/>
                  <a:cs typeface="Calibri"/>
                </a:rPr>
                <a:t>δp</a:t>
              </a:r>
              <a:r>
                <a:rPr lang="en-US" sz="1600" dirty="0" err="1">
                  <a:solidFill>
                    <a:srgbClr val="800000"/>
                  </a:solidFill>
                  <a:latin typeface="Calibri"/>
                  <a:cs typeface="Calibri"/>
                </a:rPr>
                <a:t>/p</a:t>
              </a:r>
              <a:r>
                <a:rPr lang="en-US" sz="1600" dirty="0">
                  <a:solidFill>
                    <a:srgbClr val="800000"/>
                  </a:solidFill>
                  <a:latin typeface="Calibri"/>
                  <a:cs typeface="Calibri"/>
                </a:rPr>
                <a:t> (%)</a:t>
              </a:r>
              <a:r>
                <a:rPr lang="en-US" sz="1600" dirty="0" smtClean="0">
                  <a:solidFill>
                    <a:srgbClr val="800000"/>
                  </a:solidFill>
                  <a:latin typeface="Calibri"/>
                  <a:cs typeface="Calibri"/>
                </a:rPr>
                <a:t> 				 0.3 </a:t>
              </a:r>
              <a:r>
                <a:rPr lang="en-US" sz="1600" dirty="0">
                  <a:solidFill>
                    <a:srgbClr val="800000"/>
                  </a:solidFill>
                  <a:latin typeface="Calibri"/>
                  <a:cs typeface="Calibri"/>
                </a:rPr>
                <a:t>@ 5 GeV/</a:t>
              </a:r>
              <a:r>
                <a:rPr lang="en-US" sz="1600" dirty="0" err="1">
                  <a:solidFill>
                    <a:srgbClr val="800000"/>
                  </a:solidFill>
                  <a:latin typeface="Calibri"/>
                  <a:cs typeface="Calibri"/>
                </a:rPr>
                <a:t>c</a:t>
              </a:r>
              <a:r>
                <a:rPr lang="en-US" sz="1600" dirty="0">
                  <a:solidFill>
                    <a:srgbClr val="800000"/>
                  </a:solidFill>
                  <a:latin typeface="Calibri"/>
                  <a:cs typeface="Calibri"/>
                </a:rPr>
                <a:t> 	</a:t>
              </a:r>
              <a:r>
                <a:rPr lang="en-US" sz="1600" dirty="0" smtClean="0">
                  <a:solidFill>
                    <a:srgbClr val="800000"/>
                  </a:solidFill>
                  <a:latin typeface="Calibri"/>
                  <a:cs typeface="Calibri"/>
                </a:rPr>
                <a:t> 	  2 </a:t>
              </a:r>
              <a:r>
                <a:rPr lang="en-US" sz="1600" dirty="0">
                  <a:solidFill>
                    <a:srgbClr val="800000"/>
                  </a:solidFill>
                  <a:latin typeface="Calibri"/>
                  <a:cs typeface="Calibri"/>
                </a:rPr>
                <a:t>@ </a:t>
              </a:r>
              <a:r>
                <a:rPr lang="en-US" sz="1600" dirty="0" smtClean="0">
                  <a:solidFill>
                    <a:srgbClr val="800000"/>
                  </a:solidFill>
                  <a:latin typeface="Calibri"/>
                  <a:cs typeface="Calibri"/>
                </a:rPr>
                <a:t>1 </a:t>
              </a:r>
              <a:r>
                <a:rPr lang="en-US" sz="1600" dirty="0">
                  <a:solidFill>
                    <a:srgbClr val="800000"/>
                  </a:solidFill>
                  <a:latin typeface="Calibri"/>
                  <a:cs typeface="Calibri"/>
                </a:rPr>
                <a:t>GeV/</a:t>
              </a:r>
              <a:r>
                <a:rPr lang="en-US" sz="1600" dirty="0" err="1">
                  <a:solidFill>
                    <a:srgbClr val="800000"/>
                  </a:solidFill>
                  <a:latin typeface="Calibri"/>
                  <a:cs typeface="Calibri"/>
                </a:rPr>
                <a:t>c</a:t>
              </a:r>
              <a:endParaRPr lang="en-US" sz="1600" dirty="0" smtClean="0">
                <a:solidFill>
                  <a:srgbClr val="800000"/>
                </a:solidFill>
                <a:latin typeface="Calibri"/>
                <a:cs typeface="Calibri"/>
              </a:endParaRPr>
            </a:p>
            <a:p>
              <a:r>
                <a:rPr lang="en-US" sz="1600" dirty="0" err="1" smtClean="0">
                  <a:solidFill>
                    <a:srgbClr val="800000"/>
                  </a:solidFill>
                  <a:latin typeface="Calibri"/>
                  <a:cs typeface="Calibri"/>
                </a:rPr>
                <a:t>δθ</a:t>
              </a:r>
              <a:r>
                <a:rPr lang="en-US" sz="1600" dirty="0" smtClean="0">
                  <a:solidFill>
                    <a:srgbClr val="800000"/>
                  </a:solidFill>
                  <a:latin typeface="Calibri"/>
                  <a:cs typeface="Calibri"/>
                </a:rPr>
                <a:t> </a:t>
              </a:r>
              <a:r>
                <a:rPr lang="en-US" sz="1600" dirty="0">
                  <a:solidFill>
                    <a:srgbClr val="800000"/>
                  </a:solidFill>
                  <a:latin typeface="Calibri"/>
                  <a:cs typeface="Calibri"/>
                </a:rPr>
                <a:t>(</a:t>
              </a:r>
              <a:r>
                <a:rPr lang="en-US" sz="1600" dirty="0" err="1">
                  <a:solidFill>
                    <a:srgbClr val="800000"/>
                  </a:solidFill>
                  <a:latin typeface="Calibri"/>
                  <a:cs typeface="Calibri"/>
                </a:rPr>
                <a:t>mr</a:t>
              </a:r>
              <a:r>
                <a:rPr lang="en-US" sz="1600" dirty="0">
                  <a:solidFill>
                    <a:srgbClr val="800000"/>
                  </a:solidFill>
                  <a:latin typeface="Calibri"/>
                  <a:cs typeface="Calibri"/>
                </a:rPr>
                <a:t>)</a:t>
              </a:r>
              <a:r>
                <a:rPr lang="en-US" sz="1600" dirty="0" smtClean="0">
                  <a:solidFill>
                    <a:srgbClr val="800000"/>
                  </a:solidFill>
                  <a:latin typeface="Calibri"/>
                  <a:cs typeface="Calibri"/>
                </a:rPr>
                <a:t>				 1</a:t>
              </a:r>
              <a:r>
                <a:rPr lang="en-US" sz="1600" dirty="0">
                  <a:solidFill>
                    <a:srgbClr val="800000"/>
                  </a:solidFill>
                  <a:latin typeface="Calibri"/>
                  <a:cs typeface="Calibri"/>
                </a:rPr>
                <a:t>	</a:t>
              </a:r>
              <a:r>
                <a:rPr lang="en-US" sz="1600" dirty="0" smtClean="0">
                  <a:solidFill>
                    <a:srgbClr val="800000"/>
                  </a:solidFill>
                  <a:latin typeface="Calibri"/>
                  <a:cs typeface="Calibri"/>
                </a:rPr>
                <a:t>			  3 	</a:t>
              </a:r>
            </a:p>
            <a:p>
              <a:r>
                <a:rPr lang="en-US" sz="1600" dirty="0" err="1" smtClean="0">
                  <a:solidFill>
                    <a:srgbClr val="800000"/>
                  </a:solidFill>
                  <a:latin typeface="Calibri"/>
                  <a:cs typeface="Calibri"/>
                </a:rPr>
                <a:t>Δφ</a:t>
              </a:r>
              <a:r>
                <a:rPr lang="en-US" sz="1600" dirty="0" smtClean="0">
                  <a:solidFill>
                    <a:srgbClr val="800000"/>
                  </a:solidFill>
                  <a:latin typeface="Calibri"/>
                  <a:cs typeface="Calibri"/>
                </a:rPr>
                <a:t> </a:t>
              </a:r>
              <a:r>
                <a:rPr lang="en-US" sz="1600" dirty="0">
                  <a:solidFill>
                    <a:srgbClr val="800000"/>
                  </a:solidFill>
                  <a:latin typeface="Calibri"/>
                  <a:cs typeface="Calibri"/>
                </a:rPr>
                <a:t>(</a:t>
              </a:r>
              <a:r>
                <a:rPr lang="en-US" sz="1600" dirty="0" err="1">
                  <a:solidFill>
                    <a:srgbClr val="800000"/>
                  </a:solidFill>
                  <a:latin typeface="Calibri"/>
                  <a:cs typeface="Calibri"/>
                </a:rPr>
                <a:t>mr</a:t>
              </a:r>
              <a:r>
                <a:rPr lang="en-US" sz="1600" dirty="0">
                  <a:solidFill>
                    <a:srgbClr val="800000"/>
                  </a:solidFill>
                  <a:latin typeface="Calibri"/>
                  <a:cs typeface="Calibri"/>
                </a:rPr>
                <a:t>)</a:t>
              </a:r>
              <a:r>
                <a:rPr lang="en-US" sz="1600" dirty="0" smtClean="0">
                  <a:solidFill>
                    <a:srgbClr val="800000"/>
                  </a:solidFill>
                  <a:latin typeface="Calibri"/>
                  <a:cs typeface="Calibri"/>
                </a:rPr>
                <a:t>				 3	</a:t>
              </a:r>
              <a:r>
                <a:rPr lang="en-US" sz="1600" dirty="0">
                  <a:solidFill>
                    <a:srgbClr val="800000"/>
                  </a:solidFill>
                  <a:latin typeface="Calibri"/>
                  <a:cs typeface="Calibri"/>
                </a:rPr>
                <a:t>	</a:t>
              </a:r>
              <a:r>
                <a:rPr lang="en-US" sz="1600" dirty="0" smtClean="0">
                  <a:solidFill>
                    <a:srgbClr val="800000"/>
                  </a:solidFill>
                  <a:latin typeface="Calibri"/>
                  <a:cs typeface="Calibri"/>
                </a:rPr>
                <a:t> 		  1.5   </a:t>
              </a:r>
              <a:endParaRPr lang="en-US" sz="1600" dirty="0">
                <a:solidFill>
                  <a:srgbClr val="800000"/>
                </a:solidFill>
                <a:latin typeface="Calibri"/>
                <a:cs typeface="Calibri"/>
              </a:endParaRPr>
            </a:p>
            <a:p>
              <a:r>
                <a:rPr lang="en-US" sz="1600" dirty="0">
                  <a:solidFill>
                    <a:srgbClr val="000000"/>
                  </a:solidFill>
                  <a:latin typeface="Calibri"/>
                  <a:cs typeface="Calibri"/>
                </a:rPr>
                <a:t>Photon detection</a:t>
              </a:r>
              <a:endParaRPr lang="en-US" sz="1600" dirty="0" smtClean="0">
                <a:solidFill>
                  <a:srgbClr val="000000"/>
                </a:solidFill>
                <a:latin typeface="Calibri"/>
                <a:cs typeface="Calibri"/>
              </a:endParaRPr>
            </a:p>
            <a:p>
              <a:r>
                <a:rPr lang="en-US" sz="1600" dirty="0" smtClean="0">
                  <a:solidFill>
                    <a:srgbClr val="000000"/>
                  </a:solidFill>
                  <a:latin typeface="Calibri"/>
                  <a:cs typeface="Calibri"/>
                </a:rPr>
                <a:t>Energy </a:t>
              </a:r>
              <a:r>
                <a:rPr lang="en-US" sz="1600" dirty="0">
                  <a:solidFill>
                    <a:srgbClr val="000000"/>
                  </a:solidFill>
                  <a:latin typeface="Calibri"/>
                  <a:cs typeface="Calibri"/>
                </a:rPr>
                <a:t>(</a:t>
              </a:r>
              <a:r>
                <a:rPr lang="en-US" sz="1600" dirty="0" err="1">
                  <a:solidFill>
                    <a:srgbClr val="000000"/>
                  </a:solidFill>
                  <a:latin typeface="Calibri"/>
                  <a:cs typeface="Calibri"/>
                </a:rPr>
                <a:t>MeV</a:t>
              </a:r>
              <a:r>
                <a:rPr lang="en-US" sz="1600" dirty="0">
                  <a:solidFill>
                    <a:srgbClr val="000000"/>
                  </a:solidFill>
                  <a:latin typeface="Calibri"/>
                  <a:cs typeface="Calibri"/>
                </a:rPr>
                <a:t>)</a:t>
              </a:r>
              <a:r>
                <a:rPr lang="en-US" sz="1600" dirty="0" smtClean="0">
                  <a:solidFill>
                    <a:srgbClr val="000000"/>
                  </a:solidFill>
                  <a:latin typeface="Calibri"/>
                  <a:cs typeface="Calibri"/>
                </a:rPr>
                <a:t>			&gt;</a:t>
              </a:r>
              <a:r>
                <a:rPr lang="en-US" sz="1600" dirty="0">
                  <a:solidFill>
                    <a:srgbClr val="000000"/>
                  </a:solidFill>
                  <a:latin typeface="Calibri"/>
                  <a:cs typeface="Calibri"/>
                </a:rPr>
                <a:t>150	</a:t>
              </a:r>
              <a:r>
                <a:rPr lang="en-US" sz="1600" dirty="0" smtClean="0">
                  <a:solidFill>
                    <a:srgbClr val="000000"/>
                  </a:solidFill>
                  <a:latin typeface="Calibri"/>
                  <a:cs typeface="Calibri"/>
                </a:rPr>
                <a:t>			 -</a:t>
              </a:r>
              <a:r>
                <a:rPr lang="en-US" sz="1600" dirty="0">
                  <a:solidFill>
                    <a:srgbClr val="000000"/>
                  </a:solidFill>
                  <a:latin typeface="Calibri"/>
                  <a:cs typeface="Calibri"/>
                </a:rPr>
                <a:t>--</a:t>
              </a:r>
              <a:endParaRPr lang="en-US" sz="1600" dirty="0" smtClean="0">
                <a:solidFill>
                  <a:srgbClr val="000000"/>
                </a:solidFill>
                <a:latin typeface="Calibri"/>
                <a:cs typeface="Calibri"/>
              </a:endParaRPr>
            </a:p>
            <a:p>
              <a:r>
                <a:rPr lang="en-US" sz="1600" dirty="0" err="1" smtClean="0">
                  <a:solidFill>
                    <a:srgbClr val="000000"/>
                  </a:solidFill>
                  <a:latin typeface="Symbol" charset="2"/>
                  <a:cs typeface="Symbol" charset="2"/>
                </a:rPr>
                <a:t>dq</a:t>
              </a:r>
              <a:r>
                <a:rPr lang="en-US" sz="1600" dirty="0" smtClean="0">
                  <a:solidFill>
                    <a:srgbClr val="000000"/>
                  </a:solidFill>
                  <a:latin typeface="Calibri"/>
                  <a:cs typeface="Calibri"/>
                </a:rPr>
                <a:t> </a:t>
              </a:r>
              <a:r>
                <a:rPr lang="en-US" sz="1600" dirty="0">
                  <a:solidFill>
                    <a:srgbClr val="000000"/>
                  </a:solidFill>
                  <a:latin typeface="Calibri"/>
                  <a:cs typeface="Calibri"/>
                </a:rPr>
                <a:t>(</a:t>
              </a:r>
              <a:r>
                <a:rPr lang="en-US" sz="1600" dirty="0" err="1">
                  <a:solidFill>
                    <a:srgbClr val="000000"/>
                  </a:solidFill>
                  <a:latin typeface="Calibri"/>
                  <a:cs typeface="Calibri"/>
                </a:rPr>
                <a:t>mr</a:t>
              </a:r>
              <a:r>
                <a:rPr lang="en-US" sz="1600" dirty="0">
                  <a:solidFill>
                    <a:srgbClr val="000000"/>
                  </a:solidFill>
                  <a:latin typeface="Calibri"/>
                  <a:cs typeface="Calibri"/>
                </a:rPr>
                <a:t>)</a:t>
              </a:r>
              <a:r>
                <a:rPr lang="en-US" sz="1600" dirty="0" smtClean="0">
                  <a:solidFill>
                    <a:srgbClr val="000000"/>
                  </a:solidFill>
                  <a:latin typeface="Calibri"/>
                  <a:cs typeface="Calibri"/>
                </a:rPr>
                <a:t>				4 </a:t>
              </a:r>
              <a:r>
                <a:rPr lang="en-US" sz="1600" dirty="0">
                  <a:solidFill>
                    <a:srgbClr val="000000"/>
                  </a:solidFill>
                  <a:latin typeface="Calibri"/>
                  <a:cs typeface="Calibri"/>
                </a:rPr>
                <a:t>@ 1 GeV</a:t>
              </a:r>
              <a:r>
                <a:rPr lang="en-US" sz="1600" dirty="0" smtClean="0">
                  <a:solidFill>
                    <a:srgbClr val="000000"/>
                  </a:solidFill>
                  <a:latin typeface="Calibri"/>
                  <a:cs typeface="Calibri"/>
                </a:rPr>
                <a:t>			 </a:t>
              </a:r>
              <a:r>
                <a:rPr lang="en-US" sz="1600" dirty="0">
                  <a:solidFill>
                    <a:srgbClr val="000000"/>
                  </a:solidFill>
                  <a:latin typeface="Calibri"/>
                  <a:cs typeface="Calibri"/>
                </a:rPr>
                <a:t>---</a:t>
              </a:r>
            </a:p>
            <a:p>
              <a:r>
                <a:rPr lang="en-US" sz="1600" dirty="0">
                  <a:solidFill>
                    <a:srgbClr val="000000"/>
                  </a:solidFill>
                  <a:latin typeface="Calibri"/>
                  <a:cs typeface="Calibri"/>
                </a:rPr>
                <a:t>Neutron detection</a:t>
              </a:r>
              <a:endParaRPr lang="en-US" sz="1600" dirty="0" smtClean="0">
                <a:solidFill>
                  <a:srgbClr val="000000"/>
                </a:solidFill>
                <a:latin typeface="Calibri"/>
                <a:cs typeface="Calibri"/>
              </a:endParaRPr>
            </a:p>
            <a:p>
              <a:r>
                <a:rPr lang="en-US" sz="1600" dirty="0" smtClean="0">
                  <a:solidFill>
                    <a:srgbClr val="000000"/>
                  </a:solidFill>
                  <a:latin typeface="Calibri"/>
                  <a:cs typeface="Calibri"/>
                </a:rPr>
                <a:t>N</a:t>
              </a:r>
              <a:r>
                <a:rPr lang="en-US" sz="1600" baseline="-25000" dirty="0" smtClean="0">
                  <a:solidFill>
                    <a:srgbClr val="000000"/>
                  </a:solidFill>
                  <a:latin typeface="Calibri"/>
                  <a:cs typeface="Calibri"/>
                </a:rPr>
                <a:t>eff									</a:t>
              </a:r>
              <a:r>
                <a:rPr lang="en-US" sz="1600" dirty="0" smtClean="0">
                  <a:solidFill>
                    <a:srgbClr val="000000"/>
                  </a:solidFill>
                  <a:latin typeface="Calibri"/>
                  <a:cs typeface="Calibri"/>
                </a:rPr>
                <a:t>&lt; </a:t>
              </a:r>
              <a:r>
                <a:rPr lang="en-US" sz="1600" dirty="0">
                  <a:solidFill>
                    <a:srgbClr val="000000"/>
                  </a:solidFill>
                  <a:latin typeface="Calibri"/>
                  <a:cs typeface="Calibri"/>
                </a:rPr>
                <a:t>0.7 (EC+PCAL)</a:t>
              </a:r>
              <a:r>
                <a:rPr lang="en-US" sz="1600" dirty="0" smtClean="0">
                  <a:solidFill>
                    <a:srgbClr val="000000"/>
                  </a:solidFill>
                  <a:latin typeface="Calibri"/>
                  <a:cs typeface="Calibri"/>
                </a:rPr>
                <a:t>	  	0.1 (CND)</a:t>
              </a:r>
            </a:p>
            <a:p>
              <a:r>
                <a:rPr lang="en-US" sz="1600" dirty="0">
                  <a:solidFill>
                    <a:srgbClr val="000000"/>
                  </a:solidFill>
                  <a:latin typeface="Calibri"/>
                  <a:cs typeface="Calibri"/>
                </a:rPr>
                <a:t>Particle </a:t>
              </a:r>
              <a:r>
                <a:rPr lang="en-US" sz="1600" dirty="0" smtClean="0">
                  <a:solidFill>
                    <a:srgbClr val="000000"/>
                  </a:solidFill>
                  <a:latin typeface="Calibri"/>
                  <a:cs typeface="Calibri"/>
                </a:rPr>
                <a:t>ID</a:t>
              </a:r>
            </a:p>
            <a:p>
              <a:r>
                <a:rPr lang="en-US" sz="1600" dirty="0" err="1" smtClean="0">
                  <a:solidFill>
                    <a:srgbClr val="800000"/>
                  </a:solidFill>
                  <a:latin typeface="Calibri"/>
                  <a:cs typeface="Calibri"/>
                </a:rPr>
                <a:t>e</a:t>
              </a:r>
              <a:r>
                <a:rPr lang="en-US" sz="1600" dirty="0" err="1">
                  <a:solidFill>
                    <a:srgbClr val="800000"/>
                  </a:solidFill>
                  <a:latin typeface="Calibri"/>
                  <a:cs typeface="Calibri"/>
                </a:rPr>
                <a:t>/</a:t>
              </a:r>
              <a:r>
                <a:rPr lang="en-US" sz="1600" dirty="0" err="1">
                  <a:solidFill>
                    <a:srgbClr val="800000"/>
                  </a:solidFill>
                  <a:latin typeface="Symbol" charset="2"/>
                  <a:cs typeface="Symbol" charset="2"/>
                </a:rPr>
                <a:t>p</a:t>
              </a:r>
              <a:r>
                <a:rPr lang="en-US" sz="1600" dirty="0" smtClean="0">
                  <a:solidFill>
                    <a:srgbClr val="800000"/>
                  </a:solidFill>
                  <a:latin typeface="Calibri"/>
                  <a:cs typeface="Calibri"/>
                </a:rPr>
                <a:t>					Full </a:t>
              </a:r>
              <a:r>
                <a:rPr lang="en-US" sz="1600" dirty="0">
                  <a:solidFill>
                    <a:srgbClr val="800000"/>
                  </a:solidFill>
                  <a:latin typeface="Calibri"/>
                  <a:cs typeface="Calibri"/>
                </a:rPr>
                <a:t>range	</a:t>
              </a:r>
              <a:r>
                <a:rPr lang="en-US" sz="1600" dirty="0" smtClean="0">
                  <a:solidFill>
                    <a:srgbClr val="800000"/>
                  </a:solidFill>
                  <a:latin typeface="Calibri"/>
                  <a:cs typeface="Calibri"/>
                </a:rPr>
                <a:t>			 </a:t>
              </a:r>
              <a:r>
                <a:rPr lang="en-US" sz="1600" dirty="0">
                  <a:solidFill>
                    <a:srgbClr val="800000"/>
                  </a:solidFill>
                  <a:latin typeface="Calibri"/>
                  <a:cs typeface="Calibri"/>
                </a:rPr>
                <a:t>---</a:t>
              </a:r>
              <a:endParaRPr lang="en-US" sz="1600" dirty="0" smtClean="0">
                <a:solidFill>
                  <a:srgbClr val="800000"/>
                </a:solidFill>
                <a:latin typeface="Calibri"/>
                <a:cs typeface="Calibri"/>
              </a:endParaRPr>
            </a:p>
            <a:p>
              <a:r>
                <a:rPr lang="en-US" sz="1600" dirty="0" err="1" smtClean="0">
                  <a:solidFill>
                    <a:srgbClr val="000000"/>
                  </a:solidFill>
                  <a:latin typeface="Symbol" charset="2"/>
                  <a:cs typeface="Symbol" charset="2"/>
                </a:rPr>
                <a:t>p</a:t>
              </a:r>
              <a:r>
                <a:rPr lang="en-US" sz="1600" dirty="0" err="1">
                  <a:solidFill>
                    <a:srgbClr val="000000"/>
                  </a:solidFill>
                  <a:latin typeface="Calibri"/>
                  <a:cs typeface="Calibri"/>
                </a:rPr>
                <a:t>/p</a:t>
              </a:r>
              <a:r>
                <a:rPr lang="en-US" sz="1600" dirty="0" smtClean="0">
                  <a:solidFill>
                    <a:srgbClr val="000000"/>
                  </a:solidFill>
                  <a:latin typeface="Calibri"/>
                  <a:cs typeface="Calibri"/>
                </a:rPr>
                <a:t>					&lt; </a:t>
              </a:r>
              <a:r>
                <a:rPr lang="en-US" sz="1600" dirty="0">
                  <a:solidFill>
                    <a:srgbClr val="000000"/>
                  </a:solidFill>
                  <a:latin typeface="Calibri"/>
                  <a:cs typeface="Calibri"/>
                </a:rPr>
                <a:t>5 GeV/</a:t>
              </a:r>
              <a:r>
                <a:rPr lang="en-US" sz="1600" dirty="0" err="1">
                  <a:solidFill>
                    <a:srgbClr val="000000"/>
                  </a:solidFill>
                  <a:latin typeface="Calibri"/>
                  <a:cs typeface="Calibri"/>
                </a:rPr>
                <a:t>c</a:t>
              </a:r>
              <a:r>
                <a:rPr lang="en-US" sz="1600" dirty="0">
                  <a:solidFill>
                    <a:srgbClr val="000000"/>
                  </a:solidFill>
                  <a:latin typeface="Calibri"/>
                  <a:cs typeface="Calibri"/>
                </a:rPr>
                <a:t>	</a:t>
              </a:r>
              <a:r>
                <a:rPr lang="en-US" sz="1600" dirty="0" smtClean="0">
                  <a:solidFill>
                    <a:srgbClr val="000000"/>
                  </a:solidFill>
                  <a:latin typeface="Calibri"/>
                  <a:cs typeface="Calibri"/>
                </a:rPr>
                <a:t>		 </a:t>
              </a:r>
              <a:r>
                <a:rPr lang="en-US" sz="1600" dirty="0">
                  <a:solidFill>
                    <a:srgbClr val="000000"/>
                  </a:solidFill>
                  <a:latin typeface="Calibri"/>
                  <a:cs typeface="Calibri"/>
                </a:rPr>
                <a:t>&lt; 1.25 GeV/</a:t>
              </a:r>
              <a:r>
                <a:rPr lang="en-US" sz="1600" dirty="0" err="1">
                  <a:solidFill>
                    <a:srgbClr val="000000"/>
                  </a:solidFill>
                  <a:latin typeface="Calibri"/>
                  <a:cs typeface="Calibri"/>
                </a:rPr>
                <a:t>c</a:t>
              </a:r>
              <a:endParaRPr lang="en-US" sz="1600" dirty="0" smtClean="0">
                <a:solidFill>
                  <a:srgbClr val="000000"/>
                </a:solidFill>
                <a:latin typeface="Calibri"/>
                <a:cs typeface="Calibri"/>
              </a:endParaRPr>
            </a:p>
            <a:p>
              <a:r>
                <a:rPr lang="en-US" sz="1600" dirty="0" err="1" smtClean="0">
                  <a:solidFill>
                    <a:srgbClr val="000000"/>
                  </a:solidFill>
                  <a:latin typeface="Symbol" charset="2"/>
                  <a:cs typeface="Symbol" charset="2"/>
                </a:rPr>
                <a:t>p</a:t>
              </a:r>
              <a:r>
                <a:rPr lang="en-US" sz="1600" dirty="0">
                  <a:solidFill>
                    <a:srgbClr val="000000"/>
                  </a:solidFill>
                  <a:latin typeface="Calibri"/>
                  <a:cs typeface="Calibri"/>
                </a:rPr>
                <a:t>/K</a:t>
              </a:r>
              <a:r>
                <a:rPr lang="en-US" sz="1600" dirty="0" smtClean="0">
                  <a:solidFill>
                    <a:srgbClr val="000000"/>
                  </a:solidFill>
                  <a:latin typeface="Calibri"/>
                  <a:cs typeface="Calibri"/>
                </a:rPr>
                <a:t>					&lt; </a:t>
              </a:r>
              <a:r>
                <a:rPr lang="en-US" sz="1600" dirty="0">
                  <a:solidFill>
                    <a:srgbClr val="000000"/>
                  </a:solidFill>
                  <a:latin typeface="Calibri"/>
                  <a:cs typeface="Calibri"/>
                </a:rPr>
                <a:t>2.5 GeV/</a:t>
              </a:r>
              <a:r>
                <a:rPr lang="en-US" sz="1600" dirty="0" err="1">
                  <a:solidFill>
                    <a:srgbClr val="000000"/>
                  </a:solidFill>
                  <a:latin typeface="Calibri"/>
                  <a:cs typeface="Calibri"/>
                </a:rPr>
                <a:t>c</a:t>
              </a:r>
              <a:r>
                <a:rPr lang="en-US" sz="1600" dirty="0" smtClean="0">
                  <a:solidFill>
                    <a:srgbClr val="000000"/>
                  </a:solidFill>
                  <a:latin typeface="Calibri"/>
                  <a:cs typeface="Calibri"/>
                </a:rPr>
                <a:t>		 </a:t>
              </a:r>
              <a:r>
                <a:rPr lang="en-US" sz="1600" dirty="0">
                  <a:solidFill>
                    <a:srgbClr val="000000"/>
                  </a:solidFill>
                  <a:latin typeface="Calibri"/>
                  <a:cs typeface="Calibri"/>
                </a:rPr>
                <a:t>&lt; 0.65 GeV/</a:t>
              </a:r>
              <a:r>
                <a:rPr lang="en-US" sz="1600" dirty="0" err="1">
                  <a:solidFill>
                    <a:srgbClr val="000000"/>
                  </a:solidFill>
                  <a:latin typeface="Calibri"/>
                  <a:cs typeface="Calibri"/>
                </a:rPr>
                <a:t>c</a:t>
              </a:r>
              <a:endParaRPr lang="en-US" sz="1600" dirty="0" smtClean="0">
                <a:solidFill>
                  <a:srgbClr val="000000"/>
                </a:solidFill>
                <a:latin typeface="Calibri"/>
                <a:cs typeface="Calibri"/>
              </a:endParaRPr>
            </a:p>
            <a:p>
              <a:r>
                <a:rPr lang="en-US" sz="1600" dirty="0" smtClean="0">
                  <a:solidFill>
                    <a:srgbClr val="000000"/>
                  </a:solidFill>
                  <a:latin typeface="Calibri"/>
                  <a:cs typeface="Calibri"/>
                </a:rPr>
                <a:t>K</a:t>
              </a:r>
              <a:r>
                <a:rPr lang="en-US" sz="1600" dirty="0">
                  <a:solidFill>
                    <a:srgbClr val="000000"/>
                  </a:solidFill>
                  <a:latin typeface="Calibri"/>
                  <a:cs typeface="Calibri"/>
                </a:rPr>
                <a:t>/</a:t>
              </a:r>
              <a:r>
                <a:rPr lang="en-US" sz="1600" dirty="0" err="1">
                  <a:solidFill>
                    <a:srgbClr val="000000"/>
                  </a:solidFill>
                  <a:latin typeface="Calibri"/>
                  <a:cs typeface="Calibri"/>
                </a:rPr>
                <a:t>p</a:t>
              </a:r>
              <a:r>
                <a:rPr lang="en-US" sz="1600" dirty="0" smtClean="0">
                  <a:solidFill>
                    <a:srgbClr val="000000"/>
                  </a:solidFill>
                  <a:latin typeface="Calibri"/>
                  <a:cs typeface="Calibri"/>
                </a:rPr>
                <a:t>					&lt; </a:t>
              </a:r>
              <a:r>
                <a:rPr lang="en-US" sz="1600" dirty="0">
                  <a:solidFill>
                    <a:srgbClr val="000000"/>
                  </a:solidFill>
                  <a:latin typeface="Calibri"/>
                  <a:cs typeface="Calibri"/>
                </a:rPr>
                <a:t>4 GeV/</a:t>
              </a:r>
              <a:r>
                <a:rPr lang="en-US" sz="1600" dirty="0" err="1">
                  <a:solidFill>
                    <a:srgbClr val="000000"/>
                  </a:solidFill>
                  <a:latin typeface="Calibri"/>
                  <a:cs typeface="Calibri"/>
                </a:rPr>
                <a:t>c</a:t>
              </a:r>
              <a:r>
                <a:rPr lang="en-US" sz="1600" dirty="0">
                  <a:solidFill>
                    <a:srgbClr val="000000"/>
                  </a:solidFill>
                  <a:latin typeface="Calibri"/>
                  <a:cs typeface="Calibri"/>
                </a:rPr>
                <a:t>	</a:t>
              </a:r>
              <a:r>
                <a:rPr lang="en-US" sz="1600" dirty="0" smtClean="0">
                  <a:solidFill>
                    <a:srgbClr val="000000"/>
                  </a:solidFill>
                  <a:latin typeface="Calibri"/>
                  <a:cs typeface="Calibri"/>
                </a:rPr>
                <a:t>		 </a:t>
              </a:r>
              <a:r>
                <a:rPr lang="en-US" sz="1600" dirty="0">
                  <a:solidFill>
                    <a:srgbClr val="000000"/>
                  </a:solidFill>
                  <a:latin typeface="Calibri"/>
                  <a:cs typeface="Calibri"/>
                </a:rPr>
                <a:t>&lt; 1.0 GeV/</a:t>
              </a:r>
              <a:r>
                <a:rPr lang="en-US" sz="1600" dirty="0" err="1">
                  <a:solidFill>
                    <a:srgbClr val="000000"/>
                  </a:solidFill>
                  <a:latin typeface="Calibri"/>
                  <a:cs typeface="Calibri"/>
                </a:rPr>
                <a:t>c</a:t>
              </a:r>
              <a:endParaRPr lang="en-US" sz="1600" dirty="0" smtClean="0">
                <a:solidFill>
                  <a:srgbClr val="000000"/>
                </a:solidFill>
                <a:latin typeface="Calibri"/>
                <a:cs typeface="Calibri"/>
              </a:endParaRPr>
            </a:p>
            <a:p>
              <a:r>
                <a:rPr lang="en-US" sz="1600" dirty="0" smtClean="0">
                  <a:solidFill>
                    <a:srgbClr val="000000"/>
                  </a:solidFill>
                  <a:latin typeface="Calibri"/>
                  <a:cs typeface="Calibri"/>
                </a:rPr>
                <a:t>π</a:t>
              </a:r>
              <a:r>
                <a:rPr lang="en-US" sz="1600" baseline="30000" dirty="0" smtClean="0">
                  <a:solidFill>
                    <a:srgbClr val="000000"/>
                  </a:solidFill>
                  <a:latin typeface="Calibri"/>
                  <a:cs typeface="Calibri"/>
                </a:rPr>
                <a:t>0</a:t>
              </a:r>
              <a:r>
                <a:rPr lang="en-US" sz="1600" dirty="0" smtClean="0">
                  <a:solidFill>
                    <a:srgbClr val="000000"/>
                  </a:solidFill>
                  <a:latin typeface="Calibri"/>
                  <a:cs typeface="Calibri"/>
                  <a:sym typeface="Symbol" pitchFamily="-65" charset="2"/>
                </a:rPr>
                <a:t>γγ				Full </a:t>
              </a:r>
              <a:r>
                <a:rPr lang="en-US" sz="1600" dirty="0">
                  <a:solidFill>
                    <a:srgbClr val="000000"/>
                  </a:solidFill>
                  <a:latin typeface="Calibri"/>
                  <a:cs typeface="Calibri"/>
                  <a:sym typeface="Symbol" pitchFamily="-65" charset="2"/>
                </a:rPr>
                <a:t>range	</a:t>
              </a:r>
              <a:r>
                <a:rPr lang="en-US" sz="1600" dirty="0" smtClean="0">
                  <a:solidFill>
                    <a:srgbClr val="000000"/>
                  </a:solidFill>
                  <a:latin typeface="Calibri"/>
                  <a:cs typeface="Calibri"/>
                  <a:sym typeface="Symbol" pitchFamily="-65" charset="2"/>
                </a:rPr>
                <a:t>		 </a:t>
              </a:r>
              <a:r>
                <a:rPr lang="en-US" sz="1600" dirty="0">
                  <a:solidFill>
                    <a:srgbClr val="000000"/>
                  </a:solidFill>
                  <a:latin typeface="Calibri"/>
                  <a:cs typeface="Calibri"/>
                  <a:sym typeface="Symbol" pitchFamily="-65" charset="2"/>
                </a:rPr>
                <a:t>--</a:t>
              </a:r>
              <a:r>
                <a:rPr lang="en-US" sz="1600" dirty="0" smtClean="0">
                  <a:solidFill>
                    <a:srgbClr val="000000"/>
                  </a:solidFill>
                  <a:latin typeface="Calibri"/>
                  <a:cs typeface="Calibri"/>
                  <a:sym typeface="Symbol" pitchFamily="-65" charset="2"/>
                </a:rPr>
                <a:t>-</a:t>
              </a:r>
            </a:p>
          </p:txBody>
        </p:sp>
        <p:sp>
          <p:nvSpPr>
            <p:cNvPr id="8" name="Line 6"/>
            <p:cNvSpPr>
              <a:spLocks noChangeShapeType="1"/>
            </p:cNvSpPr>
            <p:nvPr/>
          </p:nvSpPr>
          <p:spPr bwMode="auto">
            <a:xfrm>
              <a:off x="1447800" y="8382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9" name="Line 7"/>
            <p:cNvSpPr>
              <a:spLocks noChangeShapeType="1"/>
            </p:cNvSpPr>
            <p:nvPr/>
          </p:nvSpPr>
          <p:spPr bwMode="auto">
            <a:xfrm>
              <a:off x="1447800" y="14478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0" name="Line 8"/>
            <p:cNvSpPr>
              <a:spLocks noChangeShapeType="1"/>
            </p:cNvSpPr>
            <p:nvPr/>
          </p:nvSpPr>
          <p:spPr bwMode="auto">
            <a:xfrm>
              <a:off x="1447800" y="21336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 name="Line 9"/>
            <p:cNvSpPr>
              <a:spLocks noChangeShapeType="1"/>
            </p:cNvSpPr>
            <p:nvPr/>
          </p:nvSpPr>
          <p:spPr bwMode="auto">
            <a:xfrm>
              <a:off x="1447800" y="3124200"/>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2" name="Line 10"/>
            <p:cNvSpPr>
              <a:spLocks noChangeShapeType="1"/>
            </p:cNvSpPr>
            <p:nvPr/>
          </p:nvSpPr>
          <p:spPr bwMode="auto">
            <a:xfrm>
              <a:off x="1447800" y="3823429"/>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3" name="Line 11"/>
            <p:cNvSpPr>
              <a:spLocks noChangeShapeType="1"/>
            </p:cNvSpPr>
            <p:nvPr/>
          </p:nvSpPr>
          <p:spPr bwMode="auto">
            <a:xfrm>
              <a:off x="1447800" y="4301553"/>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4" name="Line 12"/>
            <p:cNvSpPr>
              <a:spLocks noChangeShapeType="1"/>
            </p:cNvSpPr>
            <p:nvPr/>
          </p:nvSpPr>
          <p:spPr bwMode="auto">
            <a:xfrm>
              <a:off x="1447800" y="5948798"/>
              <a:ext cx="5638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5" name="Line 13"/>
            <p:cNvSpPr>
              <a:spLocks noChangeShapeType="1"/>
            </p:cNvSpPr>
            <p:nvPr/>
          </p:nvSpPr>
          <p:spPr bwMode="auto">
            <a:xfrm>
              <a:off x="1447800" y="838200"/>
              <a:ext cx="0" cy="5110598"/>
            </a:xfrm>
            <a:prstGeom prst="line">
              <a:avLst/>
            </a:prstGeom>
            <a:noFill/>
            <a:ln w="9525">
              <a:solidFill>
                <a:schemeClr val="tx1"/>
              </a:solidFill>
              <a:round/>
              <a:headEnd/>
              <a:tailEnd/>
            </a:ln>
          </p:spPr>
          <p:txBody>
            <a:bodyPr>
              <a:prstTxWarp prst="textNoShape">
                <a:avLst/>
              </a:prstTxWarp>
            </a:bodyPr>
            <a:lstStyle/>
            <a:p>
              <a:endParaRPr lang="en-US"/>
            </a:p>
          </p:txBody>
        </p:sp>
        <p:sp>
          <p:nvSpPr>
            <p:cNvPr id="16" name="Line 14"/>
            <p:cNvSpPr>
              <a:spLocks noChangeShapeType="1"/>
            </p:cNvSpPr>
            <p:nvPr/>
          </p:nvSpPr>
          <p:spPr bwMode="auto">
            <a:xfrm>
              <a:off x="3388856" y="838200"/>
              <a:ext cx="0" cy="5110598"/>
            </a:xfrm>
            <a:prstGeom prst="line">
              <a:avLst/>
            </a:prstGeom>
            <a:noFill/>
            <a:ln w="9525">
              <a:solidFill>
                <a:schemeClr val="tx1"/>
              </a:solidFill>
              <a:round/>
              <a:headEnd/>
              <a:tailEnd/>
            </a:ln>
          </p:spPr>
          <p:txBody>
            <a:bodyPr>
              <a:prstTxWarp prst="textNoShape">
                <a:avLst/>
              </a:prstTxWarp>
            </a:bodyPr>
            <a:lstStyle/>
            <a:p>
              <a:endParaRPr lang="en-US"/>
            </a:p>
          </p:txBody>
        </p:sp>
        <p:sp>
          <p:nvSpPr>
            <p:cNvPr id="17" name="Line 15"/>
            <p:cNvSpPr>
              <a:spLocks noChangeShapeType="1"/>
            </p:cNvSpPr>
            <p:nvPr/>
          </p:nvSpPr>
          <p:spPr bwMode="auto">
            <a:xfrm>
              <a:off x="4951600" y="838200"/>
              <a:ext cx="0" cy="5110598"/>
            </a:xfrm>
            <a:prstGeom prst="line">
              <a:avLst/>
            </a:prstGeom>
            <a:noFill/>
            <a:ln w="9525">
              <a:solidFill>
                <a:schemeClr val="tx1"/>
              </a:solidFill>
              <a:round/>
              <a:headEnd/>
              <a:tailEnd/>
            </a:ln>
          </p:spPr>
          <p:txBody>
            <a:bodyPr>
              <a:prstTxWarp prst="textNoShape">
                <a:avLst/>
              </a:prstTxWarp>
            </a:bodyPr>
            <a:lstStyle/>
            <a:p>
              <a:endParaRPr lang="en-US"/>
            </a:p>
          </p:txBody>
        </p:sp>
        <p:sp>
          <p:nvSpPr>
            <p:cNvPr id="18" name="Line 16"/>
            <p:cNvSpPr>
              <a:spLocks noChangeShapeType="1"/>
            </p:cNvSpPr>
            <p:nvPr/>
          </p:nvSpPr>
          <p:spPr bwMode="auto">
            <a:xfrm>
              <a:off x="7086600" y="838200"/>
              <a:ext cx="0" cy="5110598"/>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19" name="TextBox 18"/>
          <p:cNvSpPr txBox="1"/>
          <p:nvPr/>
        </p:nvSpPr>
        <p:spPr>
          <a:xfrm>
            <a:off x="17182" y="-32560"/>
            <a:ext cx="1871125" cy="769441"/>
          </a:xfrm>
          <a:prstGeom prst="rect">
            <a:avLst/>
          </a:prstGeom>
          <a:noFill/>
        </p:spPr>
        <p:txBody>
          <a:bodyPr wrap="none" rtlCol="0">
            <a:spAutoFit/>
          </a:bodyPr>
          <a:lstStyle/>
          <a:p>
            <a:r>
              <a:rPr lang="en-US" sz="4400" b="1" i="1" dirty="0">
                <a:solidFill>
                  <a:srgbClr val="FF0000"/>
                </a:solidFill>
                <a:effectLst>
                  <a:outerShdw dist="38100" dir="2700000">
                    <a:prstClr val="black"/>
                  </a:outerShdw>
                </a:effectLst>
                <a:latin typeface="Calibri"/>
                <a:ea typeface="+mj-ea"/>
                <a:cs typeface="Calibri"/>
              </a:rPr>
              <a:t>CLAS</a:t>
            </a:r>
            <a:r>
              <a:rPr lang="en-US" sz="4000" b="1" i="1" dirty="0">
                <a:solidFill>
                  <a:srgbClr val="FF0000"/>
                </a:solidFill>
                <a:effectLst>
                  <a:outerShdw dist="38100" dir="2700000">
                    <a:prstClr val="black"/>
                  </a:outerShdw>
                </a:effectLst>
                <a:latin typeface="Calibri"/>
                <a:ea typeface="+mj-ea"/>
                <a:cs typeface="Calibri"/>
              </a:rPr>
              <a:t>12</a:t>
            </a:r>
            <a:endParaRPr lang="en-US" dirty="0"/>
          </a:p>
        </p:txBody>
      </p:sp>
      <p:sp>
        <p:nvSpPr>
          <p:cNvPr id="20" name="TextBox 19"/>
          <p:cNvSpPr txBox="1"/>
          <p:nvPr/>
        </p:nvSpPr>
        <p:spPr>
          <a:xfrm>
            <a:off x="7811943" y="6041573"/>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in Scattering Angles</a:t>
            </a:r>
            <a:endParaRPr lang="en-US" dirty="0"/>
          </a:p>
        </p:txBody>
      </p:sp>
      <p:grpSp>
        <p:nvGrpSpPr>
          <p:cNvPr id="20" name="Group 19"/>
          <p:cNvGrpSpPr/>
          <p:nvPr/>
        </p:nvGrpSpPr>
        <p:grpSpPr>
          <a:xfrm>
            <a:off x="4570981" y="2935605"/>
            <a:ext cx="4577080" cy="3432810"/>
            <a:chOff x="114300" y="990600"/>
            <a:chExt cx="4577080" cy="3432810"/>
          </a:xfrm>
        </p:grpSpPr>
        <p:pic>
          <p:nvPicPr>
            <p:cNvPr id="4" name="Picture 3"/>
            <p:cNvPicPr>
              <a:picLocks noChangeAspect="1"/>
            </p:cNvPicPr>
            <p:nvPr/>
          </p:nvPicPr>
          <p:blipFill>
            <a:blip r:embed="rId2"/>
            <a:stretch>
              <a:fillRect/>
            </a:stretch>
          </p:blipFill>
          <p:spPr>
            <a:xfrm>
              <a:off x="114300" y="990600"/>
              <a:ext cx="4577080" cy="3432810"/>
            </a:xfrm>
            <a:prstGeom prst="rect">
              <a:avLst/>
            </a:prstGeom>
          </p:spPr>
        </p:pic>
        <p:cxnSp>
          <p:nvCxnSpPr>
            <p:cNvPr id="7" name="Straight Connector 6"/>
            <p:cNvCxnSpPr/>
            <p:nvPr/>
          </p:nvCxnSpPr>
          <p:spPr>
            <a:xfrm rot="16200000" flipH="1">
              <a:off x="1225550" y="2533650"/>
              <a:ext cx="2578100" cy="25400"/>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23900" y="2413000"/>
              <a:ext cx="3708400" cy="1588"/>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209552" y="2520948"/>
              <a:ext cx="2603502" cy="25401"/>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rot="16200000">
              <a:off x="2209800" y="1612900"/>
              <a:ext cx="2540003" cy="1904998"/>
            </a:xfrm>
            <a:prstGeom prst="rect">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6200000">
              <a:off x="-361951" y="2368549"/>
              <a:ext cx="2578103" cy="355602"/>
            </a:xfrm>
            <a:prstGeom prst="rect">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5397" y="933474"/>
            <a:ext cx="4469384" cy="3426079"/>
            <a:chOff x="4597400" y="933474"/>
            <a:chExt cx="4469384" cy="3426079"/>
          </a:xfrm>
        </p:grpSpPr>
        <p:pic>
          <p:nvPicPr>
            <p:cNvPr id="5" name="Picture 4"/>
            <p:cNvPicPr>
              <a:picLocks noChangeAspect="1"/>
            </p:cNvPicPr>
            <p:nvPr/>
          </p:nvPicPr>
          <p:blipFill>
            <a:blip r:embed="rId3"/>
            <a:stretch>
              <a:fillRect/>
            </a:stretch>
          </p:blipFill>
          <p:spPr>
            <a:xfrm>
              <a:off x="4597400" y="933474"/>
              <a:ext cx="4469384" cy="3426079"/>
            </a:xfrm>
            <a:prstGeom prst="rect">
              <a:avLst/>
            </a:prstGeom>
          </p:spPr>
        </p:pic>
        <p:sp>
          <p:nvSpPr>
            <p:cNvPr id="17" name="Rectangle 16"/>
            <p:cNvSpPr/>
            <p:nvPr/>
          </p:nvSpPr>
          <p:spPr>
            <a:xfrm rot="16200000">
              <a:off x="4394202" y="2057398"/>
              <a:ext cx="2540003" cy="888999"/>
            </a:xfrm>
            <a:prstGeom prst="rect">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245104" y="2411412"/>
              <a:ext cx="3708400" cy="1588"/>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rot="16200000">
              <a:off x="7404100" y="2285994"/>
              <a:ext cx="2565403" cy="457204"/>
            </a:xfrm>
            <a:prstGeom prst="rect">
              <a:avLst/>
            </a:prstGeom>
            <a:gradFill flip="none" rotWithShape="1">
              <a:gsLst>
                <a:gs pos="0">
                  <a:schemeClr val="accent1">
                    <a:satMod val="103000"/>
                    <a:lumMod val="102000"/>
                    <a:tint val="94000"/>
                    <a:alpha val="50000"/>
                  </a:schemeClr>
                </a:gs>
                <a:gs pos="50000">
                  <a:schemeClr val="accent1">
                    <a:satMod val="110000"/>
                    <a:lumMod val="100000"/>
                    <a:shade val="100000"/>
                    <a:alpha val="50000"/>
                  </a:schemeClr>
                </a:gs>
                <a:gs pos="100000">
                  <a:schemeClr val="accent1">
                    <a:lumMod val="99000"/>
                    <a:satMod val="120000"/>
                    <a:shade val="78000"/>
                    <a:alpha val="50000"/>
                  </a:schemeClr>
                </a:gs>
              </a:gsLst>
              <a:lin ang="5400000" scaled="0"/>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1828796" y="1373325"/>
            <a:ext cx="1206504" cy="830997"/>
          </a:xfrm>
          <a:prstGeom prst="rect">
            <a:avLst/>
          </a:prstGeom>
          <a:noFill/>
        </p:spPr>
        <p:txBody>
          <a:bodyPr wrap="square" rtlCol="0">
            <a:spAutoFit/>
          </a:bodyPr>
          <a:lstStyle/>
          <a:p>
            <a:r>
              <a:rPr lang="en-US" sz="1600" dirty="0" smtClean="0">
                <a:latin typeface="Calibri"/>
                <a:cs typeface="Calibri"/>
              </a:rPr>
              <a:t>electron scattering angle range</a:t>
            </a:r>
            <a:endParaRPr lang="en-US" sz="1600" dirty="0">
              <a:latin typeface="Calibri"/>
              <a:cs typeface="Calibri"/>
            </a:endParaRPr>
          </a:p>
        </p:txBody>
      </p:sp>
      <p:sp>
        <p:nvSpPr>
          <p:cNvPr id="23" name="TextBox 22"/>
          <p:cNvSpPr txBox="1"/>
          <p:nvPr/>
        </p:nvSpPr>
        <p:spPr>
          <a:xfrm>
            <a:off x="5523479" y="3113402"/>
            <a:ext cx="1206504" cy="830997"/>
          </a:xfrm>
          <a:prstGeom prst="rect">
            <a:avLst/>
          </a:prstGeom>
          <a:noFill/>
        </p:spPr>
        <p:txBody>
          <a:bodyPr wrap="square" rtlCol="0">
            <a:spAutoFit/>
          </a:bodyPr>
          <a:lstStyle/>
          <a:p>
            <a:r>
              <a:rPr lang="en-US" sz="1600" dirty="0" smtClean="0">
                <a:latin typeface="Calibri"/>
                <a:cs typeface="Calibri"/>
              </a:rPr>
              <a:t>proton scattering angle range</a:t>
            </a:r>
            <a:endParaRPr lang="en-US" sz="1600" dirty="0">
              <a:latin typeface="Calibri"/>
              <a:cs typeface="Calibri"/>
            </a:endParaRPr>
          </a:p>
        </p:txBody>
      </p:sp>
      <p:sp>
        <p:nvSpPr>
          <p:cNvPr id="25" name="TextBox 24"/>
          <p:cNvSpPr txBox="1"/>
          <p:nvPr/>
        </p:nvSpPr>
        <p:spPr>
          <a:xfrm>
            <a:off x="5205979" y="1231896"/>
            <a:ext cx="3491453"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Kinematics graphs and rate estimates by </a:t>
            </a:r>
            <a:r>
              <a:rPr lang="en-US" dirty="0" err="1" smtClean="0">
                <a:latin typeface="Arial" panose="020B0604020202020204" pitchFamily="34" charset="0"/>
                <a:cs typeface="Arial" panose="020B0604020202020204" pitchFamily="34" charset="0"/>
              </a:rPr>
              <a:t>Harut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Avakian</a:t>
            </a:r>
            <a:endParaRPr lang="en-US" dirty="0">
              <a:latin typeface="Arial" panose="020B0604020202020204" pitchFamily="34" charset="0"/>
              <a:cs typeface="Arial" panose="020B0604020202020204" pitchFamily="34" charset="0"/>
            </a:endParaRPr>
          </a:p>
        </p:txBody>
      </p:sp>
      <p:sp>
        <p:nvSpPr>
          <p:cNvPr id="24" name="TextBox 23"/>
          <p:cNvSpPr txBox="1"/>
          <p:nvPr/>
        </p:nvSpPr>
        <p:spPr>
          <a:xfrm>
            <a:off x="7403729" y="6134101"/>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Calculations</a:t>
            </a:r>
            <a:endParaRPr lang="en-US" dirty="0"/>
          </a:p>
        </p:txBody>
      </p:sp>
      <p:grpSp>
        <p:nvGrpSpPr>
          <p:cNvPr id="14" name="Group 13"/>
          <p:cNvGrpSpPr/>
          <p:nvPr/>
        </p:nvGrpSpPr>
        <p:grpSpPr>
          <a:xfrm>
            <a:off x="1320800" y="1282700"/>
            <a:ext cx="7498517" cy="4932363"/>
            <a:chOff x="1320800" y="1244600"/>
            <a:chExt cx="7498517" cy="4932363"/>
          </a:xfrm>
        </p:grpSpPr>
        <p:pic>
          <p:nvPicPr>
            <p:cNvPr id="4" name="Picture 3"/>
            <p:cNvPicPr>
              <a:picLocks noChangeAspect="1"/>
            </p:cNvPicPr>
            <p:nvPr/>
          </p:nvPicPr>
          <p:blipFill>
            <a:blip r:embed="rId2"/>
            <a:srcRect l="3202" t="4462"/>
            <a:stretch>
              <a:fillRect/>
            </a:stretch>
          </p:blipFill>
          <p:spPr>
            <a:xfrm>
              <a:off x="1320800" y="1244600"/>
              <a:ext cx="6718301" cy="4932363"/>
            </a:xfrm>
            <a:prstGeom prst="rect">
              <a:avLst/>
            </a:prstGeom>
          </p:spPr>
        </p:pic>
        <p:cxnSp>
          <p:nvCxnSpPr>
            <p:cNvPr id="6" name="Straight Connector 5"/>
            <p:cNvCxnSpPr/>
            <p:nvPr/>
          </p:nvCxnSpPr>
          <p:spPr>
            <a:xfrm rot="5400000" flipH="1" flipV="1">
              <a:off x="3556000" y="3441699"/>
              <a:ext cx="3810000" cy="1"/>
            </a:xfrm>
            <a:prstGeom prst="line">
              <a:avLst/>
            </a:prstGeom>
            <a:ln>
              <a:solidFill>
                <a:srgbClr val="A6A6A6"/>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0800000">
              <a:off x="2311402" y="4457700"/>
              <a:ext cx="5372098" cy="1588"/>
            </a:xfrm>
            <a:prstGeom prst="line">
              <a:avLst/>
            </a:prstGeom>
            <a:ln w="3175" cap="flat" cmpd="sng" algn="ctr">
              <a:solidFill>
                <a:srgbClr val="0000FF"/>
              </a:solidFill>
              <a:prstDash val="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86700" y="4229100"/>
              <a:ext cx="932617" cy="369332"/>
            </a:xfrm>
            <a:prstGeom prst="rect">
              <a:avLst/>
            </a:prstGeom>
            <a:noFill/>
          </p:spPr>
          <p:txBody>
            <a:bodyPr wrap="none" rtlCol="0">
              <a:spAutoFit/>
            </a:bodyPr>
            <a:lstStyle/>
            <a:p>
              <a:r>
                <a:rPr lang="en-US" dirty="0" smtClean="0">
                  <a:latin typeface="Calibri"/>
                  <a:cs typeface="Calibri"/>
                </a:rPr>
                <a:t>1% stat.</a:t>
              </a:r>
              <a:endParaRPr lang="en-US" dirty="0">
                <a:latin typeface="Calibri"/>
                <a:cs typeface="Calibri"/>
              </a:endParaRPr>
            </a:p>
          </p:txBody>
        </p:sp>
      </p:grpSp>
      <p:sp>
        <p:nvSpPr>
          <p:cNvPr id="16" name="TextBox 15"/>
          <p:cNvSpPr txBox="1"/>
          <p:nvPr/>
        </p:nvSpPr>
        <p:spPr>
          <a:xfrm>
            <a:off x="3124200" y="1778001"/>
            <a:ext cx="1790700" cy="707886"/>
          </a:xfrm>
          <a:prstGeom prst="rect">
            <a:avLst/>
          </a:prstGeom>
          <a:noFill/>
          <a:ln>
            <a:solidFill>
              <a:schemeClr val="tx1"/>
            </a:solidFill>
          </a:ln>
        </p:spPr>
        <p:txBody>
          <a:bodyPr wrap="square" rtlCol="0">
            <a:spAutoFit/>
          </a:bodyPr>
          <a:lstStyle/>
          <a:p>
            <a:r>
              <a:rPr lang="en-US" sz="2000" dirty="0" err="1" smtClean="0">
                <a:latin typeface="Calibri"/>
                <a:cs typeface="Calibri"/>
              </a:rPr>
              <a:t>Δε</a:t>
            </a:r>
            <a:r>
              <a:rPr lang="en-US" sz="2000" dirty="0" smtClean="0">
                <a:latin typeface="Calibri"/>
                <a:cs typeface="Calibri"/>
              </a:rPr>
              <a:t>   = 0.025</a:t>
            </a:r>
          </a:p>
          <a:p>
            <a:r>
              <a:rPr lang="en-US" sz="2000" dirty="0" smtClean="0">
                <a:latin typeface="Calibri"/>
                <a:cs typeface="Calibri"/>
              </a:rPr>
              <a:t>ΔQ</a:t>
            </a:r>
            <a:r>
              <a:rPr lang="en-US" sz="2000" baseline="30000" dirty="0" smtClean="0">
                <a:latin typeface="Calibri"/>
                <a:cs typeface="Calibri"/>
              </a:rPr>
              <a:t>2</a:t>
            </a:r>
            <a:r>
              <a:rPr lang="en-US" sz="2000" dirty="0" smtClean="0">
                <a:latin typeface="Calibri"/>
                <a:cs typeface="Calibri"/>
              </a:rPr>
              <a:t> = 0.25GeV</a:t>
            </a:r>
            <a:r>
              <a:rPr lang="en-US" sz="2000" baseline="30000" dirty="0" smtClean="0">
                <a:latin typeface="Calibri"/>
                <a:cs typeface="Calibri"/>
              </a:rPr>
              <a:t>2</a:t>
            </a:r>
          </a:p>
        </p:txBody>
      </p:sp>
      <p:sp>
        <p:nvSpPr>
          <p:cNvPr id="9" name="TextBox 8"/>
          <p:cNvSpPr txBox="1"/>
          <p:nvPr/>
        </p:nvSpPr>
        <p:spPr>
          <a:xfrm>
            <a:off x="7954572" y="6030687"/>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Rates for e</a:t>
            </a:r>
            <a:r>
              <a:rPr lang="en-US" baseline="30000" dirty="0" smtClean="0">
                <a:solidFill>
                  <a:srgbClr val="0000FF"/>
                </a:solidFill>
              </a:rPr>
              <a:t>+</a:t>
            </a:r>
            <a:r>
              <a:rPr lang="en-US" baseline="30000" dirty="0" smtClean="0"/>
              <a:t>/</a:t>
            </a:r>
            <a:r>
              <a:rPr lang="en-US" baseline="30000" dirty="0" smtClean="0">
                <a:solidFill>
                  <a:srgbClr val="FF0000"/>
                </a:solidFill>
              </a:rPr>
              <a:t>-</a:t>
            </a:r>
            <a:r>
              <a:rPr lang="en-US" dirty="0" smtClean="0"/>
              <a:t>p -&gt; e</a:t>
            </a:r>
            <a:r>
              <a:rPr lang="en-US" baseline="30000" dirty="0" smtClean="0">
                <a:solidFill>
                  <a:srgbClr val="0000FF"/>
                </a:solidFill>
              </a:rPr>
              <a:t>+</a:t>
            </a:r>
            <a:r>
              <a:rPr lang="en-US" baseline="30000" dirty="0" smtClean="0">
                <a:solidFill>
                  <a:srgbClr val="FF0000"/>
                </a:solidFill>
              </a:rPr>
              <a:t>/-</a:t>
            </a:r>
            <a:r>
              <a:rPr lang="en-US" dirty="0" smtClean="0"/>
              <a:t>p with CLAS12</a:t>
            </a:r>
            <a:endParaRPr lang="en-US" dirty="0"/>
          </a:p>
        </p:txBody>
      </p:sp>
      <p:grpSp>
        <p:nvGrpSpPr>
          <p:cNvPr id="18" name="Group 17"/>
          <p:cNvGrpSpPr>
            <a:grpSpLocks noChangeAspect="1"/>
          </p:cNvGrpSpPr>
          <p:nvPr/>
        </p:nvGrpSpPr>
        <p:grpSpPr>
          <a:xfrm>
            <a:off x="1365260" y="1187858"/>
            <a:ext cx="6135616" cy="4880015"/>
            <a:chOff x="1365260" y="917602"/>
            <a:chExt cx="6817360" cy="5422238"/>
          </a:xfrm>
        </p:grpSpPr>
        <p:pic>
          <p:nvPicPr>
            <p:cNvPr id="4" name="Picture 3"/>
            <p:cNvPicPr>
              <a:picLocks noChangeAspect="1"/>
            </p:cNvPicPr>
            <p:nvPr/>
          </p:nvPicPr>
          <p:blipFill>
            <a:blip r:embed="rId2"/>
            <a:stretch>
              <a:fillRect/>
            </a:stretch>
          </p:blipFill>
          <p:spPr>
            <a:xfrm>
              <a:off x="1365260" y="1168400"/>
              <a:ext cx="6817360" cy="5171440"/>
            </a:xfrm>
            <a:prstGeom prst="rect">
              <a:avLst/>
            </a:prstGeom>
            <a:solidFill>
              <a:srgbClr val="CCFFCC"/>
            </a:solidFill>
          </p:spPr>
        </p:pic>
        <p:sp>
          <p:nvSpPr>
            <p:cNvPr id="7" name="Rectangle 6"/>
            <p:cNvSpPr/>
            <p:nvPr/>
          </p:nvSpPr>
          <p:spPr>
            <a:xfrm>
              <a:off x="2311400" y="1498601"/>
              <a:ext cx="5397500" cy="1574122"/>
            </a:xfrm>
            <a:prstGeom prst="rect">
              <a:avLst/>
            </a:prstGeom>
            <a:solidFill>
              <a:schemeClr val="bg1">
                <a:lumMod val="85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92500" y="5022334"/>
              <a:ext cx="496650" cy="369332"/>
            </a:xfrm>
            <a:prstGeom prst="rect">
              <a:avLst/>
            </a:prstGeom>
            <a:noFill/>
          </p:spPr>
          <p:txBody>
            <a:bodyPr wrap="none" rtlCol="0">
              <a:spAutoFit/>
            </a:bodyPr>
            <a:lstStyle/>
            <a:p>
              <a:r>
                <a:rPr lang="en-US" dirty="0" smtClean="0">
                  <a:latin typeface="Calibri"/>
                  <a:cs typeface="Calibri"/>
                </a:rPr>
                <a:t>10</a:t>
              </a:r>
              <a:r>
                <a:rPr lang="en-US" baseline="30000" dirty="0" smtClean="0">
                  <a:latin typeface="Calibri"/>
                  <a:cs typeface="Calibri"/>
                </a:rPr>
                <a:t>4</a:t>
              </a:r>
              <a:endParaRPr lang="en-US" baseline="30000" dirty="0">
                <a:latin typeface="Calibri"/>
                <a:cs typeface="Calibri"/>
              </a:endParaRPr>
            </a:p>
          </p:txBody>
        </p:sp>
        <p:sp>
          <p:nvSpPr>
            <p:cNvPr id="9" name="TextBox 8"/>
            <p:cNvSpPr txBox="1"/>
            <p:nvPr/>
          </p:nvSpPr>
          <p:spPr>
            <a:xfrm>
              <a:off x="2794000" y="2971800"/>
              <a:ext cx="713619" cy="369332"/>
            </a:xfrm>
            <a:prstGeom prst="rect">
              <a:avLst/>
            </a:prstGeom>
            <a:noFill/>
          </p:spPr>
          <p:txBody>
            <a:bodyPr wrap="none" rtlCol="0">
              <a:spAutoFit/>
            </a:bodyPr>
            <a:lstStyle/>
            <a:p>
              <a:r>
                <a:rPr lang="en-US" dirty="0" smtClean="0">
                  <a:latin typeface="Calibri"/>
                  <a:cs typeface="Calibri"/>
                </a:rPr>
                <a:t>7x10</a:t>
              </a:r>
              <a:r>
                <a:rPr lang="en-US" baseline="30000" dirty="0" smtClean="0">
                  <a:latin typeface="Calibri"/>
                  <a:cs typeface="Calibri"/>
                </a:rPr>
                <a:t>4</a:t>
              </a:r>
              <a:endParaRPr lang="en-US" baseline="30000" dirty="0">
                <a:latin typeface="Calibri"/>
                <a:cs typeface="Calibri"/>
              </a:endParaRPr>
            </a:p>
          </p:txBody>
        </p:sp>
        <p:sp>
          <p:nvSpPr>
            <p:cNvPr id="10" name="TextBox 9"/>
            <p:cNvSpPr txBox="1"/>
            <p:nvPr/>
          </p:nvSpPr>
          <p:spPr>
            <a:xfrm>
              <a:off x="4919938" y="4519136"/>
              <a:ext cx="496650" cy="369332"/>
            </a:xfrm>
            <a:prstGeom prst="rect">
              <a:avLst/>
            </a:prstGeom>
            <a:noFill/>
          </p:spPr>
          <p:txBody>
            <a:bodyPr wrap="none" rtlCol="0">
              <a:spAutoFit/>
            </a:bodyPr>
            <a:lstStyle/>
            <a:p>
              <a:r>
                <a:rPr lang="en-US" dirty="0" smtClean="0">
                  <a:latin typeface="Calibri"/>
                  <a:cs typeface="Calibri"/>
                </a:rPr>
                <a:t>10</a:t>
              </a:r>
              <a:r>
                <a:rPr lang="en-US" baseline="30000" dirty="0" smtClean="0">
                  <a:latin typeface="Calibri"/>
                  <a:cs typeface="Calibri"/>
                </a:rPr>
                <a:t>2</a:t>
              </a:r>
              <a:endParaRPr lang="en-US" baseline="30000" dirty="0">
                <a:latin typeface="Calibri"/>
                <a:cs typeface="Calibri"/>
              </a:endParaRPr>
            </a:p>
          </p:txBody>
        </p:sp>
        <p:sp>
          <p:nvSpPr>
            <p:cNvPr id="11" name="TextBox 10"/>
            <p:cNvSpPr txBox="1"/>
            <p:nvPr/>
          </p:nvSpPr>
          <p:spPr>
            <a:xfrm>
              <a:off x="4013200" y="2959100"/>
              <a:ext cx="496650" cy="369332"/>
            </a:xfrm>
            <a:prstGeom prst="rect">
              <a:avLst/>
            </a:prstGeom>
            <a:noFill/>
          </p:spPr>
          <p:txBody>
            <a:bodyPr wrap="none" rtlCol="0">
              <a:spAutoFit/>
            </a:bodyPr>
            <a:lstStyle/>
            <a:p>
              <a:r>
                <a:rPr lang="en-US" dirty="0" smtClean="0">
                  <a:latin typeface="Calibri"/>
                  <a:cs typeface="Calibri"/>
                </a:rPr>
                <a:t>10</a:t>
              </a:r>
              <a:r>
                <a:rPr lang="en-US" baseline="30000" dirty="0" smtClean="0">
                  <a:latin typeface="Calibri"/>
                  <a:cs typeface="Calibri"/>
                </a:rPr>
                <a:t>3</a:t>
              </a:r>
              <a:endParaRPr lang="en-US" baseline="30000" dirty="0">
                <a:latin typeface="Calibri"/>
                <a:cs typeface="Calibri"/>
              </a:endParaRPr>
            </a:p>
          </p:txBody>
        </p:sp>
        <p:sp>
          <p:nvSpPr>
            <p:cNvPr id="12" name="TextBox 11"/>
            <p:cNvSpPr txBox="1"/>
            <p:nvPr/>
          </p:nvSpPr>
          <p:spPr>
            <a:xfrm>
              <a:off x="6369273" y="4309070"/>
              <a:ext cx="418654" cy="369332"/>
            </a:xfrm>
            <a:prstGeom prst="rect">
              <a:avLst/>
            </a:prstGeom>
            <a:noFill/>
          </p:spPr>
          <p:txBody>
            <a:bodyPr wrap="none" rtlCol="0">
              <a:spAutoFit/>
            </a:bodyPr>
            <a:lstStyle/>
            <a:p>
              <a:r>
                <a:rPr lang="en-US" dirty="0" smtClean="0">
                  <a:latin typeface="Calibri"/>
                  <a:cs typeface="Calibri"/>
                </a:rPr>
                <a:t>10</a:t>
              </a:r>
              <a:endParaRPr lang="en-US" dirty="0">
                <a:latin typeface="Calibri"/>
                <a:cs typeface="Calibri"/>
              </a:endParaRPr>
            </a:p>
          </p:txBody>
        </p:sp>
        <p:sp>
          <p:nvSpPr>
            <p:cNvPr id="13" name="TextBox 12"/>
            <p:cNvSpPr txBox="1"/>
            <p:nvPr/>
          </p:nvSpPr>
          <p:spPr>
            <a:xfrm>
              <a:off x="5231763" y="2946400"/>
              <a:ext cx="496650" cy="369332"/>
            </a:xfrm>
            <a:prstGeom prst="rect">
              <a:avLst/>
            </a:prstGeom>
            <a:noFill/>
          </p:spPr>
          <p:txBody>
            <a:bodyPr wrap="none" rtlCol="0">
              <a:spAutoFit/>
            </a:bodyPr>
            <a:lstStyle/>
            <a:p>
              <a:r>
                <a:rPr lang="en-US" dirty="0" smtClean="0">
                  <a:latin typeface="Calibri"/>
                  <a:cs typeface="Calibri"/>
                </a:rPr>
                <a:t>10</a:t>
              </a:r>
              <a:r>
                <a:rPr lang="en-US" baseline="30000" dirty="0" smtClean="0">
                  <a:latin typeface="Calibri"/>
                  <a:cs typeface="Calibri"/>
                </a:rPr>
                <a:t>2</a:t>
              </a:r>
              <a:endParaRPr lang="en-US" baseline="30000" dirty="0">
                <a:latin typeface="Calibri"/>
                <a:cs typeface="Calibri"/>
              </a:endParaRPr>
            </a:p>
          </p:txBody>
        </p:sp>
        <p:sp>
          <p:nvSpPr>
            <p:cNvPr id="15" name="TextBox 14"/>
            <p:cNvSpPr txBox="1"/>
            <p:nvPr/>
          </p:nvSpPr>
          <p:spPr>
            <a:xfrm>
              <a:off x="2054577" y="924908"/>
              <a:ext cx="1545214" cy="400110"/>
            </a:xfrm>
            <a:prstGeom prst="rect">
              <a:avLst/>
            </a:prstGeom>
            <a:noFill/>
          </p:spPr>
          <p:txBody>
            <a:bodyPr wrap="none" rtlCol="0">
              <a:spAutoFit/>
            </a:bodyPr>
            <a:lstStyle/>
            <a:p>
              <a:r>
                <a:rPr lang="en-US" sz="2000" dirty="0" smtClean="0">
                  <a:latin typeface="Calibri"/>
                  <a:cs typeface="Calibri"/>
                </a:rPr>
                <a:t>L=10</a:t>
              </a:r>
              <a:r>
                <a:rPr lang="en-US" sz="2000" baseline="30000" dirty="0" smtClean="0">
                  <a:latin typeface="Calibri"/>
                  <a:cs typeface="Calibri"/>
                </a:rPr>
                <a:t>35</a:t>
              </a:r>
              <a:r>
                <a:rPr lang="en-US" sz="2000" dirty="0" smtClean="0">
                  <a:latin typeface="Calibri"/>
                  <a:cs typeface="Calibri"/>
                </a:rPr>
                <a:t>cm</a:t>
              </a:r>
              <a:r>
                <a:rPr lang="en-US" sz="2000" baseline="30000" dirty="0" smtClean="0">
                  <a:latin typeface="Calibri"/>
                  <a:cs typeface="Calibri"/>
                </a:rPr>
                <a:t>-2</a:t>
              </a:r>
              <a:r>
                <a:rPr lang="en-US" sz="2000" dirty="0" smtClean="0">
                  <a:latin typeface="Calibri"/>
                  <a:cs typeface="Calibri"/>
                </a:rPr>
                <a:t>s</a:t>
              </a:r>
              <a:r>
                <a:rPr lang="en-US" sz="2000" baseline="30000" dirty="0" smtClean="0">
                  <a:latin typeface="Calibri"/>
                  <a:cs typeface="Calibri"/>
                </a:rPr>
                <a:t>-1</a:t>
              </a:r>
              <a:endParaRPr lang="en-US" sz="2000" baseline="30000" dirty="0">
                <a:latin typeface="Calibri"/>
                <a:cs typeface="Calibri"/>
              </a:endParaRPr>
            </a:p>
          </p:txBody>
        </p:sp>
        <p:sp>
          <p:nvSpPr>
            <p:cNvPr id="16" name="TextBox 15"/>
            <p:cNvSpPr txBox="1"/>
            <p:nvPr/>
          </p:nvSpPr>
          <p:spPr>
            <a:xfrm>
              <a:off x="3820021" y="923496"/>
              <a:ext cx="1197765" cy="400110"/>
            </a:xfrm>
            <a:prstGeom prst="rect">
              <a:avLst/>
            </a:prstGeom>
            <a:noFill/>
          </p:spPr>
          <p:txBody>
            <a:bodyPr wrap="none" rtlCol="0">
              <a:spAutoFit/>
            </a:bodyPr>
            <a:lstStyle/>
            <a:p>
              <a:r>
                <a:rPr lang="en-US" sz="2000" dirty="0" smtClean="0">
                  <a:latin typeface="Calibri"/>
                  <a:cs typeface="Calibri"/>
                </a:rPr>
                <a:t>Events/hr</a:t>
              </a:r>
              <a:endParaRPr lang="en-US" sz="2000" dirty="0">
                <a:latin typeface="Calibri"/>
                <a:cs typeface="Calibri"/>
              </a:endParaRPr>
            </a:p>
          </p:txBody>
        </p:sp>
        <p:sp>
          <p:nvSpPr>
            <p:cNvPr id="17" name="TextBox 16"/>
            <p:cNvSpPr txBox="1"/>
            <p:nvPr/>
          </p:nvSpPr>
          <p:spPr>
            <a:xfrm>
              <a:off x="5192192" y="917602"/>
              <a:ext cx="2861289" cy="410369"/>
            </a:xfrm>
            <a:prstGeom prst="rect">
              <a:avLst/>
            </a:prstGeom>
            <a:noFill/>
          </p:spPr>
          <p:txBody>
            <a:bodyPr wrap="none" rtlCol="0">
              <a:spAutoFit/>
            </a:bodyPr>
            <a:lstStyle/>
            <a:p>
              <a:r>
                <a:rPr lang="en-US" dirty="0" err="1" smtClean="0">
                  <a:latin typeface="Calibri"/>
                  <a:cs typeface="Calibri"/>
                </a:rPr>
                <a:t>Δε</a:t>
              </a:r>
              <a:r>
                <a:rPr lang="en-US" dirty="0" smtClean="0">
                  <a:latin typeface="Calibri"/>
                  <a:cs typeface="Calibri"/>
                </a:rPr>
                <a:t>=0.025   ΔQ</a:t>
              </a:r>
              <a:r>
                <a:rPr lang="en-US" baseline="30000" dirty="0" smtClean="0">
                  <a:latin typeface="Calibri"/>
                  <a:cs typeface="Calibri"/>
                </a:rPr>
                <a:t>2</a:t>
              </a:r>
              <a:r>
                <a:rPr lang="en-US" dirty="0" smtClean="0">
                  <a:latin typeface="Calibri"/>
                  <a:cs typeface="Calibri"/>
                </a:rPr>
                <a:t>=0.25GeV</a:t>
              </a:r>
              <a:r>
                <a:rPr lang="en-US" baseline="30000" dirty="0" smtClean="0">
                  <a:latin typeface="Calibri"/>
                  <a:cs typeface="Calibri"/>
                </a:rPr>
                <a:t>2</a:t>
              </a:r>
              <a:endParaRPr lang="en-US" baseline="30000" dirty="0">
                <a:latin typeface="Calibri"/>
                <a:cs typeface="Calibri"/>
              </a:endParaRPr>
            </a:p>
          </p:txBody>
        </p:sp>
        <p:sp>
          <p:nvSpPr>
            <p:cNvPr id="19" name="Right Triangle 18"/>
            <p:cNvSpPr/>
            <p:nvPr/>
          </p:nvSpPr>
          <p:spPr>
            <a:xfrm rot="10800000" flipV="1">
              <a:off x="4013200" y="4309071"/>
              <a:ext cx="3695700" cy="1082596"/>
            </a:xfrm>
            <a:prstGeom prst="rtTriangle">
              <a:avLst/>
            </a:prstGeom>
            <a:solidFill>
              <a:srgbClr val="D9D9D9">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rot="4553353">
            <a:off x="2253816" y="4100622"/>
            <a:ext cx="941283" cy="369332"/>
          </a:xfrm>
          <a:prstGeom prst="rect">
            <a:avLst/>
          </a:prstGeom>
          <a:noFill/>
        </p:spPr>
        <p:txBody>
          <a:bodyPr wrap="none" rtlCol="0">
            <a:spAutoFit/>
          </a:bodyPr>
          <a:lstStyle/>
          <a:p>
            <a:r>
              <a:rPr lang="en-US" b="1" dirty="0" smtClean="0">
                <a:solidFill>
                  <a:srgbClr val="0000FF"/>
                </a:solidFill>
                <a:latin typeface="Calibri"/>
                <a:cs typeface="Calibri"/>
              </a:rPr>
              <a:t>2.2 GeV</a:t>
            </a:r>
            <a:endParaRPr lang="en-US" b="1" dirty="0">
              <a:solidFill>
                <a:srgbClr val="0000FF"/>
              </a:solidFill>
              <a:latin typeface="Calibri"/>
              <a:cs typeface="Calibri"/>
            </a:endParaRPr>
          </a:p>
        </p:txBody>
      </p:sp>
      <p:sp>
        <p:nvSpPr>
          <p:cNvPr id="21" name="TextBox 20"/>
          <p:cNvSpPr txBox="1"/>
          <p:nvPr/>
        </p:nvSpPr>
        <p:spPr>
          <a:xfrm rot="3919062">
            <a:off x="3456560" y="3886452"/>
            <a:ext cx="889987" cy="369332"/>
          </a:xfrm>
          <a:prstGeom prst="rect">
            <a:avLst/>
          </a:prstGeom>
          <a:noFill/>
        </p:spPr>
        <p:txBody>
          <a:bodyPr wrap="none" rtlCol="0">
            <a:spAutoFit/>
          </a:bodyPr>
          <a:lstStyle/>
          <a:p>
            <a:r>
              <a:rPr lang="en-US" b="1" dirty="0" smtClean="0">
                <a:solidFill>
                  <a:srgbClr val="0000FF"/>
                </a:solidFill>
                <a:latin typeface="Calibri"/>
                <a:cs typeface="Calibri"/>
              </a:rPr>
              <a:t>4.4GeV</a:t>
            </a:r>
            <a:endParaRPr lang="en-US" b="1" dirty="0">
              <a:solidFill>
                <a:srgbClr val="0000FF"/>
              </a:solidFill>
              <a:latin typeface="Calibri"/>
              <a:cs typeface="Calibri"/>
            </a:endParaRPr>
          </a:p>
        </p:txBody>
      </p:sp>
      <p:sp>
        <p:nvSpPr>
          <p:cNvPr id="22" name="TextBox 21"/>
          <p:cNvSpPr txBox="1"/>
          <p:nvPr/>
        </p:nvSpPr>
        <p:spPr>
          <a:xfrm rot="3262759">
            <a:off x="4608010" y="3723082"/>
            <a:ext cx="941283" cy="369332"/>
          </a:xfrm>
          <a:prstGeom prst="rect">
            <a:avLst/>
          </a:prstGeom>
          <a:noFill/>
        </p:spPr>
        <p:txBody>
          <a:bodyPr wrap="none" rtlCol="0">
            <a:spAutoFit/>
          </a:bodyPr>
          <a:lstStyle/>
          <a:p>
            <a:r>
              <a:rPr lang="en-US" b="1" dirty="0" smtClean="0">
                <a:solidFill>
                  <a:srgbClr val="0000FF"/>
                </a:solidFill>
                <a:latin typeface="Calibri"/>
                <a:cs typeface="Calibri"/>
              </a:rPr>
              <a:t>6.6 GeV</a:t>
            </a:r>
            <a:endParaRPr lang="en-US" b="1" dirty="0">
              <a:solidFill>
                <a:srgbClr val="0000FF"/>
              </a:solidFill>
              <a:latin typeface="Calibri"/>
              <a:cs typeface="Calibri"/>
            </a:endParaRPr>
          </a:p>
        </p:txBody>
      </p:sp>
      <p:sp>
        <p:nvSpPr>
          <p:cNvPr id="23" name="TextBox 22"/>
          <p:cNvSpPr txBox="1"/>
          <p:nvPr/>
        </p:nvSpPr>
        <p:spPr>
          <a:xfrm>
            <a:off x="7754879" y="3851283"/>
            <a:ext cx="1035447" cy="369332"/>
          </a:xfrm>
          <a:prstGeom prst="rect">
            <a:avLst/>
          </a:prstGeom>
          <a:noFill/>
        </p:spPr>
        <p:txBody>
          <a:bodyPr wrap="none" rtlCol="0">
            <a:spAutoFit/>
          </a:bodyPr>
          <a:lstStyle/>
          <a:p>
            <a:r>
              <a:rPr lang="en-US" dirty="0" err="1" smtClean="0">
                <a:latin typeface="Calibri"/>
                <a:cs typeface="Calibri"/>
              </a:rPr>
              <a:t>θ</a:t>
            </a:r>
            <a:r>
              <a:rPr lang="en-US" baseline="-25000" dirty="0" err="1" smtClean="0">
                <a:latin typeface="Calibri"/>
                <a:cs typeface="Calibri"/>
              </a:rPr>
              <a:t>e</a:t>
            </a:r>
            <a:r>
              <a:rPr lang="en-US" dirty="0" smtClean="0">
                <a:latin typeface="Calibri"/>
                <a:cs typeface="Calibri"/>
              </a:rPr>
              <a:t> = 125</a:t>
            </a:r>
            <a:r>
              <a:rPr lang="en-US" baseline="30000" dirty="0" smtClean="0">
                <a:latin typeface="Calibri"/>
                <a:cs typeface="Calibri"/>
              </a:rPr>
              <a:t>o</a:t>
            </a:r>
            <a:endParaRPr lang="en-US" baseline="30000" dirty="0">
              <a:latin typeface="Calibri"/>
              <a:cs typeface="Calibri"/>
            </a:endParaRPr>
          </a:p>
        </p:txBody>
      </p:sp>
      <p:cxnSp>
        <p:nvCxnSpPr>
          <p:cNvPr id="25" name="Straight Arrow Connector 24"/>
          <p:cNvCxnSpPr>
            <a:stCxn id="23" idx="1"/>
            <a:endCxn id="19" idx="0"/>
          </p:cNvCxnSpPr>
          <p:nvPr/>
        </p:nvCxnSpPr>
        <p:spPr>
          <a:xfrm rot="10800000" flipV="1">
            <a:off x="7074531" y="4035949"/>
            <a:ext cx="680348" cy="2042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9" idx="0"/>
          </p:cNvCxnSpPr>
          <p:nvPr/>
        </p:nvCxnSpPr>
        <p:spPr>
          <a:xfrm rot="16200000" flipH="1" flipV="1">
            <a:off x="4913476" y="3053463"/>
            <a:ext cx="974337" cy="3347772"/>
          </a:xfrm>
          <a:prstGeom prst="line">
            <a:avLst/>
          </a:prstGeom>
          <a:ln w="3175" cap="flat" cmpd="sng" algn="ctr">
            <a:solidFill>
              <a:srgbClr val="FF0000"/>
            </a:solidFill>
            <a:prstDash val="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686875" y="2918011"/>
            <a:ext cx="697051" cy="369332"/>
          </a:xfrm>
          <a:prstGeom prst="rect">
            <a:avLst/>
          </a:prstGeom>
          <a:noFill/>
        </p:spPr>
        <p:txBody>
          <a:bodyPr wrap="none" rtlCol="0">
            <a:spAutoFit/>
          </a:bodyPr>
          <a:lstStyle/>
          <a:p>
            <a:r>
              <a:rPr lang="en-US" dirty="0" err="1" smtClean="0">
                <a:latin typeface="Calibri"/>
                <a:cs typeface="Calibri"/>
              </a:rPr>
              <a:t>ε</a:t>
            </a:r>
            <a:r>
              <a:rPr lang="en-US" dirty="0" smtClean="0">
                <a:latin typeface="Calibri"/>
                <a:cs typeface="Calibri"/>
              </a:rPr>
              <a:t>=0.6</a:t>
            </a:r>
            <a:endParaRPr lang="en-US" dirty="0">
              <a:latin typeface="Calibri"/>
              <a:cs typeface="Calibri"/>
            </a:endParaRPr>
          </a:p>
        </p:txBody>
      </p:sp>
      <p:cxnSp>
        <p:nvCxnSpPr>
          <p:cNvPr id="32" name="Straight Arrow Connector 31"/>
          <p:cNvCxnSpPr>
            <a:stCxn id="30" idx="1"/>
          </p:cNvCxnSpPr>
          <p:nvPr/>
        </p:nvCxnSpPr>
        <p:spPr>
          <a:xfrm rot="10800000" flipV="1">
            <a:off x="7183379" y="3102677"/>
            <a:ext cx="503496" cy="22858"/>
          </a:xfrm>
          <a:prstGeom prst="straightConnector1">
            <a:avLst/>
          </a:prstGeom>
          <a:ln w="3175" cap="flat" cmpd="sng" algn="ctr">
            <a:solidFill>
              <a:srgbClr val="FF0000"/>
            </a:solidFill>
            <a:prstDash val="solid"/>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V="1">
            <a:off x="2216785" y="3127468"/>
            <a:ext cx="4857746" cy="1"/>
          </a:xfrm>
          <a:prstGeom prst="line">
            <a:avLst/>
          </a:prstGeom>
          <a:ln w="3175" cap="flat" cmpd="sng" algn="ctr">
            <a:solidFill>
              <a:srgbClr val="FF0000"/>
            </a:solidFill>
            <a:prstDash val="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899029" y="6078759"/>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0397"/>
          </a:xfrm>
        </p:spPr>
        <p:txBody>
          <a:bodyPr/>
          <a:lstStyle/>
          <a:p>
            <a:r>
              <a:rPr lang="en-US" dirty="0" smtClean="0"/>
              <a:t>High Impact Science Program for Positrons?</a:t>
            </a:r>
            <a:endParaRPr lang="en-US" dirty="0"/>
          </a:p>
        </p:txBody>
      </p:sp>
      <p:sp>
        <p:nvSpPr>
          <p:cNvPr id="3" name="Content Placeholder 2"/>
          <p:cNvSpPr>
            <a:spLocks noGrp="1"/>
          </p:cNvSpPr>
          <p:nvPr>
            <p:ph idx="1"/>
          </p:nvPr>
        </p:nvSpPr>
        <p:spPr>
          <a:xfrm>
            <a:off x="276447" y="968565"/>
            <a:ext cx="8782491" cy="5447782"/>
          </a:xfrm>
        </p:spPr>
        <p:txBody>
          <a:bodyPr>
            <a:normAutofit fontScale="92500"/>
          </a:bodyPr>
          <a:lstStyle/>
          <a:p>
            <a:r>
              <a:rPr lang="en-US" sz="2200" dirty="0" smtClean="0">
                <a:solidFill>
                  <a:srgbClr val="000000"/>
                </a:solidFill>
              </a:rPr>
              <a:t>Deeply Virtual Compton Scattering (DVCS)</a:t>
            </a:r>
          </a:p>
          <a:p>
            <a:pPr lvl="1"/>
            <a:r>
              <a:rPr lang="en-US" sz="2200" dirty="0" smtClean="0">
                <a:solidFill>
                  <a:srgbClr val="800000"/>
                </a:solidFill>
              </a:rPr>
              <a:t>Extraction of all contributing Compton Form Factors (CFF) and GPDs </a:t>
            </a:r>
          </a:p>
          <a:p>
            <a:pPr lvl="1"/>
            <a:r>
              <a:rPr lang="en-US" sz="2200" dirty="0" smtClean="0">
                <a:solidFill>
                  <a:srgbClr val="800000"/>
                </a:solidFill>
              </a:rPr>
              <a:t>Full 3D-imaging of quarks in proton</a:t>
            </a:r>
          </a:p>
          <a:p>
            <a:pPr lvl="1"/>
            <a:r>
              <a:rPr lang="en-US" sz="2200" dirty="0" smtClean="0">
                <a:solidFill>
                  <a:srgbClr val="800000"/>
                </a:solidFill>
              </a:rPr>
              <a:t>Access the gravitational form factors - quark confinement forces, spin distribution, mass distribution in protons </a:t>
            </a:r>
          </a:p>
          <a:p>
            <a:pPr lvl="1">
              <a:buNone/>
            </a:pPr>
            <a:endParaRPr lang="en-US" sz="1700" dirty="0" smtClean="0">
              <a:solidFill>
                <a:srgbClr val="000000"/>
              </a:solidFill>
            </a:endParaRPr>
          </a:p>
          <a:p>
            <a:r>
              <a:rPr lang="en-US" sz="2200" dirty="0" smtClean="0">
                <a:solidFill>
                  <a:srgbClr val="000000"/>
                </a:solidFill>
              </a:rPr>
              <a:t>Two-photon contributions to electron-proton elastic scattering </a:t>
            </a:r>
          </a:p>
          <a:p>
            <a:pPr lvl="1"/>
            <a:r>
              <a:rPr lang="en-US" sz="2200" dirty="0" smtClean="0">
                <a:solidFill>
                  <a:srgbClr val="800000"/>
                </a:solidFill>
              </a:rPr>
              <a:t>How well do we know the fundamental electromagnetic elastic proton form factors?  	</a:t>
            </a:r>
          </a:p>
          <a:p>
            <a:pPr lvl="1"/>
            <a:r>
              <a:rPr lang="en-US" sz="2200" dirty="0" smtClean="0">
                <a:solidFill>
                  <a:srgbClr val="800000"/>
                </a:solidFill>
              </a:rPr>
              <a:t>What can we do better with positron beams? </a:t>
            </a:r>
          </a:p>
          <a:p>
            <a:pPr lvl="1"/>
            <a:endParaRPr lang="en-US" sz="1700" dirty="0" smtClean="0">
              <a:solidFill>
                <a:srgbClr val="000000"/>
              </a:solidFill>
            </a:endParaRPr>
          </a:p>
          <a:p>
            <a:r>
              <a:rPr lang="en-US" sz="2200" dirty="0" smtClean="0">
                <a:solidFill>
                  <a:srgbClr val="000000"/>
                </a:solidFill>
              </a:rPr>
              <a:t>What are the equipment options in the near/medium term </a:t>
            </a:r>
            <a:r>
              <a:rPr lang="en-US" sz="2200" dirty="0" smtClean="0">
                <a:solidFill>
                  <a:srgbClr val="800000"/>
                </a:solidFill>
              </a:rPr>
              <a:t>O(5) years  </a:t>
            </a:r>
            <a:r>
              <a:rPr lang="en-US" sz="2200" dirty="0" smtClean="0">
                <a:solidFill>
                  <a:srgbClr val="000000"/>
                </a:solidFill>
              </a:rPr>
              <a:t>for nuclear/hadron physics experiments with positron beams?  </a:t>
            </a:r>
          </a:p>
          <a:p>
            <a:pPr>
              <a:buNone/>
            </a:pPr>
            <a:endParaRPr lang="en-US" sz="1700" dirty="0" smtClean="0">
              <a:solidFill>
                <a:srgbClr val="000000"/>
              </a:solidFill>
            </a:endParaRPr>
          </a:p>
          <a:p>
            <a:r>
              <a:rPr lang="en-US" sz="2200" dirty="0" smtClean="0">
                <a:solidFill>
                  <a:srgbClr val="000000"/>
                </a:solidFill>
              </a:rPr>
              <a:t>Long term options? Positron Science @ EIC, e.g. measurement of  charge asymmetry xF</a:t>
            </a:r>
            <a:r>
              <a:rPr lang="en-US" sz="2200" baseline="-25000" dirty="0" smtClean="0">
                <a:solidFill>
                  <a:srgbClr val="000000"/>
                </a:solidFill>
              </a:rPr>
              <a:t>3</a:t>
            </a:r>
            <a:r>
              <a:rPr lang="en-US" sz="2200" dirty="0" smtClean="0">
                <a:solidFill>
                  <a:srgbClr val="000000"/>
                </a:solidFill>
              </a:rPr>
              <a:t>(Q</a:t>
            </a:r>
            <a:r>
              <a:rPr lang="en-US" sz="2200" baseline="30000" dirty="0" smtClean="0">
                <a:solidFill>
                  <a:srgbClr val="000000"/>
                </a:solidFill>
              </a:rPr>
              <a:t>2</a:t>
            </a:r>
            <a:r>
              <a:rPr lang="en-US" sz="2200" dirty="0" smtClean="0">
                <a:solidFill>
                  <a:srgbClr val="000000"/>
                </a:solidFill>
              </a:rPr>
              <a:t>), … </a:t>
            </a:r>
          </a:p>
          <a:p>
            <a:pPr lvl="1">
              <a:buNone/>
            </a:pPr>
            <a:endParaRPr lang="en-US" sz="2400" dirty="0">
              <a:solidFill>
                <a:srgbClr val="FFFF00"/>
              </a:solidFill>
              <a:latin typeface="Calibri"/>
              <a:cs typeface="Calibri"/>
            </a:endParaRPr>
          </a:p>
        </p:txBody>
      </p:sp>
      <p:sp>
        <p:nvSpPr>
          <p:cNvPr id="4" name="TextBox 3"/>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Equipment Option – Hall A / C</a:t>
            </a:r>
            <a:endParaRPr lang="en-US" dirty="0"/>
          </a:p>
        </p:txBody>
      </p:sp>
      <p:sp>
        <p:nvSpPr>
          <p:cNvPr id="3" name="Content Placeholder 2"/>
          <p:cNvSpPr>
            <a:spLocks noGrp="1"/>
          </p:cNvSpPr>
          <p:nvPr>
            <p:ph idx="1"/>
          </p:nvPr>
        </p:nvSpPr>
        <p:spPr>
          <a:xfrm>
            <a:off x="603250" y="4089400"/>
            <a:ext cx="8096250" cy="1587500"/>
          </a:xfrm>
        </p:spPr>
        <p:txBody>
          <a:bodyPr>
            <a:normAutofit/>
          </a:bodyPr>
          <a:lstStyle/>
          <a:p>
            <a:pPr marL="339725" indent="-339725"/>
            <a:r>
              <a:rPr lang="en-US" sz="2000" dirty="0" smtClean="0"/>
              <a:t>HRS/HMS – due to limited solid angle may be competitive for positron currents </a:t>
            </a:r>
            <a:r>
              <a:rPr lang="en-US" sz="2000" dirty="0" err="1" smtClean="0"/>
              <a:t>I</a:t>
            </a:r>
            <a:r>
              <a:rPr lang="en-US" sz="2000" baseline="-25000" dirty="0" err="1" smtClean="0"/>
              <a:t>e</a:t>
            </a:r>
            <a:r>
              <a:rPr lang="en-US" sz="2000" baseline="-25000" dirty="0" smtClean="0"/>
              <a:t>+ </a:t>
            </a:r>
            <a:r>
              <a:rPr lang="en-US" sz="2000" dirty="0" smtClean="0"/>
              <a:t>&gt;&gt; 1 μA or if high resolution is needed.</a:t>
            </a:r>
          </a:p>
          <a:p>
            <a:pPr marL="339725" indent="-339725"/>
            <a:r>
              <a:rPr lang="en-US" sz="2000" dirty="0" err="1" smtClean="0"/>
              <a:t>BigBite</a:t>
            </a:r>
            <a:r>
              <a:rPr lang="en-US" sz="2000" dirty="0" smtClean="0"/>
              <a:t> Spectrometer  or SBS – may be used as electron spectrometer with large solid angles.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159229022"/>
              </p:ext>
            </p:extLst>
          </p:nvPr>
        </p:nvGraphicFramePr>
        <p:xfrm>
          <a:off x="666750" y="1168401"/>
          <a:ext cx="7371463" cy="2585720"/>
        </p:xfrm>
        <a:graphic>
          <a:graphicData uri="http://schemas.openxmlformats.org/drawingml/2006/table">
            <a:tbl>
              <a:tblPr firstRow="1" bandRow="1">
                <a:tableStyleId>{7DF18680-E054-41AD-8BC1-D1AEF772440D}</a:tableStyleId>
              </a:tblPr>
              <a:tblGrid>
                <a:gridCol w="942610">
                  <a:extLst>
                    <a:ext uri="{9D8B030D-6E8A-4147-A177-3AD203B41FA5}">
                      <a16:colId xmlns:a16="http://schemas.microsoft.com/office/drawing/2014/main" xmlns="" val="20000"/>
                    </a:ext>
                  </a:extLst>
                </a:gridCol>
                <a:gridCol w="942610">
                  <a:extLst>
                    <a:ext uri="{9D8B030D-6E8A-4147-A177-3AD203B41FA5}">
                      <a16:colId xmlns:a16="http://schemas.microsoft.com/office/drawing/2014/main" xmlns="" val="20001"/>
                    </a:ext>
                  </a:extLst>
                </a:gridCol>
                <a:gridCol w="942610">
                  <a:extLst>
                    <a:ext uri="{9D8B030D-6E8A-4147-A177-3AD203B41FA5}">
                      <a16:colId xmlns:a16="http://schemas.microsoft.com/office/drawing/2014/main" xmlns="" val="20002"/>
                    </a:ext>
                  </a:extLst>
                </a:gridCol>
                <a:gridCol w="1094269">
                  <a:extLst>
                    <a:ext uri="{9D8B030D-6E8A-4147-A177-3AD203B41FA5}">
                      <a16:colId xmlns:a16="http://schemas.microsoft.com/office/drawing/2014/main" xmlns="" val="20003"/>
                    </a:ext>
                  </a:extLst>
                </a:gridCol>
                <a:gridCol w="1184243">
                  <a:extLst>
                    <a:ext uri="{9D8B030D-6E8A-4147-A177-3AD203B41FA5}">
                      <a16:colId xmlns:a16="http://schemas.microsoft.com/office/drawing/2014/main" xmlns="" val="20004"/>
                    </a:ext>
                  </a:extLst>
                </a:gridCol>
                <a:gridCol w="725007">
                  <a:extLst>
                    <a:ext uri="{9D8B030D-6E8A-4147-A177-3AD203B41FA5}">
                      <a16:colId xmlns:a16="http://schemas.microsoft.com/office/drawing/2014/main" xmlns="" val="20005"/>
                    </a:ext>
                  </a:extLst>
                </a:gridCol>
                <a:gridCol w="1540114">
                  <a:extLst>
                    <a:ext uri="{9D8B030D-6E8A-4147-A177-3AD203B41FA5}">
                      <a16:colId xmlns:a16="http://schemas.microsoft.com/office/drawing/2014/main" xmlns="" val="20006"/>
                    </a:ext>
                  </a:extLst>
                </a:gridCol>
              </a:tblGrid>
              <a:tr h="370840">
                <a:tc>
                  <a:txBody>
                    <a:bodyPr/>
                    <a:lstStyle/>
                    <a:p>
                      <a:r>
                        <a:rPr lang="en-US" sz="1400" b="0" dirty="0" smtClean="0">
                          <a:latin typeface="Arial" panose="020B0604020202020204" pitchFamily="34" charset="0"/>
                          <a:cs typeface="Arial" panose="020B0604020202020204" pitchFamily="34" charset="0"/>
                        </a:rPr>
                        <a:t>Detector</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Beam current (</a:t>
                      </a:r>
                      <a:r>
                        <a:rPr lang="en-US" sz="1400" b="0" dirty="0" err="1" smtClean="0">
                          <a:latin typeface="Arial" panose="020B0604020202020204" pitchFamily="34" charset="0"/>
                          <a:cs typeface="Arial" panose="020B0604020202020204" pitchFamily="34" charset="0"/>
                        </a:rPr>
                        <a:t>nA</a:t>
                      </a:r>
                      <a:r>
                        <a:rPr lang="en-US" sz="1400" b="0" dirty="0" smtClean="0">
                          <a:latin typeface="Arial" panose="020B0604020202020204" pitchFamily="34" charset="0"/>
                          <a:cs typeface="Arial" panose="020B0604020202020204" pitchFamily="34" charset="0"/>
                        </a:rPr>
                        <a:t>)</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Target length (cm)</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Luminosity (10</a:t>
                      </a:r>
                      <a:r>
                        <a:rPr lang="en-US" sz="1400" b="0" baseline="30000" dirty="0" smtClean="0">
                          <a:latin typeface="Arial" panose="020B0604020202020204" pitchFamily="34" charset="0"/>
                          <a:cs typeface="Arial" panose="020B0604020202020204" pitchFamily="34" charset="0"/>
                        </a:rPr>
                        <a:t>35</a:t>
                      </a:r>
                      <a:r>
                        <a:rPr lang="en-US" sz="1400" b="0" dirty="0" smtClean="0">
                          <a:latin typeface="Arial" panose="020B0604020202020204" pitchFamily="34" charset="0"/>
                          <a:cs typeface="Arial" panose="020B0604020202020204" pitchFamily="34" charset="0"/>
                        </a:rPr>
                        <a:t>)</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err="1" smtClean="0">
                          <a:latin typeface="Arial" panose="020B0604020202020204" pitchFamily="34" charset="0"/>
                          <a:cs typeface="Arial" panose="020B0604020202020204" pitchFamily="34" charset="0"/>
                        </a:rPr>
                        <a:t>e</a:t>
                      </a:r>
                      <a:r>
                        <a:rPr lang="en-US" sz="1400" b="0" baseline="30000" dirty="0" err="1" smtClean="0">
                          <a:latin typeface="Arial" panose="020B0604020202020204" pitchFamily="34" charset="0"/>
                          <a:cs typeface="Arial" panose="020B0604020202020204" pitchFamily="34" charset="0"/>
                        </a:rPr>
                        <a:t>+</a:t>
                      </a:r>
                      <a:r>
                        <a:rPr lang="en-US" sz="1400" b="0" dirty="0" err="1" smtClean="0">
                          <a:latin typeface="Arial" panose="020B0604020202020204" pitchFamily="34" charset="0"/>
                          <a:cs typeface="Arial" panose="020B0604020202020204" pitchFamily="34" charset="0"/>
                        </a:rPr>
                        <a:t>/e</a:t>
                      </a:r>
                      <a:r>
                        <a:rPr lang="en-US" sz="1400" b="0" baseline="30000" dirty="0" smtClean="0">
                          <a:latin typeface="Arial" panose="020B0604020202020204" pitchFamily="34" charset="0"/>
                          <a:cs typeface="Arial" panose="020B0604020202020204" pitchFamily="34" charset="0"/>
                        </a:rPr>
                        <a:t>- </a:t>
                      </a:r>
                    </a:p>
                    <a:p>
                      <a:pPr algn="ctr"/>
                      <a:r>
                        <a:rPr lang="en-US" sz="1400" b="0" dirty="0" err="1" smtClean="0">
                          <a:latin typeface="Arial" panose="020B0604020202020204" pitchFamily="34" charset="0"/>
                          <a:cs typeface="Arial" panose="020B0604020202020204" pitchFamily="34" charset="0"/>
                        </a:rPr>
                        <a:t>ΔΩ</a:t>
                      </a:r>
                      <a:r>
                        <a:rPr lang="en-US" sz="1400" b="0" baseline="0" dirty="0" smtClean="0">
                          <a:latin typeface="Arial" panose="020B0604020202020204" pitchFamily="34" charset="0"/>
                          <a:cs typeface="Arial" panose="020B0604020202020204" pitchFamily="34" charset="0"/>
                        </a:rPr>
                        <a:t> (</a:t>
                      </a:r>
                      <a:r>
                        <a:rPr lang="en-US" sz="1400" b="0" baseline="0" dirty="0" err="1" smtClean="0">
                          <a:latin typeface="Arial" panose="020B0604020202020204" pitchFamily="34" charset="0"/>
                          <a:cs typeface="Arial" panose="020B0604020202020204" pitchFamily="34" charset="0"/>
                        </a:rPr>
                        <a:t>sterad</a:t>
                      </a:r>
                      <a:r>
                        <a:rPr lang="en-US" sz="1400" b="0" baseline="0" dirty="0" smtClean="0">
                          <a:latin typeface="Arial" panose="020B0604020202020204" pitchFamily="34" charset="0"/>
                          <a:cs typeface="Arial" panose="020B0604020202020204" pitchFamily="34" charset="0"/>
                        </a:rPr>
                        <a:t>)</a:t>
                      </a:r>
                      <a:endParaRPr lang="en-US" sz="1400" b="0" dirty="0">
                        <a:latin typeface="Arial" panose="020B0604020202020204" pitchFamily="34" charset="0"/>
                        <a:cs typeface="Arial" panose="020B0604020202020204"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FOM</a:t>
                      </a:r>
                      <a:endParaRPr lang="en-US" sz="1400" b="0" dirty="0">
                        <a:latin typeface="Arial" panose="020B0604020202020204" pitchFamily="34" charset="0"/>
                        <a:cs typeface="Arial" panose="020B0604020202020204" pitchFamily="34" charset="0"/>
                      </a:endParaRPr>
                    </a:p>
                  </a:txBody>
                  <a:tcPr/>
                </a:tc>
                <a:tc>
                  <a:txBody>
                    <a:bodyPr/>
                    <a:lstStyle/>
                    <a:p>
                      <a:pPr algn="r"/>
                      <a:r>
                        <a:rPr lang="en-US" sz="1400" b="0" dirty="0" smtClean="0">
                          <a:latin typeface="Arial" panose="020B0604020202020204" pitchFamily="34" charset="0"/>
                          <a:cs typeface="Arial" panose="020B0604020202020204" pitchFamily="34" charset="0"/>
                        </a:rPr>
                        <a:t>FOM/</a:t>
                      </a:r>
                      <a:r>
                        <a:rPr lang="en-US" sz="1400" b="0" baseline="0" dirty="0" smtClean="0">
                          <a:latin typeface="Arial" panose="020B0604020202020204" pitchFamily="34" charset="0"/>
                          <a:cs typeface="Arial" panose="020B0604020202020204" pitchFamily="34" charset="0"/>
                        </a:rPr>
                        <a:t>FOM(CLAS12)</a:t>
                      </a:r>
                      <a:endParaRPr lang="en-US" sz="1400" b="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US" sz="1400" dirty="0" smtClean="0">
                          <a:latin typeface="Arial" panose="020B0604020202020204" pitchFamily="34" charset="0"/>
                          <a:cs typeface="Arial" panose="020B0604020202020204" pitchFamily="34" charset="0"/>
                        </a:rPr>
                        <a:t>HRS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0.006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0.0096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0.0024</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US" sz="1400" dirty="0" smtClean="0">
                          <a:latin typeface="Arial" panose="020B0604020202020204" pitchFamily="34" charset="0"/>
                          <a:cs typeface="Arial" panose="020B0604020202020204" pitchFamily="34" charset="0"/>
                        </a:rPr>
                        <a:t>HMS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0.006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0.0096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0.0024</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US" sz="1400" dirty="0" err="1" smtClean="0">
                          <a:latin typeface="Arial" panose="020B0604020202020204" pitchFamily="34" charset="0"/>
                          <a:cs typeface="Arial" panose="020B0604020202020204" pitchFamily="34" charset="0"/>
                        </a:rPr>
                        <a:t>BigBite</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3.2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0.080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0.26</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0.065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r>
                        <a:rPr lang="en-US" sz="1400" dirty="0" smtClean="0">
                          <a:latin typeface="Arial" panose="020B0604020202020204" pitchFamily="34" charset="0"/>
                          <a:cs typeface="Arial" panose="020B0604020202020204" pitchFamily="34" charset="0"/>
                        </a:rPr>
                        <a:t>SBS </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3.2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0.070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0.22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0.055</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70840">
                <a:tc>
                  <a:txBody>
                    <a:bodyPr/>
                    <a:lstStyle/>
                    <a:p>
                      <a:r>
                        <a:rPr lang="en-US" sz="1400" dirty="0" smtClean="0">
                          <a:latin typeface="Arial" panose="020B0604020202020204" pitchFamily="34" charset="0"/>
                          <a:cs typeface="Arial" panose="020B0604020202020204" pitchFamily="34" charset="0"/>
                        </a:rPr>
                        <a:t>CLAS12</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60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0.8</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5.0</a:t>
                      </a:r>
                      <a:r>
                        <a:rPr lang="en-US" sz="1400" baseline="0" dirty="0" smtClean="0">
                          <a:latin typeface="Arial" panose="020B0604020202020204" pitchFamily="34" charset="0"/>
                          <a:cs typeface="Arial" panose="020B0604020202020204" pitchFamily="34" charset="0"/>
                        </a:rPr>
                        <a:t>*</a:t>
                      </a:r>
                      <a:endParaRPr lang="en-US" sz="1400" baseline="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4.0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8019427" y="1124100"/>
            <a:ext cx="943212" cy="646331"/>
          </a:xfrm>
          <a:prstGeom prst="rect">
            <a:avLst/>
          </a:prstGeom>
          <a:noFill/>
        </p:spPr>
        <p:txBody>
          <a:bodyPr wrap="none" rtlCol="0">
            <a:spAutoFit/>
          </a:bodyPr>
          <a:lstStyle/>
          <a:p>
            <a:r>
              <a:rPr lang="en-US" b="1" dirty="0" smtClean="0">
                <a:solidFill>
                  <a:srgbClr val="800000"/>
                </a:solidFill>
                <a:latin typeface="Calibri"/>
                <a:cs typeface="Calibri"/>
              </a:rPr>
              <a:t>FOM =</a:t>
            </a:r>
          </a:p>
          <a:p>
            <a:r>
              <a:rPr lang="en-US" b="1" dirty="0" smtClean="0">
                <a:solidFill>
                  <a:srgbClr val="800000"/>
                </a:solidFill>
                <a:latin typeface="Calibri"/>
                <a:cs typeface="Calibri"/>
              </a:rPr>
              <a:t>L </a:t>
            </a:r>
            <a:r>
              <a:rPr lang="en-US" b="1" dirty="0" err="1" smtClean="0">
                <a:solidFill>
                  <a:srgbClr val="800000"/>
                </a:solidFill>
                <a:latin typeface="Calibri"/>
                <a:cs typeface="Calibri"/>
              </a:rPr>
              <a:t>x</a:t>
            </a:r>
            <a:r>
              <a:rPr lang="en-US" b="1" dirty="0" smtClean="0">
                <a:solidFill>
                  <a:srgbClr val="800000"/>
                </a:solidFill>
                <a:latin typeface="Calibri"/>
                <a:cs typeface="Calibri"/>
              </a:rPr>
              <a:t> </a:t>
            </a:r>
            <a:r>
              <a:rPr lang="en-US" b="1" dirty="0" err="1" smtClean="0">
                <a:solidFill>
                  <a:srgbClr val="800000"/>
                </a:solidFill>
                <a:latin typeface="Calibri"/>
                <a:cs typeface="Calibri"/>
              </a:rPr>
              <a:t>ΔΩ</a:t>
            </a:r>
            <a:r>
              <a:rPr lang="en-US" b="1" baseline="-25000" dirty="0" err="1" smtClean="0">
                <a:solidFill>
                  <a:srgbClr val="800000"/>
                </a:solidFill>
                <a:latin typeface="Calibri"/>
                <a:cs typeface="Calibri"/>
              </a:rPr>
              <a:t>ep</a:t>
            </a:r>
            <a:r>
              <a:rPr lang="en-US" b="1" dirty="0" smtClean="0">
                <a:solidFill>
                  <a:srgbClr val="800000"/>
                </a:solidFill>
                <a:latin typeface="Calibri"/>
                <a:cs typeface="Calibri"/>
              </a:rPr>
              <a:t> </a:t>
            </a:r>
            <a:r>
              <a:rPr lang="en-US" b="1" baseline="-25000" dirty="0" smtClean="0">
                <a:solidFill>
                  <a:srgbClr val="800000"/>
                </a:solidFill>
                <a:latin typeface="Calibri"/>
                <a:cs typeface="Calibri"/>
              </a:rPr>
              <a:t> </a:t>
            </a:r>
            <a:r>
              <a:rPr lang="en-US" b="1" dirty="0" smtClean="0">
                <a:solidFill>
                  <a:srgbClr val="800000"/>
                </a:solidFill>
                <a:latin typeface="Calibri"/>
                <a:cs typeface="Calibri"/>
              </a:rPr>
              <a:t>   </a:t>
            </a:r>
            <a:endParaRPr lang="en-US" b="1" dirty="0">
              <a:solidFill>
                <a:srgbClr val="800000"/>
              </a:solidFill>
              <a:latin typeface="Calibri"/>
              <a:cs typeface="Calibri"/>
            </a:endParaRPr>
          </a:p>
        </p:txBody>
      </p:sp>
      <p:sp>
        <p:nvSpPr>
          <p:cNvPr id="6" name="TextBox 5"/>
          <p:cNvSpPr txBox="1"/>
          <p:nvPr/>
        </p:nvSpPr>
        <p:spPr>
          <a:xfrm>
            <a:off x="2666361" y="5835134"/>
            <a:ext cx="466025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 includes a factor 2/3 for proton detection  </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2-photon Physics</a:t>
            </a:r>
            <a:endParaRPr lang="en-US" dirty="0"/>
          </a:p>
        </p:txBody>
      </p:sp>
      <p:sp>
        <p:nvSpPr>
          <p:cNvPr id="3" name="Content Placeholder 2"/>
          <p:cNvSpPr>
            <a:spLocks noGrp="1"/>
          </p:cNvSpPr>
          <p:nvPr>
            <p:ph idx="1"/>
          </p:nvPr>
        </p:nvSpPr>
        <p:spPr>
          <a:xfrm>
            <a:off x="532957" y="946297"/>
            <a:ext cx="8281434" cy="5470049"/>
          </a:xfrm>
        </p:spPr>
        <p:txBody>
          <a:bodyPr>
            <a:normAutofit fontScale="92500" lnSpcReduction="20000"/>
          </a:bodyPr>
          <a:lstStyle/>
          <a:p>
            <a:pPr marL="339725" indent="-339725">
              <a:lnSpc>
                <a:spcPct val="110000"/>
              </a:lnSpc>
              <a:spcBef>
                <a:spcPts val="0"/>
              </a:spcBef>
            </a:pPr>
            <a:r>
              <a:rPr lang="en-US" sz="2400" dirty="0" smtClean="0">
                <a:solidFill>
                  <a:srgbClr val="800000"/>
                </a:solidFill>
              </a:rPr>
              <a:t>Positron beams (</a:t>
            </a:r>
            <a:r>
              <a:rPr lang="en-US" sz="2400" dirty="0" err="1" smtClean="0">
                <a:solidFill>
                  <a:srgbClr val="800000"/>
                </a:solidFill>
              </a:rPr>
              <a:t>unpolarized</a:t>
            </a:r>
            <a:r>
              <a:rPr lang="en-US" sz="2400" dirty="0" smtClean="0">
                <a:solidFill>
                  <a:srgbClr val="800000"/>
                </a:solidFill>
              </a:rPr>
              <a:t>) of ~60nA will enable a 2-γ program in elastic e</a:t>
            </a:r>
            <a:r>
              <a:rPr lang="en-US" sz="2400" baseline="30000" dirty="0" smtClean="0">
                <a:solidFill>
                  <a:srgbClr val="800000"/>
                </a:solidFill>
              </a:rPr>
              <a:t>+/-</a:t>
            </a:r>
            <a:r>
              <a:rPr lang="en-US" sz="2400" dirty="0" smtClean="0">
                <a:solidFill>
                  <a:srgbClr val="800000"/>
                </a:solidFill>
              </a:rPr>
              <a:t>p scattering to significantly extend previous measurements at VEPP-3, CLAS, Olympus. </a:t>
            </a:r>
          </a:p>
          <a:p>
            <a:pPr marL="339725" indent="-339725">
              <a:lnSpc>
                <a:spcPct val="110000"/>
              </a:lnSpc>
              <a:spcBef>
                <a:spcPts val="0"/>
              </a:spcBef>
            </a:pPr>
            <a:endParaRPr lang="en-US" sz="1700" dirty="0" smtClean="0">
              <a:solidFill>
                <a:srgbClr val="800000"/>
              </a:solidFill>
            </a:endParaRPr>
          </a:p>
          <a:p>
            <a:pPr marL="339725" indent="-339725">
              <a:lnSpc>
                <a:spcPct val="110000"/>
              </a:lnSpc>
              <a:spcBef>
                <a:spcPts val="0"/>
              </a:spcBef>
            </a:pPr>
            <a:r>
              <a:rPr lang="en-US" sz="2400" dirty="0" smtClean="0">
                <a:solidFill>
                  <a:srgbClr val="800000"/>
                </a:solidFill>
              </a:rPr>
              <a:t>As polarization is not required positrons may be drawn from the source in phase space where the </a:t>
            </a:r>
            <a:r>
              <a:rPr lang="en-US" sz="2400" dirty="0" err="1" smtClean="0">
                <a:solidFill>
                  <a:srgbClr val="800000"/>
                </a:solidFill>
              </a:rPr>
              <a:t>unpolarized</a:t>
            </a:r>
            <a:r>
              <a:rPr lang="en-US" sz="2400" dirty="0" smtClean="0">
                <a:solidFill>
                  <a:srgbClr val="800000"/>
                </a:solidFill>
              </a:rPr>
              <a:t> yield is maximum.</a:t>
            </a:r>
          </a:p>
          <a:p>
            <a:pPr marL="339725" indent="-339725">
              <a:lnSpc>
                <a:spcPct val="110000"/>
              </a:lnSpc>
              <a:spcBef>
                <a:spcPts val="0"/>
              </a:spcBef>
            </a:pPr>
            <a:endParaRPr lang="en-US" sz="1700" dirty="0" smtClean="0">
              <a:solidFill>
                <a:srgbClr val="800000"/>
              </a:solidFill>
            </a:endParaRPr>
          </a:p>
          <a:p>
            <a:pPr marL="339725" indent="-339725">
              <a:lnSpc>
                <a:spcPct val="110000"/>
              </a:lnSpc>
              <a:spcBef>
                <a:spcPts val="0"/>
              </a:spcBef>
            </a:pPr>
            <a:r>
              <a:rPr lang="en-US" sz="2400" dirty="0" smtClean="0">
                <a:solidFill>
                  <a:srgbClr val="800000"/>
                </a:solidFill>
              </a:rPr>
              <a:t>Such data may resolve the discrepancy between </a:t>
            </a:r>
            <a:r>
              <a:rPr lang="en-US" sz="2400" dirty="0" err="1" smtClean="0">
                <a:solidFill>
                  <a:srgbClr val="800000"/>
                </a:solidFill>
              </a:rPr>
              <a:t>Rosenbluth</a:t>
            </a:r>
            <a:r>
              <a:rPr lang="en-US" sz="2400" dirty="0" smtClean="0">
                <a:solidFill>
                  <a:srgbClr val="800000"/>
                </a:solidFill>
              </a:rPr>
              <a:t> separation and polarization transfer elastic form factor measurements.</a:t>
            </a:r>
          </a:p>
          <a:p>
            <a:pPr marL="339725" indent="-339725">
              <a:lnSpc>
                <a:spcPct val="110000"/>
              </a:lnSpc>
              <a:spcBef>
                <a:spcPts val="0"/>
              </a:spcBef>
            </a:pPr>
            <a:endParaRPr lang="en-US" sz="1700" dirty="0" smtClean="0">
              <a:solidFill>
                <a:srgbClr val="800000"/>
              </a:solidFill>
            </a:endParaRPr>
          </a:p>
          <a:p>
            <a:pPr marL="339725" indent="-339725">
              <a:lnSpc>
                <a:spcPct val="110000"/>
              </a:lnSpc>
              <a:spcBef>
                <a:spcPts val="0"/>
              </a:spcBef>
            </a:pPr>
            <a:r>
              <a:rPr lang="en-US" sz="2400" dirty="0" smtClean="0">
                <a:solidFill>
                  <a:srgbClr val="800000"/>
                </a:solidFill>
              </a:rPr>
              <a:t>CLAS12 can be used with additional electron trigger at large angles to reach low ε kinematics.  </a:t>
            </a:r>
          </a:p>
          <a:p>
            <a:pPr marL="339725" indent="-339725">
              <a:lnSpc>
                <a:spcPct val="110000"/>
              </a:lnSpc>
              <a:spcBef>
                <a:spcPts val="0"/>
              </a:spcBef>
            </a:pPr>
            <a:endParaRPr lang="en-US" sz="1700" dirty="0" smtClean="0">
              <a:solidFill>
                <a:srgbClr val="800000"/>
              </a:solidFill>
            </a:endParaRPr>
          </a:p>
          <a:p>
            <a:pPr marL="339725" indent="-339725">
              <a:lnSpc>
                <a:spcPct val="110000"/>
              </a:lnSpc>
              <a:spcBef>
                <a:spcPts val="0"/>
              </a:spcBef>
              <a:buNone/>
            </a:pPr>
            <a:endParaRPr lang="en-US" sz="800" dirty="0" smtClean="0">
              <a:solidFill>
                <a:srgbClr val="800000"/>
              </a:solidFill>
            </a:endParaRPr>
          </a:p>
          <a:p>
            <a:pPr marL="339725" indent="-339725">
              <a:lnSpc>
                <a:spcPct val="110000"/>
              </a:lnSpc>
              <a:spcBef>
                <a:spcPts val="0"/>
              </a:spcBef>
            </a:pPr>
            <a:r>
              <a:rPr lang="en-US" sz="2400" dirty="0" smtClean="0">
                <a:solidFill>
                  <a:srgbClr val="800000"/>
                </a:solidFill>
              </a:rPr>
              <a:t>Physics with positrons in the high luminosity halls may require currents O(1 μA),  assuming currently available equipment options.  </a:t>
            </a:r>
          </a:p>
          <a:p>
            <a:endParaRPr lang="en-US" dirty="0"/>
          </a:p>
        </p:txBody>
      </p:sp>
      <p:sp>
        <p:nvSpPr>
          <p:cNvPr id="4" name="TextBox 3"/>
          <p:cNvSpPr txBox="1"/>
          <p:nvPr/>
        </p:nvSpPr>
        <p:spPr>
          <a:xfrm>
            <a:off x="7469043" y="6047015"/>
            <a:ext cx="118942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V. </a:t>
            </a:r>
            <a:r>
              <a:rPr lang="en-US" dirty="0" err="1" smtClean="0">
                <a:solidFill>
                  <a:srgbClr val="002060"/>
                </a:solidFill>
                <a:latin typeface="Arial" panose="020B0604020202020204" pitchFamily="34" charset="0"/>
                <a:cs typeface="Arial" panose="020B0604020202020204" pitchFamily="34" charset="0"/>
              </a:rPr>
              <a:t>Burkert</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41683" y="1043216"/>
            <a:ext cx="8594374" cy="5003799"/>
          </a:xfrm>
        </p:spPr>
        <p:txBody>
          <a:bodyPr>
            <a:normAutofit/>
          </a:bodyPr>
          <a:lstStyle/>
          <a:p>
            <a:pPr>
              <a:buClr>
                <a:srgbClr val="C00000"/>
              </a:buClr>
            </a:pPr>
            <a:r>
              <a:rPr lang="en-US" sz="2400" dirty="0" smtClean="0">
                <a:solidFill>
                  <a:srgbClr val="008000"/>
                </a:solidFill>
                <a:latin typeface="Calibri"/>
                <a:cs typeface="Calibri"/>
              </a:rPr>
              <a:t>Studies of options for positron beams (polarized and </a:t>
            </a:r>
            <a:r>
              <a:rPr lang="en-US" sz="2400" dirty="0" err="1" smtClean="0">
                <a:solidFill>
                  <a:srgbClr val="008000"/>
                </a:solidFill>
                <a:latin typeface="Calibri"/>
                <a:cs typeface="Calibri"/>
              </a:rPr>
              <a:t>unpolarized</a:t>
            </a:r>
            <a:r>
              <a:rPr lang="en-US" sz="2400" dirty="0" smtClean="0">
                <a:solidFill>
                  <a:srgbClr val="008000"/>
                </a:solidFill>
                <a:latin typeface="Calibri"/>
                <a:cs typeface="Calibri"/>
              </a:rPr>
              <a:t>) at 12 GeV </a:t>
            </a:r>
            <a:r>
              <a:rPr lang="en-US" sz="2400" dirty="0" err="1" smtClean="0">
                <a:solidFill>
                  <a:srgbClr val="008000"/>
                </a:solidFill>
                <a:latin typeface="Calibri"/>
                <a:cs typeface="Calibri"/>
              </a:rPr>
              <a:t>Jlab</a:t>
            </a:r>
            <a:r>
              <a:rPr lang="en-US" sz="2400" dirty="0" smtClean="0">
                <a:solidFill>
                  <a:srgbClr val="008000"/>
                </a:solidFill>
                <a:latin typeface="Calibri"/>
                <a:cs typeface="Calibri"/>
              </a:rPr>
              <a:t> have been started</a:t>
            </a:r>
            <a:endParaRPr lang="en-US" sz="2400" dirty="0" smtClean="0">
              <a:solidFill>
                <a:srgbClr val="008000"/>
              </a:solidFill>
              <a:latin typeface="Calibri"/>
              <a:cs typeface="Calibri"/>
            </a:endParaRPr>
          </a:p>
          <a:p>
            <a:pPr>
              <a:buClr>
                <a:srgbClr val="C00000"/>
              </a:buClr>
            </a:pPr>
            <a:r>
              <a:rPr lang="en-US" sz="2400" dirty="0" smtClean="0">
                <a:solidFill>
                  <a:srgbClr val="008000"/>
                </a:solidFill>
                <a:latin typeface="Calibri"/>
                <a:cs typeface="Calibri"/>
              </a:rPr>
              <a:t>JLab12 could enable </a:t>
            </a:r>
            <a:r>
              <a:rPr lang="en-US" sz="2400" dirty="0" smtClean="0">
                <a:solidFill>
                  <a:srgbClr val="008000"/>
                </a:solidFill>
                <a:latin typeface="Calibri"/>
                <a:cs typeface="Calibri"/>
              </a:rPr>
              <a:t>nuclear/hadronic science with positrons/electrons beam that </a:t>
            </a:r>
            <a:r>
              <a:rPr lang="en-US" sz="2400" dirty="0" smtClean="0">
                <a:solidFill>
                  <a:srgbClr val="008000"/>
                </a:solidFill>
                <a:latin typeface="Calibri"/>
                <a:cs typeface="Calibri"/>
              </a:rPr>
              <a:t>promises </a:t>
            </a:r>
            <a:r>
              <a:rPr lang="en-US" sz="2400" dirty="0" smtClean="0">
                <a:solidFill>
                  <a:srgbClr val="008000"/>
                </a:solidFill>
                <a:latin typeface="Calibri"/>
                <a:cs typeface="Calibri"/>
              </a:rPr>
              <a:t>high impact in two areas: </a:t>
            </a:r>
          </a:p>
          <a:p>
            <a:pPr lvl="1">
              <a:buFont typeface="Courier New" panose="02070309020205020404" pitchFamily="49" charset="0"/>
              <a:buChar char="o"/>
            </a:pPr>
            <a:r>
              <a:rPr lang="en-US" sz="2400" dirty="0" smtClean="0">
                <a:solidFill>
                  <a:srgbClr val="008000"/>
                </a:solidFill>
                <a:latin typeface="Calibri"/>
                <a:cs typeface="Calibri"/>
              </a:rPr>
              <a:t>The extension of the GPD program in DVCS  with strong sensitivity to the real part of scattering amplitude {</a:t>
            </a:r>
            <a:r>
              <a:rPr lang="en-US" sz="2400" dirty="0" smtClean="0">
                <a:solidFill>
                  <a:srgbClr val="008000"/>
                </a:solidFill>
                <a:latin typeface="Lucida Calligraphy"/>
                <a:cs typeface="Lucida Calligraphy"/>
              </a:rPr>
              <a:t>A}</a:t>
            </a:r>
            <a:r>
              <a:rPr lang="en-US" sz="2400" dirty="0" smtClean="0">
                <a:solidFill>
                  <a:srgbClr val="008000"/>
                </a:solidFill>
                <a:latin typeface="Calibri"/>
                <a:cs typeface="Calibri"/>
              </a:rPr>
              <a:t>, which enables more direct access to the gravitational form factors that relate to fundamental properties of the nucleon.  </a:t>
            </a:r>
          </a:p>
          <a:p>
            <a:pPr lvl="1">
              <a:buFont typeface="Courier New" panose="02070309020205020404" pitchFamily="49" charset="0"/>
              <a:buChar char="o"/>
            </a:pPr>
            <a:r>
              <a:rPr lang="en-US" sz="2400" dirty="0" smtClean="0">
                <a:solidFill>
                  <a:srgbClr val="008000"/>
                </a:solidFill>
                <a:latin typeface="Calibri"/>
                <a:cs typeface="Calibri"/>
              </a:rPr>
              <a:t>The quantitative assessment of the 2-photon contributions in elastic ep scattering, with high statistics data in a large kinematic range.  </a:t>
            </a:r>
          </a:p>
          <a:p>
            <a:pPr>
              <a:buClr>
                <a:srgbClr val="C00000"/>
              </a:buClr>
            </a:pPr>
            <a:r>
              <a:rPr lang="en-US" sz="2400" dirty="0" smtClean="0">
                <a:solidFill>
                  <a:srgbClr val="008000"/>
                </a:solidFill>
                <a:latin typeface="Calibri"/>
                <a:cs typeface="Calibri"/>
              </a:rPr>
              <a:t>Many </a:t>
            </a:r>
            <a:r>
              <a:rPr lang="en-US" sz="2400" dirty="0" smtClean="0">
                <a:solidFill>
                  <a:srgbClr val="008000"/>
                </a:solidFill>
                <a:latin typeface="Calibri"/>
                <a:cs typeface="Calibri"/>
              </a:rPr>
              <a:t>details remain to be worked out. </a:t>
            </a:r>
            <a:endParaRPr lang="en-US" sz="2400" dirty="0">
              <a:solidFill>
                <a:srgbClr val="008000"/>
              </a:solidFill>
              <a:latin typeface="Calibri"/>
              <a:cs typeface="Calibri"/>
            </a:endParaRPr>
          </a:p>
        </p:txBody>
      </p:sp>
      <p:sp>
        <p:nvSpPr>
          <p:cNvPr id="4" name="TextBox 3"/>
          <p:cNvSpPr txBox="1"/>
          <p:nvPr/>
        </p:nvSpPr>
        <p:spPr>
          <a:xfrm>
            <a:off x="6507550" y="5099485"/>
            <a:ext cx="1813317" cy="1200329"/>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Many thanks to:</a:t>
            </a:r>
          </a:p>
          <a:p>
            <a:r>
              <a:rPr lang="en-US" dirty="0" smtClean="0">
                <a:solidFill>
                  <a:srgbClr val="002060"/>
                </a:solidFill>
                <a:latin typeface="Arial" panose="020B0604020202020204" pitchFamily="34" charset="0"/>
                <a:cs typeface="Arial" panose="020B0604020202020204" pitchFamily="34" charset="0"/>
              </a:rPr>
              <a:t>V</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Burkert</a:t>
            </a:r>
            <a:endParaRPr lang="en-US"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Y. Roblin</a:t>
            </a:r>
          </a:p>
          <a:p>
            <a:r>
              <a:rPr lang="en-US" dirty="0" smtClean="0">
                <a:solidFill>
                  <a:srgbClr val="002060"/>
                </a:solidFill>
                <a:latin typeface="Arial" panose="020B0604020202020204" pitchFamily="34" charset="0"/>
                <a:cs typeface="Arial" panose="020B0604020202020204" pitchFamily="34" charset="0"/>
              </a:rPr>
              <a:t>J. </a:t>
            </a:r>
            <a:r>
              <a:rPr lang="en-US" dirty="0" err="1" smtClean="0">
                <a:solidFill>
                  <a:srgbClr val="002060"/>
                </a:solidFill>
                <a:latin typeface="Arial" panose="020B0604020202020204" pitchFamily="34" charset="0"/>
                <a:cs typeface="Arial" panose="020B0604020202020204" pitchFamily="34" charset="0"/>
              </a:rPr>
              <a:t>Grames</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 for Electron Detection in CLAS12 CD</a:t>
            </a:r>
            <a:endParaRPr lang="en-US" dirty="0"/>
          </a:p>
        </p:txBody>
      </p:sp>
      <p:grpSp>
        <p:nvGrpSpPr>
          <p:cNvPr id="1394" name="Group 1393"/>
          <p:cNvGrpSpPr/>
          <p:nvPr/>
        </p:nvGrpSpPr>
        <p:grpSpPr>
          <a:xfrm>
            <a:off x="585026" y="2136347"/>
            <a:ext cx="2825496" cy="2825496"/>
            <a:chOff x="585026" y="2136347"/>
            <a:chExt cx="2825496" cy="2825496"/>
          </a:xfrm>
        </p:grpSpPr>
        <p:sp>
          <p:nvSpPr>
            <p:cNvPr id="1383" name="Oval 1382"/>
            <p:cNvSpPr>
              <a:spLocks noChangeAspect="1"/>
            </p:cNvSpPr>
            <p:nvPr/>
          </p:nvSpPr>
          <p:spPr>
            <a:xfrm>
              <a:off x="585026" y="2136347"/>
              <a:ext cx="2825496" cy="2825496"/>
            </a:xfrm>
            <a:prstGeom prst="ellipse">
              <a:avLst/>
            </a:prstGeom>
            <a:solidFill>
              <a:schemeClr val="bg1">
                <a:lumMod val="5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889830" y="2441151"/>
              <a:ext cx="2221992" cy="2221992"/>
            </a:xfrm>
            <a:prstGeom prst="ellipse">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86" name="Rectangle 1385"/>
          <p:cNvSpPr/>
          <p:nvPr/>
        </p:nvSpPr>
        <p:spPr>
          <a:xfrm>
            <a:off x="4945399" y="2117139"/>
            <a:ext cx="2827001" cy="286054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Rectangle 1386"/>
          <p:cNvSpPr/>
          <p:nvPr/>
        </p:nvSpPr>
        <p:spPr>
          <a:xfrm>
            <a:off x="4945399" y="2438420"/>
            <a:ext cx="2827001" cy="222225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TextBox 1387"/>
          <p:cNvSpPr txBox="1"/>
          <p:nvPr/>
        </p:nvSpPr>
        <p:spPr>
          <a:xfrm>
            <a:off x="7899400" y="2084519"/>
            <a:ext cx="763450" cy="338554"/>
          </a:xfrm>
          <a:prstGeom prst="rect">
            <a:avLst/>
          </a:prstGeom>
          <a:noFill/>
        </p:spPr>
        <p:txBody>
          <a:bodyPr wrap="none" rtlCol="0">
            <a:spAutoFit/>
          </a:bodyPr>
          <a:lstStyle/>
          <a:p>
            <a:r>
              <a:rPr lang="en-US" sz="1600" dirty="0" smtClean="0">
                <a:latin typeface="Calibri"/>
                <a:cs typeface="Calibri"/>
              </a:rPr>
              <a:t>~10 </a:t>
            </a:r>
            <a:r>
              <a:rPr lang="en-US" sz="1600" dirty="0" err="1" smtClean="0">
                <a:latin typeface="Calibri"/>
                <a:cs typeface="Calibri"/>
              </a:rPr>
              <a:t>r.l</a:t>
            </a:r>
            <a:r>
              <a:rPr lang="en-US" sz="1600" dirty="0" smtClean="0">
                <a:latin typeface="Calibri"/>
                <a:cs typeface="Calibri"/>
              </a:rPr>
              <a:t>.</a:t>
            </a:r>
            <a:endParaRPr lang="en-US" sz="1600" dirty="0">
              <a:latin typeface="Calibri"/>
              <a:cs typeface="Calibri"/>
            </a:endParaRPr>
          </a:p>
        </p:txBody>
      </p:sp>
      <p:sp>
        <p:nvSpPr>
          <p:cNvPr id="1389" name="TextBox 1388"/>
          <p:cNvSpPr txBox="1"/>
          <p:nvPr/>
        </p:nvSpPr>
        <p:spPr>
          <a:xfrm>
            <a:off x="4730238" y="1610211"/>
            <a:ext cx="3118362" cy="338554"/>
          </a:xfrm>
          <a:prstGeom prst="rect">
            <a:avLst/>
          </a:prstGeom>
          <a:noFill/>
        </p:spPr>
        <p:txBody>
          <a:bodyPr wrap="none" rtlCol="0">
            <a:spAutoFit/>
          </a:bodyPr>
          <a:lstStyle/>
          <a:p>
            <a:r>
              <a:rPr lang="en-US" sz="1600" dirty="0" smtClean="0">
                <a:latin typeface="Calibri"/>
                <a:cs typeface="Calibri"/>
              </a:rPr>
              <a:t>W-powder, embedded optical fiber</a:t>
            </a:r>
            <a:endParaRPr lang="en-US" sz="1600" dirty="0">
              <a:latin typeface="Calibri"/>
              <a:cs typeface="Calibri"/>
            </a:endParaRPr>
          </a:p>
        </p:txBody>
      </p:sp>
      <p:cxnSp>
        <p:nvCxnSpPr>
          <p:cNvPr id="1391" name="Straight Arrow Connector 1390"/>
          <p:cNvCxnSpPr/>
          <p:nvPr/>
        </p:nvCxnSpPr>
        <p:spPr>
          <a:xfrm rot="10800000">
            <a:off x="4330700" y="2294939"/>
            <a:ext cx="514132" cy="1588"/>
          </a:xfrm>
          <a:prstGeom prst="straightConnector1">
            <a:avLst/>
          </a:prstGeom>
          <a:ln w="28575" cap="flat" cmpd="sng" algn="ctr">
            <a:solidFill>
              <a:srgbClr val="000000"/>
            </a:solidFill>
            <a:prstDash val="solid"/>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92" name="Straight Arrow Connector 1391"/>
          <p:cNvCxnSpPr/>
          <p:nvPr/>
        </p:nvCxnSpPr>
        <p:spPr>
          <a:xfrm rot="10800000">
            <a:off x="4343400" y="4833255"/>
            <a:ext cx="514132" cy="1588"/>
          </a:xfrm>
          <a:prstGeom prst="straightConnector1">
            <a:avLst/>
          </a:prstGeom>
          <a:ln w="28575" cap="flat" cmpd="sng" algn="ctr">
            <a:solidFill>
              <a:srgbClr val="000000"/>
            </a:solidFill>
            <a:prstDash val="solid"/>
            <a:miter lim="80000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93" name="TextBox 1392"/>
          <p:cNvSpPr txBox="1"/>
          <p:nvPr/>
        </p:nvSpPr>
        <p:spPr>
          <a:xfrm>
            <a:off x="3575561" y="2021471"/>
            <a:ext cx="894838" cy="584776"/>
          </a:xfrm>
          <a:prstGeom prst="rect">
            <a:avLst/>
          </a:prstGeom>
          <a:noFill/>
        </p:spPr>
        <p:txBody>
          <a:bodyPr wrap="square" rtlCol="0">
            <a:spAutoFit/>
          </a:bodyPr>
          <a:lstStyle/>
          <a:p>
            <a:r>
              <a:rPr lang="en-US" sz="1600" dirty="0" smtClean="0">
                <a:latin typeface="Calibri"/>
                <a:cs typeface="Calibri"/>
              </a:rPr>
              <a:t>light readout</a:t>
            </a:r>
            <a:endParaRPr lang="en-US" sz="1600" dirty="0">
              <a:latin typeface="Calibri"/>
              <a:cs typeface="Calibri"/>
            </a:endParaRPr>
          </a:p>
        </p:txBody>
      </p:sp>
      <p:cxnSp>
        <p:nvCxnSpPr>
          <p:cNvPr id="1396" name="Straight Arrow Connector 1395"/>
          <p:cNvCxnSpPr/>
          <p:nvPr/>
        </p:nvCxnSpPr>
        <p:spPr>
          <a:xfrm flipV="1">
            <a:off x="3924300" y="3532188"/>
            <a:ext cx="4852850" cy="4064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99" name="Oval 1398"/>
          <p:cNvSpPr>
            <a:spLocks noChangeAspect="1"/>
          </p:cNvSpPr>
          <p:nvPr/>
        </p:nvSpPr>
        <p:spPr>
          <a:xfrm>
            <a:off x="1937261" y="3532188"/>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TextBox 1401"/>
          <p:cNvSpPr txBox="1"/>
          <p:nvPr/>
        </p:nvSpPr>
        <p:spPr>
          <a:xfrm>
            <a:off x="3924300" y="3187700"/>
            <a:ext cx="960820" cy="338554"/>
          </a:xfrm>
          <a:prstGeom prst="rect">
            <a:avLst/>
          </a:prstGeom>
          <a:noFill/>
        </p:spPr>
        <p:txBody>
          <a:bodyPr wrap="none" rtlCol="0">
            <a:spAutoFit/>
          </a:bodyPr>
          <a:lstStyle/>
          <a:p>
            <a:r>
              <a:rPr lang="en-US" sz="1600" dirty="0" err="1" smtClean="0">
                <a:latin typeface="Calibri"/>
                <a:cs typeface="Calibri"/>
              </a:rPr>
              <a:t>beamline</a:t>
            </a:r>
            <a:endParaRPr lang="en-US" sz="1600" dirty="0">
              <a:latin typeface="Calibri"/>
              <a:cs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346200" y="914400"/>
            <a:ext cx="6746240" cy="51714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562100" y="1073163"/>
            <a:ext cx="6711950" cy="4968455"/>
          </a:xfrm>
          <a:prstGeom prst="rect">
            <a:avLst/>
          </a:prstGeom>
        </p:spPr>
      </p:pic>
      <p:sp>
        <p:nvSpPr>
          <p:cNvPr id="5" name="TextBox 4"/>
          <p:cNvSpPr txBox="1"/>
          <p:nvPr/>
        </p:nvSpPr>
        <p:spPr>
          <a:xfrm>
            <a:off x="666071" y="1027668"/>
            <a:ext cx="2159566" cy="400110"/>
          </a:xfrm>
          <a:prstGeom prst="rect">
            <a:avLst/>
          </a:prstGeom>
          <a:noFill/>
        </p:spPr>
        <p:txBody>
          <a:bodyPr wrap="none" rtlCol="0">
            <a:spAutoFit/>
          </a:bodyPr>
          <a:lstStyle/>
          <a:p>
            <a:r>
              <a:rPr lang="en-US" sz="2000" dirty="0" smtClean="0">
                <a:latin typeface="Calibri"/>
                <a:cs typeface="Calibri"/>
              </a:rPr>
              <a:t>E=2.2, 4.4, 6.6 GeV</a:t>
            </a:r>
            <a:endParaRPr lang="en-US" sz="20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441460" y="950897"/>
            <a:ext cx="6837680" cy="52730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2"/>
          <a:srcRect/>
          <a:stretch>
            <a:fillRect/>
          </a:stretch>
        </p:blipFill>
        <p:spPr bwMode="auto">
          <a:xfrm>
            <a:off x="198438" y="914400"/>
            <a:ext cx="8356600" cy="5410200"/>
          </a:xfrm>
          <a:prstGeom prst="rect">
            <a:avLst/>
          </a:prstGeom>
          <a:noFill/>
          <a:ln w="9525">
            <a:noFill/>
            <a:miter lim="800000"/>
            <a:headEnd/>
            <a:tailEnd/>
          </a:ln>
        </p:spPr>
      </p:pic>
      <p:sp>
        <p:nvSpPr>
          <p:cNvPr id="30723" name="Title 1"/>
          <p:cNvSpPr>
            <a:spLocks noGrp="1"/>
          </p:cNvSpPr>
          <p:nvPr>
            <p:ph type="title"/>
          </p:nvPr>
        </p:nvSpPr>
        <p:spPr/>
        <p:txBody>
          <a:bodyPr/>
          <a:lstStyle/>
          <a:p>
            <a:r>
              <a:rPr lang="en-US" dirty="0" err="1"/>
              <a:t>BigBite</a:t>
            </a:r>
            <a:endParaRPr lang="en-US" dirty="0"/>
          </a:p>
        </p:txBody>
      </p:sp>
      <p:sp>
        <p:nvSpPr>
          <p:cNvPr id="2" name="TextBox 1"/>
          <p:cNvSpPr txBox="1"/>
          <p:nvPr/>
        </p:nvSpPr>
        <p:spPr>
          <a:xfrm>
            <a:off x="96838" y="5124450"/>
            <a:ext cx="8732837" cy="923925"/>
          </a:xfrm>
          <a:prstGeom prst="rect">
            <a:avLst/>
          </a:prstGeom>
          <a:solidFill>
            <a:schemeClr val="accent1">
              <a:lumMod val="60000"/>
              <a:lumOff val="40000"/>
            </a:schemeClr>
          </a:solidFill>
        </p:spPr>
        <p:txBody>
          <a:bodyPr>
            <a:spAutoFit/>
          </a:bodyPr>
          <a:lstStyle/>
          <a:p>
            <a:pPr marL="285750" indent="-285750">
              <a:buFont typeface="Arial" panose="020B0604020202020204" pitchFamily="34" charset="0"/>
              <a:buChar char="•"/>
              <a:defRPr/>
            </a:pPr>
            <a:r>
              <a:rPr lang="en-US" dirty="0" err="1">
                <a:latin typeface="Arial" pitchFamily="34" charset="0"/>
              </a:rPr>
              <a:t>BigBite</a:t>
            </a:r>
            <a:r>
              <a:rPr lang="en-US" dirty="0">
                <a:latin typeface="Arial" pitchFamily="34" charset="0"/>
              </a:rPr>
              <a:t> detector frame modifications are defined to include GEMs and GRINCH. </a:t>
            </a:r>
          </a:p>
          <a:p>
            <a:pPr>
              <a:defRPr/>
            </a:pPr>
            <a:r>
              <a:rPr lang="en-US" dirty="0">
                <a:latin typeface="Arial" pitchFamily="34" charset="0"/>
              </a:rPr>
              <a:t>     Drawings being detailed.</a:t>
            </a:r>
          </a:p>
          <a:p>
            <a:pPr marL="285750" indent="-285750">
              <a:buFont typeface="Arial" panose="020B0604020202020204" pitchFamily="34" charset="0"/>
              <a:buChar char="•"/>
              <a:defRPr/>
            </a:pPr>
            <a:r>
              <a:rPr lang="en-US" dirty="0" err="1">
                <a:latin typeface="Arial" pitchFamily="34" charset="0"/>
              </a:rPr>
              <a:t>BigBite</a:t>
            </a:r>
            <a:r>
              <a:rPr lang="en-US" dirty="0">
                <a:latin typeface="Arial" pitchFamily="34" charset="0"/>
              </a:rPr>
              <a:t> magnet operates at 710A for integral of 1.1 T-m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4"/>
          <p:cNvPicPr>
            <a:picLocks noChangeAspect="1" noChangeArrowheads="1"/>
          </p:cNvPicPr>
          <p:nvPr/>
        </p:nvPicPr>
        <p:blipFill>
          <a:blip r:embed="rId2"/>
          <a:srcRect/>
          <a:stretch>
            <a:fillRect/>
          </a:stretch>
        </p:blipFill>
        <p:spPr bwMode="auto">
          <a:xfrm>
            <a:off x="700088" y="987425"/>
            <a:ext cx="7516812" cy="5435600"/>
          </a:xfrm>
          <a:prstGeom prst="rect">
            <a:avLst/>
          </a:prstGeom>
          <a:noFill/>
          <a:ln w="9525">
            <a:noFill/>
            <a:miter lim="800000"/>
            <a:headEnd/>
            <a:tailEnd/>
          </a:ln>
        </p:spPr>
      </p:pic>
      <p:sp>
        <p:nvSpPr>
          <p:cNvPr id="18435" name="Title 1"/>
          <p:cNvSpPr>
            <a:spLocks noGrp="1"/>
          </p:cNvSpPr>
          <p:nvPr>
            <p:ph type="title"/>
          </p:nvPr>
        </p:nvSpPr>
        <p:spPr>
          <a:xfrm>
            <a:off x="419100" y="133350"/>
            <a:ext cx="8229600" cy="608013"/>
          </a:xfrm>
        </p:spPr>
        <p:txBody>
          <a:bodyPr/>
          <a:lstStyle/>
          <a:p>
            <a:r>
              <a:rPr lang="en-US" sz="3600" b="1" dirty="0"/>
              <a:t>SBS Equipment</a:t>
            </a:r>
          </a:p>
        </p:txBody>
      </p:sp>
      <p:sp>
        <p:nvSpPr>
          <p:cNvPr id="18438" name="TextBox 5"/>
          <p:cNvSpPr txBox="1">
            <a:spLocks noChangeArrowheads="1"/>
          </p:cNvSpPr>
          <p:nvPr/>
        </p:nvSpPr>
        <p:spPr bwMode="auto">
          <a:xfrm>
            <a:off x="7221538" y="5029200"/>
            <a:ext cx="1427162" cy="954088"/>
          </a:xfrm>
          <a:prstGeom prst="rect">
            <a:avLst/>
          </a:prstGeom>
          <a:solidFill>
            <a:schemeClr val="accent1"/>
          </a:solidFill>
          <a:ln w="9525">
            <a:noFill/>
            <a:miter lim="800000"/>
            <a:headEnd/>
            <a:tailEnd/>
          </a:ln>
        </p:spPr>
        <p:txBody>
          <a:bodyPr>
            <a:prstTxWarp prst="textNoShape">
              <a:avLst/>
            </a:prstTxWarp>
            <a:spAutoFit/>
          </a:bodyPr>
          <a:lstStyle/>
          <a:p>
            <a:r>
              <a:rPr lang="en-US" sz="1400"/>
              <a:t>Scattering Chamber &amp; Vacuum Snout-</a:t>
            </a:r>
            <a:r>
              <a:rPr lang="en-US" sz="1400">
                <a:solidFill>
                  <a:srgbClr val="C00000"/>
                </a:solidFill>
              </a:rPr>
              <a:t>in storage</a:t>
            </a:r>
            <a:endParaRPr lang="en-US" sz="1400"/>
          </a:p>
        </p:txBody>
      </p:sp>
      <p:sp>
        <p:nvSpPr>
          <p:cNvPr id="18439" name="TextBox 6"/>
          <p:cNvSpPr txBox="1">
            <a:spLocks noChangeArrowheads="1"/>
          </p:cNvSpPr>
          <p:nvPr/>
        </p:nvSpPr>
        <p:spPr bwMode="auto">
          <a:xfrm>
            <a:off x="6011863" y="1479550"/>
            <a:ext cx="2751137" cy="307975"/>
          </a:xfrm>
          <a:prstGeom prst="rect">
            <a:avLst/>
          </a:prstGeom>
          <a:solidFill>
            <a:schemeClr val="accent1"/>
          </a:solidFill>
          <a:ln w="9525">
            <a:noFill/>
            <a:miter lim="800000"/>
            <a:headEnd/>
            <a:tailEnd/>
          </a:ln>
        </p:spPr>
        <p:txBody>
          <a:bodyPr>
            <a:prstTxWarp prst="textNoShape">
              <a:avLst/>
            </a:prstTxWarp>
            <a:spAutoFit/>
          </a:bodyPr>
          <a:lstStyle/>
          <a:p>
            <a:r>
              <a:rPr lang="en-US" sz="1400"/>
              <a:t>Front Field Clamp-</a:t>
            </a:r>
            <a:r>
              <a:rPr lang="en-US" sz="1400">
                <a:solidFill>
                  <a:srgbClr val="C00000"/>
                </a:solidFill>
              </a:rPr>
              <a:t>in storage</a:t>
            </a:r>
            <a:endParaRPr lang="en-US" sz="1400"/>
          </a:p>
        </p:txBody>
      </p:sp>
      <p:sp>
        <p:nvSpPr>
          <p:cNvPr id="18440" name="TextBox 7"/>
          <p:cNvSpPr txBox="1">
            <a:spLocks noChangeArrowheads="1"/>
          </p:cNvSpPr>
          <p:nvPr/>
        </p:nvSpPr>
        <p:spPr bwMode="auto">
          <a:xfrm>
            <a:off x="5946775" y="5399088"/>
            <a:ext cx="1036638" cy="738187"/>
          </a:xfrm>
          <a:prstGeom prst="rect">
            <a:avLst/>
          </a:prstGeom>
          <a:solidFill>
            <a:schemeClr val="accent1"/>
          </a:solidFill>
          <a:ln w="9525">
            <a:noFill/>
            <a:miter lim="800000"/>
            <a:headEnd/>
            <a:tailEnd/>
          </a:ln>
        </p:spPr>
        <p:txBody>
          <a:bodyPr>
            <a:prstTxWarp prst="textNoShape">
              <a:avLst/>
            </a:prstTxWarp>
            <a:spAutoFit/>
          </a:bodyPr>
          <a:lstStyle/>
          <a:p>
            <a:r>
              <a:rPr lang="en-US" sz="1400"/>
              <a:t>Corrector Magnets-</a:t>
            </a:r>
            <a:r>
              <a:rPr lang="en-US" sz="1400">
                <a:solidFill>
                  <a:srgbClr val="C00000"/>
                </a:solidFill>
              </a:rPr>
              <a:t>in storage</a:t>
            </a:r>
            <a:endParaRPr lang="en-US" sz="1400"/>
          </a:p>
        </p:txBody>
      </p:sp>
      <p:sp>
        <p:nvSpPr>
          <p:cNvPr id="18441" name="TextBox 8"/>
          <p:cNvSpPr txBox="1">
            <a:spLocks noChangeArrowheads="1"/>
          </p:cNvSpPr>
          <p:nvPr/>
        </p:nvSpPr>
        <p:spPr bwMode="auto">
          <a:xfrm>
            <a:off x="4660900" y="1031875"/>
            <a:ext cx="2560638" cy="307975"/>
          </a:xfrm>
          <a:prstGeom prst="rect">
            <a:avLst/>
          </a:prstGeom>
          <a:solidFill>
            <a:schemeClr val="accent1"/>
          </a:solidFill>
          <a:ln w="9525">
            <a:noFill/>
            <a:miter lim="800000"/>
            <a:headEnd/>
            <a:tailEnd/>
          </a:ln>
        </p:spPr>
        <p:txBody>
          <a:bodyPr>
            <a:prstTxWarp prst="textNoShape">
              <a:avLst/>
            </a:prstTxWarp>
            <a:spAutoFit/>
          </a:bodyPr>
          <a:lstStyle/>
          <a:p>
            <a:r>
              <a:rPr lang="en-US" sz="1400"/>
              <a:t>48D48 Magnet-</a:t>
            </a:r>
            <a:r>
              <a:rPr lang="en-US" sz="1400">
                <a:solidFill>
                  <a:srgbClr val="C00000"/>
                </a:solidFill>
              </a:rPr>
              <a:t>in storage</a:t>
            </a:r>
            <a:endParaRPr lang="en-US" sz="1400"/>
          </a:p>
        </p:txBody>
      </p:sp>
      <p:sp>
        <p:nvSpPr>
          <p:cNvPr id="18442" name="TextBox 9"/>
          <p:cNvSpPr txBox="1">
            <a:spLocks noChangeArrowheads="1"/>
          </p:cNvSpPr>
          <p:nvPr/>
        </p:nvSpPr>
        <p:spPr bwMode="auto">
          <a:xfrm>
            <a:off x="1077913" y="5503863"/>
            <a:ext cx="2014537" cy="523875"/>
          </a:xfrm>
          <a:prstGeom prst="rect">
            <a:avLst/>
          </a:prstGeom>
          <a:solidFill>
            <a:schemeClr val="accent1"/>
          </a:solidFill>
          <a:ln w="9525">
            <a:noFill/>
            <a:miter lim="800000"/>
            <a:headEnd/>
            <a:tailEnd/>
          </a:ln>
        </p:spPr>
        <p:txBody>
          <a:bodyPr>
            <a:prstTxWarp prst="textNoShape">
              <a:avLst/>
            </a:prstTxWarp>
            <a:spAutoFit/>
          </a:bodyPr>
          <a:lstStyle/>
          <a:p>
            <a:r>
              <a:rPr lang="en-US" sz="1400"/>
              <a:t>Counterweight Support Structure-</a:t>
            </a:r>
            <a:r>
              <a:rPr lang="en-US" sz="1400">
                <a:solidFill>
                  <a:srgbClr val="C00000"/>
                </a:solidFill>
              </a:rPr>
              <a:t>in storage</a:t>
            </a:r>
            <a:endParaRPr lang="en-US" sz="1400"/>
          </a:p>
        </p:txBody>
      </p:sp>
      <p:sp>
        <p:nvSpPr>
          <p:cNvPr id="18443" name="TextBox 10"/>
          <p:cNvSpPr txBox="1">
            <a:spLocks noChangeArrowheads="1"/>
          </p:cNvSpPr>
          <p:nvPr/>
        </p:nvSpPr>
        <p:spPr bwMode="auto">
          <a:xfrm>
            <a:off x="163513" y="2822575"/>
            <a:ext cx="2017712" cy="522288"/>
          </a:xfrm>
          <a:prstGeom prst="rect">
            <a:avLst/>
          </a:prstGeom>
          <a:solidFill>
            <a:schemeClr val="accent1"/>
          </a:solidFill>
          <a:ln w="9525">
            <a:noFill/>
            <a:miter lim="800000"/>
            <a:headEnd/>
            <a:tailEnd/>
          </a:ln>
        </p:spPr>
        <p:txBody>
          <a:bodyPr>
            <a:prstTxWarp prst="textNoShape">
              <a:avLst/>
            </a:prstTxWarp>
            <a:spAutoFit/>
          </a:bodyPr>
          <a:lstStyle/>
          <a:p>
            <a:r>
              <a:rPr lang="en-US" sz="1400"/>
              <a:t>Exit Beam Pipe-</a:t>
            </a:r>
            <a:r>
              <a:rPr lang="en-US" sz="1400">
                <a:solidFill>
                  <a:srgbClr val="C00000"/>
                </a:solidFill>
              </a:rPr>
              <a:t>parts in storage</a:t>
            </a:r>
            <a:endParaRPr lang="en-US" sz="1400"/>
          </a:p>
        </p:txBody>
      </p:sp>
      <p:sp>
        <p:nvSpPr>
          <p:cNvPr id="18444" name="TextBox 11"/>
          <p:cNvSpPr txBox="1">
            <a:spLocks noChangeArrowheads="1"/>
          </p:cNvSpPr>
          <p:nvPr/>
        </p:nvSpPr>
        <p:spPr bwMode="auto">
          <a:xfrm>
            <a:off x="2325688" y="1433513"/>
            <a:ext cx="2422525" cy="307975"/>
          </a:xfrm>
          <a:prstGeom prst="rect">
            <a:avLst/>
          </a:prstGeom>
          <a:solidFill>
            <a:schemeClr val="accent1"/>
          </a:solidFill>
          <a:ln w="9525">
            <a:noFill/>
            <a:miter lim="800000"/>
            <a:headEnd/>
            <a:tailEnd/>
          </a:ln>
        </p:spPr>
        <p:txBody>
          <a:bodyPr wrap="none">
            <a:prstTxWarp prst="textNoShape">
              <a:avLst/>
            </a:prstTxWarp>
            <a:spAutoFit/>
          </a:bodyPr>
          <a:lstStyle/>
          <a:p>
            <a:r>
              <a:rPr lang="en-US" sz="1400"/>
              <a:t>Rear Field Clamp-</a:t>
            </a:r>
            <a:r>
              <a:rPr lang="en-US" sz="1400">
                <a:solidFill>
                  <a:srgbClr val="C00000"/>
                </a:solidFill>
              </a:rPr>
              <a:t>in storage</a:t>
            </a:r>
            <a:endParaRPr lang="en-US" sz="1400"/>
          </a:p>
        </p:txBody>
      </p:sp>
      <p:cxnSp>
        <p:nvCxnSpPr>
          <p:cNvPr id="14" name="Straight Arrow Connector 13"/>
          <p:cNvCxnSpPr>
            <a:cxnSpLocks noChangeShapeType="1"/>
            <a:stCxn id="18440" idx="0"/>
          </p:cNvCxnSpPr>
          <p:nvPr/>
        </p:nvCxnSpPr>
        <p:spPr bwMode="auto">
          <a:xfrm flipH="1" flipV="1">
            <a:off x="6253163" y="3778250"/>
            <a:ext cx="212725" cy="1620838"/>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16" name="Straight Arrow Connector 15"/>
          <p:cNvCxnSpPr>
            <a:cxnSpLocks noChangeShapeType="1"/>
            <a:stCxn id="18440" idx="0"/>
          </p:cNvCxnSpPr>
          <p:nvPr/>
        </p:nvCxnSpPr>
        <p:spPr bwMode="auto">
          <a:xfrm flipH="1" flipV="1">
            <a:off x="4457700" y="3778250"/>
            <a:ext cx="2008188" cy="1620838"/>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20" name="Straight Arrow Connector 19"/>
          <p:cNvCxnSpPr>
            <a:cxnSpLocks noChangeShapeType="1"/>
          </p:cNvCxnSpPr>
          <p:nvPr/>
        </p:nvCxnSpPr>
        <p:spPr bwMode="auto">
          <a:xfrm flipH="1">
            <a:off x="5062538" y="1339850"/>
            <a:ext cx="652462" cy="1214438"/>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22" name="Straight Arrow Connector 21"/>
          <p:cNvCxnSpPr>
            <a:cxnSpLocks noChangeShapeType="1"/>
            <a:stCxn id="18439" idx="2"/>
          </p:cNvCxnSpPr>
          <p:nvPr/>
        </p:nvCxnSpPr>
        <p:spPr bwMode="auto">
          <a:xfrm flipH="1">
            <a:off x="6465888" y="1787525"/>
            <a:ext cx="920750" cy="103505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24" name="Straight Arrow Connector 23"/>
          <p:cNvCxnSpPr>
            <a:cxnSpLocks noChangeShapeType="1"/>
            <a:stCxn id="18438" idx="0"/>
          </p:cNvCxnSpPr>
          <p:nvPr/>
        </p:nvCxnSpPr>
        <p:spPr bwMode="auto">
          <a:xfrm flipH="1" flipV="1">
            <a:off x="7513638" y="3778250"/>
            <a:ext cx="422275" cy="125095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26" name="Straight Arrow Connector 25"/>
          <p:cNvCxnSpPr>
            <a:cxnSpLocks noChangeShapeType="1"/>
            <a:stCxn id="18438" idx="0"/>
          </p:cNvCxnSpPr>
          <p:nvPr/>
        </p:nvCxnSpPr>
        <p:spPr bwMode="auto">
          <a:xfrm flipH="1" flipV="1">
            <a:off x="6911975" y="4102100"/>
            <a:ext cx="1023938" cy="92710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28" name="Straight Arrow Connector 27"/>
          <p:cNvCxnSpPr>
            <a:cxnSpLocks noChangeShapeType="1"/>
            <a:stCxn id="18443" idx="3"/>
          </p:cNvCxnSpPr>
          <p:nvPr/>
        </p:nvCxnSpPr>
        <p:spPr bwMode="auto">
          <a:xfrm>
            <a:off x="2181225" y="3084513"/>
            <a:ext cx="790575" cy="574675"/>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30" name="Straight Arrow Connector 29"/>
          <p:cNvCxnSpPr>
            <a:cxnSpLocks noChangeShapeType="1"/>
            <a:stCxn id="18444" idx="2"/>
          </p:cNvCxnSpPr>
          <p:nvPr/>
        </p:nvCxnSpPr>
        <p:spPr bwMode="auto">
          <a:xfrm>
            <a:off x="3536950" y="1741488"/>
            <a:ext cx="1035050" cy="542925"/>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62464" name="Straight Arrow Connector 62463"/>
          <p:cNvCxnSpPr>
            <a:cxnSpLocks noChangeShapeType="1"/>
            <a:stCxn id="18442" idx="0"/>
          </p:cNvCxnSpPr>
          <p:nvPr/>
        </p:nvCxnSpPr>
        <p:spPr bwMode="auto">
          <a:xfrm flipV="1">
            <a:off x="2085975" y="5264150"/>
            <a:ext cx="479425" cy="23971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sp>
        <p:nvSpPr>
          <p:cNvPr id="18454" name="TextBox 15388"/>
          <p:cNvSpPr txBox="1">
            <a:spLocks noChangeArrowheads="1"/>
          </p:cNvSpPr>
          <p:nvPr/>
        </p:nvSpPr>
        <p:spPr bwMode="auto">
          <a:xfrm>
            <a:off x="163513" y="1651000"/>
            <a:ext cx="1114425" cy="738188"/>
          </a:xfrm>
          <a:prstGeom prst="rect">
            <a:avLst/>
          </a:prstGeom>
          <a:solidFill>
            <a:schemeClr val="accent1"/>
          </a:solidFill>
          <a:ln w="9525">
            <a:noFill/>
            <a:miter lim="800000"/>
            <a:headEnd/>
            <a:tailEnd/>
          </a:ln>
        </p:spPr>
        <p:txBody>
          <a:bodyPr>
            <a:prstTxWarp prst="textNoShape">
              <a:avLst/>
            </a:prstTxWarp>
            <a:spAutoFit/>
          </a:bodyPr>
          <a:lstStyle/>
          <a:p>
            <a:r>
              <a:rPr lang="en-US" sz="1400"/>
              <a:t>GEMs frame-</a:t>
            </a:r>
            <a:r>
              <a:rPr lang="en-US" sz="1400">
                <a:solidFill>
                  <a:srgbClr val="C00000"/>
                </a:solidFill>
              </a:rPr>
              <a:t>parts in storage</a:t>
            </a:r>
            <a:endParaRPr lang="en-US" sz="1400"/>
          </a:p>
        </p:txBody>
      </p:sp>
      <p:cxnSp>
        <p:nvCxnSpPr>
          <p:cNvPr id="15391" name="Straight Arrow Connector 15390"/>
          <p:cNvCxnSpPr>
            <a:cxnSpLocks noChangeShapeType="1"/>
          </p:cNvCxnSpPr>
          <p:nvPr/>
        </p:nvCxnSpPr>
        <p:spPr bwMode="auto">
          <a:xfrm>
            <a:off x="1277938" y="2208213"/>
            <a:ext cx="927100" cy="153987"/>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sp>
        <p:nvSpPr>
          <p:cNvPr id="18456" name="TextBox 62464"/>
          <p:cNvSpPr txBox="1">
            <a:spLocks noChangeArrowheads="1"/>
          </p:cNvSpPr>
          <p:nvPr/>
        </p:nvSpPr>
        <p:spPr bwMode="auto">
          <a:xfrm>
            <a:off x="517525" y="873125"/>
            <a:ext cx="2047875" cy="522288"/>
          </a:xfrm>
          <a:prstGeom prst="rect">
            <a:avLst/>
          </a:prstGeom>
          <a:solidFill>
            <a:schemeClr val="accent1"/>
          </a:solidFill>
          <a:ln w="9525">
            <a:noFill/>
            <a:miter lim="800000"/>
            <a:headEnd/>
            <a:tailEnd/>
          </a:ln>
        </p:spPr>
        <p:txBody>
          <a:bodyPr>
            <a:prstTxWarp prst="textNoShape">
              <a:avLst/>
            </a:prstTxWarp>
            <a:spAutoFit/>
          </a:bodyPr>
          <a:lstStyle/>
          <a:p>
            <a:r>
              <a:rPr lang="en-US" sz="1400"/>
              <a:t>Plastic Analyzers</a:t>
            </a:r>
            <a:r>
              <a:rPr lang="en-US" sz="1400">
                <a:solidFill>
                  <a:srgbClr val="C00000"/>
                </a:solidFill>
              </a:rPr>
              <a:t>-in storage</a:t>
            </a:r>
            <a:endParaRPr lang="en-US" sz="1400"/>
          </a:p>
        </p:txBody>
      </p:sp>
      <p:cxnSp>
        <p:nvCxnSpPr>
          <p:cNvPr id="62467" name="Straight Arrow Connector 62466"/>
          <p:cNvCxnSpPr>
            <a:cxnSpLocks noChangeShapeType="1"/>
          </p:cNvCxnSpPr>
          <p:nvPr/>
        </p:nvCxnSpPr>
        <p:spPr bwMode="auto">
          <a:xfrm>
            <a:off x="1557338" y="1201738"/>
            <a:ext cx="1247775" cy="123825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P</a:t>
            </a:r>
            <a:r>
              <a:rPr lang="en-US" dirty="0" smtClean="0"/>
              <a:t>olarized </a:t>
            </a:r>
            <a:r>
              <a:rPr lang="en-US" dirty="0" smtClean="0">
                <a:solidFill>
                  <a:srgbClr val="FF0000"/>
                </a:solidFill>
              </a:rPr>
              <a:t>E</a:t>
            </a:r>
            <a:r>
              <a:rPr lang="en-US" dirty="0" smtClean="0"/>
              <a:t>lectrons for </a:t>
            </a:r>
            <a:r>
              <a:rPr lang="en-US" dirty="0" smtClean="0">
                <a:solidFill>
                  <a:srgbClr val="FF0000"/>
                </a:solidFill>
              </a:rPr>
              <a:t>P</a:t>
            </a:r>
            <a:r>
              <a:rPr lang="en-US" dirty="0" smtClean="0"/>
              <a:t>olarized </a:t>
            </a:r>
            <a:r>
              <a:rPr lang="en-US" dirty="0" smtClean="0">
                <a:solidFill>
                  <a:srgbClr val="FF0000"/>
                </a:solidFill>
              </a:rPr>
              <a:t>Po</a:t>
            </a:r>
            <a:r>
              <a:rPr lang="en-US" dirty="0" smtClean="0"/>
              <a:t>sitrons</a:t>
            </a:r>
            <a:endParaRPr lang="en-US" dirty="0"/>
          </a:p>
        </p:txBody>
      </p:sp>
      <p:pic>
        <p:nvPicPr>
          <p:cNvPr id="4" name="Picture 3" descr="C:\Documents and Settings\grames\Desktop\images\install_111222\photo.JPG"/>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l="7301" t="25497" r="13543" b="5222"/>
          <a:stretch/>
        </p:blipFill>
        <p:spPr bwMode="auto">
          <a:xfrm>
            <a:off x="4552310" y="999187"/>
            <a:ext cx="4503973" cy="262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03200" y="999187"/>
            <a:ext cx="4229100" cy="5201585"/>
            <a:chOff x="203200" y="1504012"/>
            <a:chExt cx="4229100" cy="5201585"/>
          </a:xfrm>
        </p:grpSpPr>
        <p:pic>
          <p:nvPicPr>
            <p:cNvPr id="6" name="Picture 5" descr="Screen shot 2012-03-31 at 6.08.0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1504012"/>
              <a:ext cx="3098800" cy="520379"/>
            </a:xfrm>
            <a:prstGeom prst="rect">
              <a:avLst/>
            </a:prstGeom>
          </p:spPr>
        </p:pic>
        <p:grpSp>
          <p:nvGrpSpPr>
            <p:cNvPr id="7" name="Grouper 21"/>
            <p:cNvGrpSpPr/>
            <p:nvPr/>
          </p:nvGrpSpPr>
          <p:grpSpPr>
            <a:xfrm>
              <a:off x="203200" y="2159000"/>
              <a:ext cx="4229100" cy="4546597"/>
              <a:chOff x="4948773" y="3261407"/>
              <a:chExt cx="3428703" cy="3409491"/>
            </a:xfrm>
          </p:grpSpPr>
          <p:pic>
            <p:nvPicPr>
              <p:cNvPr id="8" name="Image 6" descr="PosPol.eps"/>
              <p:cNvPicPr>
                <a:picLocks noChangeAspect="1"/>
              </p:cNvPicPr>
              <p:nvPr/>
            </p:nvPicPr>
            <p:blipFill rotWithShape="1">
              <a:blip r:embed="rId4">
                <a:extLst>
                  <a:ext uri="{28A0092B-C50C-407E-A947-70E740481C1C}">
                    <a14:useLocalDpi xmlns:a14="http://schemas.microsoft.com/office/drawing/2010/main" val="0"/>
                  </a:ext>
                </a:extLst>
              </a:blip>
              <a:srcRect t="1" b="-6711"/>
              <a:stretch/>
            </p:blipFill>
            <p:spPr>
              <a:xfrm>
                <a:off x="4948773" y="3261407"/>
                <a:ext cx="3428703" cy="3409491"/>
              </a:xfrm>
              <a:prstGeom prst="rect">
                <a:avLst/>
              </a:prstGeom>
            </p:spPr>
          </p:pic>
          <p:sp>
            <p:nvSpPr>
              <p:cNvPr id="9" name="ZoneTexte 19"/>
              <p:cNvSpPr txBox="1"/>
              <p:nvPr/>
            </p:nvSpPr>
            <p:spPr>
              <a:xfrm>
                <a:off x="5100079" y="3344575"/>
                <a:ext cx="2357090" cy="330278"/>
              </a:xfrm>
              <a:prstGeom prst="rect">
                <a:avLst/>
              </a:prstGeom>
              <a:noFill/>
            </p:spPr>
            <p:txBody>
              <a:bodyPr wrap="square" rtlCol="0">
                <a:spAutoFit/>
              </a:bodyPr>
              <a:lstStyle/>
              <a:p>
                <a:pPr algn="ctr"/>
                <a:r>
                  <a:rPr lang="en-US" sz="1200" dirty="0" smtClean="0">
                    <a:latin typeface="Century Gothic" charset="0"/>
                    <a:ea typeface="Century Gothic" charset="0"/>
                    <a:cs typeface="Century Gothic" charset="0"/>
                  </a:rPr>
                  <a:t>electron beam polarization</a:t>
                </a:r>
              </a:p>
              <a:p>
                <a:pPr algn="ctr"/>
                <a:endParaRPr lang="en-US" sz="200" dirty="0" smtClean="0">
                  <a:latin typeface="Century Gothic" charset="0"/>
                  <a:ea typeface="Century Gothic" charset="0"/>
                  <a:cs typeface="Century Gothic" charset="0"/>
                </a:endParaRPr>
              </a:p>
              <a:p>
                <a:pPr algn="ctr"/>
                <a:r>
                  <a:rPr lang="en-US" sz="1200" dirty="0" smtClean="0">
                    <a:latin typeface="Century Gothic" charset="0"/>
                    <a:ea typeface="Century Gothic" charset="0"/>
                    <a:cs typeface="Century Gothic" charset="0"/>
                  </a:rPr>
                  <a:t>85.2 ± 0.6 ± 0.7 %</a:t>
                </a:r>
                <a:endParaRPr lang="en-US" sz="1200" dirty="0">
                  <a:latin typeface="Century Gothic" charset="0"/>
                  <a:ea typeface="Century Gothic" charset="0"/>
                  <a:cs typeface="Century Gothic" charset="0"/>
                </a:endParaRPr>
              </a:p>
            </p:txBody>
          </p:sp>
          <p:sp>
            <p:nvSpPr>
              <p:cNvPr id="10" name="Rectangle 9"/>
              <p:cNvSpPr/>
              <p:nvPr/>
            </p:nvSpPr>
            <p:spPr>
              <a:xfrm>
                <a:off x="5002295" y="4977168"/>
                <a:ext cx="72016" cy="3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4649434" y="3773436"/>
            <a:ext cx="4309723" cy="203645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remsstrahlung produced by polarized electrons results in efficient production of polarized positrons</a:t>
            </a:r>
          </a:p>
          <a:p>
            <a:pPr>
              <a:lnSpc>
                <a:spcPts val="1000"/>
              </a:lnSpc>
            </a:pPr>
            <a:endParaRPr lang="en-US" dirty="0">
              <a:latin typeface="Arial" panose="020B0604020202020204" pitchFamily="34" charset="0"/>
              <a:cs typeface="Arial" panose="020B0604020202020204" pitchFamily="34" charset="0"/>
            </a:endParaRPr>
          </a:p>
          <a:p>
            <a:r>
              <a:rPr lang="en-US" dirty="0" err="1" smtClean="0">
                <a:latin typeface="Arial" panose="020B0604020202020204" pitchFamily="34" charset="0"/>
                <a:cs typeface="Arial" panose="020B0604020202020204" pitchFamily="34" charset="0"/>
              </a:rPr>
              <a:t>PEPPo’s</a:t>
            </a:r>
            <a:r>
              <a:rPr lang="en-US" dirty="0" smtClean="0">
                <a:latin typeface="Arial" panose="020B0604020202020204" pitchFamily="34" charset="0"/>
                <a:cs typeface="Arial" panose="020B0604020202020204" pitchFamily="34" charset="0"/>
              </a:rPr>
              <a:t> success suggests </a:t>
            </a:r>
            <a:r>
              <a:rPr lang="en-US" dirty="0" err="1" smtClean="0">
                <a:latin typeface="Arial" panose="020B0604020202020204" pitchFamily="34" charset="0"/>
                <a:cs typeface="Arial" panose="020B0604020202020204" pitchFamily="34" charset="0"/>
              </a:rPr>
              <a:t>nanoAmps</a:t>
            </a:r>
            <a:r>
              <a:rPr lang="en-US" dirty="0" smtClean="0">
                <a:latin typeface="Arial" panose="020B0604020202020204" pitchFamily="34" charset="0"/>
                <a:cs typeface="Arial" panose="020B0604020202020204" pitchFamily="34" charset="0"/>
              </a:rPr>
              <a:t> of polarized positrons for CEBAF using </a:t>
            </a:r>
            <a:r>
              <a:rPr lang="en-US" dirty="0" err="1" smtClean="0">
                <a:latin typeface="Arial" panose="020B0604020202020204" pitchFamily="34" charset="0"/>
                <a:cs typeface="Arial" panose="020B0604020202020204" pitchFamily="34" charset="0"/>
              </a:rPr>
              <a:t>milliamperes</a:t>
            </a:r>
            <a:r>
              <a:rPr lang="en-US" dirty="0" smtClean="0">
                <a:latin typeface="Arial" panose="020B0604020202020204" pitchFamily="34" charset="0"/>
                <a:cs typeface="Arial" panose="020B0604020202020204" pitchFamily="34" charset="0"/>
              </a:rPr>
              <a:t> of polarized electrons</a:t>
            </a:r>
          </a:p>
          <a:p>
            <a:endParaRPr lang="en-US" sz="1000" dirty="0" smtClean="0">
              <a:latin typeface="Century Gothic" panose="020B0502020202020204" pitchFamily="34" charset="0"/>
            </a:endParaRPr>
          </a:p>
        </p:txBody>
      </p:sp>
      <p:sp>
        <p:nvSpPr>
          <p:cNvPr id="5" name="Rectangle 4"/>
          <p:cNvSpPr/>
          <p:nvPr/>
        </p:nvSpPr>
        <p:spPr>
          <a:xfrm>
            <a:off x="209956" y="5921095"/>
            <a:ext cx="8684707" cy="276999"/>
          </a:xfrm>
          <a:prstGeom prst="rect">
            <a:avLst/>
          </a:prstGeom>
        </p:spPr>
        <p:txBody>
          <a:bodyPr wrap="square">
            <a:spAutoFit/>
          </a:bodyPr>
          <a:lstStyle/>
          <a:p>
            <a:r>
              <a:rPr lang="en-US" sz="1200" dirty="0">
                <a:latin typeface="Calibri" panose="020F0502020204030204" pitchFamily="34" charset="0"/>
              </a:rPr>
              <a:t>D. </a:t>
            </a:r>
            <a:r>
              <a:rPr lang="en-US" sz="1200" dirty="0" smtClean="0">
                <a:latin typeface="Calibri" panose="020F0502020204030204" pitchFamily="34" charset="0"/>
              </a:rPr>
              <a:t>Abbott et al, </a:t>
            </a:r>
            <a:r>
              <a:rPr lang="en-US" sz="1200" dirty="0">
                <a:latin typeface="Calibri" panose="020F0502020204030204" pitchFamily="34" charset="0"/>
              </a:rPr>
              <a:t>"</a:t>
            </a:r>
            <a:r>
              <a:rPr lang="en-US" sz="1200" i="1" dirty="0">
                <a:latin typeface="Calibri" panose="020F0502020204030204" pitchFamily="34" charset="0"/>
              </a:rPr>
              <a:t>Production of Highly Polarized Positrons Using Polarized Electrons at MeV Energies</a:t>
            </a:r>
            <a:r>
              <a:rPr lang="en-US" sz="1200" dirty="0" smtClean="0">
                <a:latin typeface="Calibri" panose="020F0502020204030204" pitchFamily="34" charset="0"/>
              </a:rPr>
              <a:t>", Phys. Rev. Lett, 116, 214801 (2016)</a:t>
            </a:r>
            <a:endParaRPr lang="en-US" sz="1200" dirty="0">
              <a:latin typeface="Calibri" panose="020F0502020204030204" pitchFamily="34" charset="0"/>
            </a:endParaRPr>
          </a:p>
        </p:txBody>
      </p:sp>
      <p:sp>
        <p:nvSpPr>
          <p:cNvPr id="14" name="TextBox 13"/>
          <p:cNvSpPr txBox="1"/>
          <p:nvPr/>
        </p:nvSpPr>
        <p:spPr>
          <a:xfrm>
            <a:off x="7556129" y="6080519"/>
            <a:ext cx="1249060"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J. </a:t>
            </a:r>
            <a:r>
              <a:rPr lang="en-US" dirty="0" err="1" smtClean="0">
                <a:solidFill>
                  <a:srgbClr val="002060"/>
                </a:solidFill>
                <a:latin typeface="Arial" panose="020B0604020202020204" pitchFamily="34" charset="0"/>
                <a:cs typeface="Arial" panose="020B0604020202020204" pitchFamily="34" charset="0"/>
              </a:rPr>
              <a:t>Grames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849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GPDs &amp; Compton </a:t>
            </a:r>
            <a:r>
              <a:rPr lang="en-US" dirty="0" err="1" smtClean="0"/>
              <a:t>FFs</a:t>
            </a:r>
            <a:endParaRPr lang="en-US" dirty="0"/>
          </a:p>
        </p:txBody>
      </p:sp>
      <p:sp>
        <p:nvSpPr>
          <p:cNvPr id="3" name="Content Placeholder 2"/>
          <p:cNvSpPr>
            <a:spLocks noGrp="1"/>
          </p:cNvSpPr>
          <p:nvPr>
            <p:ph idx="1"/>
          </p:nvPr>
        </p:nvSpPr>
        <p:spPr>
          <a:xfrm>
            <a:off x="285750" y="914400"/>
            <a:ext cx="7499871" cy="5262563"/>
          </a:xfrm>
        </p:spPr>
        <p:txBody>
          <a:bodyPr/>
          <a:lstStyle/>
          <a:p>
            <a:r>
              <a:rPr lang="en-US" dirty="0" smtClean="0"/>
              <a:t>DVCS amplitude contains convolution integrals of the form </a:t>
            </a:r>
          </a:p>
          <a:p>
            <a:endParaRPr lang="en-US" dirty="0" smtClean="0"/>
          </a:p>
          <a:p>
            <a:endParaRPr lang="en-US" dirty="0" smtClean="0"/>
          </a:p>
          <a:p>
            <a:endParaRPr lang="en-US" dirty="0" smtClean="0"/>
          </a:p>
          <a:p>
            <a:r>
              <a:rPr lang="en-US" dirty="0" smtClean="0"/>
              <a:t>There are 8 GPD-related quantities that can be extracted from the DVCS process:</a:t>
            </a:r>
          </a:p>
        </p:txBody>
      </p:sp>
      <p:pic>
        <p:nvPicPr>
          <p:cNvPr id="4" name="Picture 3"/>
          <p:cNvPicPr>
            <a:picLocks noChangeAspect="1"/>
          </p:cNvPicPr>
          <p:nvPr/>
        </p:nvPicPr>
        <p:blipFill>
          <a:blip r:embed="rId2"/>
          <a:srcRect t="41431"/>
          <a:stretch>
            <a:fillRect/>
          </a:stretch>
        </p:blipFill>
        <p:spPr>
          <a:xfrm>
            <a:off x="2095515" y="1416851"/>
            <a:ext cx="4761992" cy="646088"/>
          </a:xfrm>
          <a:prstGeom prst="rect">
            <a:avLst/>
          </a:prstGeom>
        </p:spPr>
      </p:pic>
      <p:pic>
        <p:nvPicPr>
          <p:cNvPr id="12" name="Picture 11"/>
          <p:cNvPicPr>
            <a:picLocks noChangeAspect="1"/>
          </p:cNvPicPr>
          <p:nvPr/>
        </p:nvPicPr>
        <p:blipFill>
          <a:blip r:embed="rId3"/>
          <a:srcRect/>
          <a:stretch>
            <a:fillRect/>
          </a:stretch>
        </p:blipFill>
        <p:spPr>
          <a:xfrm>
            <a:off x="6781307" y="3654395"/>
            <a:ext cx="2245360" cy="538480"/>
          </a:xfrm>
          <a:prstGeom prst="rect">
            <a:avLst/>
          </a:prstGeom>
        </p:spPr>
      </p:pic>
      <p:sp>
        <p:nvSpPr>
          <p:cNvPr id="13" name="TextBox 12"/>
          <p:cNvSpPr txBox="1"/>
          <p:nvPr/>
        </p:nvSpPr>
        <p:spPr>
          <a:xfrm>
            <a:off x="7073407" y="3261598"/>
            <a:ext cx="663012" cy="369332"/>
          </a:xfrm>
          <a:prstGeom prst="rect">
            <a:avLst/>
          </a:prstGeom>
          <a:noFill/>
        </p:spPr>
        <p:txBody>
          <a:bodyPr wrap="none" rtlCol="0">
            <a:spAutoFit/>
          </a:bodyPr>
          <a:lstStyle/>
          <a:p>
            <a:r>
              <a:rPr lang="en-US" dirty="0" smtClean="0">
                <a:latin typeface="Calibri"/>
                <a:cs typeface="Calibri"/>
              </a:rPr>
              <a:t>with: </a:t>
            </a:r>
            <a:endParaRPr lang="en-US" dirty="0">
              <a:latin typeface="Calibri"/>
              <a:cs typeface="Calibri"/>
            </a:endParaRPr>
          </a:p>
        </p:txBody>
      </p:sp>
      <p:sp>
        <p:nvSpPr>
          <p:cNvPr id="14" name="TextBox 13"/>
          <p:cNvSpPr txBox="1"/>
          <p:nvPr/>
        </p:nvSpPr>
        <p:spPr>
          <a:xfrm>
            <a:off x="407272" y="3673544"/>
            <a:ext cx="1695450" cy="646331"/>
          </a:xfrm>
          <a:prstGeom prst="rect">
            <a:avLst/>
          </a:prstGeom>
          <a:noFill/>
        </p:spPr>
        <p:txBody>
          <a:bodyPr wrap="square" rtlCol="0">
            <a:spAutoFit/>
          </a:bodyPr>
          <a:lstStyle/>
          <a:p>
            <a:r>
              <a:rPr lang="en-US" dirty="0" smtClean="0">
                <a:latin typeface="Calibri"/>
                <a:cs typeface="Calibri"/>
              </a:rPr>
              <a:t>Compton Form Factors (CFF)</a:t>
            </a:r>
            <a:endParaRPr lang="en-US" dirty="0">
              <a:latin typeface="Calibri"/>
              <a:cs typeface="Calibri"/>
            </a:endParaRPr>
          </a:p>
        </p:txBody>
      </p:sp>
      <p:grpSp>
        <p:nvGrpSpPr>
          <p:cNvPr id="20" name="Group 19"/>
          <p:cNvGrpSpPr/>
          <p:nvPr/>
        </p:nvGrpSpPr>
        <p:grpSpPr>
          <a:xfrm>
            <a:off x="2235201" y="3058497"/>
            <a:ext cx="4529789" cy="3000340"/>
            <a:chOff x="2235201" y="2906097"/>
            <a:chExt cx="4529789" cy="3000340"/>
          </a:xfrm>
        </p:grpSpPr>
        <p:pic>
          <p:nvPicPr>
            <p:cNvPr id="5" name="Picture 4"/>
            <p:cNvPicPr>
              <a:picLocks noChangeAspect="1"/>
            </p:cNvPicPr>
            <p:nvPr/>
          </p:nvPicPr>
          <p:blipFill>
            <a:blip r:embed="rId4"/>
            <a:srcRect l="3855" t="73311"/>
            <a:stretch>
              <a:fillRect/>
            </a:stretch>
          </p:blipFill>
          <p:spPr>
            <a:xfrm>
              <a:off x="2235215" y="4709864"/>
              <a:ext cx="4529775" cy="1196573"/>
            </a:xfrm>
            <a:prstGeom prst="rect">
              <a:avLst/>
            </a:prstGeom>
          </p:spPr>
        </p:pic>
        <p:sp>
          <p:nvSpPr>
            <p:cNvPr id="10" name="Rectangle 9"/>
            <p:cNvSpPr/>
            <p:nvPr/>
          </p:nvSpPr>
          <p:spPr>
            <a:xfrm>
              <a:off x="6278024" y="4641919"/>
              <a:ext cx="321852" cy="126451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rcRect l="3855" t="40989" b="45896"/>
            <a:stretch>
              <a:fillRect/>
            </a:stretch>
          </p:blipFill>
          <p:spPr>
            <a:xfrm>
              <a:off x="2235215" y="3711644"/>
              <a:ext cx="4529775" cy="588010"/>
            </a:xfrm>
            <a:prstGeom prst="rect">
              <a:avLst/>
            </a:prstGeom>
          </p:spPr>
        </p:pic>
        <p:pic>
          <p:nvPicPr>
            <p:cNvPr id="19" name="Picture 18"/>
            <p:cNvPicPr>
              <a:picLocks noChangeAspect="1"/>
            </p:cNvPicPr>
            <p:nvPr/>
          </p:nvPicPr>
          <p:blipFill>
            <a:blip r:embed="rId4"/>
            <a:srcRect l="3855" t="57311" b="30367"/>
            <a:stretch>
              <a:fillRect/>
            </a:stretch>
          </p:blipFill>
          <p:spPr>
            <a:xfrm>
              <a:off x="2235201" y="4230888"/>
              <a:ext cx="4529775" cy="552450"/>
            </a:xfrm>
            <a:prstGeom prst="rect">
              <a:avLst/>
            </a:prstGeom>
          </p:spPr>
        </p:pic>
        <p:pic>
          <p:nvPicPr>
            <p:cNvPr id="17" name="Picture 16"/>
            <p:cNvPicPr>
              <a:picLocks noChangeAspect="1"/>
            </p:cNvPicPr>
            <p:nvPr/>
          </p:nvPicPr>
          <p:blipFill>
            <a:blip r:embed="rId4"/>
            <a:srcRect l="3855" t="25494" b="64025"/>
            <a:stretch>
              <a:fillRect/>
            </a:stretch>
          </p:blipFill>
          <p:spPr>
            <a:xfrm>
              <a:off x="2235215" y="3288030"/>
              <a:ext cx="4529775" cy="469900"/>
            </a:xfrm>
            <a:prstGeom prst="rect">
              <a:avLst/>
            </a:prstGeom>
          </p:spPr>
        </p:pic>
        <p:pic>
          <p:nvPicPr>
            <p:cNvPr id="16" name="Picture 15"/>
            <p:cNvPicPr>
              <a:picLocks noChangeAspect="1"/>
            </p:cNvPicPr>
            <p:nvPr/>
          </p:nvPicPr>
          <p:blipFill>
            <a:blip r:embed="rId4"/>
            <a:srcRect l="3855" t="12129" b="77086"/>
            <a:stretch>
              <a:fillRect/>
            </a:stretch>
          </p:blipFill>
          <p:spPr>
            <a:xfrm>
              <a:off x="2235215" y="2906097"/>
              <a:ext cx="4529775" cy="483533"/>
            </a:xfrm>
            <a:prstGeom prst="rect">
              <a:avLst/>
            </a:prstGeom>
          </p:spPr>
        </p:pic>
      </p:grpSp>
    </p:spTree>
    <p:extLst>
      <p:ext uri="{BB962C8B-B14F-4D97-AF65-F5344CB8AC3E}">
        <p14:creationId xmlns:p14="http://schemas.microsoft.com/office/powerpoint/2010/main" val="1780158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1"/>
            <a:ext cx="9144000" cy="746290"/>
          </a:xfrm>
        </p:spPr>
        <p:txBody>
          <a:bodyPr>
            <a:noAutofit/>
          </a:bodyPr>
          <a:lstStyle/>
          <a:p>
            <a:r>
              <a:rPr lang="en-US" sz="3600" b="1" dirty="0" smtClean="0"/>
              <a:t>GPDs and Imaging in Transverse Space</a:t>
            </a:r>
            <a:endParaRPr lang="en-US" sz="3600" b="1" dirty="0"/>
          </a:p>
        </p:txBody>
      </p:sp>
      <p:pic>
        <p:nvPicPr>
          <p:cNvPr id="9" name="Picture 2"/>
          <p:cNvPicPr>
            <a:picLocks noChangeAspect="1" noChangeArrowheads="1"/>
          </p:cNvPicPr>
          <p:nvPr/>
        </p:nvPicPr>
        <p:blipFill>
          <a:blip r:embed="rId2" cstate="print"/>
          <a:srcRect/>
          <a:stretch>
            <a:fillRect/>
          </a:stretch>
        </p:blipFill>
        <p:spPr bwMode="auto">
          <a:xfrm>
            <a:off x="2125980" y="1630061"/>
            <a:ext cx="4917440" cy="631444"/>
          </a:xfrm>
          <a:prstGeom prst="rect">
            <a:avLst/>
          </a:prstGeom>
          <a:noFill/>
          <a:ln w="9525">
            <a:noFill/>
            <a:miter lim="800000"/>
            <a:headEnd/>
            <a:tailEnd/>
          </a:ln>
        </p:spPr>
      </p:pic>
      <p:pic>
        <p:nvPicPr>
          <p:cNvPr id="11" name="Picture 10" descr="dipole_nucl_transv_distr.png"/>
          <p:cNvPicPr>
            <a:picLocks noChangeAspect="1"/>
          </p:cNvPicPr>
          <p:nvPr/>
        </p:nvPicPr>
        <p:blipFill>
          <a:blip r:embed="rId3" cstate="print"/>
          <a:srcRect l="32658" r="33723" b="48608"/>
          <a:stretch>
            <a:fillRect/>
          </a:stretch>
        </p:blipFill>
        <p:spPr>
          <a:xfrm>
            <a:off x="747665" y="2299460"/>
            <a:ext cx="3574520" cy="3527074"/>
          </a:xfrm>
          <a:prstGeom prst="rect">
            <a:avLst/>
          </a:prstGeom>
          <a:ln>
            <a:noFill/>
          </a:ln>
          <a:effectLst>
            <a:outerShdw blurRad="50800" dist="50800" dir="2700000">
              <a:srgbClr val="000000">
                <a:alpha val="43000"/>
              </a:srgbClr>
            </a:outerShdw>
          </a:effectLst>
        </p:spPr>
      </p:pic>
      <p:pic>
        <p:nvPicPr>
          <p:cNvPr id="13" name="Picture 12" descr="Eonly_nucl_transv_distr.png"/>
          <p:cNvPicPr>
            <a:picLocks noChangeAspect="1"/>
          </p:cNvPicPr>
          <p:nvPr/>
        </p:nvPicPr>
        <p:blipFill>
          <a:blip r:embed="rId4" cstate="print"/>
          <a:srcRect l="34087" r="33110" b="48918"/>
          <a:stretch>
            <a:fillRect/>
          </a:stretch>
        </p:blipFill>
        <p:spPr>
          <a:xfrm>
            <a:off x="4722859" y="2305077"/>
            <a:ext cx="3487759" cy="3505799"/>
          </a:xfrm>
          <a:prstGeom prst="rect">
            <a:avLst/>
          </a:prstGeom>
          <a:ln>
            <a:noFill/>
          </a:ln>
          <a:effectLst>
            <a:outerShdw blurRad="50800" dist="63500" dir="2700000">
              <a:srgbClr val="000000">
                <a:alpha val="43000"/>
              </a:srgbClr>
            </a:outerShdw>
          </a:effectLst>
        </p:spPr>
      </p:pic>
      <p:sp>
        <p:nvSpPr>
          <p:cNvPr id="19" name="Title 1"/>
          <p:cNvSpPr txBox="1">
            <a:spLocks/>
          </p:cNvSpPr>
          <p:nvPr/>
        </p:nvSpPr>
        <p:spPr bwMode="auto">
          <a:xfrm>
            <a:off x="1432225" y="5730300"/>
            <a:ext cx="2466280" cy="5734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pitchFamily="34" charset="0"/>
                <a:ea typeface="+mj-ea"/>
                <a:cs typeface="Arial" pitchFamily="34" charset="0"/>
              </a:rPr>
              <a:t>Contribution</a:t>
            </a:r>
            <a:r>
              <a:rPr kumimoji="0" lang="en-US" sz="1800" b="1"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Arial" pitchFamily="34" charset="0"/>
                <a:ea typeface="+mj-ea"/>
                <a:cs typeface="Arial" pitchFamily="34" charset="0"/>
              </a:rPr>
              <a:t> of </a:t>
            </a:r>
            <a:r>
              <a:rPr kumimoji="0" lang="en-US" sz="2000" b="1" i="1" u="none" strike="noStrike" kern="0" cap="none" spc="0" normalizeH="0" noProof="0" dirty="0" smtClean="0">
                <a:ln>
                  <a:noFill/>
                </a:ln>
                <a:solidFill>
                  <a:srgbClr val="FF0000"/>
                </a:solidFill>
                <a:uLnTx/>
                <a:uFillTx/>
                <a:latin typeface="Times New Roman"/>
                <a:ea typeface="+mj-ea"/>
                <a:cs typeface="Times New Roman"/>
              </a:rPr>
              <a:t>H+E</a:t>
            </a:r>
            <a:r>
              <a:rPr kumimoji="0" lang="en-US" sz="2000" b="1" i="0" u="none" strike="noStrike" kern="0" cap="none" spc="0" normalizeH="0" noProof="0" dirty="0" smtClean="0">
                <a:ln>
                  <a:noFill/>
                </a:ln>
                <a:solidFill>
                  <a:srgbClr val="FF0000"/>
                </a:solidFill>
                <a:effectLst>
                  <a:outerShdw blurRad="38100" dist="38100" dir="2700000" algn="tl">
                    <a:srgbClr val="000000">
                      <a:alpha val="43137"/>
                    </a:srgbClr>
                  </a:outerShdw>
                </a:effectLst>
                <a:uLnTx/>
                <a:uFillTx/>
                <a:latin typeface="Times New Roman"/>
                <a:ea typeface="+mj-ea"/>
                <a:cs typeface="Times New Roman"/>
              </a:rPr>
              <a:t>   </a:t>
            </a:r>
            <a:endParaRPr kumimoji="0" lang="en-US" sz="20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Times New Roman"/>
              <a:ea typeface="+mj-ea"/>
              <a:cs typeface="Times New Roman"/>
            </a:endParaRPr>
          </a:p>
        </p:txBody>
      </p:sp>
      <p:sp>
        <p:nvSpPr>
          <p:cNvPr id="17" name="Slide Number Placeholder 16"/>
          <p:cNvSpPr>
            <a:spLocks noGrp="1"/>
          </p:cNvSpPr>
          <p:nvPr>
            <p:ph type="sldNum" sz="quarter" idx="4294967295"/>
          </p:nvPr>
        </p:nvSpPr>
        <p:spPr>
          <a:xfrm>
            <a:off x="6553200" y="6445250"/>
            <a:ext cx="2133600" cy="365125"/>
          </a:xfrm>
          <a:prstGeom prst="rect">
            <a:avLst/>
          </a:prstGeom>
        </p:spPr>
        <p:txBody>
          <a:bodyPr/>
          <a:lstStyle/>
          <a:p>
            <a:fld id="{E80C7409-9C6E-D246-B024-25924BB4FED8}" type="slidenum">
              <a:rPr lang="en-US" smtClean="0"/>
              <a:pPr/>
              <a:t>41</a:t>
            </a:fld>
            <a:endParaRPr lang="en-US"/>
          </a:p>
        </p:txBody>
      </p:sp>
      <p:sp>
        <p:nvSpPr>
          <p:cNvPr id="20" name="Title 1"/>
          <p:cNvSpPr txBox="1">
            <a:spLocks/>
          </p:cNvSpPr>
          <p:nvPr/>
        </p:nvSpPr>
        <p:spPr bwMode="auto">
          <a:xfrm>
            <a:off x="5387914" y="5689716"/>
            <a:ext cx="2330571" cy="6038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pitchFamily="34" charset="0"/>
                <a:ea typeface="+mj-ea"/>
                <a:cs typeface="Arial" pitchFamily="34" charset="0"/>
              </a:rPr>
              <a:t>Contribution</a:t>
            </a:r>
            <a:r>
              <a:rPr kumimoji="0" lang="en-US" sz="1800" b="1"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Arial" pitchFamily="34" charset="0"/>
                <a:ea typeface="+mj-ea"/>
                <a:cs typeface="Arial" pitchFamily="34" charset="0"/>
              </a:rPr>
              <a:t> of</a:t>
            </a:r>
            <a:r>
              <a:rPr kumimoji="0" lang="en-US" sz="1800" b="1" i="0" u="none" strike="noStrike" kern="0" cap="none" spc="0" normalizeH="0" noProof="0" dirty="0" smtClean="0">
                <a:ln>
                  <a:noFill/>
                </a:ln>
                <a:solidFill>
                  <a:schemeClr val="tx2"/>
                </a:solidFill>
                <a:uLnTx/>
                <a:uFillTx/>
                <a:latin typeface="Arial" pitchFamily="34" charset="0"/>
                <a:ea typeface="+mj-ea"/>
                <a:cs typeface="Arial" pitchFamily="34" charset="0"/>
              </a:rPr>
              <a:t> </a:t>
            </a:r>
            <a:r>
              <a:rPr kumimoji="0" lang="en-US" sz="2000" b="1" i="1" u="none" strike="noStrike" kern="0" cap="none" spc="0" normalizeH="0" noProof="0" dirty="0" smtClean="0">
                <a:ln>
                  <a:noFill/>
                </a:ln>
                <a:solidFill>
                  <a:srgbClr val="FF0000"/>
                </a:solidFill>
                <a:uLnTx/>
                <a:uFillTx/>
                <a:latin typeface="Times New Roman"/>
                <a:ea typeface="+mj-ea"/>
                <a:cs typeface="Times New Roman"/>
              </a:rPr>
              <a:t>E</a:t>
            </a:r>
            <a:r>
              <a:rPr kumimoji="0" lang="en-US" sz="1800" b="1" i="0" u="none" strike="noStrike" kern="0" cap="none" spc="0" normalizeH="0" noProof="0" dirty="0" smtClean="0">
                <a:ln>
                  <a:noFill/>
                </a:ln>
                <a:solidFill>
                  <a:srgbClr val="FF0000"/>
                </a:solidFill>
                <a:uLnTx/>
                <a:uFillTx/>
                <a:latin typeface="Arial" pitchFamily="34" charset="0"/>
                <a:ea typeface="+mj-ea"/>
                <a:cs typeface="Arial" pitchFamily="34" charset="0"/>
              </a:rPr>
              <a:t>   </a:t>
            </a:r>
            <a:endParaRPr kumimoji="0" lang="en-US" sz="1800" b="1" i="0" u="none" strike="noStrike" kern="0" cap="none" spc="0" normalizeH="0" baseline="0" noProof="0" dirty="0">
              <a:ln>
                <a:noFill/>
              </a:ln>
              <a:solidFill>
                <a:schemeClr val="tx2"/>
              </a:solidFill>
              <a:uLnTx/>
              <a:uFillTx/>
              <a:latin typeface="Arial" pitchFamily="34" charset="0"/>
              <a:ea typeface="+mj-ea"/>
              <a:cs typeface="Arial" pitchFamily="34" charset="0"/>
            </a:endParaRPr>
          </a:p>
        </p:txBody>
      </p:sp>
      <p:sp>
        <p:nvSpPr>
          <p:cNvPr id="22" name="TextBox 21"/>
          <p:cNvSpPr txBox="1"/>
          <p:nvPr/>
        </p:nvSpPr>
        <p:spPr>
          <a:xfrm>
            <a:off x="490739" y="907534"/>
            <a:ext cx="7860971" cy="646331"/>
          </a:xfrm>
          <a:prstGeom prst="rect">
            <a:avLst/>
          </a:prstGeom>
          <a:noFill/>
        </p:spPr>
        <p:txBody>
          <a:bodyPr wrap="none" rtlCol="0">
            <a:spAutoFit/>
          </a:bodyPr>
          <a:lstStyle/>
          <a:p>
            <a:r>
              <a:rPr lang="en-US" dirty="0" smtClean="0">
                <a:latin typeface="Calibri"/>
                <a:cs typeface="Calibri"/>
              </a:rPr>
              <a:t>The GPD can be accessed in </a:t>
            </a:r>
            <a:r>
              <a:rPr lang="en-US" b="1" i="1" dirty="0" smtClean="0">
                <a:solidFill>
                  <a:srgbClr val="000090"/>
                </a:solidFill>
                <a:latin typeface="Calibri"/>
                <a:cs typeface="Calibri"/>
              </a:rPr>
              <a:t>DVCS</a:t>
            </a:r>
            <a:r>
              <a:rPr lang="en-US" dirty="0" smtClean="0">
                <a:latin typeface="Calibri"/>
                <a:cs typeface="Calibri"/>
              </a:rPr>
              <a:t> processes with </a:t>
            </a:r>
            <a:r>
              <a:rPr lang="en-US" b="1" i="1" dirty="0" smtClean="0">
                <a:solidFill>
                  <a:srgbClr val="000090"/>
                </a:solidFill>
                <a:latin typeface="Calibri"/>
                <a:cs typeface="Calibri"/>
              </a:rPr>
              <a:t>polarized beam and/or target</a:t>
            </a:r>
            <a:r>
              <a:rPr lang="en-US" dirty="0" smtClean="0">
                <a:latin typeface="Calibri"/>
                <a:cs typeface="Calibri"/>
              </a:rPr>
              <a:t>. </a:t>
            </a:r>
          </a:p>
          <a:p>
            <a:r>
              <a:rPr lang="en-US" dirty="0" smtClean="0">
                <a:latin typeface="Calibri"/>
                <a:cs typeface="Calibri"/>
              </a:rPr>
              <a:t>        Fourier transform in Mandelstam variable </a:t>
            </a:r>
            <a:r>
              <a:rPr lang="en-US" b="1" i="1" dirty="0" err="1" smtClean="0">
                <a:latin typeface="Calibri"/>
                <a:cs typeface="Calibri"/>
              </a:rPr>
              <a:t>t</a:t>
            </a:r>
            <a:r>
              <a:rPr lang="en-US" dirty="0" smtClean="0">
                <a:latin typeface="Calibri"/>
                <a:cs typeface="Calibri"/>
              </a:rPr>
              <a:t> </a:t>
            </a:r>
            <a:r>
              <a:rPr lang="en-US" dirty="0" err="1" smtClean="0">
                <a:latin typeface="Calibri"/>
                <a:cs typeface="Calibri"/>
                <a:sym typeface="Wingdings"/>
              </a:rPr>
              <a:t></a:t>
            </a:r>
            <a:r>
              <a:rPr lang="en-US" dirty="0" smtClean="0">
                <a:latin typeface="Calibri"/>
                <a:cs typeface="Calibri"/>
                <a:sym typeface="Wingdings"/>
              </a:rPr>
              <a:t> charge densities in </a:t>
            </a:r>
            <a:r>
              <a:rPr lang="en-US" dirty="0" err="1" smtClean="0">
                <a:latin typeface="Calibri"/>
                <a:cs typeface="Calibri"/>
                <a:sym typeface="Wingdings"/>
              </a:rPr>
              <a:t>b</a:t>
            </a:r>
            <a:r>
              <a:rPr lang="en-US" dirty="0" smtClean="0">
                <a:latin typeface="Calibri"/>
                <a:cs typeface="Calibri"/>
                <a:sym typeface="Wingdings"/>
              </a:rPr>
              <a:t> space</a:t>
            </a:r>
            <a:r>
              <a:rPr lang="en-US" dirty="0" smtClean="0">
                <a:sym typeface="Wingdings"/>
              </a:rPr>
              <a:t>.</a:t>
            </a:r>
            <a:endParaRPr lang="en-US" dirty="0"/>
          </a:p>
        </p:txBody>
      </p:sp>
    </p:spTree>
    <p:extLst>
      <p:ext uri="{BB962C8B-B14F-4D97-AF65-F5344CB8AC3E}">
        <p14:creationId xmlns:p14="http://schemas.microsoft.com/office/powerpoint/2010/main" val="991666049"/>
      </p:ext>
    </p:extLst>
  </p:cSld>
  <p:clrMapOvr>
    <a:masterClrMapping/>
  </p:clrMapOvr>
  <p:transition>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673100"/>
          </a:xfrm>
        </p:spPr>
        <p:txBody>
          <a:bodyPr>
            <a:normAutofit fontScale="90000"/>
          </a:bodyPr>
          <a:lstStyle/>
          <a:p>
            <a:pPr>
              <a:defRPr/>
            </a:pPr>
            <a:r>
              <a:rPr lang="en-US" sz="3600" b="1" dirty="0" smtClean="0">
                <a:solidFill>
                  <a:srgbClr val="000000"/>
                </a:solidFill>
              </a:rPr>
              <a:t>Accessing the </a:t>
            </a:r>
            <a:r>
              <a:rPr lang="en-US" sz="3600" dirty="0">
                <a:solidFill>
                  <a:srgbClr val="000000"/>
                </a:solidFill>
              </a:rPr>
              <a:t>F</a:t>
            </a:r>
            <a:r>
              <a:rPr lang="en-US" sz="3600" b="1" dirty="0" smtClean="0">
                <a:solidFill>
                  <a:srgbClr val="000000"/>
                </a:solidFill>
              </a:rPr>
              <a:t>orces &amp; Pressure on Quarks</a:t>
            </a:r>
            <a:endParaRPr lang="en-US" sz="3600" b="1" dirty="0">
              <a:solidFill>
                <a:srgbClr val="000000"/>
              </a:solidFill>
            </a:endParaRPr>
          </a:p>
        </p:txBody>
      </p:sp>
      <p:sp>
        <p:nvSpPr>
          <p:cNvPr id="51204" name="Text Box 4"/>
          <p:cNvSpPr txBox="1">
            <a:spLocks noChangeArrowheads="1"/>
          </p:cNvSpPr>
          <p:nvPr/>
        </p:nvSpPr>
        <p:spPr bwMode="auto">
          <a:xfrm>
            <a:off x="120488" y="1286397"/>
            <a:ext cx="4462148" cy="923330"/>
          </a:xfrm>
          <a:prstGeom prst="rect">
            <a:avLst/>
          </a:prstGeom>
          <a:noFill/>
          <a:ln w="9525">
            <a:noFill/>
            <a:miter lim="800000"/>
            <a:headEnd/>
            <a:tailEnd/>
          </a:ln>
        </p:spPr>
        <p:txBody>
          <a:bodyPr wrap="none">
            <a:prstTxWarp prst="textNoShape">
              <a:avLst/>
            </a:prstTxWarp>
            <a:spAutoFit/>
          </a:bodyPr>
          <a:lstStyle/>
          <a:p>
            <a:pPr eaLnBrk="1" hangingPunct="1"/>
            <a:r>
              <a:rPr lang="en-US" i="1" dirty="0">
                <a:solidFill>
                  <a:srgbClr val="FF0000"/>
                </a:solidFill>
                <a:latin typeface="Calibri"/>
                <a:cs typeface="Calibri"/>
              </a:rPr>
              <a:t>M</a:t>
            </a:r>
            <a:r>
              <a:rPr lang="en-US" i="1" baseline="-25000" dirty="0">
                <a:solidFill>
                  <a:srgbClr val="FF0000"/>
                </a:solidFill>
                <a:latin typeface="Calibri"/>
                <a:cs typeface="Calibri"/>
              </a:rPr>
              <a:t>2</a:t>
            </a:r>
            <a:r>
              <a:rPr lang="en-US" i="1" dirty="0">
                <a:solidFill>
                  <a:srgbClr val="FF0000"/>
                </a:solidFill>
                <a:latin typeface="Calibri"/>
                <a:cs typeface="Calibri"/>
              </a:rPr>
              <a:t>(t) </a:t>
            </a:r>
            <a:r>
              <a:rPr lang="en-US" dirty="0">
                <a:latin typeface="Calibri"/>
                <a:cs typeface="Calibri"/>
              </a:rPr>
              <a:t>:  Mass distribution inside the nucleon</a:t>
            </a:r>
            <a:r>
              <a:rPr lang="en-US" i="1" dirty="0">
                <a:solidFill>
                  <a:srgbClr val="FF0000"/>
                </a:solidFill>
                <a:latin typeface="Calibri"/>
                <a:cs typeface="Calibri"/>
              </a:rPr>
              <a:t> </a:t>
            </a:r>
            <a:endParaRPr lang="en-US" i="1" dirty="0" smtClean="0">
              <a:solidFill>
                <a:srgbClr val="FF0000"/>
              </a:solidFill>
              <a:latin typeface="Calibri"/>
              <a:cs typeface="Calibri"/>
            </a:endParaRPr>
          </a:p>
          <a:p>
            <a:pPr eaLnBrk="1" hangingPunct="1"/>
            <a:r>
              <a:rPr lang="en-US" i="1" dirty="0" smtClean="0">
                <a:solidFill>
                  <a:srgbClr val="FF0000"/>
                </a:solidFill>
                <a:latin typeface="Calibri"/>
                <a:cs typeface="Calibri"/>
              </a:rPr>
              <a:t>   J </a:t>
            </a:r>
            <a:r>
              <a:rPr lang="en-US" i="1" dirty="0">
                <a:solidFill>
                  <a:srgbClr val="FF0000"/>
                </a:solidFill>
                <a:latin typeface="Calibri"/>
                <a:cs typeface="Calibri"/>
              </a:rPr>
              <a:t>(</a:t>
            </a:r>
            <a:r>
              <a:rPr lang="en-US" i="1" dirty="0" err="1">
                <a:solidFill>
                  <a:srgbClr val="FF0000"/>
                </a:solidFill>
                <a:latin typeface="Calibri"/>
                <a:cs typeface="Calibri"/>
              </a:rPr>
              <a:t>t</a:t>
            </a:r>
            <a:r>
              <a:rPr lang="en-US" i="1" dirty="0">
                <a:solidFill>
                  <a:srgbClr val="FF0000"/>
                </a:solidFill>
                <a:latin typeface="Calibri"/>
                <a:cs typeface="Calibri"/>
              </a:rPr>
              <a:t>)</a:t>
            </a:r>
            <a:r>
              <a:rPr lang="en-US" i="1" dirty="0" smtClean="0">
                <a:solidFill>
                  <a:srgbClr val="FF0000"/>
                </a:solidFill>
                <a:latin typeface="Calibri"/>
                <a:cs typeface="Calibri"/>
              </a:rPr>
              <a:t> </a:t>
            </a:r>
            <a:r>
              <a:rPr lang="en-US" dirty="0" smtClean="0">
                <a:latin typeface="Calibri"/>
                <a:cs typeface="Calibri"/>
              </a:rPr>
              <a:t>:  </a:t>
            </a:r>
            <a:r>
              <a:rPr lang="en-US" dirty="0">
                <a:latin typeface="Calibri"/>
                <a:cs typeface="Calibri"/>
              </a:rPr>
              <a:t>Angular momentum distribution </a:t>
            </a:r>
            <a:endParaRPr lang="en-US" dirty="0" smtClean="0">
              <a:latin typeface="Calibri"/>
              <a:cs typeface="Calibri"/>
            </a:endParaRPr>
          </a:p>
          <a:p>
            <a:pPr eaLnBrk="1" hangingPunct="1"/>
            <a:r>
              <a:rPr lang="en-US" i="1" dirty="0" smtClean="0">
                <a:solidFill>
                  <a:srgbClr val="FF0000"/>
                </a:solidFill>
                <a:latin typeface="Calibri"/>
                <a:cs typeface="Calibri"/>
              </a:rPr>
              <a:t>  d</a:t>
            </a:r>
            <a:r>
              <a:rPr lang="en-US" i="1" baseline="-25000" dirty="0" smtClean="0">
                <a:solidFill>
                  <a:srgbClr val="FF0000"/>
                </a:solidFill>
                <a:latin typeface="Calibri"/>
                <a:cs typeface="Calibri"/>
              </a:rPr>
              <a:t>1</a:t>
            </a:r>
            <a:r>
              <a:rPr lang="en-US" i="1" dirty="0">
                <a:solidFill>
                  <a:srgbClr val="FF0000"/>
                </a:solidFill>
                <a:latin typeface="Calibri"/>
                <a:cs typeface="Calibri"/>
              </a:rPr>
              <a:t>(t)</a:t>
            </a:r>
            <a:r>
              <a:rPr lang="en-US" i="1" dirty="0" smtClean="0">
                <a:solidFill>
                  <a:srgbClr val="FF0000"/>
                </a:solidFill>
                <a:latin typeface="Calibri"/>
                <a:cs typeface="Calibri"/>
              </a:rPr>
              <a:t> </a:t>
            </a:r>
            <a:r>
              <a:rPr lang="en-US" dirty="0" smtClean="0">
                <a:solidFill>
                  <a:srgbClr val="000000"/>
                </a:solidFill>
                <a:latin typeface="Calibri"/>
                <a:cs typeface="Calibri"/>
              </a:rPr>
              <a:t>: Shear forces </a:t>
            </a:r>
            <a:r>
              <a:rPr lang="en-US" dirty="0">
                <a:solidFill>
                  <a:srgbClr val="000000"/>
                </a:solidFill>
                <a:latin typeface="Calibri"/>
                <a:cs typeface="Calibri"/>
              </a:rPr>
              <a:t>and pressure distribution  </a:t>
            </a:r>
          </a:p>
        </p:txBody>
      </p:sp>
      <p:sp>
        <p:nvSpPr>
          <p:cNvPr id="51206" name="Text Box 6"/>
          <p:cNvSpPr txBox="1">
            <a:spLocks noChangeArrowheads="1"/>
          </p:cNvSpPr>
          <p:nvPr/>
        </p:nvSpPr>
        <p:spPr bwMode="auto">
          <a:xfrm>
            <a:off x="120488" y="858675"/>
            <a:ext cx="4704953" cy="400110"/>
          </a:xfrm>
          <a:prstGeom prst="rect">
            <a:avLst/>
          </a:prstGeom>
          <a:noFill/>
          <a:ln w="9525">
            <a:noFill/>
            <a:miter lim="800000"/>
            <a:headEnd/>
            <a:tailEnd/>
          </a:ln>
        </p:spPr>
        <p:txBody>
          <a:bodyPr wrap="square">
            <a:prstTxWarp prst="textNoShape">
              <a:avLst/>
            </a:prstTxWarp>
            <a:spAutoFit/>
          </a:bodyPr>
          <a:lstStyle/>
          <a:p>
            <a:pPr eaLnBrk="1" hangingPunct="1"/>
            <a:r>
              <a:rPr lang="en-US" sz="2000" dirty="0">
                <a:latin typeface="Calibri"/>
                <a:cs typeface="Calibri"/>
              </a:rPr>
              <a:t>Nucleon matrix element </a:t>
            </a:r>
            <a:r>
              <a:rPr lang="en-US" sz="2000" dirty="0" smtClean="0">
                <a:latin typeface="Calibri"/>
                <a:cs typeface="Calibri"/>
              </a:rPr>
              <a:t>of EMT contains:</a:t>
            </a:r>
            <a:endParaRPr lang="en-US" sz="2000" dirty="0">
              <a:latin typeface="Calibri"/>
              <a:cs typeface="Calibri"/>
            </a:endParaRPr>
          </a:p>
        </p:txBody>
      </p:sp>
      <p:sp>
        <p:nvSpPr>
          <p:cNvPr id="23" name="Slide Number Placeholder 22"/>
          <p:cNvSpPr>
            <a:spLocks noGrp="1"/>
          </p:cNvSpPr>
          <p:nvPr>
            <p:ph type="sldNum" sz="quarter" idx="4294967295"/>
          </p:nvPr>
        </p:nvSpPr>
        <p:spPr>
          <a:xfrm>
            <a:off x="6553200" y="6445250"/>
            <a:ext cx="2133600" cy="365125"/>
          </a:xfrm>
          <a:prstGeom prst="rect">
            <a:avLst/>
          </a:prstGeom>
        </p:spPr>
        <p:txBody>
          <a:bodyPr/>
          <a:lstStyle/>
          <a:p>
            <a:fld id="{317C1E93-2AB1-CC4C-BC58-C24D3D2E6267}" type="slidenum">
              <a:rPr lang="en-US" smtClean="0"/>
              <a:pPr/>
              <a:t>42</a:t>
            </a:fld>
            <a:endParaRPr lang="en-US"/>
          </a:p>
        </p:txBody>
      </p:sp>
      <p:pic>
        <p:nvPicPr>
          <p:cNvPr id="19" name="Picture 7"/>
          <p:cNvPicPr>
            <a:picLocks noChangeAspect="1" noChangeArrowheads="1"/>
          </p:cNvPicPr>
          <p:nvPr/>
        </p:nvPicPr>
        <p:blipFill>
          <a:blip r:embed="rId4"/>
          <a:srcRect l="53157" t="18629" b="13066"/>
          <a:stretch>
            <a:fillRect/>
          </a:stretch>
        </p:blipFill>
        <p:spPr bwMode="auto">
          <a:xfrm>
            <a:off x="310988" y="2451100"/>
            <a:ext cx="4033448" cy="838200"/>
          </a:xfrm>
          <a:prstGeom prst="rect">
            <a:avLst/>
          </a:prstGeom>
          <a:noFill/>
          <a:ln w="9525">
            <a:solidFill>
              <a:schemeClr val="tx1"/>
            </a:solidFill>
            <a:miter lim="800000"/>
            <a:headEnd/>
            <a:tailEnd/>
          </a:ln>
        </p:spPr>
      </p:pic>
      <p:sp>
        <p:nvSpPr>
          <p:cNvPr id="20" name="TextBox 19"/>
          <p:cNvSpPr txBox="1"/>
          <p:nvPr/>
        </p:nvSpPr>
        <p:spPr>
          <a:xfrm>
            <a:off x="120488" y="3497351"/>
            <a:ext cx="4521292" cy="1938992"/>
          </a:xfrm>
          <a:prstGeom prst="rect">
            <a:avLst/>
          </a:prstGeom>
          <a:solidFill>
            <a:srgbClr val="FFFFFF"/>
          </a:solidFill>
          <a:ln w="12700" cap="flat" cmpd="sng" algn="ctr">
            <a:solidFill>
              <a:srgbClr val="000000"/>
            </a:solidFill>
            <a:prstDash val="solid"/>
            <a:round/>
            <a:headEnd type="none" w="med" len="med"/>
            <a:tailEnd type="none" w="med" len="med"/>
          </a:ln>
        </p:spPr>
        <p:txBody>
          <a:bodyPr wrap="square" rtlCol="0">
            <a:spAutoFit/>
          </a:bodyPr>
          <a:lstStyle/>
          <a:p>
            <a:r>
              <a:rPr lang="en-US" sz="2000" dirty="0" smtClean="0">
                <a:solidFill>
                  <a:srgbClr val="800000"/>
                </a:solidFill>
                <a:latin typeface="Calibri"/>
                <a:cs typeface="Calibri"/>
              </a:rPr>
              <a:t>To determine </a:t>
            </a:r>
            <a:r>
              <a:rPr lang="en-US" sz="2000" i="1" dirty="0" smtClean="0">
                <a:solidFill>
                  <a:srgbClr val="FF0000"/>
                </a:solidFill>
                <a:latin typeface="Calibri"/>
                <a:cs typeface="Calibri"/>
              </a:rPr>
              <a:t>d</a:t>
            </a:r>
            <a:r>
              <a:rPr lang="en-US" sz="2000" i="1" baseline="-25000" dirty="0" smtClean="0">
                <a:solidFill>
                  <a:srgbClr val="FF0000"/>
                </a:solidFill>
                <a:latin typeface="Calibri"/>
                <a:cs typeface="Calibri"/>
              </a:rPr>
              <a:t>1</a:t>
            </a:r>
            <a:r>
              <a:rPr lang="en-US" sz="2000" i="1" dirty="0" smtClean="0">
                <a:solidFill>
                  <a:srgbClr val="FF0000"/>
                </a:solidFill>
                <a:latin typeface="Calibri"/>
                <a:cs typeface="Calibri"/>
              </a:rPr>
              <a:t>(t)</a:t>
            </a:r>
            <a:r>
              <a:rPr lang="en-US" sz="2000" dirty="0" smtClean="0">
                <a:solidFill>
                  <a:srgbClr val="800000"/>
                </a:solidFill>
                <a:latin typeface="Calibri"/>
                <a:cs typeface="Calibri"/>
              </a:rPr>
              <a:t> we need </a:t>
            </a:r>
            <a:r>
              <a:rPr lang="en-US" sz="2000" dirty="0" err="1" smtClean="0">
                <a:solidFill>
                  <a:srgbClr val="800000"/>
                </a:solidFill>
                <a:latin typeface="Lucida Calligraphy"/>
                <a:cs typeface="Lucida Calligraphy"/>
              </a:rPr>
              <a:t>Re</a:t>
            </a:r>
            <a:r>
              <a:rPr lang="en-US" sz="2000" dirty="0" err="1" smtClean="0">
                <a:solidFill>
                  <a:srgbClr val="800000"/>
                </a:solidFill>
                <a:latin typeface="Calibri"/>
                <a:cs typeface="Calibri"/>
              </a:rPr>
              <a:t>{</a:t>
            </a:r>
            <a:r>
              <a:rPr lang="en-US" sz="2000" i="1" dirty="0" err="1" smtClean="0">
                <a:solidFill>
                  <a:srgbClr val="800000"/>
                </a:solidFill>
                <a:latin typeface="Times New Roman"/>
                <a:cs typeface="Times New Roman"/>
              </a:rPr>
              <a:t>H</a:t>
            </a:r>
            <a:r>
              <a:rPr lang="en-US" sz="2000" i="1" baseline="30000" dirty="0" err="1" smtClean="0">
                <a:solidFill>
                  <a:srgbClr val="800000"/>
                </a:solidFill>
                <a:latin typeface="Times New Roman"/>
                <a:cs typeface="Times New Roman"/>
              </a:rPr>
              <a:t>q</a:t>
            </a:r>
            <a:r>
              <a:rPr lang="en-US" sz="2000" dirty="0" smtClean="0">
                <a:solidFill>
                  <a:srgbClr val="800000"/>
                </a:solidFill>
                <a:latin typeface="Calibri"/>
                <a:cs typeface="Calibri"/>
              </a:rPr>
              <a:t>} and </a:t>
            </a:r>
            <a:r>
              <a:rPr lang="en-US" sz="2000" dirty="0" err="1" smtClean="0">
                <a:solidFill>
                  <a:srgbClr val="800000"/>
                </a:solidFill>
                <a:latin typeface="Lucida Calligraphy"/>
                <a:cs typeface="Lucida Calligraphy"/>
              </a:rPr>
              <a:t>Im</a:t>
            </a:r>
            <a:r>
              <a:rPr lang="en-US" sz="2000" dirty="0" err="1" smtClean="0">
                <a:solidFill>
                  <a:srgbClr val="800000"/>
                </a:solidFill>
                <a:latin typeface="Calibri"/>
                <a:cs typeface="Calibri"/>
              </a:rPr>
              <a:t>{</a:t>
            </a:r>
            <a:r>
              <a:rPr lang="en-US" sz="2000" i="1" dirty="0" err="1" smtClean="0">
                <a:solidFill>
                  <a:srgbClr val="800000"/>
                </a:solidFill>
                <a:latin typeface="Times New Roman"/>
                <a:cs typeface="Times New Roman"/>
              </a:rPr>
              <a:t>H</a:t>
            </a:r>
            <a:r>
              <a:rPr lang="en-US" sz="2000" i="1" baseline="30000" dirty="0" err="1" smtClean="0">
                <a:solidFill>
                  <a:srgbClr val="800000"/>
                </a:solidFill>
                <a:latin typeface="Times New Roman"/>
                <a:cs typeface="Times New Roman"/>
              </a:rPr>
              <a:t>q</a:t>
            </a:r>
            <a:r>
              <a:rPr lang="en-US" sz="2000" dirty="0" smtClean="0">
                <a:solidFill>
                  <a:srgbClr val="800000"/>
                </a:solidFill>
                <a:latin typeface="Calibri"/>
                <a:cs typeface="Calibri"/>
              </a:rPr>
              <a:t>}</a:t>
            </a:r>
          </a:p>
          <a:p>
            <a:endParaRPr lang="en-US" sz="2000" dirty="0" smtClean="0">
              <a:solidFill>
                <a:srgbClr val="800000"/>
              </a:solidFill>
              <a:latin typeface="Calibri"/>
              <a:cs typeface="Calibri"/>
            </a:endParaRPr>
          </a:p>
          <a:p>
            <a:r>
              <a:rPr lang="en-US" sz="2000" dirty="0" smtClean="0">
                <a:solidFill>
                  <a:srgbClr val="800000"/>
                </a:solidFill>
                <a:latin typeface="Calibri"/>
                <a:cs typeface="Calibri"/>
              </a:rPr>
              <a:t>Measuring </a:t>
            </a:r>
            <a:r>
              <a:rPr lang="en-US" sz="2000" i="1" dirty="0" smtClean="0">
                <a:solidFill>
                  <a:srgbClr val="FF0000"/>
                </a:solidFill>
                <a:latin typeface="Calibri"/>
                <a:cs typeface="Calibri"/>
              </a:rPr>
              <a:t>d</a:t>
            </a:r>
            <a:r>
              <a:rPr lang="en-US" sz="2000" i="1" baseline="-25000" dirty="0" smtClean="0">
                <a:solidFill>
                  <a:srgbClr val="FF0000"/>
                </a:solidFill>
                <a:latin typeface="Calibri"/>
                <a:cs typeface="Calibri"/>
              </a:rPr>
              <a:t>1</a:t>
            </a:r>
            <a:r>
              <a:rPr lang="en-US" sz="2000" i="1" dirty="0" smtClean="0">
                <a:solidFill>
                  <a:srgbClr val="FF0000"/>
                </a:solidFill>
                <a:latin typeface="Calibri"/>
                <a:cs typeface="Calibri"/>
              </a:rPr>
              <a:t>(t) </a:t>
            </a:r>
            <a:r>
              <a:rPr lang="en-US" sz="2000" dirty="0" smtClean="0">
                <a:solidFill>
                  <a:srgbClr val="800000"/>
                </a:solidFill>
                <a:latin typeface="Calibri"/>
                <a:cs typeface="Calibri"/>
              </a:rPr>
              <a:t>will access the pressure distribution and shear forces on quarks in protons =&gt; how is confinement realized. </a:t>
            </a:r>
            <a:endParaRPr lang="en-US" sz="2000" dirty="0">
              <a:solidFill>
                <a:srgbClr val="800000"/>
              </a:solidFill>
              <a:latin typeface="Calibri"/>
              <a:cs typeface="Calibri"/>
            </a:endParaRPr>
          </a:p>
        </p:txBody>
      </p:sp>
      <p:grpSp>
        <p:nvGrpSpPr>
          <p:cNvPr id="21" name="Group 20"/>
          <p:cNvGrpSpPr/>
          <p:nvPr/>
        </p:nvGrpSpPr>
        <p:grpSpPr>
          <a:xfrm>
            <a:off x="4743380" y="1157142"/>
            <a:ext cx="4345945" cy="3983553"/>
            <a:chOff x="4743380" y="1157142"/>
            <a:chExt cx="4345945" cy="3983553"/>
          </a:xfrm>
        </p:grpSpPr>
        <p:sp>
          <p:nvSpPr>
            <p:cNvPr id="16" name="Rectangle 15"/>
            <p:cNvSpPr/>
            <p:nvPr/>
          </p:nvSpPr>
          <p:spPr>
            <a:xfrm>
              <a:off x="4749241" y="1169842"/>
              <a:ext cx="4340084" cy="3136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24"/>
            <p:cNvGrpSpPr/>
            <p:nvPr/>
          </p:nvGrpSpPr>
          <p:grpSpPr>
            <a:xfrm>
              <a:off x="4743380" y="1157142"/>
              <a:ext cx="4338297" cy="3983553"/>
              <a:chOff x="4495240" y="1924672"/>
              <a:chExt cx="4472467" cy="3983553"/>
            </a:xfrm>
          </p:grpSpPr>
          <p:pic>
            <p:nvPicPr>
              <p:cNvPr id="17" name="Picture 16"/>
              <p:cNvPicPr>
                <a:picLocks noChangeAspect="1"/>
              </p:cNvPicPr>
              <p:nvPr/>
            </p:nvPicPr>
            <p:blipFill>
              <a:blip r:embed="rId5"/>
              <a:srcRect l="9826" t="15402" r="7670" b="7333"/>
              <a:stretch>
                <a:fillRect/>
              </a:stretch>
            </p:blipFill>
            <p:spPr>
              <a:xfrm>
                <a:off x="4495240" y="2238292"/>
                <a:ext cx="4472467" cy="3669933"/>
              </a:xfrm>
              <a:prstGeom prst="rect">
                <a:avLst/>
              </a:prstGeom>
            </p:spPr>
          </p:pic>
          <p:pic>
            <p:nvPicPr>
              <p:cNvPr id="18" name="Picture 17"/>
              <p:cNvPicPr>
                <a:picLocks noChangeAspect="1"/>
              </p:cNvPicPr>
              <p:nvPr/>
            </p:nvPicPr>
            <p:blipFill>
              <a:blip r:embed="rId5"/>
              <a:srcRect l="6977" t="6650" r="52899" b="85787"/>
              <a:stretch>
                <a:fillRect/>
              </a:stretch>
            </p:blipFill>
            <p:spPr>
              <a:xfrm>
                <a:off x="5855742" y="1924672"/>
                <a:ext cx="2015291" cy="313620"/>
              </a:xfrm>
              <a:prstGeom prst="rect">
                <a:avLst/>
              </a:prstGeom>
            </p:spPr>
          </p:pic>
        </p:grpSp>
        <p:sp>
          <p:nvSpPr>
            <p:cNvPr id="15" name="Rectangle 14"/>
            <p:cNvSpPr/>
            <p:nvPr/>
          </p:nvSpPr>
          <p:spPr>
            <a:xfrm>
              <a:off x="6553200" y="2184327"/>
              <a:ext cx="1841500" cy="205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6642100" y="2969941"/>
              <a:ext cx="1634098" cy="3701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1559514" y="5626953"/>
            <a:ext cx="6046244" cy="707886"/>
          </a:xfrm>
          <a:prstGeom prst="rect">
            <a:avLst/>
          </a:prstGeom>
          <a:noFill/>
        </p:spPr>
        <p:txBody>
          <a:bodyPr wrap="square" rtlCol="0">
            <a:spAutoFit/>
          </a:bodyPr>
          <a:lstStyle/>
          <a:p>
            <a:pPr algn="ctr"/>
            <a:r>
              <a:rPr lang="en-US" sz="2000" dirty="0" smtClean="0">
                <a:latin typeface="Calibri"/>
                <a:cs typeface="Calibri"/>
              </a:rPr>
              <a:t>High-impact part of the GPD program. Form factors </a:t>
            </a:r>
            <a:r>
              <a:rPr lang="en-US" sz="2000" i="1" dirty="0" smtClean="0">
                <a:solidFill>
                  <a:srgbClr val="FF0000"/>
                </a:solidFill>
                <a:latin typeface="Calibri"/>
                <a:cs typeface="Calibri"/>
              </a:rPr>
              <a:t>M</a:t>
            </a:r>
            <a:r>
              <a:rPr lang="en-US" sz="2000" i="1" baseline="-25000" dirty="0" smtClean="0">
                <a:solidFill>
                  <a:srgbClr val="FF0000"/>
                </a:solidFill>
                <a:latin typeface="Calibri"/>
                <a:cs typeface="Calibri"/>
              </a:rPr>
              <a:t>2</a:t>
            </a:r>
            <a:r>
              <a:rPr lang="en-US" sz="2000" i="1" dirty="0" smtClean="0">
                <a:solidFill>
                  <a:srgbClr val="FF0000"/>
                </a:solidFill>
                <a:latin typeface="Calibri"/>
                <a:cs typeface="Calibri"/>
              </a:rPr>
              <a:t>(t) </a:t>
            </a:r>
            <a:r>
              <a:rPr lang="en-US" sz="2000" dirty="0" smtClean="0">
                <a:latin typeface="Calibri"/>
                <a:cs typeface="Calibri"/>
              </a:rPr>
              <a:t>and</a:t>
            </a:r>
            <a:r>
              <a:rPr lang="en-US" sz="2000" i="1" dirty="0" smtClean="0">
                <a:solidFill>
                  <a:srgbClr val="FF0000"/>
                </a:solidFill>
                <a:latin typeface="Calibri"/>
                <a:cs typeface="Calibri"/>
              </a:rPr>
              <a:t> </a:t>
            </a:r>
            <a:r>
              <a:rPr lang="en-US" sz="2000" i="1" dirty="0" err="1" smtClean="0">
                <a:solidFill>
                  <a:srgbClr val="FF0000"/>
                </a:solidFill>
                <a:latin typeface="Calibri"/>
                <a:cs typeface="Calibri"/>
              </a:rPr>
              <a:t>J(t</a:t>
            </a:r>
            <a:r>
              <a:rPr lang="en-US" sz="2000" dirty="0" smtClean="0">
                <a:solidFill>
                  <a:srgbClr val="FF0000"/>
                </a:solidFill>
                <a:latin typeface="Calibri"/>
                <a:cs typeface="Calibri"/>
              </a:rPr>
              <a:t>) </a:t>
            </a:r>
            <a:r>
              <a:rPr lang="en-US" sz="2000" dirty="0" smtClean="0">
                <a:latin typeface="Calibri"/>
                <a:cs typeface="Calibri"/>
              </a:rPr>
              <a:t>may also be accessed.</a:t>
            </a:r>
            <a:endParaRPr lang="en-US" sz="2000" dirty="0">
              <a:latin typeface="Calibri"/>
              <a:cs typeface="Calibri"/>
            </a:endParaRPr>
          </a:p>
        </p:txBody>
      </p:sp>
      <p:sp>
        <p:nvSpPr>
          <p:cNvPr id="25" name="TextBox 24"/>
          <p:cNvSpPr txBox="1"/>
          <p:nvPr/>
        </p:nvSpPr>
        <p:spPr>
          <a:xfrm>
            <a:off x="7310930" y="2169309"/>
            <a:ext cx="1594645" cy="307777"/>
          </a:xfrm>
          <a:prstGeom prst="rect">
            <a:avLst/>
          </a:prstGeom>
          <a:noFill/>
        </p:spPr>
        <p:txBody>
          <a:bodyPr wrap="none" rtlCol="0">
            <a:spAutoFit/>
          </a:bodyPr>
          <a:lstStyle/>
          <a:p>
            <a:r>
              <a:rPr lang="en-US" sz="1400" i="1" dirty="0" smtClean="0">
                <a:latin typeface="Calibri"/>
                <a:cs typeface="Calibri"/>
              </a:rPr>
              <a:t>P. Schweitzer et al. </a:t>
            </a:r>
            <a:endParaRPr lang="en-US" sz="1400" i="1" dirty="0">
              <a:latin typeface="Calibri"/>
              <a:cs typeface="Calibri"/>
            </a:endParaRPr>
          </a:p>
        </p:txBody>
      </p:sp>
    </p:spTree>
    <p:custDataLst>
      <p:tags r:id="rId1"/>
    </p:custDataLst>
    <p:extLst>
      <p:ext uri="{BB962C8B-B14F-4D97-AF65-F5344CB8AC3E}">
        <p14:creationId xmlns:p14="http://schemas.microsoft.com/office/powerpoint/2010/main" val="200882268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0" y="31946"/>
            <a:ext cx="9144000" cy="646331"/>
          </a:xfrm>
          <a:prstGeom prst="rect">
            <a:avLst/>
          </a:prstGeom>
          <a:noFill/>
        </p:spPr>
        <p:txBody>
          <a:bodyPr wrap="square">
            <a:spAutoFit/>
          </a:bodyPr>
          <a:lstStyle/>
          <a:p>
            <a:pPr algn="ctr" fontAlgn="auto">
              <a:spcBef>
                <a:spcPts val="0"/>
              </a:spcBef>
              <a:spcAft>
                <a:spcPts val="0"/>
              </a:spcAft>
              <a:defRPr/>
            </a:pPr>
            <a:r>
              <a:rPr lang="en-US" sz="3600" b="1" kern="0" dirty="0" smtClean="0">
                <a:ln w="12700">
                  <a:noFill/>
                </a:ln>
                <a:solidFill>
                  <a:srgbClr val="000000"/>
                </a:solidFill>
                <a:effectLst>
                  <a:innerShdw blurRad="63500" dist="50800">
                    <a:prstClr val="black">
                      <a:alpha val="50000"/>
                    </a:prstClr>
                  </a:innerShdw>
                </a:effectLst>
                <a:latin typeface="Arial" panose="020B0604020202020204" pitchFamily="34" charset="0"/>
                <a:ea typeface="ＭＳ Ｐゴシック" charset="-128"/>
                <a:cs typeface="Arial" panose="020B0604020202020204" pitchFamily="34" charset="0"/>
              </a:rPr>
              <a:t>Coverage of DVCS @ 11GeV</a:t>
            </a:r>
            <a:endParaRPr lang="en-US" sz="3600" dirty="0">
              <a:ln w="12700">
                <a:noFill/>
              </a:ln>
              <a:solidFill>
                <a:srgbClr val="000000"/>
              </a:solidFill>
              <a:latin typeface="Arial" panose="020B0604020202020204" pitchFamily="34" charset="0"/>
              <a:cs typeface="Arial" panose="020B0604020202020204" pitchFamily="34" charset="0"/>
            </a:endParaRPr>
          </a:p>
        </p:txBody>
      </p:sp>
      <p:grpSp>
        <p:nvGrpSpPr>
          <p:cNvPr id="2" name="Group 38"/>
          <p:cNvGrpSpPr>
            <a:grpSpLocks noChangeAspect="1"/>
          </p:cNvGrpSpPr>
          <p:nvPr/>
        </p:nvGrpSpPr>
        <p:grpSpPr>
          <a:xfrm>
            <a:off x="1992061" y="827881"/>
            <a:ext cx="6240777" cy="4579144"/>
            <a:chOff x="977900" y="1079500"/>
            <a:chExt cx="6934200" cy="5087938"/>
          </a:xfrm>
        </p:grpSpPr>
        <p:sp>
          <p:nvSpPr>
            <p:cNvPr id="20482" name="Line 3"/>
            <p:cNvSpPr>
              <a:spLocks noChangeShapeType="1"/>
            </p:cNvSpPr>
            <p:nvPr/>
          </p:nvSpPr>
          <p:spPr bwMode="auto">
            <a:xfrm>
              <a:off x="4175125" y="1117600"/>
              <a:ext cx="1588" cy="4529138"/>
            </a:xfrm>
            <a:prstGeom prst="line">
              <a:avLst/>
            </a:prstGeom>
            <a:noFill/>
            <a:ln w="19050">
              <a:solidFill>
                <a:schemeClr val="accent1"/>
              </a:solidFill>
              <a:prstDash val="dash"/>
              <a:round/>
              <a:headEnd/>
              <a:tailEnd/>
            </a:ln>
          </p:spPr>
          <p:txBody>
            <a:bodyPr/>
            <a:lstStyle/>
            <a:p>
              <a:endParaRPr lang="en-US"/>
            </a:p>
          </p:txBody>
        </p:sp>
        <p:grpSp>
          <p:nvGrpSpPr>
            <p:cNvPr id="3" name="Group 4"/>
            <p:cNvGrpSpPr>
              <a:grpSpLocks/>
            </p:cNvGrpSpPr>
            <p:nvPr/>
          </p:nvGrpSpPr>
          <p:grpSpPr bwMode="auto">
            <a:xfrm>
              <a:off x="1928813" y="1296988"/>
              <a:ext cx="1335087" cy="3892550"/>
              <a:chOff x="1004" y="1008"/>
              <a:chExt cx="900" cy="2640"/>
            </a:xfrm>
          </p:grpSpPr>
          <p:sp>
            <p:nvSpPr>
              <p:cNvPr id="20512" name="Line 5"/>
              <p:cNvSpPr>
                <a:spLocks noChangeShapeType="1"/>
              </p:cNvSpPr>
              <p:nvPr/>
            </p:nvSpPr>
            <p:spPr bwMode="auto">
              <a:xfrm>
                <a:off x="1004" y="1008"/>
                <a:ext cx="0" cy="2640"/>
              </a:xfrm>
              <a:prstGeom prst="line">
                <a:avLst/>
              </a:prstGeom>
              <a:noFill/>
              <a:ln w="57150">
                <a:solidFill>
                  <a:srgbClr val="6699FF"/>
                </a:solidFill>
                <a:round/>
                <a:headEnd/>
                <a:tailEnd/>
              </a:ln>
            </p:spPr>
            <p:txBody>
              <a:bodyPr/>
              <a:lstStyle/>
              <a:p>
                <a:endParaRPr lang="en-US"/>
              </a:p>
            </p:txBody>
          </p:sp>
          <p:sp>
            <p:nvSpPr>
              <p:cNvPr id="20513" name="Text Box 6"/>
              <p:cNvSpPr txBox="1">
                <a:spLocks noChangeArrowheads="1"/>
              </p:cNvSpPr>
              <p:nvPr/>
            </p:nvSpPr>
            <p:spPr bwMode="auto">
              <a:xfrm>
                <a:off x="1116" y="1114"/>
                <a:ext cx="788" cy="261"/>
              </a:xfrm>
              <a:prstGeom prst="rect">
                <a:avLst/>
              </a:prstGeom>
              <a:noFill/>
              <a:ln w="19050">
                <a:solidFill>
                  <a:srgbClr val="6699FF"/>
                </a:solidFill>
                <a:miter lim="800000"/>
                <a:headEnd/>
                <a:tailEnd/>
              </a:ln>
            </p:spPr>
            <p:txBody>
              <a:bodyPr wrap="none">
                <a:spAutoFit/>
              </a:bodyPr>
              <a:lstStyle/>
              <a:p>
                <a:pPr algn="ctr"/>
                <a:r>
                  <a:rPr lang="en-US">
                    <a:solidFill>
                      <a:srgbClr val="0000CC"/>
                    </a:solidFill>
                    <a:latin typeface="Times New Roman" pitchFamily="18" charset="0"/>
                  </a:rPr>
                  <a:t>H1, ZEUS</a:t>
                </a:r>
              </a:p>
            </p:txBody>
          </p:sp>
          <p:sp>
            <p:nvSpPr>
              <p:cNvPr id="20514" name="Line 7"/>
              <p:cNvSpPr>
                <a:spLocks noChangeShapeType="1"/>
              </p:cNvSpPr>
              <p:nvPr/>
            </p:nvSpPr>
            <p:spPr bwMode="auto">
              <a:xfrm flipH="1">
                <a:off x="1100" y="1296"/>
                <a:ext cx="96" cy="96"/>
              </a:xfrm>
              <a:prstGeom prst="line">
                <a:avLst/>
              </a:prstGeom>
              <a:noFill/>
              <a:ln w="38100">
                <a:noFill/>
                <a:round/>
                <a:headEnd/>
                <a:tailEnd type="triangle" w="med" len="med"/>
              </a:ln>
            </p:spPr>
            <p:txBody>
              <a:bodyPr/>
              <a:lstStyle/>
              <a:p>
                <a:endParaRPr lang="en-US"/>
              </a:p>
            </p:txBody>
          </p:sp>
          <p:sp>
            <p:nvSpPr>
              <p:cNvPr id="20515" name="Line 8"/>
              <p:cNvSpPr>
                <a:spLocks noChangeShapeType="1"/>
              </p:cNvSpPr>
              <p:nvPr/>
            </p:nvSpPr>
            <p:spPr bwMode="auto">
              <a:xfrm flipH="1">
                <a:off x="1008" y="1344"/>
                <a:ext cx="144" cy="96"/>
              </a:xfrm>
              <a:prstGeom prst="line">
                <a:avLst/>
              </a:prstGeom>
              <a:noFill/>
              <a:ln w="28575">
                <a:solidFill>
                  <a:srgbClr val="6699FF"/>
                </a:solidFill>
                <a:round/>
                <a:headEnd/>
                <a:tailEnd type="triangle" w="med" len="med"/>
              </a:ln>
            </p:spPr>
            <p:txBody>
              <a:bodyPr/>
              <a:lstStyle/>
              <a:p>
                <a:endParaRPr lang="en-US"/>
              </a:p>
            </p:txBody>
          </p:sp>
        </p:grpSp>
        <p:sp>
          <p:nvSpPr>
            <p:cNvPr id="20485" name="Rectangle 10"/>
            <p:cNvSpPr>
              <a:spLocks noChangeArrowheads="1"/>
            </p:cNvSpPr>
            <p:nvPr/>
          </p:nvSpPr>
          <p:spPr bwMode="auto">
            <a:xfrm rot="19717453">
              <a:off x="4987925" y="2513013"/>
              <a:ext cx="2105025" cy="354012"/>
            </a:xfrm>
            <a:prstGeom prst="rect">
              <a:avLst/>
            </a:prstGeom>
            <a:solidFill>
              <a:srgbClr val="FFFF00"/>
            </a:solidFill>
            <a:ln w="28575">
              <a:noFill/>
              <a:miter lim="800000"/>
              <a:headEnd/>
              <a:tailEnd/>
            </a:ln>
          </p:spPr>
          <p:txBody>
            <a:bodyPr wrap="none" anchor="ctr"/>
            <a:lstStyle/>
            <a:p>
              <a:pPr eaLnBrk="0" hangingPunct="0"/>
              <a:endParaRPr lang="en-US">
                <a:solidFill>
                  <a:srgbClr val="FFFFFF"/>
                </a:solidFill>
              </a:endParaRPr>
            </a:p>
          </p:txBody>
        </p:sp>
        <p:sp>
          <p:nvSpPr>
            <p:cNvPr id="20486" name="Text Box 11"/>
            <p:cNvSpPr txBox="1">
              <a:spLocks noChangeArrowheads="1"/>
            </p:cNvSpPr>
            <p:nvPr/>
          </p:nvSpPr>
          <p:spPr bwMode="auto">
            <a:xfrm rot="19611180">
              <a:off x="4760913" y="2576513"/>
              <a:ext cx="2216150" cy="457200"/>
            </a:xfrm>
            <a:prstGeom prst="rect">
              <a:avLst/>
            </a:prstGeom>
            <a:noFill/>
            <a:ln w="28575">
              <a:noFill/>
              <a:miter lim="800000"/>
              <a:headEnd/>
              <a:tailEnd/>
            </a:ln>
          </p:spPr>
          <p:txBody>
            <a:bodyPr wrap="none">
              <a:spAutoFit/>
            </a:bodyPr>
            <a:lstStyle/>
            <a:p>
              <a:pPr algn="ctr" eaLnBrk="0" hangingPunct="0"/>
              <a:r>
                <a:rPr lang="en-US" sz="2400" b="1" i="1">
                  <a:solidFill>
                    <a:srgbClr val="FF0000"/>
                  </a:solidFill>
                </a:rPr>
                <a:t>JLab Upgrade</a:t>
              </a:r>
            </a:p>
          </p:txBody>
        </p:sp>
        <p:pic>
          <p:nvPicPr>
            <p:cNvPr id="20487" name="Picture 12" descr="dvcs_11gev"/>
            <p:cNvPicPr>
              <a:picLocks noChangeAspect="1" noChangeArrowheads="1"/>
            </p:cNvPicPr>
            <p:nvPr/>
          </p:nvPicPr>
          <p:blipFill>
            <a:blip r:embed="rId4" cstate="print"/>
            <a:srcRect t="15898" r="3615"/>
            <a:stretch>
              <a:fillRect/>
            </a:stretch>
          </p:blipFill>
          <p:spPr bwMode="auto">
            <a:xfrm>
              <a:off x="977900" y="1176338"/>
              <a:ext cx="6934200" cy="4991100"/>
            </a:xfrm>
            <a:prstGeom prst="rect">
              <a:avLst/>
            </a:prstGeom>
            <a:noFill/>
            <a:ln w="9525">
              <a:noFill/>
              <a:miter lim="800000"/>
              <a:headEnd/>
              <a:tailEnd/>
            </a:ln>
          </p:spPr>
        </p:pic>
        <p:sp>
          <p:nvSpPr>
            <p:cNvPr id="20488" name="Rectangle 13"/>
            <p:cNvSpPr>
              <a:spLocks noChangeArrowheads="1"/>
            </p:cNvSpPr>
            <p:nvPr/>
          </p:nvSpPr>
          <p:spPr bwMode="auto">
            <a:xfrm>
              <a:off x="1892300" y="1612900"/>
              <a:ext cx="5105400" cy="3805238"/>
            </a:xfrm>
            <a:prstGeom prst="rect">
              <a:avLst/>
            </a:prstGeom>
            <a:solidFill>
              <a:schemeClr val="bg1"/>
            </a:solidFill>
            <a:ln w="9525">
              <a:noFill/>
              <a:miter lim="800000"/>
              <a:headEnd/>
              <a:tailEnd/>
            </a:ln>
          </p:spPr>
          <p:txBody>
            <a:bodyPr wrap="none" anchor="ctr"/>
            <a:lstStyle/>
            <a:p>
              <a:pPr algn="ctr"/>
              <a:r>
                <a:rPr lang="en-US" b="1">
                  <a:solidFill>
                    <a:srgbClr val="FFFFFF"/>
                  </a:solidFill>
                  <a:latin typeface="Times New Roman" pitchFamily="18" charset="0"/>
                </a:rPr>
                <a:t>11 GeV</a:t>
              </a:r>
            </a:p>
          </p:txBody>
        </p:sp>
        <p:sp>
          <p:nvSpPr>
            <p:cNvPr id="20489" name="Freeform 14"/>
            <p:cNvSpPr>
              <a:spLocks/>
            </p:cNvSpPr>
            <p:nvPr/>
          </p:nvSpPr>
          <p:spPr bwMode="auto">
            <a:xfrm>
              <a:off x="2065337" y="1296988"/>
              <a:ext cx="5534025" cy="3903662"/>
            </a:xfrm>
            <a:custGeom>
              <a:avLst/>
              <a:gdLst>
                <a:gd name="T0" fmla="*/ 136 w 3600"/>
                <a:gd name="T1" fmla="*/ 2328 h 2408"/>
                <a:gd name="T2" fmla="*/ 616 w 3600"/>
                <a:gd name="T3" fmla="*/ 1800 h 2408"/>
                <a:gd name="T4" fmla="*/ 1192 w 3600"/>
                <a:gd name="T5" fmla="*/ 1320 h 2408"/>
                <a:gd name="T6" fmla="*/ 2296 w 3600"/>
                <a:gd name="T7" fmla="*/ 504 h 2408"/>
                <a:gd name="T8" fmla="*/ 2920 w 3600"/>
                <a:gd name="T9" fmla="*/ 120 h 2408"/>
                <a:gd name="T10" fmla="*/ 3208 w 3600"/>
                <a:gd name="T11" fmla="*/ 24 h 2408"/>
                <a:gd name="T12" fmla="*/ 3400 w 3600"/>
                <a:gd name="T13" fmla="*/ 24 h 2408"/>
                <a:gd name="T14" fmla="*/ 3544 w 3600"/>
                <a:gd name="T15" fmla="*/ 168 h 2408"/>
                <a:gd name="T16" fmla="*/ 3592 w 3600"/>
                <a:gd name="T17" fmla="*/ 312 h 2408"/>
                <a:gd name="T18" fmla="*/ 3592 w 3600"/>
                <a:gd name="T19" fmla="*/ 456 h 2408"/>
                <a:gd name="T20" fmla="*/ 3592 w 3600"/>
                <a:gd name="T21" fmla="*/ 552 h 2408"/>
                <a:gd name="T22" fmla="*/ 3544 w 3600"/>
                <a:gd name="T23" fmla="*/ 696 h 2408"/>
                <a:gd name="T24" fmla="*/ 3448 w 3600"/>
                <a:gd name="T25" fmla="*/ 840 h 2408"/>
                <a:gd name="T26" fmla="*/ 3112 w 3600"/>
                <a:gd name="T27" fmla="*/ 1272 h 2408"/>
                <a:gd name="T28" fmla="*/ 2392 w 3600"/>
                <a:gd name="T29" fmla="*/ 1800 h 2408"/>
                <a:gd name="T30" fmla="*/ 1432 w 3600"/>
                <a:gd name="T31" fmla="*/ 2280 h 2408"/>
                <a:gd name="T32" fmla="*/ 136 w 3600"/>
                <a:gd name="T33" fmla="*/ 2328 h 24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0"/>
                <a:gd name="T52" fmla="*/ 0 h 2408"/>
                <a:gd name="T53" fmla="*/ 3600 w 3600"/>
                <a:gd name="T54" fmla="*/ 2408 h 24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0" h="2408">
                  <a:moveTo>
                    <a:pt x="136" y="2328"/>
                  </a:moveTo>
                  <a:cubicBezTo>
                    <a:pt x="0" y="2248"/>
                    <a:pt x="440" y="1968"/>
                    <a:pt x="616" y="1800"/>
                  </a:cubicBezTo>
                  <a:cubicBezTo>
                    <a:pt x="792" y="1632"/>
                    <a:pt x="912" y="1536"/>
                    <a:pt x="1192" y="1320"/>
                  </a:cubicBezTo>
                  <a:cubicBezTo>
                    <a:pt x="1472" y="1104"/>
                    <a:pt x="2008" y="704"/>
                    <a:pt x="2296" y="504"/>
                  </a:cubicBezTo>
                  <a:cubicBezTo>
                    <a:pt x="2584" y="304"/>
                    <a:pt x="2768" y="200"/>
                    <a:pt x="2920" y="120"/>
                  </a:cubicBezTo>
                  <a:cubicBezTo>
                    <a:pt x="3072" y="40"/>
                    <a:pt x="3128" y="40"/>
                    <a:pt x="3208" y="24"/>
                  </a:cubicBezTo>
                  <a:cubicBezTo>
                    <a:pt x="3288" y="8"/>
                    <a:pt x="3344" y="0"/>
                    <a:pt x="3400" y="24"/>
                  </a:cubicBezTo>
                  <a:cubicBezTo>
                    <a:pt x="3456" y="48"/>
                    <a:pt x="3512" y="120"/>
                    <a:pt x="3544" y="168"/>
                  </a:cubicBezTo>
                  <a:cubicBezTo>
                    <a:pt x="3576" y="216"/>
                    <a:pt x="3584" y="264"/>
                    <a:pt x="3592" y="312"/>
                  </a:cubicBezTo>
                  <a:cubicBezTo>
                    <a:pt x="3600" y="360"/>
                    <a:pt x="3592" y="416"/>
                    <a:pt x="3592" y="456"/>
                  </a:cubicBezTo>
                  <a:cubicBezTo>
                    <a:pt x="3592" y="496"/>
                    <a:pt x="3600" y="512"/>
                    <a:pt x="3592" y="552"/>
                  </a:cubicBezTo>
                  <a:cubicBezTo>
                    <a:pt x="3584" y="592"/>
                    <a:pt x="3568" y="648"/>
                    <a:pt x="3544" y="696"/>
                  </a:cubicBezTo>
                  <a:cubicBezTo>
                    <a:pt x="3520" y="744"/>
                    <a:pt x="3520" y="744"/>
                    <a:pt x="3448" y="840"/>
                  </a:cubicBezTo>
                  <a:cubicBezTo>
                    <a:pt x="3376" y="936"/>
                    <a:pt x="3288" y="1112"/>
                    <a:pt x="3112" y="1272"/>
                  </a:cubicBezTo>
                  <a:cubicBezTo>
                    <a:pt x="2936" y="1432"/>
                    <a:pt x="2672" y="1632"/>
                    <a:pt x="2392" y="1800"/>
                  </a:cubicBezTo>
                  <a:cubicBezTo>
                    <a:pt x="2112" y="1968"/>
                    <a:pt x="1808" y="2192"/>
                    <a:pt x="1432" y="2280"/>
                  </a:cubicBezTo>
                  <a:cubicBezTo>
                    <a:pt x="1056" y="2368"/>
                    <a:pt x="272" y="2408"/>
                    <a:pt x="136" y="2328"/>
                  </a:cubicBezTo>
                  <a:close/>
                </a:path>
              </a:pathLst>
            </a:custGeom>
            <a:solidFill>
              <a:srgbClr val="FFFF00"/>
            </a:solidFill>
            <a:ln w="28575">
              <a:solidFill>
                <a:srgbClr val="000000"/>
              </a:solidFill>
              <a:prstDash val="sysDot"/>
              <a:round/>
              <a:headEnd/>
              <a:tailEnd/>
            </a:ln>
          </p:spPr>
          <p:txBody>
            <a:bodyPr/>
            <a:lstStyle/>
            <a:p>
              <a:pPr eaLnBrk="0" hangingPunct="0"/>
              <a:endParaRPr lang="en-US">
                <a:solidFill>
                  <a:srgbClr val="FFFFFF"/>
                </a:solidFill>
              </a:endParaRPr>
            </a:p>
          </p:txBody>
        </p:sp>
        <p:sp>
          <p:nvSpPr>
            <p:cNvPr id="20490" name="Line 15"/>
            <p:cNvSpPr>
              <a:spLocks noChangeShapeType="1"/>
            </p:cNvSpPr>
            <p:nvPr/>
          </p:nvSpPr>
          <p:spPr bwMode="auto">
            <a:xfrm>
              <a:off x="1847850" y="1296988"/>
              <a:ext cx="1588" cy="3892550"/>
            </a:xfrm>
            <a:prstGeom prst="line">
              <a:avLst/>
            </a:prstGeom>
            <a:noFill/>
            <a:ln w="57150">
              <a:solidFill>
                <a:srgbClr val="6699FF"/>
              </a:solidFill>
              <a:round/>
              <a:headEnd/>
              <a:tailEnd/>
            </a:ln>
          </p:spPr>
          <p:txBody>
            <a:bodyPr/>
            <a:lstStyle/>
            <a:p>
              <a:endParaRPr lang="en-US"/>
            </a:p>
          </p:txBody>
        </p:sp>
        <p:sp>
          <p:nvSpPr>
            <p:cNvPr id="20491" name="Text Box 16"/>
            <p:cNvSpPr txBox="1">
              <a:spLocks noChangeArrowheads="1"/>
            </p:cNvSpPr>
            <p:nvPr/>
          </p:nvSpPr>
          <p:spPr bwMode="auto">
            <a:xfrm>
              <a:off x="2163305" y="1292224"/>
              <a:ext cx="1329653" cy="444567"/>
            </a:xfrm>
            <a:prstGeom prst="rect">
              <a:avLst/>
            </a:prstGeom>
            <a:noFill/>
            <a:ln w="19050">
              <a:noFill/>
              <a:miter lim="800000"/>
              <a:headEnd/>
              <a:tailEnd/>
            </a:ln>
          </p:spPr>
          <p:txBody>
            <a:bodyPr wrap="none">
              <a:spAutoFit/>
            </a:bodyPr>
            <a:lstStyle/>
            <a:p>
              <a:pPr algn="ctr"/>
              <a:r>
                <a:rPr lang="en-US" sz="2000" b="1" i="1" dirty="0">
                  <a:solidFill>
                    <a:srgbClr val="0000CC"/>
                  </a:solidFill>
                  <a:latin typeface="Calibri"/>
                  <a:cs typeface="Calibri"/>
                </a:rPr>
                <a:t>H1, ZEUS</a:t>
              </a:r>
            </a:p>
          </p:txBody>
        </p:sp>
        <p:sp>
          <p:nvSpPr>
            <p:cNvPr id="20492" name="Line 17"/>
            <p:cNvSpPr>
              <a:spLocks noChangeShapeType="1"/>
            </p:cNvSpPr>
            <p:nvPr/>
          </p:nvSpPr>
          <p:spPr bwMode="auto">
            <a:xfrm flipH="1">
              <a:off x="2009775" y="1466850"/>
              <a:ext cx="142875" cy="141288"/>
            </a:xfrm>
            <a:prstGeom prst="line">
              <a:avLst/>
            </a:prstGeom>
            <a:noFill/>
            <a:ln w="38100">
              <a:noFill/>
              <a:round/>
              <a:headEnd/>
              <a:tailEnd type="triangle" w="med" len="med"/>
            </a:ln>
          </p:spPr>
          <p:txBody>
            <a:bodyPr/>
            <a:lstStyle/>
            <a:p>
              <a:endParaRPr lang="en-US"/>
            </a:p>
          </p:txBody>
        </p:sp>
        <p:sp>
          <p:nvSpPr>
            <p:cNvPr id="20493" name="Line 18"/>
            <p:cNvSpPr>
              <a:spLocks noChangeShapeType="1"/>
            </p:cNvSpPr>
            <p:nvPr/>
          </p:nvSpPr>
          <p:spPr bwMode="auto">
            <a:xfrm flipH="1">
              <a:off x="1878013" y="1543050"/>
              <a:ext cx="347662" cy="141288"/>
            </a:xfrm>
            <a:prstGeom prst="line">
              <a:avLst/>
            </a:prstGeom>
            <a:noFill/>
            <a:ln w="28575">
              <a:solidFill>
                <a:srgbClr val="6699FF"/>
              </a:solidFill>
              <a:round/>
              <a:headEnd/>
              <a:tailEnd type="triangle" w="med" len="med"/>
            </a:ln>
          </p:spPr>
          <p:txBody>
            <a:bodyPr/>
            <a:lstStyle/>
            <a:p>
              <a:endParaRPr lang="en-US"/>
            </a:p>
          </p:txBody>
        </p:sp>
        <p:sp>
          <p:nvSpPr>
            <p:cNvPr id="20494" name="Freeform 19"/>
            <p:cNvSpPr>
              <a:spLocks/>
            </p:cNvSpPr>
            <p:nvPr/>
          </p:nvSpPr>
          <p:spPr bwMode="auto">
            <a:xfrm>
              <a:off x="1930400" y="1079500"/>
              <a:ext cx="142875" cy="4033838"/>
            </a:xfrm>
            <a:custGeom>
              <a:avLst/>
              <a:gdLst>
                <a:gd name="T0" fmla="*/ 0 w 168"/>
                <a:gd name="T1" fmla="*/ 3016 h 3016"/>
                <a:gd name="T2" fmla="*/ 144 w 168"/>
                <a:gd name="T3" fmla="*/ 424 h 3016"/>
                <a:gd name="T4" fmla="*/ 144 w 168"/>
                <a:gd name="T5" fmla="*/ 472 h 3016"/>
                <a:gd name="T6" fmla="*/ 0 60000 65536"/>
                <a:gd name="T7" fmla="*/ 0 60000 65536"/>
                <a:gd name="T8" fmla="*/ 0 60000 65536"/>
                <a:gd name="T9" fmla="*/ 0 w 168"/>
                <a:gd name="T10" fmla="*/ 0 h 3016"/>
                <a:gd name="T11" fmla="*/ 168 w 168"/>
                <a:gd name="T12" fmla="*/ 3016 h 3016"/>
              </a:gdLst>
              <a:ahLst/>
              <a:cxnLst>
                <a:cxn ang="T6">
                  <a:pos x="T0" y="T1"/>
                </a:cxn>
                <a:cxn ang="T7">
                  <a:pos x="T2" y="T3"/>
                </a:cxn>
                <a:cxn ang="T8">
                  <a:pos x="T4" y="T5"/>
                </a:cxn>
              </a:cxnLst>
              <a:rect l="T9" t="T10" r="T11" b="T12"/>
              <a:pathLst>
                <a:path w="168" h="3016">
                  <a:moveTo>
                    <a:pt x="0" y="3016"/>
                  </a:moveTo>
                  <a:cubicBezTo>
                    <a:pt x="60" y="1932"/>
                    <a:pt x="120" y="848"/>
                    <a:pt x="144" y="424"/>
                  </a:cubicBezTo>
                  <a:cubicBezTo>
                    <a:pt x="168" y="0"/>
                    <a:pt x="156" y="236"/>
                    <a:pt x="144" y="472"/>
                  </a:cubicBezTo>
                </a:path>
              </a:pathLst>
            </a:custGeom>
            <a:noFill/>
            <a:ln w="28575">
              <a:solidFill>
                <a:srgbClr val="FF0000"/>
              </a:solidFill>
              <a:prstDash val="sysDot"/>
              <a:round/>
              <a:headEnd/>
              <a:tailEnd/>
            </a:ln>
          </p:spPr>
          <p:txBody>
            <a:bodyPr/>
            <a:lstStyle/>
            <a:p>
              <a:pPr eaLnBrk="0" hangingPunct="0"/>
              <a:endParaRPr lang="en-US">
                <a:solidFill>
                  <a:srgbClr val="FFFFFF"/>
                </a:solidFill>
              </a:endParaRPr>
            </a:p>
          </p:txBody>
        </p:sp>
        <p:sp>
          <p:nvSpPr>
            <p:cNvPr id="20495" name="Freeform 20"/>
            <p:cNvSpPr>
              <a:spLocks/>
            </p:cNvSpPr>
            <p:nvPr/>
          </p:nvSpPr>
          <p:spPr bwMode="auto">
            <a:xfrm>
              <a:off x="1966913" y="1363663"/>
              <a:ext cx="2208212" cy="3749675"/>
            </a:xfrm>
            <a:custGeom>
              <a:avLst/>
              <a:gdLst>
                <a:gd name="T0" fmla="*/ 1488 w 1488"/>
                <a:gd name="T1" fmla="*/ 0 h 2544"/>
                <a:gd name="T2" fmla="*/ 1200 w 1488"/>
                <a:gd name="T3" fmla="*/ 336 h 2544"/>
                <a:gd name="T4" fmla="*/ 720 w 1488"/>
                <a:gd name="T5" fmla="*/ 1056 h 2544"/>
                <a:gd name="T6" fmla="*/ 336 w 1488"/>
                <a:gd name="T7" fmla="*/ 1680 h 2544"/>
                <a:gd name="T8" fmla="*/ 96 w 1488"/>
                <a:gd name="T9" fmla="*/ 2208 h 2544"/>
                <a:gd name="T10" fmla="*/ 0 w 1488"/>
                <a:gd name="T11" fmla="*/ 2544 h 2544"/>
                <a:gd name="T12" fmla="*/ 0 60000 65536"/>
                <a:gd name="T13" fmla="*/ 0 60000 65536"/>
                <a:gd name="T14" fmla="*/ 0 60000 65536"/>
                <a:gd name="T15" fmla="*/ 0 60000 65536"/>
                <a:gd name="T16" fmla="*/ 0 60000 65536"/>
                <a:gd name="T17" fmla="*/ 0 60000 65536"/>
                <a:gd name="T18" fmla="*/ 0 w 1488"/>
                <a:gd name="T19" fmla="*/ 0 h 2544"/>
                <a:gd name="T20" fmla="*/ 1488 w 1488"/>
                <a:gd name="T21" fmla="*/ 2544 h 2544"/>
              </a:gdLst>
              <a:ahLst/>
              <a:cxnLst>
                <a:cxn ang="T12">
                  <a:pos x="T0" y="T1"/>
                </a:cxn>
                <a:cxn ang="T13">
                  <a:pos x="T2" y="T3"/>
                </a:cxn>
                <a:cxn ang="T14">
                  <a:pos x="T4" y="T5"/>
                </a:cxn>
                <a:cxn ang="T15">
                  <a:pos x="T6" y="T7"/>
                </a:cxn>
                <a:cxn ang="T16">
                  <a:pos x="T8" y="T9"/>
                </a:cxn>
                <a:cxn ang="T17">
                  <a:pos x="T10" y="T11"/>
                </a:cxn>
              </a:cxnLst>
              <a:rect l="T18" t="T19" r="T20" b="T21"/>
              <a:pathLst>
                <a:path w="1488" h="2544">
                  <a:moveTo>
                    <a:pt x="1488" y="0"/>
                  </a:moveTo>
                  <a:cubicBezTo>
                    <a:pt x="1408" y="80"/>
                    <a:pt x="1328" y="160"/>
                    <a:pt x="1200" y="336"/>
                  </a:cubicBezTo>
                  <a:cubicBezTo>
                    <a:pt x="1072" y="512"/>
                    <a:pt x="864" y="832"/>
                    <a:pt x="720" y="1056"/>
                  </a:cubicBezTo>
                  <a:cubicBezTo>
                    <a:pt x="576" y="1280"/>
                    <a:pt x="440" y="1488"/>
                    <a:pt x="336" y="1680"/>
                  </a:cubicBezTo>
                  <a:cubicBezTo>
                    <a:pt x="232" y="1872"/>
                    <a:pt x="152" y="2064"/>
                    <a:pt x="96" y="2208"/>
                  </a:cubicBezTo>
                  <a:cubicBezTo>
                    <a:pt x="40" y="2352"/>
                    <a:pt x="20" y="2448"/>
                    <a:pt x="0" y="2544"/>
                  </a:cubicBezTo>
                </a:path>
              </a:pathLst>
            </a:custGeom>
            <a:noFill/>
            <a:ln w="28575">
              <a:solidFill>
                <a:schemeClr val="accent2"/>
              </a:solidFill>
              <a:prstDash val="sysDot"/>
              <a:round/>
              <a:headEnd/>
              <a:tailEnd/>
            </a:ln>
          </p:spPr>
          <p:txBody>
            <a:bodyPr/>
            <a:lstStyle/>
            <a:p>
              <a:pPr eaLnBrk="0" hangingPunct="0"/>
              <a:endParaRPr lang="en-US">
                <a:solidFill>
                  <a:srgbClr val="FFFFFF"/>
                </a:solidFill>
              </a:endParaRPr>
            </a:p>
          </p:txBody>
        </p:sp>
        <p:sp>
          <p:nvSpPr>
            <p:cNvPr id="20496" name="Text Box 21"/>
            <p:cNvSpPr txBox="1">
              <a:spLocks noChangeArrowheads="1"/>
            </p:cNvSpPr>
            <p:nvPr/>
          </p:nvSpPr>
          <p:spPr bwMode="auto">
            <a:xfrm rot="19321247">
              <a:off x="4627752" y="2804220"/>
              <a:ext cx="2409446" cy="512961"/>
            </a:xfrm>
            <a:prstGeom prst="rect">
              <a:avLst/>
            </a:prstGeom>
            <a:noFill/>
            <a:ln w="9525">
              <a:noFill/>
              <a:miter lim="800000"/>
              <a:headEnd/>
              <a:tailEnd/>
            </a:ln>
          </p:spPr>
          <p:txBody>
            <a:bodyPr wrap="none">
              <a:spAutoFit/>
            </a:bodyPr>
            <a:lstStyle/>
            <a:p>
              <a:r>
                <a:rPr lang="en-US" sz="2400" b="1" i="1" dirty="0">
                  <a:solidFill>
                    <a:srgbClr val="000000"/>
                  </a:solidFill>
                  <a:latin typeface="Calibri"/>
                  <a:cs typeface="Calibri"/>
                </a:rPr>
                <a:t>JLab @ </a:t>
              </a:r>
              <a:r>
                <a:rPr lang="en-US" sz="2400" b="1" i="1" dirty="0" smtClean="0">
                  <a:solidFill>
                    <a:srgbClr val="000000"/>
                  </a:solidFill>
                  <a:latin typeface="Calibri"/>
                  <a:cs typeface="Calibri"/>
                </a:rPr>
                <a:t>11 </a:t>
              </a:r>
              <a:r>
                <a:rPr lang="en-US" sz="2400" b="1" i="1" dirty="0">
                  <a:solidFill>
                    <a:srgbClr val="000000"/>
                  </a:solidFill>
                  <a:latin typeface="Calibri"/>
                  <a:cs typeface="Calibri"/>
                </a:rPr>
                <a:t>GeV</a:t>
              </a:r>
            </a:p>
          </p:txBody>
        </p:sp>
        <p:sp>
          <p:nvSpPr>
            <p:cNvPr id="20497" name="Text Box 22"/>
            <p:cNvSpPr txBox="1">
              <a:spLocks noChangeArrowheads="1"/>
            </p:cNvSpPr>
            <p:nvPr/>
          </p:nvSpPr>
          <p:spPr bwMode="auto">
            <a:xfrm rot="19423185">
              <a:off x="4876036" y="1859360"/>
              <a:ext cx="960377" cy="410369"/>
            </a:xfrm>
            <a:prstGeom prst="rect">
              <a:avLst/>
            </a:prstGeom>
            <a:noFill/>
            <a:ln w="9525">
              <a:noFill/>
              <a:miter lim="800000"/>
              <a:headEnd/>
              <a:tailEnd/>
            </a:ln>
          </p:spPr>
          <p:txBody>
            <a:bodyPr wrap="none">
              <a:spAutoFit/>
            </a:bodyPr>
            <a:lstStyle/>
            <a:p>
              <a:r>
                <a:rPr lang="en-US" dirty="0">
                  <a:solidFill>
                    <a:srgbClr val="0070C0"/>
                  </a:solidFill>
                  <a:latin typeface="Calibri"/>
                  <a:cs typeface="Calibri"/>
                </a:rPr>
                <a:t>11 GeV</a:t>
              </a:r>
            </a:p>
          </p:txBody>
        </p:sp>
        <p:sp>
          <p:nvSpPr>
            <p:cNvPr id="20498" name="Text Box 23"/>
            <p:cNvSpPr txBox="1">
              <a:spLocks noChangeArrowheads="1"/>
            </p:cNvSpPr>
            <p:nvPr/>
          </p:nvSpPr>
          <p:spPr bwMode="auto">
            <a:xfrm rot="18531087">
              <a:off x="3471069" y="1572419"/>
              <a:ext cx="958850" cy="366712"/>
            </a:xfrm>
            <a:prstGeom prst="rect">
              <a:avLst/>
            </a:prstGeom>
            <a:noFill/>
            <a:ln w="9525">
              <a:noFill/>
              <a:miter lim="800000"/>
              <a:headEnd/>
              <a:tailEnd/>
            </a:ln>
          </p:spPr>
          <p:txBody>
            <a:bodyPr wrap="none">
              <a:spAutoFit/>
            </a:bodyPr>
            <a:lstStyle/>
            <a:p>
              <a:r>
                <a:rPr lang="en-US">
                  <a:solidFill>
                    <a:srgbClr val="66CCFF"/>
                  </a:solidFill>
                </a:rPr>
                <a:t>27 GeV</a:t>
              </a:r>
            </a:p>
          </p:txBody>
        </p:sp>
        <p:sp>
          <p:nvSpPr>
            <p:cNvPr id="20499" name="Text Box 24"/>
            <p:cNvSpPr txBox="1">
              <a:spLocks noChangeArrowheads="1"/>
            </p:cNvSpPr>
            <p:nvPr/>
          </p:nvSpPr>
          <p:spPr bwMode="auto">
            <a:xfrm rot="16762891">
              <a:off x="1748836" y="2007791"/>
              <a:ext cx="1088617" cy="410369"/>
            </a:xfrm>
            <a:prstGeom prst="rect">
              <a:avLst/>
            </a:prstGeom>
            <a:noFill/>
            <a:ln w="9525">
              <a:noFill/>
              <a:miter lim="800000"/>
              <a:headEnd/>
              <a:tailEnd/>
            </a:ln>
          </p:spPr>
          <p:txBody>
            <a:bodyPr wrap="none">
              <a:spAutoFit/>
            </a:bodyPr>
            <a:lstStyle/>
            <a:p>
              <a:r>
                <a:rPr lang="en-US" dirty="0">
                  <a:solidFill>
                    <a:srgbClr val="FF0000"/>
                  </a:solidFill>
                  <a:latin typeface="Calibri"/>
                  <a:cs typeface="Calibri"/>
                </a:rPr>
                <a:t>200 GeV</a:t>
              </a:r>
            </a:p>
          </p:txBody>
        </p:sp>
        <p:sp>
          <p:nvSpPr>
            <p:cNvPr id="20500" name="Text Box 25"/>
            <p:cNvSpPr txBox="1">
              <a:spLocks noChangeArrowheads="1"/>
            </p:cNvSpPr>
            <p:nvPr/>
          </p:nvSpPr>
          <p:spPr bwMode="auto">
            <a:xfrm rot="19111788">
              <a:off x="6149674" y="3434160"/>
              <a:ext cx="1302352" cy="410369"/>
            </a:xfrm>
            <a:prstGeom prst="rect">
              <a:avLst/>
            </a:prstGeom>
            <a:noFill/>
            <a:ln w="9525">
              <a:noFill/>
              <a:miter lim="800000"/>
              <a:headEnd/>
              <a:tailEnd/>
            </a:ln>
          </p:spPr>
          <p:txBody>
            <a:bodyPr wrap="none">
              <a:spAutoFit/>
            </a:bodyPr>
            <a:lstStyle/>
            <a:p>
              <a:r>
                <a:rPr lang="en-US" dirty="0">
                  <a:solidFill>
                    <a:srgbClr val="0070C0"/>
                  </a:solidFill>
                  <a:latin typeface="Calibri"/>
                  <a:cs typeface="Calibri"/>
                </a:rPr>
                <a:t>W = 2 GeV</a:t>
              </a:r>
            </a:p>
          </p:txBody>
        </p:sp>
        <p:sp>
          <p:nvSpPr>
            <p:cNvPr id="20502" name="Text Box 29"/>
            <p:cNvSpPr txBox="1">
              <a:spLocks noChangeArrowheads="1"/>
            </p:cNvSpPr>
            <p:nvPr/>
          </p:nvSpPr>
          <p:spPr bwMode="auto">
            <a:xfrm>
              <a:off x="7097713" y="5616575"/>
              <a:ext cx="501650" cy="366713"/>
            </a:xfrm>
            <a:prstGeom prst="rect">
              <a:avLst/>
            </a:prstGeom>
            <a:noFill/>
            <a:ln w="9525">
              <a:noFill/>
              <a:miter lim="800000"/>
              <a:headEnd/>
              <a:tailEnd/>
            </a:ln>
          </p:spPr>
          <p:txBody>
            <a:bodyPr wrap="none">
              <a:spAutoFit/>
            </a:bodyPr>
            <a:lstStyle/>
            <a:p>
              <a:r>
                <a:rPr lang="en-US">
                  <a:solidFill>
                    <a:srgbClr val="FFFFFF"/>
                  </a:solidFill>
                </a:rPr>
                <a:t>0.7</a:t>
              </a:r>
            </a:p>
          </p:txBody>
        </p:sp>
        <p:sp>
          <p:nvSpPr>
            <p:cNvPr id="20503" name="Line 30"/>
            <p:cNvSpPr>
              <a:spLocks noChangeShapeType="1"/>
            </p:cNvSpPr>
            <p:nvPr/>
          </p:nvSpPr>
          <p:spPr bwMode="auto">
            <a:xfrm flipV="1">
              <a:off x="4118680" y="2146300"/>
              <a:ext cx="1588" cy="3043238"/>
            </a:xfrm>
            <a:prstGeom prst="line">
              <a:avLst/>
            </a:prstGeom>
            <a:noFill/>
            <a:ln w="28575">
              <a:solidFill>
                <a:srgbClr val="003399"/>
              </a:solidFill>
              <a:prstDash val="dash"/>
              <a:round/>
              <a:headEnd/>
              <a:tailEnd/>
            </a:ln>
          </p:spPr>
          <p:txBody>
            <a:bodyPr/>
            <a:lstStyle/>
            <a:p>
              <a:endParaRPr lang="en-US"/>
            </a:p>
          </p:txBody>
        </p:sp>
        <p:sp>
          <p:nvSpPr>
            <p:cNvPr id="20504" name="Text Box 31"/>
            <p:cNvSpPr txBox="1">
              <a:spLocks noChangeArrowheads="1"/>
            </p:cNvSpPr>
            <p:nvPr/>
          </p:nvSpPr>
          <p:spPr bwMode="auto">
            <a:xfrm>
              <a:off x="2425700" y="3806825"/>
              <a:ext cx="1273575" cy="444567"/>
            </a:xfrm>
            <a:prstGeom prst="rect">
              <a:avLst/>
            </a:prstGeom>
            <a:noFill/>
            <a:ln w="9525">
              <a:noFill/>
              <a:miter lim="800000"/>
              <a:headEnd/>
              <a:tailEnd/>
            </a:ln>
          </p:spPr>
          <p:txBody>
            <a:bodyPr wrap="none">
              <a:spAutoFit/>
            </a:bodyPr>
            <a:lstStyle/>
            <a:p>
              <a:r>
                <a:rPr lang="en-US" sz="2000" i="1" dirty="0">
                  <a:solidFill>
                    <a:srgbClr val="000000"/>
                  </a:solidFill>
                  <a:latin typeface="Calibri"/>
                  <a:cs typeface="Calibri"/>
                </a:rPr>
                <a:t>HERMES</a:t>
              </a:r>
            </a:p>
          </p:txBody>
        </p:sp>
        <p:sp>
          <p:nvSpPr>
            <p:cNvPr id="20505" name="Text Box 32"/>
            <p:cNvSpPr txBox="1">
              <a:spLocks noChangeArrowheads="1"/>
            </p:cNvSpPr>
            <p:nvPr/>
          </p:nvSpPr>
          <p:spPr bwMode="auto">
            <a:xfrm>
              <a:off x="2044701" y="3044825"/>
              <a:ext cx="1450574" cy="444567"/>
            </a:xfrm>
            <a:prstGeom prst="rect">
              <a:avLst/>
            </a:prstGeom>
            <a:noFill/>
            <a:ln w="9525">
              <a:noFill/>
              <a:miter lim="800000"/>
              <a:headEnd/>
              <a:tailEnd/>
            </a:ln>
          </p:spPr>
          <p:txBody>
            <a:bodyPr wrap="none">
              <a:spAutoFit/>
            </a:bodyPr>
            <a:lstStyle/>
            <a:p>
              <a:r>
                <a:rPr lang="en-US" sz="2000" i="1" dirty="0">
                  <a:solidFill>
                    <a:srgbClr val="FF0000"/>
                  </a:solidFill>
                  <a:latin typeface="Calibri"/>
                  <a:cs typeface="Calibri"/>
                </a:rPr>
                <a:t>COMPASS</a:t>
              </a:r>
            </a:p>
          </p:txBody>
        </p:sp>
        <p:sp>
          <p:nvSpPr>
            <p:cNvPr id="20506" name="Line 33"/>
            <p:cNvSpPr>
              <a:spLocks noChangeShapeType="1"/>
            </p:cNvSpPr>
            <p:nvPr/>
          </p:nvSpPr>
          <p:spPr bwMode="auto">
            <a:xfrm>
              <a:off x="3568700" y="3213100"/>
              <a:ext cx="457200" cy="0"/>
            </a:xfrm>
            <a:prstGeom prst="line">
              <a:avLst/>
            </a:prstGeom>
            <a:noFill/>
            <a:ln w="28575">
              <a:solidFill>
                <a:srgbClr val="FF0000"/>
              </a:solidFill>
              <a:round/>
              <a:headEnd/>
              <a:tailEnd type="triangle" w="med" len="med"/>
            </a:ln>
          </p:spPr>
          <p:txBody>
            <a:bodyPr/>
            <a:lstStyle/>
            <a:p>
              <a:endParaRPr lang="en-US"/>
            </a:p>
          </p:txBody>
        </p:sp>
        <p:sp>
          <p:nvSpPr>
            <p:cNvPr id="20507" name="Line 34"/>
            <p:cNvSpPr>
              <a:spLocks noChangeShapeType="1"/>
            </p:cNvSpPr>
            <p:nvPr/>
          </p:nvSpPr>
          <p:spPr bwMode="auto">
            <a:xfrm>
              <a:off x="3721100" y="3975100"/>
              <a:ext cx="381000" cy="0"/>
            </a:xfrm>
            <a:prstGeom prst="line">
              <a:avLst/>
            </a:prstGeom>
            <a:noFill/>
            <a:ln w="28575">
              <a:solidFill>
                <a:schemeClr val="accent2"/>
              </a:solidFill>
              <a:round/>
              <a:headEnd/>
              <a:tailEnd type="triangle" w="med" len="med"/>
            </a:ln>
          </p:spPr>
          <p:txBody>
            <a:bodyPr/>
            <a:lstStyle/>
            <a:p>
              <a:endParaRPr lang="en-US"/>
            </a:p>
          </p:txBody>
        </p:sp>
        <p:sp>
          <p:nvSpPr>
            <p:cNvPr id="33" name="Rectangle 32"/>
            <p:cNvSpPr/>
            <p:nvPr/>
          </p:nvSpPr>
          <p:spPr bwMode="auto">
            <a:xfrm>
              <a:off x="7270750" y="2778527"/>
              <a:ext cx="141604" cy="283804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p:txBody>
        </p:sp>
        <p:cxnSp>
          <p:nvCxnSpPr>
            <p:cNvPr id="36" name="Straight Connector 35"/>
            <p:cNvCxnSpPr/>
            <p:nvPr/>
          </p:nvCxnSpPr>
          <p:spPr bwMode="auto">
            <a:xfrm>
              <a:off x="1847850" y="5629275"/>
              <a:ext cx="5751513" cy="1588"/>
            </a:xfrm>
            <a:prstGeom prst="line">
              <a:avLst/>
            </a:prstGeom>
            <a:noFill/>
            <a:ln w="6350" cap="flat" cmpd="sng" algn="ctr">
              <a:solidFill>
                <a:schemeClr val="tx1">
                  <a:lumMod val="65000"/>
                  <a:lumOff val="35000"/>
                </a:schemeClr>
              </a:solidFill>
              <a:prstDash val="solid"/>
              <a:round/>
              <a:headEnd type="none" w="med" len="med"/>
              <a:tailEnd type="none" w="med" len="med"/>
            </a:ln>
            <a:effectLst/>
          </p:spPr>
        </p:cxnSp>
        <p:cxnSp>
          <p:nvCxnSpPr>
            <p:cNvPr id="37" name="Straight Connector 36"/>
            <p:cNvCxnSpPr/>
            <p:nvPr/>
          </p:nvCxnSpPr>
          <p:spPr bwMode="auto">
            <a:xfrm rot="5400000">
              <a:off x="5464572" y="3497660"/>
              <a:ext cx="4267994" cy="1588"/>
            </a:xfrm>
            <a:prstGeom prst="line">
              <a:avLst/>
            </a:prstGeom>
            <a:noFill/>
            <a:ln w="3175" cap="flat" cmpd="sng" algn="ctr">
              <a:solidFill>
                <a:schemeClr val="tx1">
                  <a:lumMod val="65000"/>
                  <a:lumOff val="35000"/>
                </a:schemeClr>
              </a:solidFill>
              <a:prstDash val="solid"/>
              <a:round/>
              <a:headEnd type="none" w="med" len="med"/>
              <a:tailEnd type="none" w="med" len="med"/>
            </a:ln>
            <a:effectLst/>
          </p:spPr>
        </p:cxnSp>
        <p:sp>
          <p:nvSpPr>
            <p:cNvPr id="40" name="TextBox 39"/>
            <p:cNvSpPr txBox="1"/>
            <p:nvPr/>
          </p:nvSpPr>
          <p:spPr>
            <a:xfrm>
              <a:off x="7085013" y="5608638"/>
              <a:ext cx="505267" cy="338554"/>
            </a:xfrm>
            <a:prstGeom prst="rect">
              <a:avLst/>
            </a:prstGeom>
            <a:noFill/>
          </p:spPr>
          <p:txBody>
            <a:bodyPr wrap="none" rtlCol="0">
              <a:spAutoFit/>
            </a:bodyPr>
            <a:lstStyle/>
            <a:p>
              <a:r>
                <a:rPr lang="en-US" sz="1600" dirty="0" smtClean="0">
                  <a:solidFill>
                    <a:schemeClr val="tx2">
                      <a:lumMod val="75000"/>
                      <a:lumOff val="25000"/>
                    </a:schemeClr>
                  </a:solidFill>
                  <a:latin typeface="Arial Rounded MT Bold"/>
                  <a:cs typeface="Arial Rounded MT Bold"/>
                </a:rPr>
                <a:t>0.7</a:t>
              </a:r>
              <a:endParaRPr lang="en-US" sz="1600" dirty="0">
                <a:solidFill>
                  <a:schemeClr val="tx2">
                    <a:lumMod val="75000"/>
                    <a:lumOff val="25000"/>
                  </a:schemeClr>
                </a:solidFill>
                <a:latin typeface="Arial Rounded MT Bold"/>
                <a:cs typeface="Arial Rounded MT Bold"/>
              </a:endParaRPr>
            </a:p>
          </p:txBody>
        </p:sp>
        <p:cxnSp>
          <p:nvCxnSpPr>
            <p:cNvPr id="41" name="Straight Connector 40"/>
            <p:cNvCxnSpPr/>
            <p:nvPr/>
          </p:nvCxnSpPr>
          <p:spPr bwMode="auto">
            <a:xfrm rot="10800000">
              <a:off x="1847853" y="1346779"/>
              <a:ext cx="5751511" cy="16885"/>
            </a:xfrm>
            <a:prstGeom prst="line">
              <a:avLst/>
            </a:prstGeom>
            <a:noFill/>
            <a:ln w="3175" cap="flat" cmpd="sng" algn="ctr">
              <a:solidFill>
                <a:schemeClr val="tx1">
                  <a:lumMod val="65000"/>
                  <a:lumOff val="35000"/>
                </a:schemeClr>
              </a:solidFill>
              <a:prstDash val="solid"/>
              <a:round/>
              <a:headEnd type="none" w="med" len="med"/>
              <a:tailEnd type="none" w="med" len="med"/>
            </a:ln>
            <a:effectLst/>
          </p:spPr>
        </p:cxnSp>
      </p:grpSp>
      <p:sp>
        <p:nvSpPr>
          <p:cNvPr id="39" name="TextBox 38"/>
          <p:cNvSpPr txBox="1"/>
          <p:nvPr/>
        </p:nvSpPr>
        <p:spPr>
          <a:xfrm>
            <a:off x="101600" y="1112838"/>
            <a:ext cx="1890461" cy="584776"/>
          </a:xfrm>
          <a:prstGeom prst="rect">
            <a:avLst/>
          </a:prstGeom>
          <a:noFill/>
        </p:spPr>
        <p:txBody>
          <a:bodyPr wrap="none" rtlCol="0">
            <a:spAutoFit/>
          </a:bodyPr>
          <a:lstStyle/>
          <a:p>
            <a:r>
              <a:rPr lang="en-US" sz="3200" dirty="0" err="1" smtClean="0">
                <a:solidFill>
                  <a:srgbClr val="FF0000"/>
                </a:solidFill>
                <a:latin typeface="Calibri"/>
                <a:cs typeface="Calibri"/>
              </a:rPr>
              <a:t>e</a:t>
            </a:r>
            <a:r>
              <a:rPr lang="en-US" sz="3200" baseline="30000" dirty="0" err="1" smtClean="0">
                <a:solidFill>
                  <a:srgbClr val="FF0000"/>
                </a:solidFill>
                <a:latin typeface="Calibri"/>
                <a:cs typeface="Calibri"/>
              </a:rPr>
              <a:t>-</a:t>
            </a:r>
            <a:r>
              <a:rPr lang="en-US" sz="3200" dirty="0" err="1" smtClean="0">
                <a:latin typeface="Calibri"/>
                <a:cs typeface="Calibri"/>
              </a:rPr>
              <a:t>p</a:t>
            </a:r>
            <a:r>
              <a:rPr lang="en-US" sz="3200" dirty="0" smtClean="0">
                <a:latin typeface="Calibri"/>
                <a:cs typeface="Calibri"/>
              </a:rPr>
              <a:t> -&gt;</a:t>
            </a:r>
            <a:r>
              <a:rPr lang="en-US" sz="3200" dirty="0" smtClean="0">
                <a:solidFill>
                  <a:srgbClr val="FF0000"/>
                </a:solidFill>
                <a:latin typeface="Calibri"/>
                <a:cs typeface="Calibri"/>
              </a:rPr>
              <a:t> </a:t>
            </a:r>
            <a:r>
              <a:rPr lang="en-US" sz="3200" dirty="0" err="1" smtClean="0">
                <a:solidFill>
                  <a:srgbClr val="FF0000"/>
                </a:solidFill>
                <a:latin typeface="Calibri"/>
                <a:cs typeface="Calibri"/>
              </a:rPr>
              <a:t>e</a:t>
            </a:r>
            <a:r>
              <a:rPr lang="en-US" sz="3200" baseline="30000" dirty="0" err="1" smtClean="0">
                <a:solidFill>
                  <a:srgbClr val="FF0000"/>
                </a:solidFill>
                <a:latin typeface="Calibri"/>
                <a:cs typeface="Calibri"/>
              </a:rPr>
              <a:t>-</a:t>
            </a:r>
            <a:r>
              <a:rPr lang="en-US" sz="3200" dirty="0" err="1" smtClean="0">
                <a:latin typeface="Calibri"/>
                <a:cs typeface="Calibri"/>
              </a:rPr>
              <a:t>pγ</a:t>
            </a:r>
            <a:endParaRPr lang="en-US" sz="3200" dirty="0">
              <a:latin typeface="Calibri"/>
              <a:cs typeface="Calibri"/>
            </a:endParaRPr>
          </a:p>
        </p:txBody>
      </p:sp>
      <p:sp>
        <p:nvSpPr>
          <p:cNvPr id="42" name="TextBox 41"/>
          <p:cNvSpPr txBox="1"/>
          <p:nvPr/>
        </p:nvSpPr>
        <p:spPr>
          <a:xfrm>
            <a:off x="101600" y="1608138"/>
            <a:ext cx="1995458" cy="584776"/>
          </a:xfrm>
          <a:prstGeom prst="rect">
            <a:avLst/>
          </a:prstGeom>
          <a:noFill/>
        </p:spPr>
        <p:txBody>
          <a:bodyPr wrap="none" rtlCol="0">
            <a:spAutoFit/>
          </a:bodyPr>
          <a:lstStyle/>
          <a:p>
            <a:r>
              <a:rPr lang="en-US" sz="3200" dirty="0" err="1" smtClean="0">
                <a:solidFill>
                  <a:srgbClr val="0000FF"/>
                </a:solidFill>
                <a:latin typeface="Calibri"/>
                <a:cs typeface="Calibri"/>
              </a:rPr>
              <a:t>e</a:t>
            </a:r>
            <a:r>
              <a:rPr lang="en-US" sz="3200" baseline="30000" dirty="0" err="1" smtClean="0">
                <a:solidFill>
                  <a:srgbClr val="0000FF"/>
                </a:solidFill>
                <a:latin typeface="Calibri"/>
                <a:cs typeface="Calibri"/>
              </a:rPr>
              <a:t>+</a:t>
            </a:r>
            <a:r>
              <a:rPr lang="en-US" sz="3200" dirty="0" err="1" smtClean="0">
                <a:latin typeface="Calibri"/>
                <a:cs typeface="Calibri"/>
              </a:rPr>
              <a:t>p</a:t>
            </a:r>
            <a:r>
              <a:rPr lang="en-US" sz="3200" dirty="0" smtClean="0">
                <a:latin typeface="Calibri"/>
                <a:cs typeface="Calibri"/>
              </a:rPr>
              <a:t> -&gt; </a:t>
            </a:r>
            <a:r>
              <a:rPr lang="en-US" sz="3200" dirty="0" err="1" smtClean="0">
                <a:solidFill>
                  <a:srgbClr val="0000FF"/>
                </a:solidFill>
                <a:latin typeface="Calibri"/>
                <a:cs typeface="Calibri"/>
              </a:rPr>
              <a:t>e</a:t>
            </a:r>
            <a:r>
              <a:rPr lang="en-US" sz="3200" baseline="30000" dirty="0" err="1" smtClean="0">
                <a:solidFill>
                  <a:srgbClr val="0000FF"/>
                </a:solidFill>
                <a:latin typeface="Calibri"/>
                <a:cs typeface="Calibri"/>
              </a:rPr>
              <a:t>+</a:t>
            </a:r>
            <a:r>
              <a:rPr lang="en-US" sz="3200" dirty="0" err="1" smtClean="0">
                <a:latin typeface="Calibri"/>
                <a:cs typeface="Calibri"/>
              </a:rPr>
              <a:t>pγ</a:t>
            </a:r>
            <a:endParaRPr lang="en-US" sz="3200" dirty="0">
              <a:latin typeface="Calibri"/>
              <a:cs typeface="Calibri"/>
            </a:endParaRPr>
          </a:p>
        </p:txBody>
      </p:sp>
      <p:sp>
        <p:nvSpPr>
          <p:cNvPr id="43" name="TextBox 42"/>
          <p:cNvSpPr txBox="1"/>
          <p:nvPr/>
        </p:nvSpPr>
        <p:spPr>
          <a:xfrm>
            <a:off x="1577732" y="5470525"/>
            <a:ext cx="6429618" cy="830997"/>
          </a:xfrm>
          <a:prstGeom prst="rect">
            <a:avLst/>
          </a:prstGeom>
          <a:noFill/>
          <a:ln>
            <a:solidFill>
              <a:schemeClr val="tx1"/>
            </a:solidFill>
          </a:ln>
        </p:spPr>
        <p:txBody>
          <a:bodyPr wrap="square" rtlCol="0">
            <a:spAutoFit/>
          </a:bodyPr>
          <a:lstStyle/>
          <a:p>
            <a:r>
              <a:rPr lang="en-US" sz="2400" dirty="0" smtClean="0">
                <a:solidFill>
                  <a:srgbClr val="A54200"/>
                </a:solidFill>
                <a:latin typeface="Calibri"/>
                <a:cs typeface="Calibri"/>
              </a:rPr>
              <a:t>Large range in </a:t>
            </a:r>
            <a:r>
              <a:rPr lang="en-US" sz="2400" dirty="0" err="1" smtClean="0">
                <a:solidFill>
                  <a:srgbClr val="A54200"/>
                </a:solidFill>
                <a:latin typeface="Calibri"/>
                <a:cs typeface="Calibri"/>
              </a:rPr>
              <a:t>x</a:t>
            </a:r>
            <a:r>
              <a:rPr lang="en-US" sz="2400" dirty="0" smtClean="0">
                <a:solidFill>
                  <a:srgbClr val="A54200"/>
                </a:solidFill>
                <a:latin typeface="Calibri"/>
                <a:cs typeface="Calibri"/>
              </a:rPr>
              <a:t> and in –</a:t>
            </a:r>
            <a:r>
              <a:rPr lang="en-US" sz="2400" dirty="0" err="1" smtClean="0">
                <a:solidFill>
                  <a:srgbClr val="A54200"/>
                </a:solidFill>
                <a:latin typeface="Calibri"/>
                <a:cs typeface="Calibri"/>
              </a:rPr>
              <a:t>t</a:t>
            </a:r>
            <a:r>
              <a:rPr lang="en-US" sz="2400" dirty="0" smtClean="0">
                <a:solidFill>
                  <a:srgbClr val="A54200"/>
                </a:solidFill>
                <a:latin typeface="Calibri"/>
                <a:cs typeface="Calibri"/>
              </a:rPr>
              <a:t> is essential for imaging =&gt; high luminosity, large acceptance  </a:t>
            </a:r>
            <a:endParaRPr lang="en-US" sz="2400" dirty="0">
              <a:solidFill>
                <a:srgbClr val="A54200"/>
              </a:solidFill>
              <a:latin typeface="Calibri"/>
              <a:cs typeface="Calibri"/>
            </a:endParaRPr>
          </a:p>
        </p:txBody>
      </p:sp>
    </p:spTree>
    <p:custDataLst>
      <p:tags r:id="rId1"/>
    </p:custDataLst>
    <p:extLst>
      <p:ext uri="{BB962C8B-B14F-4D97-AF65-F5344CB8AC3E}">
        <p14:creationId xmlns:p14="http://schemas.microsoft.com/office/powerpoint/2010/main" val="421946985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smtClean="0">
                <a:solidFill>
                  <a:srgbClr val="FF0000"/>
                </a:solidFill>
                <a:ea typeface="Tahoma" charset="0"/>
              </a:rPr>
              <a:t>A</a:t>
            </a:r>
            <a:r>
              <a:rPr lang="fr-FR" sz="3600" baseline="-25000" dirty="0" smtClean="0">
                <a:solidFill>
                  <a:srgbClr val="FF0000"/>
                </a:solidFill>
                <a:ea typeface="Tahoma" charset="0"/>
              </a:rPr>
              <a:t>LU</a:t>
            </a:r>
            <a:r>
              <a:rPr lang="fr-FR" sz="3600" dirty="0" smtClean="0">
                <a:solidFill>
                  <a:srgbClr val="964305"/>
                </a:solidFill>
                <a:ea typeface="Tahoma" charset="0"/>
              </a:rPr>
              <a:t> </a:t>
            </a:r>
            <a:r>
              <a:rPr lang="fr-FR" sz="3600" dirty="0" smtClean="0">
                <a:solidFill>
                  <a:srgbClr val="000000"/>
                </a:solidFill>
                <a:ea typeface="Tahoma" charset="0"/>
              </a:rPr>
              <a:t>Projections for JLab@12GeV</a:t>
            </a:r>
            <a:endParaRPr lang="en-US" sz="3600" dirty="0">
              <a:solidFill>
                <a:srgbClr val="000000"/>
              </a:solidFill>
            </a:endParaRPr>
          </a:p>
        </p:txBody>
      </p:sp>
      <p:pic>
        <p:nvPicPr>
          <p:cNvPr id="6" name="Picture 5"/>
          <p:cNvPicPr>
            <a:picLocks noChangeAspect="1"/>
          </p:cNvPicPr>
          <p:nvPr/>
        </p:nvPicPr>
        <p:blipFill>
          <a:blip r:embed="rId2"/>
          <a:srcRect l="10458" t="7239" r="11111" b="51768"/>
          <a:stretch>
            <a:fillRect/>
          </a:stretch>
        </p:blipFill>
        <p:spPr>
          <a:xfrm>
            <a:off x="200934" y="1280990"/>
            <a:ext cx="6784462" cy="5096933"/>
          </a:xfrm>
          <a:prstGeom prst="rect">
            <a:avLst/>
          </a:prstGeom>
        </p:spPr>
      </p:pic>
      <p:grpSp>
        <p:nvGrpSpPr>
          <p:cNvPr id="3" name="Group 8"/>
          <p:cNvGrpSpPr>
            <a:grpSpLocks/>
          </p:cNvGrpSpPr>
          <p:nvPr/>
        </p:nvGrpSpPr>
        <p:grpSpPr bwMode="auto">
          <a:xfrm>
            <a:off x="1293615" y="1815495"/>
            <a:ext cx="804673" cy="667121"/>
            <a:chOff x="672" y="1200"/>
            <a:chExt cx="480" cy="384"/>
          </a:xfrm>
        </p:grpSpPr>
        <p:sp>
          <p:nvSpPr>
            <p:cNvPr id="8" name="Rectangle 9"/>
            <p:cNvSpPr>
              <a:spLocks noChangeArrowheads="1"/>
            </p:cNvSpPr>
            <p:nvPr/>
          </p:nvSpPr>
          <p:spPr bwMode="auto">
            <a:xfrm>
              <a:off x="672" y="1200"/>
              <a:ext cx="480" cy="384"/>
            </a:xfrm>
            <a:prstGeom prst="rect">
              <a:avLst/>
            </a:prstGeom>
            <a:solidFill>
              <a:srgbClr val="EAEAEA"/>
            </a:solidFill>
            <a:ln w="9525">
              <a:solidFill>
                <a:schemeClr val="bg2"/>
              </a:solidFill>
              <a:miter lim="800000"/>
              <a:headEnd/>
              <a:tailEnd/>
            </a:ln>
          </p:spPr>
          <p:txBody>
            <a:bodyPr wrap="none" anchor="ctr">
              <a:prstTxWarp prst="textNoShape">
                <a:avLst/>
              </a:prstTxWarp>
            </a:bodyPr>
            <a:lstStyle/>
            <a:p>
              <a:endParaRPr lang="en-US"/>
            </a:p>
          </p:txBody>
        </p:sp>
        <p:sp>
          <p:nvSpPr>
            <p:cNvPr id="9" name="Text Box 10"/>
            <p:cNvSpPr txBox="1">
              <a:spLocks noChangeArrowheads="1"/>
            </p:cNvSpPr>
            <p:nvPr/>
          </p:nvSpPr>
          <p:spPr bwMode="auto">
            <a:xfrm>
              <a:off x="729" y="1200"/>
              <a:ext cx="402" cy="266"/>
            </a:xfrm>
            <a:prstGeom prst="rect">
              <a:avLst/>
            </a:prstGeom>
            <a:noFill/>
            <a:ln w="9525">
              <a:noFill/>
              <a:miter lim="800000"/>
              <a:headEnd/>
              <a:tailEnd/>
            </a:ln>
          </p:spPr>
          <p:txBody>
            <a:bodyPr wrap="none">
              <a:prstTxWarp prst="textNoShape">
                <a:avLst/>
              </a:prstTxWarp>
              <a:spAutoFit/>
            </a:bodyPr>
            <a:lstStyle/>
            <a:p>
              <a:pPr algn="ctr"/>
              <a:r>
                <a:rPr lang="en-US" sz="2400" b="0" dirty="0">
                  <a:solidFill>
                    <a:srgbClr val="FF0000"/>
                  </a:solidFill>
                </a:rPr>
                <a:t>A</a:t>
              </a:r>
              <a:r>
                <a:rPr lang="en-US" sz="2400" b="0" baseline="-25000" dirty="0">
                  <a:solidFill>
                    <a:srgbClr val="FF0000"/>
                  </a:solidFill>
                </a:rPr>
                <a:t>LU</a:t>
              </a:r>
            </a:p>
          </p:txBody>
        </p:sp>
      </p:grpSp>
      <p:sp>
        <p:nvSpPr>
          <p:cNvPr id="19" name="Rectangle 22"/>
          <p:cNvSpPr>
            <a:spLocks noChangeArrowheads="1"/>
          </p:cNvSpPr>
          <p:nvPr/>
        </p:nvSpPr>
        <p:spPr bwMode="auto">
          <a:xfrm>
            <a:off x="947817" y="849851"/>
            <a:ext cx="4572000" cy="533400"/>
          </a:xfrm>
          <a:prstGeom prst="rect">
            <a:avLst/>
          </a:prstGeom>
          <a:solidFill>
            <a:schemeClr val="bg1"/>
          </a:solidFill>
          <a:ln w="9525">
            <a:solidFill>
              <a:schemeClr val="tx2"/>
            </a:solidFill>
            <a:miter lim="800000"/>
            <a:headEnd/>
            <a:tailEnd/>
          </a:ln>
        </p:spPr>
        <p:txBody>
          <a:bodyPr wrap="none" anchor="ctr">
            <a:prstTxWarp prst="textNoShape">
              <a:avLst/>
            </a:prstTxWarp>
          </a:bodyPr>
          <a:lstStyle/>
          <a:p>
            <a:endParaRPr lang="en-US">
              <a:solidFill>
                <a:srgbClr val="3366FF"/>
              </a:solidFill>
            </a:endParaRPr>
          </a:p>
        </p:txBody>
      </p:sp>
      <p:sp>
        <p:nvSpPr>
          <p:cNvPr id="20" name="Text Box 23"/>
          <p:cNvSpPr txBox="1">
            <a:spLocks noChangeArrowheads="1"/>
          </p:cNvSpPr>
          <p:nvPr/>
        </p:nvSpPr>
        <p:spPr bwMode="auto">
          <a:xfrm>
            <a:off x="1000205" y="894301"/>
            <a:ext cx="4519613" cy="369888"/>
          </a:xfrm>
          <a:prstGeom prst="rect">
            <a:avLst/>
          </a:prstGeom>
          <a:noFill/>
          <a:ln w="9525">
            <a:noFill/>
            <a:miter lim="800000"/>
            <a:headEnd/>
            <a:tailEnd/>
          </a:ln>
          <a:effectLst/>
        </p:spPr>
        <p:txBody>
          <a:bodyPr>
            <a:prstTxWarp prst="textNoShape">
              <a:avLst/>
            </a:prstTxWarp>
            <a:spAutoFit/>
            <a:scene3d>
              <a:camera prst="orthographicFront"/>
              <a:lightRig rig="threePt" dir="t">
                <a:rot lat="0" lon="0" rev="0"/>
              </a:lightRig>
            </a:scene3d>
            <a:sp3d/>
          </a:bodyPr>
          <a:lstStyle/>
          <a:p>
            <a:pPr eaLnBrk="1" hangingPunct="1">
              <a:defRPr/>
            </a:pPr>
            <a:r>
              <a:rPr lang="en-US" dirty="0">
                <a:latin typeface="Symbol" pitchFamily="-65" charset="2"/>
                <a:sym typeface="Symbol" pitchFamily="-65" charset="2"/>
              </a:rPr>
              <a:t></a:t>
            </a:r>
            <a:r>
              <a:rPr lang="en-US" baseline="-25000" dirty="0">
                <a:latin typeface="Comic Sans MS" pitchFamily="-65" charset="0"/>
              </a:rPr>
              <a:t>LU</a:t>
            </a:r>
            <a:r>
              <a:rPr lang="en-US" dirty="0">
                <a:latin typeface="Symbol" pitchFamily="-65" charset="2"/>
              </a:rPr>
              <a:t> </a:t>
            </a:r>
            <a:r>
              <a:rPr lang="en-US" dirty="0">
                <a:latin typeface="Tahoma" pitchFamily="-65" charset="0"/>
              </a:rPr>
              <a:t>~ </a:t>
            </a:r>
            <a:r>
              <a:rPr lang="en-US" dirty="0" err="1">
                <a:solidFill>
                  <a:srgbClr val="FF0000"/>
                </a:solidFill>
                <a:latin typeface="Tahoma" pitchFamily="-65" charset="0"/>
              </a:rPr>
              <a:t>sin</a:t>
            </a:r>
            <a:r>
              <a:rPr lang="en-US" dirty="0" err="1">
                <a:solidFill>
                  <a:srgbClr val="FF0000"/>
                </a:solidFill>
                <a:latin typeface="Tahoma" pitchFamily="-65" charset="0"/>
                <a:sym typeface="Symbol" pitchFamily="-65" charset="2"/>
              </a:rPr>
              <a:t></a:t>
            </a:r>
            <a:r>
              <a:rPr lang="en-US" dirty="0">
                <a:solidFill>
                  <a:srgbClr val="FF0000"/>
                </a:solidFill>
                <a:latin typeface="Tahoma" pitchFamily="-65" charset="0"/>
              </a:rPr>
              <a:t> </a:t>
            </a:r>
            <a:r>
              <a:rPr lang="en-US" dirty="0">
                <a:latin typeface="Tahoma" pitchFamily="-65" charset="0"/>
              </a:rPr>
              <a:t>{F</a:t>
            </a:r>
            <a:r>
              <a:rPr lang="en-US" baseline="-25000" dirty="0">
                <a:latin typeface="Tahoma" pitchFamily="-65" charset="0"/>
              </a:rPr>
              <a:t>1</a:t>
            </a:r>
            <a:r>
              <a:rPr lang="en-US" b="1" i="1" dirty="0">
                <a:solidFill>
                  <a:srgbClr val="FF0000"/>
                </a:solidFill>
                <a:latin typeface="Times New Roman" pitchFamily="-65" charset="0"/>
              </a:rPr>
              <a:t>H</a:t>
            </a:r>
            <a:r>
              <a:rPr lang="en-US" dirty="0">
                <a:solidFill>
                  <a:schemeClr val="hlink">
                    <a:alpha val="65999"/>
                  </a:schemeClr>
                </a:solidFill>
                <a:latin typeface="Times New Roman" pitchFamily="-65" charset="0"/>
              </a:rPr>
              <a:t> </a:t>
            </a:r>
            <a:r>
              <a:rPr lang="en-US" dirty="0">
                <a:latin typeface="Tahoma" pitchFamily="-65" charset="0"/>
              </a:rPr>
              <a:t>+ </a:t>
            </a:r>
            <a:r>
              <a:rPr lang="el-GR" dirty="0">
                <a:latin typeface="Lucida Grande" pitchFamily="-65" charset="0"/>
              </a:rPr>
              <a:t>ξ</a:t>
            </a:r>
            <a:r>
              <a:rPr lang="en-US" dirty="0">
                <a:latin typeface="Tahoma" pitchFamily="-65" charset="0"/>
              </a:rPr>
              <a:t>(F</a:t>
            </a:r>
            <a:r>
              <a:rPr lang="en-US" baseline="-25000" dirty="0">
                <a:latin typeface="Tahoma" pitchFamily="-65" charset="0"/>
              </a:rPr>
              <a:t>1</a:t>
            </a:r>
            <a:r>
              <a:rPr lang="en-US" dirty="0">
                <a:latin typeface="Tahoma" pitchFamily="-65" charset="0"/>
              </a:rPr>
              <a:t>+F</a:t>
            </a:r>
            <a:r>
              <a:rPr lang="en-US" baseline="-25000" dirty="0">
                <a:latin typeface="Tahoma" pitchFamily="-65" charset="0"/>
              </a:rPr>
              <a:t>2</a:t>
            </a:r>
            <a:r>
              <a:rPr lang="en-US" dirty="0">
                <a:latin typeface="Tahoma" pitchFamily="-65" charset="0"/>
              </a:rPr>
              <a:t>)</a:t>
            </a:r>
            <a:r>
              <a:rPr lang="en-US" b="1" i="1" dirty="0">
                <a:solidFill>
                  <a:srgbClr val="00C000"/>
                </a:solidFill>
                <a:latin typeface="Times New Roman" pitchFamily="-65" charset="0"/>
              </a:rPr>
              <a:t>H</a:t>
            </a:r>
            <a:r>
              <a:rPr lang="en-US" b="1" dirty="0">
                <a:solidFill>
                  <a:srgbClr val="0000FF"/>
                </a:solidFill>
                <a:latin typeface="Times New Roman" pitchFamily="-65" charset="0"/>
              </a:rPr>
              <a:t> </a:t>
            </a:r>
            <a:r>
              <a:rPr lang="en-US" dirty="0">
                <a:latin typeface="Tahoma" pitchFamily="-65" charset="0"/>
              </a:rPr>
              <a:t>+kF</a:t>
            </a:r>
            <a:r>
              <a:rPr lang="en-US" baseline="-25000" dirty="0">
                <a:latin typeface="Tahoma" pitchFamily="-65" charset="0"/>
              </a:rPr>
              <a:t>2</a:t>
            </a:r>
            <a:r>
              <a:rPr lang="en-US" b="1" i="1" dirty="0">
                <a:solidFill>
                  <a:srgbClr val="0000FF"/>
                </a:solidFill>
                <a:latin typeface="Times New Roman" pitchFamily="-65" charset="0"/>
              </a:rPr>
              <a:t>E</a:t>
            </a:r>
            <a:r>
              <a:rPr lang="en-US" dirty="0">
                <a:latin typeface="Tahoma" pitchFamily="-65" charset="0"/>
              </a:rPr>
              <a:t>}d</a:t>
            </a:r>
            <a:r>
              <a:rPr lang="en-US" dirty="0">
                <a:latin typeface="Tahoma" pitchFamily="-65" charset="0"/>
                <a:sym typeface="Symbol" pitchFamily="-65" charset="2"/>
              </a:rPr>
              <a:t></a:t>
            </a:r>
            <a:endParaRPr lang="en-US" dirty="0">
              <a:solidFill>
                <a:schemeClr val="tx2"/>
              </a:solidFill>
              <a:latin typeface="Tahoma" pitchFamily="-65" charset="0"/>
              <a:sym typeface="Symbol" pitchFamily="-65" charset="2"/>
            </a:endParaRPr>
          </a:p>
        </p:txBody>
      </p:sp>
      <p:sp>
        <p:nvSpPr>
          <p:cNvPr id="21" name="Rectangle 24"/>
          <p:cNvSpPr>
            <a:spLocks noChangeArrowheads="1"/>
          </p:cNvSpPr>
          <p:nvPr/>
        </p:nvSpPr>
        <p:spPr bwMode="auto">
          <a:xfrm>
            <a:off x="3876755" y="737139"/>
            <a:ext cx="314325" cy="369887"/>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400" b="1" dirty="0">
                <a:solidFill>
                  <a:srgbClr val="FFFF00"/>
                </a:solidFill>
                <a:latin typeface="Times New Roman" charset="0"/>
              </a:rPr>
              <a:t>  </a:t>
            </a:r>
            <a:r>
              <a:rPr lang="en-US" sz="2400" b="1" dirty="0">
                <a:solidFill>
                  <a:srgbClr val="00C000"/>
                </a:solidFill>
                <a:latin typeface="Times New Roman" charset="0"/>
              </a:rPr>
              <a:t>~</a:t>
            </a:r>
            <a:endParaRPr lang="en-US" sz="2400" b="1" dirty="0">
              <a:solidFill>
                <a:srgbClr val="00C000"/>
              </a:solidFill>
              <a:latin typeface="Tahoma" charset="0"/>
            </a:endParaRPr>
          </a:p>
        </p:txBody>
      </p:sp>
      <p:grpSp>
        <p:nvGrpSpPr>
          <p:cNvPr id="4" name="Group 21"/>
          <p:cNvGrpSpPr/>
          <p:nvPr/>
        </p:nvGrpSpPr>
        <p:grpSpPr>
          <a:xfrm>
            <a:off x="5753496" y="751138"/>
            <a:ext cx="2057975" cy="584776"/>
            <a:chOff x="12819183" y="814638"/>
            <a:chExt cx="2057975" cy="584776"/>
          </a:xfrm>
        </p:grpSpPr>
        <p:sp>
          <p:nvSpPr>
            <p:cNvPr id="13" name="TextBox 12"/>
            <p:cNvSpPr txBox="1"/>
            <p:nvPr/>
          </p:nvSpPr>
          <p:spPr>
            <a:xfrm>
              <a:off x="12819183" y="814638"/>
              <a:ext cx="2057975" cy="584776"/>
            </a:xfrm>
            <a:prstGeom prst="rect">
              <a:avLst/>
            </a:prstGeom>
            <a:noFill/>
          </p:spPr>
          <p:txBody>
            <a:bodyPr wrap="none" rtlCol="0">
              <a:spAutoFit/>
            </a:bodyPr>
            <a:lstStyle/>
            <a:p>
              <a:r>
                <a:rPr lang="en-US" sz="3200" dirty="0" err="1" smtClean="0">
                  <a:solidFill>
                    <a:srgbClr val="FF0000"/>
                  </a:solidFill>
                  <a:latin typeface="Calibri"/>
                  <a:cs typeface="Calibri"/>
                </a:rPr>
                <a:t>e</a:t>
              </a:r>
              <a:r>
                <a:rPr lang="en-US" sz="3200" baseline="30000" dirty="0" err="1" smtClean="0">
                  <a:solidFill>
                    <a:srgbClr val="FF0000"/>
                  </a:solidFill>
                  <a:latin typeface="Calibri"/>
                  <a:cs typeface="Calibri"/>
                </a:rPr>
                <a:t>-</a:t>
              </a:r>
              <a:r>
                <a:rPr lang="en-US" sz="3200" dirty="0" err="1" smtClean="0">
                  <a:solidFill>
                    <a:srgbClr val="FF0000"/>
                  </a:solidFill>
                  <a:latin typeface="Calibri"/>
                  <a:cs typeface="Calibri"/>
                </a:rPr>
                <a:t>p</a:t>
              </a:r>
              <a:r>
                <a:rPr lang="en-US" sz="3200" dirty="0" smtClean="0">
                  <a:solidFill>
                    <a:srgbClr val="FF0000"/>
                  </a:solidFill>
                  <a:latin typeface="Calibri"/>
                  <a:cs typeface="Calibri"/>
                </a:rPr>
                <a:t> --&gt; </a:t>
              </a:r>
              <a:r>
                <a:rPr lang="en-US" sz="3200" dirty="0" err="1" smtClean="0">
                  <a:solidFill>
                    <a:srgbClr val="FF0000"/>
                  </a:solidFill>
                  <a:latin typeface="Calibri"/>
                  <a:cs typeface="Calibri"/>
                </a:rPr>
                <a:t>e</a:t>
              </a:r>
              <a:r>
                <a:rPr lang="en-US" sz="3200" baseline="30000" dirty="0" err="1" smtClean="0">
                  <a:solidFill>
                    <a:srgbClr val="FF0000"/>
                  </a:solidFill>
                  <a:latin typeface="Calibri"/>
                  <a:cs typeface="Calibri"/>
                </a:rPr>
                <a:t>-</a:t>
              </a:r>
              <a:r>
                <a:rPr lang="en-US" sz="3200" dirty="0" err="1" smtClean="0">
                  <a:solidFill>
                    <a:srgbClr val="FF0000"/>
                  </a:solidFill>
                  <a:latin typeface="Calibri"/>
                  <a:cs typeface="Calibri"/>
                </a:rPr>
                <a:t>pγ</a:t>
              </a:r>
              <a:endParaRPr lang="en-US" sz="3200" dirty="0">
                <a:solidFill>
                  <a:srgbClr val="FF0000"/>
                </a:solidFill>
                <a:latin typeface="Calibri"/>
                <a:cs typeface="Calibri"/>
              </a:endParaRPr>
            </a:p>
          </p:txBody>
        </p:sp>
        <p:cxnSp>
          <p:nvCxnSpPr>
            <p:cNvPr id="16" name="Straight Arrow Connector 15"/>
            <p:cNvCxnSpPr/>
            <p:nvPr/>
          </p:nvCxnSpPr>
          <p:spPr bwMode="auto">
            <a:xfrm>
              <a:off x="12869983" y="984789"/>
              <a:ext cx="289879" cy="1588"/>
            </a:xfrm>
            <a:prstGeom prst="straightConnector1">
              <a:avLst/>
            </a:prstGeom>
            <a:noFill/>
            <a:ln w="9525" cap="flat" cmpd="sng" algn="ctr">
              <a:solidFill>
                <a:srgbClr val="FF0000"/>
              </a:solidFill>
              <a:prstDash val="solid"/>
              <a:round/>
              <a:headEnd type="none" w="med" len="med"/>
              <a:tailEnd type="arrow"/>
            </a:ln>
            <a:effectLst/>
          </p:spPr>
        </p:cxnSp>
      </p:grpSp>
      <p:sp>
        <p:nvSpPr>
          <p:cNvPr id="17" name="TextBox 16"/>
          <p:cNvSpPr txBox="1"/>
          <p:nvPr/>
        </p:nvSpPr>
        <p:spPr>
          <a:xfrm>
            <a:off x="6475781" y="1969838"/>
            <a:ext cx="1019229" cy="307777"/>
          </a:xfrm>
          <a:prstGeom prst="rect">
            <a:avLst/>
          </a:prstGeom>
          <a:solidFill>
            <a:srgbClr val="FFFFFF"/>
          </a:solidFill>
          <a:ln>
            <a:solidFill>
              <a:srgbClr val="000000"/>
            </a:solidFill>
          </a:ln>
        </p:spPr>
        <p:txBody>
          <a:bodyPr wrap="none" rtlCol="0">
            <a:spAutoFit/>
          </a:bodyPr>
          <a:lstStyle/>
          <a:p>
            <a:r>
              <a:rPr lang="en-US" sz="1400" dirty="0" smtClean="0">
                <a:latin typeface="Calibri"/>
                <a:cs typeface="Calibri"/>
              </a:rPr>
              <a:t>E12-06-119</a:t>
            </a:r>
            <a:endParaRPr lang="en-US" sz="1400" dirty="0">
              <a:latin typeface="Calibri"/>
              <a:cs typeface="Calibri"/>
            </a:endParaRPr>
          </a:p>
        </p:txBody>
      </p:sp>
      <p:sp>
        <p:nvSpPr>
          <p:cNvPr id="14" name="Text Box 23"/>
          <p:cNvSpPr txBox="1">
            <a:spLocks noChangeArrowheads="1"/>
          </p:cNvSpPr>
          <p:nvPr/>
        </p:nvSpPr>
        <p:spPr bwMode="auto">
          <a:xfrm>
            <a:off x="2533731" y="1604728"/>
            <a:ext cx="1200069" cy="523220"/>
          </a:xfrm>
          <a:prstGeom prst="rect">
            <a:avLst/>
          </a:prstGeom>
          <a:solidFill>
            <a:schemeClr val="bg1"/>
          </a:solidFill>
          <a:ln w="19050" cap="flat" cmpd="sng" algn="ctr">
            <a:solidFill>
              <a:schemeClr val="tx1"/>
            </a:solidFill>
            <a:prstDash val="solid"/>
            <a:miter lim="800000"/>
            <a:headEnd type="none" w="med" len="med"/>
            <a:tailEnd type="none" w="med" len="med"/>
          </a:ln>
        </p:spPr>
        <p:txBody>
          <a:bodyPr wrap="square">
            <a:prstTxWarp prst="textNoShape">
              <a:avLst/>
            </a:prstTxWarp>
            <a:spAutoFit/>
          </a:bodyPr>
          <a:lstStyle/>
          <a:p>
            <a:pPr algn="l" eaLnBrk="0" hangingPunct="0"/>
            <a:r>
              <a:rPr lang="en-US" sz="1400" b="0" dirty="0" smtClean="0">
                <a:solidFill>
                  <a:srgbClr val="FF0000"/>
                </a:solidFill>
                <a:latin typeface="Calibri"/>
                <a:cs typeface="Calibri"/>
              </a:rPr>
              <a:t>L =10</a:t>
            </a:r>
            <a:r>
              <a:rPr lang="en-US" sz="1400" b="0" baseline="30000" dirty="0" smtClean="0">
                <a:solidFill>
                  <a:srgbClr val="FF0000"/>
                </a:solidFill>
                <a:latin typeface="Calibri"/>
                <a:cs typeface="Calibri"/>
              </a:rPr>
              <a:t>35 </a:t>
            </a:r>
            <a:r>
              <a:rPr lang="en-US" sz="1400" b="0" dirty="0">
                <a:solidFill>
                  <a:srgbClr val="FF0000"/>
                </a:solidFill>
                <a:latin typeface="Calibri"/>
                <a:cs typeface="Calibri"/>
              </a:rPr>
              <a:t>cm</a:t>
            </a:r>
            <a:r>
              <a:rPr lang="en-US" sz="1400" b="0" baseline="30000" dirty="0">
                <a:solidFill>
                  <a:srgbClr val="FF0000"/>
                </a:solidFill>
                <a:latin typeface="Calibri"/>
                <a:cs typeface="Calibri"/>
              </a:rPr>
              <a:t>-2</a:t>
            </a:r>
            <a:r>
              <a:rPr lang="en-US" sz="1400" b="0" dirty="0">
                <a:solidFill>
                  <a:srgbClr val="FF0000"/>
                </a:solidFill>
                <a:latin typeface="Calibri"/>
                <a:cs typeface="Calibri"/>
              </a:rPr>
              <a:t>s</a:t>
            </a:r>
            <a:r>
              <a:rPr lang="en-US" sz="1400" b="0" baseline="30000" dirty="0">
                <a:solidFill>
                  <a:srgbClr val="FF0000"/>
                </a:solidFill>
                <a:latin typeface="Calibri"/>
                <a:cs typeface="Calibri"/>
              </a:rPr>
              <a:t>-1</a:t>
            </a:r>
          </a:p>
          <a:p>
            <a:pPr algn="l" eaLnBrk="0" hangingPunct="0">
              <a:buFont typeface="Symbol" pitchFamily="-109" charset="2"/>
              <a:buNone/>
            </a:pPr>
            <a:r>
              <a:rPr lang="en-US" sz="1400" b="0" dirty="0">
                <a:solidFill>
                  <a:srgbClr val="FF0000"/>
                </a:solidFill>
                <a:latin typeface="Calibri"/>
                <a:cs typeface="Calibri"/>
              </a:rPr>
              <a:t>T =</a:t>
            </a:r>
            <a:r>
              <a:rPr lang="en-US" sz="1400" b="0" dirty="0" smtClean="0">
                <a:solidFill>
                  <a:srgbClr val="FF0000"/>
                </a:solidFill>
                <a:latin typeface="Calibri"/>
                <a:cs typeface="Calibri"/>
              </a:rPr>
              <a:t> 1000 hrs</a:t>
            </a:r>
            <a:endParaRPr lang="en-US" sz="1400" b="0" dirty="0">
              <a:solidFill>
                <a:srgbClr val="FF0000"/>
              </a:solidFill>
              <a:latin typeface="Calibri"/>
              <a:cs typeface="Calibri"/>
            </a:endParaRPr>
          </a:p>
        </p:txBody>
      </p:sp>
      <p:sp>
        <p:nvSpPr>
          <p:cNvPr id="15" name="TextBox 14"/>
          <p:cNvSpPr txBox="1"/>
          <p:nvPr/>
        </p:nvSpPr>
        <p:spPr>
          <a:xfrm>
            <a:off x="6832600" y="2832100"/>
            <a:ext cx="2311400" cy="1938992"/>
          </a:xfrm>
          <a:prstGeom prst="rect">
            <a:avLst/>
          </a:prstGeom>
          <a:noFill/>
        </p:spPr>
        <p:txBody>
          <a:bodyPr wrap="square" rtlCol="0">
            <a:spAutoFit/>
          </a:bodyPr>
          <a:lstStyle/>
          <a:p>
            <a:r>
              <a:rPr lang="en-US" sz="2000" dirty="0" smtClean="0">
                <a:latin typeface="Calibri"/>
                <a:cs typeface="Calibri"/>
              </a:rPr>
              <a:t>With </a:t>
            </a:r>
            <a:r>
              <a:rPr lang="en-US" sz="2000" dirty="0" err="1" smtClean="0">
                <a:solidFill>
                  <a:srgbClr val="0000FF"/>
                </a:solidFill>
                <a:latin typeface="Calibri"/>
                <a:cs typeface="Calibri"/>
              </a:rPr>
              <a:t>e</a:t>
            </a:r>
            <a:r>
              <a:rPr lang="en-US" sz="2000" baseline="30000" dirty="0" smtClean="0">
                <a:solidFill>
                  <a:srgbClr val="0000FF"/>
                </a:solidFill>
                <a:latin typeface="Calibri"/>
                <a:cs typeface="Calibri"/>
              </a:rPr>
              <a:t>+</a:t>
            </a:r>
            <a:r>
              <a:rPr lang="en-US" sz="2000" dirty="0" smtClean="0">
                <a:solidFill>
                  <a:srgbClr val="0000FF"/>
                </a:solidFill>
                <a:latin typeface="Calibri"/>
                <a:cs typeface="Calibri"/>
              </a:rPr>
              <a:t> </a:t>
            </a:r>
            <a:r>
              <a:rPr lang="en-US" sz="2000" dirty="0" smtClean="0">
                <a:latin typeface="Calibri"/>
                <a:cs typeface="Calibri"/>
              </a:rPr>
              <a:t>beams of same luminosity  larger errors from lower polarization.</a:t>
            </a:r>
          </a:p>
          <a:p>
            <a:r>
              <a:rPr lang="en-US" sz="2000" dirty="0" smtClean="0">
                <a:latin typeface="Calibri"/>
                <a:cs typeface="Calibri"/>
              </a:rPr>
              <a:t>FOM ~ (</a:t>
            </a:r>
            <a:r>
              <a:rPr lang="en-US" sz="2000" dirty="0" smtClean="0">
                <a:solidFill>
                  <a:srgbClr val="0000FF"/>
                </a:solidFill>
                <a:latin typeface="Calibri"/>
                <a:cs typeface="Calibri"/>
              </a:rPr>
              <a:t>P</a:t>
            </a:r>
            <a:r>
              <a:rPr lang="en-US" sz="2000" baseline="-25000" dirty="0" smtClean="0">
                <a:solidFill>
                  <a:srgbClr val="0000FF"/>
                </a:solidFill>
                <a:latin typeface="Calibri"/>
                <a:cs typeface="Calibri"/>
              </a:rPr>
              <a:t>e+</a:t>
            </a:r>
            <a:r>
              <a:rPr lang="en-US" sz="2000" dirty="0" smtClean="0">
                <a:latin typeface="Calibri"/>
                <a:cs typeface="Calibri"/>
              </a:rPr>
              <a:t>/</a:t>
            </a:r>
            <a:r>
              <a:rPr lang="en-US" sz="2000" dirty="0" smtClean="0">
                <a:solidFill>
                  <a:srgbClr val="FF0000"/>
                </a:solidFill>
                <a:latin typeface="Calibri"/>
                <a:cs typeface="Calibri"/>
              </a:rPr>
              <a:t>P</a:t>
            </a:r>
            <a:r>
              <a:rPr lang="en-US" sz="2000" baseline="-25000" dirty="0" smtClean="0">
                <a:solidFill>
                  <a:srgbClr val="FF0000"/>
                </a:solidFill>
                <a:latin typeface="Calibri"/>
                <a:cs typeface="Calibri"/>
              </a:rPr>
              <a:t>e</a:t>
            </a:r>
            <a:r>
              <a:rPr lang="en-US" sz="2000" dirty="0" smtClean="0">
                <a:solidFill>
                  <a:srgbClr val="FF0000"/>
                </a:solidFill>
                <a:latin typeface="Calibri"/>
                <a:cs typeface="Calibri"/>
              </a:rPr>
              <a:t>-</a:t>
            </a:r>
            <a:r>
              <a:rPr lang="en-US" sz="2000" dirty="0" smtClean="0">
                <a:latin typeface="Calibri"/>
                <a:cs typeface="Calibri"/>
              </a:rPr>
              <a:t>)</a:t>
            </a:r>
            <a:r>
              <a:rPr lang="en-US" sz="2000" baseline="30000" dirty="0" smtClean="0">
                <a:latin typeface="Calibri"/>
                <a:cs typeface="Calibri"/>
              </a:rPr>
              <a:t>2</a:t>
            </a:r>
            <a:r>
              <a:rPr lang="en-US" sz="2000" dirty="0" smtClean="0">
                <a:latin typeface="Calibri"/>
                <a:cs typeface="Calibri"/>
              </a:rPr>
              <a:t> </a:t>
            </a:r>
          </a:p>
          <a:p>
            <a:r>
              <a:rPr lang="en-US" sz="2000" dirty="0" smtClean="0">
                <a:latin typeface="Calibri"/>
                <a:cs typeface="Calibri"/>
              </a:rPr>
              <a:t>         ≈ 1/2</a:t>
            </a:r>
            <a:endParaRPr lang="en-US" sz="2000" baseline="30000" dirty="0">
              <a:latin typeface="Calibri"/>
              <a:cs typeface="Calibri"/>
            </a:endParaRPr>
          </a:p>
        </p:txBody>
      </p:sp>
    </p:spTree>
    <p:extLst>
      <p:ext uri="{BB962C8B-B14F-4D97-AF65-F5344CB8AC3E}">
        <p14:creationId xmlns:p14="http://schemas.microsoft.com/office/powerpoint/2010/main" val="1355086230"/>
      </p:ext>
    </p:extLst>
  </p:cSld>
  <p:clrMapOvr>
    <a:masterClrMapping/>
  </p:clrMapOvr>
  <p:transition spd="med">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DVCS Kinematics </a:t>
            </a:r>
            <a:r>
              <a:rPr lang="en-US" dirty="0" err="1" smtClean="0"/>
              <a:t>E</a:t>
            </a:r>
            <a:r>
              <a:rPr lang="en-US" baseline="-25000" dirty="0" err="1" smtClean="0">
                <a:solidFill>
                  <a:srgbClr val="0000FF"/>
                </a:solidFill>
              </a:rPr>
              <a:t>e</a:t>
            </a:r>
            <a:r>
              <a:rPr lang="en-US" baseline="-25000" dirty="0" smtClean="0">
                <a:solidFill>
                  <a:srgbClr val="0000FF"/>
                </a:solidFill>
              </a:rPr>
              <a:t>+</a:t>
            </a:r>
            <a:r>
              <a:rPr lang="en-US" baseline="-25000" dirty="0" smtClean="0"/>
              <a:t>/</a:t>
            </a:r>
            <a:r>
              <a:rPr lang="en-US" baseline="-25000" dirty="0" smtClean="0">
                <a:solidFill>
                  <a:srgbClr val="FF0000"/>
                </a:solidFill>
              </a:rPr>
              <a:t>e- </a:t>
            </a:r>
            <a:r>
              <a:rPr lang="en-US" dirty="0" smtClean="0"/>
              <a:t>= 11 GeV</a:t>
            </a:r>
            <a:endParaRPr lang="en-US" dirty="0"/>
          </a:p>
        </p:txBody>
      </p:sp>
      <p:pic>
        <p:nvPicPr>
          <p:cNvPr id="4" name="Picture 3"/>
          <p:cNvPicPr>
            <a:picLocks noChangeAspect="1"/>
          </p:cNvPicPr>
          <p:nvPr/>
        </p:nvPicPr>
        <p:blipFill>
          <a:blip r:embed="rId2"/>
          <a:stretch>
            <a:fillRect/>
          </a:stretch>
        </p:blipFill>
        <p:spPr>
          <a:xfrm>
            <a:off x="4419603" y="869963"/>
            <a:ext cx="3929380" cy="2728976"/>
          </a:xfrm>
          <a:prstGeom prst="rect">
            <a:avLst/>
          </a:prstGeom>
        </p:spPr>
      </p:pic>
      <p:pic>
        <p:nvPicPr>
          <p:cNvPr id="5" name="Picture 4"/>
          <p:cNvPicPr>
            <a:picLocks noChangeAspect="1"/>
          </p:cNvPicPr>
          <p:nvPr/>
        </p:nvPicPr>
        <p:blipFill>
          <a:blip r:embed="rId3"/>
          <a:stretch>
            <a:fillRect/>
          </a:stretch>
        </p:blipFill>
        <p:spPr>
          <a:xfrm>
            <a:off x="609600" y="861997"/>
            <a:ext cx="3799840" cy="2694432"/>
          </a:xfrm>
          <a:prstGeom prst="rect">
            <a:avLst/>
          </a:prstGeom>
        </p:spPr>
      </p:pic>
      <p:pic>
        <p:nvPicPr>
          <p:cNvPr id="6" name="Picture 5"/>
          <p:cNvPicPr>
            <a:picLocks noChangeAspect="1"/>
          </p:cNvPicPr>
          <p:nvPr/>
        </p:nvPicPr>
        <p:blipFill>
          <a:blip r:embed="rId4"/>
          <a:stretch>
            <a:fillRect/>
          </a:stretch>
        </p:blipFill>
        <p:spPr>
          <a:xfrm>
            <a:off x="584200" y="3668697"/>
            <a:ext cx="7696200" cy="2714625"/>
          </a:xfrm>
          <a:prstGeom prst="rect">
            <a:avLst/>
          </a:prstGeom>
        </p:spPr>
      </p:pic>
      <p:sp>
        <p:nvSpPr>
          <p:cNvPr id="7" name="TextBox 6"/>
          <p:cNvSpPr txBox="1"/>
          <p:nvPr/>
        </p:nvSpPr>
        <p:spPr>
          <a:xfrm>
            <a:off x="2986823" y="1270000"/>
            <a:ext cx="334847" cy="461665"/>
          </a:xfrm>
          <a:prstGeom prst="rect">
            <a:avLst/>
          </a:prstGeom>
          <a:noFill/>
        </p:spPr>
        <p:txBody>
          <a:bodyPr wrap="none" rtlCol="0">
            <a:spAutoFit/>
          </a:bodyPr>
          <a:lstStyle/>
          <a:p>
            <a:r>
              <a:rPr lang="en-US" sz="2400" dirty="0" err="1" smtClean="0">
                <a:solidFill>
                  <a:srgbClr val="800000"/>
                </a:solidFill>
                <a:latin typeface="Calibri"/>
                <a:cs typeface="Calibri"/>
              </a:rPr>
              <a:t>γ</a:t>
            </a:r>
            <a:endParaRPr lang="en-US" sz="2400" dirty="0">
              <a:solidFill>
                <a:srgbClr val="800000"/>
              </a:solidFill>
              <a:latin typeface="Calibri"/>
              <a:cs typeface="Calibri"/>
            </a:endParaRPr>
          </a:p>
        </p:txBody>
      </p:sp>
      <p:sp>
        <p:nvSpPr>
          <p:cNvPr id="8" name="TextBox 7"/>
          <p:cNvSpPr txBox="1"/>
          <p:nvPr/>
        </p:nvSpPr>
        <p:spPr>
          <a:xfrm>
            <a:off x="7315200" y="1066800"/>
            <a:ext cx="346369" cy="461665"/>
          </a:xfrm>
          <a:prstGeom prst="rect">
            <a:avLst/>
          </a:prstGeom>
          <a:noFill/>
        </p:spPr>
        <p:txBody>
          <a:bodyPr wrap="none" rtlCol="0">
            <a:spAutoFit/>
          </a:bodyPr>
          <a:lstStyle/>
          <a:p>
            <a:r>
              <a:rPr lang="en-US" sz="2400" dirty="0" err="1" smtClean="0">
                <a:solidFill>
                  <a:srgbClr val="008000"/>
                </a:solidFill>
                <a:latin typeface="Calibri"/>
                <a:cs typeface="Calibri"/>
              </a:rPr>
              <a:t>p</a:t>
            </a:r>
            <a:endParaRPr lang="en-US" sz="2400" dirty="0">
              <a:solidFill>
                <a:srgbClr val="008000"/>
              </a:solidFill>
              <a:latin typeface="Calibri"/>
              <a:cs typeface="Calibri"/>
            </a:endParaRPr>
          </a:p>
        </p:txBody>
      </p:sp>
      <p:sp>
        <p:nvSpPr>
          <p:cNvPr id="9" name="TextBox 8"/>
          <p:cNvSpPr txBox="1"/>
          <p:nvPr/>
        </p:nvSpPr>
        <p:spPr>
          <a:xfrm>
            <a:off x="1384300" y="4152900"/>
            <a:ext cx="774822" cy="461665"/>
          </a:xfrm>
          <a:prstGeom prst="rect">
            <a:avLst/>
          </a:prstGeom>
          <a:noFill/>
        </p:spPr>
        <p:txBody>
          <a:bodyPr wrap="none" rtlCol="0">
            <a:spAutoFit/>
          </a:bodyPr>
          <a:lstStyle/>
          <a:p>
            <a:r>
              <a:rPr lang="en-US" sz="2400" dirty="0" err="1" smtClean="0">
                <a:solidFill>
                  <a:srgbClr val="FF0000"/>
                </a:solidFill>
                <a:latin typeface="Calibri"/>
                <a:cs typeface="Calibri"/>
              </a:rPr>
              <a:t>e</a:t>
            </a:r>
            <a:r>
              <a:rPr lang="en-US" sz="2400" baseline="30000" dirty="0" err="1" smtClean="0">
                <a:solidFill>
                  <a:srgbClr val="FF0000"/>
                </a:solidFill>
                <a:latin typeface="Calibri"/>
                <a:cs typeface="Calibri"/>
              </a:rPr>
              <a:t>-</a:t>
            </a:r>
            <a:r>
              <a:rPr lang="en-US" sz="2400" dirty="0" err="1" smtClean="0">
                <a:latin typeface="Calibri"/>
                <a:cs typeface="Calibri"/>
              </a:rPr>
              <a:t>/</a:t>
            </a:r>
            <a:r>
              <a:rPr lang="en-US" sz="2400" dirty="0" err="1" smtClean="0">
                <a:solidFill>
                  <a:srgbClr val="0000FF"/>
                </a:solidFill>
                <a:latin typeface="Calibri"/>
                <a:cs typeface="Calibri"/>
              </a:rPr>
              <a:t>e</a:t>
            </a:r>
            <a:r>
              <a:rPr lang="en-US" sz="2400" baseline="30000" dirty="0" smtClean="0">
                <a:solidFill>
                  <a:srgbClr val="0000FF"/>
                </a:solidFill>
                <a:latin typeface="Calibri"/>
                <a:cs typeface="Calibri"/>
              </a:rPr>
              <a:t>+</a:t>
            </a:r>
            <a:endParaRPr lang="en-US" sz="2400" baseline="30000" dirty="0">
              <a:solidFill>
                <a:srgbClr val="0000FF"/>
              </a:solidFill>
              <a:latin typeface="Calibri"/>
              <a:cs typeface="Calibri"/>
            </a:endParaRPr>
          </a:p>
        </p:txBody>
      </p:sp>
      <p:cxnSp>
        <p:nvCxnSpPr>
          <p:cNvPr id="11" name="Straight Connector 10"/>
          <p:cNvCxnSpPr/>
          <p:nvPr/>
        </p:nvCxnSpPr>
        <p:spPr>
          <a:xfrm rot="5400000">
            <a:off x="4048118" y="2174883"/>
            <a:ext cx="2241566"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flipV="1">
            <a:off x="4813301" y="2857498"/>
            <a:ext cx="2848269"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508981" y="1528465"/>
            <a:ext cx="1127946" cy="338554"/>
          </a:xfrm>
          <a:prstGeom prst="rect">
            <a:avLst/>
          </a:prstGeom>
          <a:noFill/>
        </p:spPr>
        <p:txBody>
          <a:bodyPr wrap="square" rtlCol="0">
            <a:spAutoFit/>
          </a:bodyPr>
          <a:lstStyle/>
          <a:p>
            <a:r>
              <a:rPr lang="en-US" sz="1600" dirty="0" smtClean="0">
                <a:latin typeface="Calibri"/>
                <a:cs typeface="Calibri"/>
              </a:rPr>
              <a:t>accessible</a:t>
            </a:r>
            <a:endParaRPr lang="en-US" sz="1600" dirty="0">
              <a:latin typeface="Calibri"/>
              <a:cs typeface="Calibri"/>
            </a:endParaRPr>
          </a:p>
        </p:txBody>
      </p:sp>
      <p:cxnSp>
        <p:nvCxnSpPr>
          <p:cNvPr id="17" name="Straight Connector 16"/>
          <p:cNvCxnSpPr/>
          <p:nvPr/>
        </p:nvCxnSpPr>
        <p:spPr>
          <a:xfrm rot="5400000">
            <a:off x="-19050" y="2133613"/>
            <a:ext cx="2273300"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858877" y="1270000"/>
            <a:ext cx="1127946" cy="338554"/>
          </a:xfrm>
          <a:prstGeom prst="rect">
            <a:avLst/>
          </a:prstGeom>
          <a:noFill/>
        </p:spPr>
        <p:txBody>
          <a:bodyPr wrap="square" rtlCol="0">
            <a:spAutoFit/>
          </a:bodyPr>
          <a:lstStyle/>
          <a:p>
            <a:r>
              <a:rPr lang="en-US" sz="1600" dirty="0" smtClean="0">
                <a:latin typeface="Calibri"/>
                <a:cs typeface="Calibri"/>
              </a:rPr>
              <a:t>accessible</a:t>
            </a:r>
            <a:endParaRPr lang="en-US" sz="1600" dirty="0">
              <a:latin typeface="Calibri"/>
              <a:cs typeface="Calibri"/>
            </a:endParaRPr>
          </a:p>
        </p:txBody>
      </p:sp>
      <p:cxnSp>
        <p:nvCxnSpPr>
          <p:cNvPr id="21" name="Straight Connector 20"/>
          <p:cNvCxnSpPr/>
          <p:nvPr/>
        </p:nvCxnSpPr>
        <p:spPr>
          <a:xfrm rot="5400000">
            <a:off x="1911350" y="2159013"/>
            <a:ext cx="2273300"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04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6200"/>
            <a:ext cx="9144000" cy="58477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Charge Asymmetries – Target </a:t>
            </a:r>
            <a:r>
              <a:rPr lang="en-US" sz="3200" b="1" dirty="0" err="1" smtClean="0">
                <a:latin typeface="Arial" panose="020B0604020202020204" pitchFamily="34" charset="0"/>
                <a:cs typeface="Arial" panose="020B0604020202020204" pitchFamily="34" charset="0"/>
              </a:rPr>
              <a:t>Unpolarized</a:t>
            </a:r>
            <a:r>
              <a:rPr lang="en-US" sz="3200" b="1"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rcRect l="12745" t="27272" r="7843" b="28031"/>
              <a:stretch>
                <a:fillRect/>
              </a:stretch>
            </p:blipFill>
          </mc:Choice>
          <mc:Fallback>
            <p:blipFill>
              <a:blip r:embed="rId3"/>
              <a:srcRect l="12745" t="27272" r="7843" b="28031"/>
              <a:stretch>
                <a:fillRect/>
              </a:stretch>
            </p:blipFill>
          </mc:Fallback>
        </mc:AlternateContent>
        <p:spPr>
          <a:xfrm>
            <a:off x="5105400" y="960026"/>
            <a:ext cx="3686014" cy="2684874"/>
          </a:xfrm>
          <a:prstGeom prst="rect">
            <a:avLst/>
          </a:prstGeom>
          <a:noFill/>
        </p:spPr>
      </p:pic>
      <p:pic>
        <p:nvPicPr>
          <p:cNvPr id="15" name="Picture 1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l="13725" t="27907" r="7843" b="27713"/>
              <a:stretch>
                <a:fillRect/>
              </a:stretch>
            </p:blipFill>
          </mc:Choice>
          <mc:Fallback>
            <p:blipFill>
              <a:blip r:embed="rId5"/>
              <a:srcRect l="13725" t="27907" r="7843" b="27713"/>
              <a:stretch>
                <a:fillRect/>
              </a:stretch>
            </p:blipFill>
          </mc:Fallback>
        </mc:AlternateContent>
        <p:spPr>
          <a:xfrm>
            <a:off x="5181600" y="3669895"/>
            <a:ext cx="3642663" cy="2667405"/>
          </a:xfrm>
          <a:prstGeom prst="rect">
            <a:avLst/>
          </a:prstGeom>
          <a:noFill/>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rcRect l="53782" t="60560" r="24370" b="34933"/>
              <a:stretch>
                <a:fillRect/>
              </a:stretch>
            </p:blipFill>
          </mc:Choice>
          <mc:Fallback>
            <p:blipFill>
              <a:blip r:embed="rId7"/>
              <a:srcRect l="53782" t="60560" r="24370" b="34933"/>
              <a:stretch>
                <a:fillRect/>
              </a:stretch>
            </p:blipFill>
          </mc:Fallback>
        </mc:AlternateContent>
        <p:spPr>
          <a:xfrm>
            <a:off x="6025631" y="5219700"/>
            <a:ext cx="1981199" cy="304800"/>
          </a:xfrm>
          <a:prstGeom prst="rect">
            <a:avLst/>
          </a:prstGeom>
          <a:ln>
            <a:solidFill>
              <a:schemeClr val="accent4">
                <a:lumMod val="10000"/>
              </a:schemeClr>
            </a:solidFill>
          </a:ln>
        </p:spPr>
      </p:pic>
      <p:pic>
        <p:nvPicPr>
          <p:cNvPr id="22"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rcRect l="56302" t="54927" r="36135" b="39440"/>
              <a:stretch>
                <a:fillRect/>
              </a:stretch>
            </p:blipFill>
          </mc:Choice>
          <mc:Fallback>
            <p:blipFill>
              <a:blip r:embed="rId7"/>
              <a:srcRect l="56302" t="54927" r="36135" b="39440"/>
              <a:stretch>
                <a:fillRect/>
              </a:stretch>
            </p:blipFill>
          </mc:Fallback>
        </mc:AlternateContent>
        <p:spPr>
          <a:xfrm>
            <a:off x="6858000" y="2400300"/>
            <a:ext cx="685800" cy="381000"/>
          </a:xfrm>
          <a:prstGeom prst="rect">
            <a:avLst/>
          </a:prstGeom>
          <a:ln>
            <a:solidFill>
              <a:srgbClr val="0000FF"/>
            </a:solidFill>
          </a:ln>
        </p:spPr>
      </p:pic>
      <p:sp>
        <p:nvSpPr>
          <p:cNvPr id="33" name="Slide Number Placeholder 32"/>
          <p:cNvSpPr>
            <a:spLocks noGrp="1"/>
          </p:cNvSpPr>
          <p:nvPr>
            <p:ph type="sldNum" sz="quarter" idx="4294967295"/>
          </p:nvPr>
        </p:nvSpPr>
        <p:spPr>
          <a:xfrm>
            <a:off x="6934200" y="6477000"/>
            <a:ext cx="2133600" cy="457200"/>
          </a:xfrm>
          <a:prstGeom prst="rect">
            <a:avLst/>
          </a:prstGeom>
        </p:spPr>
        <p:txBody>
          <a:bodyPr/>
          <a:lstStyle/>
          <a:p>
            <a:pPr>
              <a:defRPr/>
            </a:pPr>
            <a:fld id="{047E1535-49FE-5E47-89C7-76CCF1E19C97}" type="slidenum">
              <a:rPr lang="en-US" smtClean="0"/>
              <a:pPr>
                <a:defRPr/>
              </a:pPr>
              <a:t>46</a:t>
            </a:fld>
            <a:endParaRPr lang="en-US"/>
          </a:p>
        </p:txBody>
      </p:sp>
      <p:sp>
        <p:nvSpPr>
          <p:cNvPr id="10" name="TextBox 9"/>
          <p:cNvSpPr txBox="1"/>
          <p:nvPr/>
        </p:nvSpPr>
        <p:spPr>
          <a:xfrm>
            <a:off x="350247" y="5219700"/>
            <a:ext cx="4755153" cy="923330"/>
          </a:xfrm>
          <a:prstGeom prst="rect">
            <a:avLst/>
          </a:prstGeom>
          <a:noFill/>
        </p:spPr>
        <p:txBody>
          <a:bodyPr wrap="square" rtlCol="0">
            <a:spAutoFit/>
          </a:bodyPr>
          <a:lstStyle/>
          <a:p>
            <a:r>
              <a:rPr lang="en-US" dirty="0" smtClean="0">
                <a:solidFill>
                  <a:srgbClr val="800000"/>
                </a:solidFill>
                <a:latin typeface="Calibri"/>
                <a:cs typeface="Calibri"/>
              </a:rPr>
              <a:t>Charge </a:t>
            </a:r>
            <a:r>
              <a:rPr lang="en-US" dirty="0" smtClean="0">
                <a:solidFill>
                  <a:srgbClr val="800000"/>
                </a:solidFill>
                <a:latin typeface="Arial" panose="020B0604020202020204" pitchFamily="34" charset="0"/>
                <a:cs typeface="Arial" panose="020B0604020202020204" pitchFamily="34" charset="0"/>
              </a:rPr>
              <a:t>asymmetries</a:t>
            </a:r>
            <a:r>
              <a:rPr lang="en-US" dirty="0" smtClean="0">
                <a:solidFill>
                  <a:srgbClr val="800000"/>
                </a:solidFill>
                <a:latin typeface="Calibri"/>
                <a:cs typeface="Calibri"/>
              </a:rPr>
              <a:t> A</a:t>
            </a:r>
            <a:r>
              <a:rPr lang="en-US" baseline="-25000" dirty="0" smtClean="0">
                <a:solidFill>
                  <a:srgbClr val="800000"/>
                </a:solidFill>
                <a:latin typeface="Calibri"/>
                <a:cs typeface="Calibri"/>
              </a:rPr>
              <a:t>c</a:t>
            </a:r>
            <a:r>
              <a:rPr lang="en-US" dirty="0" smtClean="0">
                <a:solidFill>
                  <a:srgbClr val="800000"/>
                </a:solidFill>
                <a:latin typeface="Calibri"/>
                <a:cs typeface="Calibri"/>
              </a:rPr>
              <a:t> = </a:t>
            </a:r>
            <a:r>
              <a:rPr lang="en-US" dirty="0" err="1" smtClean="0">
                <a:solidFill>
                  <a:srgbClr val="800000"/>
                </a:solidFill>
                <a:latin typeface="Calibri"/>
                <a:cs typeface="Calibri"/>
              </a:rPr>
              <a:t>e</a:t>
            </a:r>
            <a:r>
              <a:rPr lang="en-US" baseline="30000" dirty="0" err="1" smtClean="0">
                <a:solidFill>
                  <a:srgbClr val="800000"/>
                </a:solidFill>
                <a:latin typeface="Calibri"/>
                <a:cs typeface="Calibri"/>
              </a:rPr>
              <a:t>+</a:t>
            </a:r>
            <a:r>
              <a:rPr lang="en-US" dirty="0" err="1" smtClean="0">
                <a:solidFill>
                  <a:srgbClr val="800000"/>
                </a:solidFill>
                <a:latin typeface="Calibri"/>
                <a:cs typeface="Calibri"/>
              </a:rPr>
              <a:t>-e</a:t>
            </a:r>
            <a:r>
              <a:rPr lang="en-US" baseline="30000" dirty="0" err="1" smtClean="0">
                <a:solidFill>
                  <a:srgbClr val="800000"/>
                </a:solidFill>
                <a:latin typeface="Calibri"/>
                <a:cs typeface="Calibri"/>
              </a:rPr>
              <a:t>-</a:t>
            </a:r>
            <a:r>
              <a:rPr lang="en-US" dirty="0" err="1" smtClean="0">
                <a:solidFill>
                  <a:srgbClr val="800000"/>
                </a:solidFill>
                <a:latin typeface="Calibri"/>
                <a:cs typeface="Calibri"/>
              </a:rPr>
              <a:t>/e</a:t>
            </a:r>
            <a:r>
              <a:rPr lang="en-US" baseline="30000" dirty="0" err="1" smtClean="0">
                <a:solidFill>
                  <a:srgbClr val="800000"/>
                </a:solidFill>
                <a:latin typeface="Calibri"/>
                <a:cs typeface="Calibri"/>
              </a:rPr>
              <a:t>+</a:t>
            </a:r>
            <a:r>
              <a:rPr lang="en-US" dirty="0" err="1" smtClean="0">
                <a:solidFill>
                  <a:srgbClr val="800000"/>
                </a:solidFill>
                <a:latin typeface="Calibri"/>
                <a:cs typeface="Calibri"/>
              </a:rPr>
              <a:t>+e</a:t>
            </a:r>
            <a:r>
              <a:rPr lang="en-US" baseline="30000" dirty="0" smtClean="0">
                <a:solidFill>
                  <a:srgbClr val="800000"/>
                </a:solidFill>
                <a:latin typeface="Calibri"/>
                <a:cs typeface="Calibri"/>
              </a:rPr>
              <a:t>-</a:t>
            </a:r>
            <a:r>
              <a:rPr lang="en-US" dirty="0" smtClean="0">
                <a:solidFill>
                  <a:srgbClr val="800000"/>
                </a:solidFill>
                <a:latin typeface="Calibri"/>
                <a:cs typeface="Calibri"/>
              </a:rPr>
              <a:t> in VCS are </a:t>
            </a:r>
          </a:p>
          <a:p>
            <a:r>
              <a:rPr lang="en-US" dirty="0" smtClean="0">
                <a:solidFill>
                  <a:srgbClr val="800000"/>
                </a:solidFill>
                <a:latin typeface="Calibri"/>
                <a:cs typeface="Calibri"/>
              </a:rPr>
              <a:t>large and show strong </a:t>
            </a:r>
            <a:r>
              <a:rPr lang="en-US" dirty="0" err="1" smtClean="0">
                <a:solidFill>
                  <a:srgbClr val="800000"/>
                </a:solidFill>
                <a:latin typeface="Calibri"/>
                <a:cs typeface="Calibri"/>
              </a:rPr>
              <a:t>azimuthal</a:t>
            </a:r>
            <a:r>
              <a:rPr lang="en-US" dirty="0" smtClean="0">
                <a:solidFill>
                  <a:srgbClr val="800000"/>
                </a:solidFill>
                <a:latin typeface="Calibri"/>
                <a:cs typeface="Calibri"/>
              </a:rPr>
              <a:t> modulations. </a:t>
            </a:r>
          </a:p>
          <a:p>
            <a:r>
              <a:rPr lang="en-US" dirty="0" smtClean="0">
                <a:solidFill>
                  <a:srgbClr val="800000"/>
                </a:solidFill>
                <a:latin typeface="Calibri"/>
                <a:cs typeface="Calibri"/>
              </a:rPr>
              <a:t>They can be measured with good accuracy. </a:t>
            </a:r>
            <a:endParaRPr lang="en-US" dirty="0">
              <a:solidFill>
                <a:srgbClr val="800000"/>
              </a:solidFill>
              <a:latin typeface="Calibri"/>
              <a:cs typeface="Calibri"/>
            </a:endParaRPr>
          </a:p>
        </p:txBody>
      </p:sp>
      <p:grpSp>
        <p:nvGrpSpPr>
          <p:cNvPr id="23" name="Group 22"/>
          <p:cNvGrpSpPr/>
          <p:nvPr/>
        </p:nvGrpSpPr>
        <p:grpSpPr>
          <a:xfrm>
            <a:off x="762486" y="1849026"/>
            <a:ext cx="3593614" cy="2761074"/>
            <a:chOff x="762486" y="1849026"/>
            <a:chExt cx="3593614" cy="2761074"/>
          </a:xfrm>
        </p:grpSpPr>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rcRect l="11765" t="50047" r="8823" b="2805"/>
                <a:stretch>
                  <a:fillRect/>
                </a:stretch>
              </p:blipFill>
            </mc:Choice>
            <mc:Fallback>
              <p:blipFill>
                <a:blip r:embed="rId9"/>
                <a:srcRect l="11765" t="50047" r="8823" b="2805"/>
                <a:stretch>
                  <a:fillRect/>
                </a:stretch>
              </p:blipFill>
            </mc:Fallback>
          </mc:AlternateContent>
          <p:spPr>
            <a:xfrm>
              <a:off x="762486" y="1849026"/>
              <a:ext cx="3593614" cy="2761074"/>
            </a:xfrm>
            <a:prstGeom prst="rect">
              <a:avLst/>
            </a:prstGeom>
            <a:noFill/>
          </p:spPr>
        </p:pic>
        <p:cxnSp>
          <p:nvCxnSpPr>
            <p:cNvPr id="16" name="Straight Connector 15"/>
            <p:cNvCxnSpPr/>
            <p:nvPr/>
          </p:nvCxnSpPr>
          <p:spPr>
            <a:xfrm>
              <a:off x="1371600" y="3606800"/>
              <a:ext cx="2819400" cy="1588"/>
            </a:xfrm>
            <a:prstGeom prst="line">
              <a:avLst/>
            </a:prstGeom>
            <a:ln w="3175" cap="flat" cmpd="sng" algn="ctr">
              <a:solidFill>
                <a:schemeClr val="bg1">
                  <a:lumMod val="65000"/>
                </a:schemeClr>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957810" y="909226"/>
            <a:ext cx="3360190" cy="923330"/>
          </a:xfrm>
          <a:prstGeom prst="rect">
            <a:avLst/>
          </a:prstGeom>
          <a:noFill/>
          <a:ln>
            <a:solidFill>
              <a:srgbClr val="000000"/>
            </a:solidFill>
          </a:ln>
        </p:spPr>
        <p:txBody>
          <a:bodyPr wrap="none" rtlCol="0">
            <a:spAutoFit/>
          </a:bodyPr>
          <a:lstStyle/>
          <a:p>
            <a:r>
              <a:rPr lang="en-US" dirty="0" smtClean="0">
                <a:latin typeface="Calibri"/>
                <a:cs typeface="Calibri"/>
              </a:rPr>
              <a:t>Positrons: L = 2x10</a:t>
            </a:r>
            <a:r>
              <a:rPr lang="en-US" baseline="30000" dirty="0" smtClean="0">
                <a:latin typeface="Calibri"/>
                <a:cs typeface="Calibri"/>
              </a:rPr>
              <a:t>34</a:t>
            </a:r>
            <a:r>
              <a:rPr lang="en-US" dirty="0" smtClean="0">
                <a:latin typeface="Calibri"/>
                <a:cs typeface="Calibri"/>
              </a:rPr>
              <a:t>cm</a:t>
            </a:r>
            <a:r>
              <a:rPr lang="en-US" baseline="30000" dirty="0" smtClean="0">
                <a:latin typeface="Calibri"/>
                <a:cs typeface="Calibri"/>
              </a:rPr>
              <a:t>-2</a:t>
            </a:r>
            <a:r>
              <a:rPr lang="en-US" dirty="0" smtClean="0">
                <a:latin typeface="Calibri"/>
                <a:cs typeface="Calibri"/>
              </a:rPr>
              <a:t>s</a:t>
            </a:r>
            <a:r>
              <a:rPr lang="en-US" baseline="30000" dirty="0" smtClean="0">
                <a:latin typeface="Calibri"/>
                <a:cs typeface="Calibri"/>
              </a:rPr>
              <a:t>-1</a:t>
            </a:r>
            <a:r>
              <a:rPr lang="en-US" dirty="0" smtClean="0">
                <a:latin typeface="Calibri"/>
                <a:cs typeface="Calibri"/>
              </a:rPr>
              <a:t>; P=0.6</a:t>
            </a:r>
          </a:p>
          <a:p>
            <a:r>
              <a:rPr lang="en-US" dirty="0" smtClean="0">
                <a:latin typeface="Calibri"/>
                <a:cs typeface="Calibri"/>
              </a:rPr>
              <a:t>Electrons: L = 10</a:t>
            </a:r>
            <a:r>
              <a:rPr lang="en-US" baseline="30000" dirty="0" smtClean="0">
                <a:latin typeface="Calibri"/>
                <a:cs typeface="Calibri"/>
              </a:rPr>
              <a:t>35</a:t>
            </a:r>
            <a:r>
              <a:rPr lang="en-US" dirty="0" smtClean="0">
                <a:latin typeface="Calibri"/>
                <a:cs typeface="Calibri"/>
              </a:rPr>
              <a:t>cm</a:t>
            </a:r>
            <a:r>
              <a:rPr lang="en-US" baseline="30000" dirty="0" smtClean="0">
                <a:latin typeface="Calibri"/>
                <a:cs typeface="Calibri"/>
              </a:rPr>
              <a:t>-2</a:t>
            </a:r>
            <a:r>
              <a:rPr lang="en-US" dirty="0" smtClean="0">
                <a:latin typeface="Calibri"/>
                <a:cs typeface="Calibri"/>
              </a:rPr>
              <a:t>s</a:t>
            </a:r>
            <a:r>
              <a:rPr lang="en-US" baseline="30000" dirty="0" smtClean="0">
                <a:latin typeface="Calibri"/>
                <a:cs typeface="Calibri"/>
              </a:rPr>
              <a:t>-1</a:t>
            </a:r>
            <a:r>
              <a:rPr lang="en-US" dirty="0" smtClean="0">
                <a:latin typeface="Calibri"/>
                <a:cs typeface="Calibri"/>
              </a:rPr>
              <a:t>; P=0.8 </a:t>
            </a:r>
          </a:p>
          <a:p>
            <a:r>
              <a:rPr lang="en-US" dirty="0" smtClean="0">
                <a:latin typeface="Calibri"/>
                <a:cs typeface="Calibri"/>
              </a:rPr>
              <a:t>E=11 GeV, 1000hrs.</a:t>
            </a:r>
            <a:endParaRPr lang="en-US" dirty="0">
              <a:latin typeface="Calibri"/>
              <a:cs typeface="Calibri"/>
            </a:endParaRPr>
          </a:p>
        </p:txBody>
      </p:sp>
      <p:sp>
        <p:nvSpPr>
          <p:cNvPr id="24" name="TextBox 23"/>
          <p:cNvSpPr txBox="1"/>
          <p:nvPr/>
        </p:nvSpPr>
        <p:spPr>
          <a:xfrm>
            <a:off x="1295400" y="4787900"/>
            <a:ext cx="2590761" cy="338554"/>
          </a:xfrm>
          <a:prstGeom prst="rect">
            <a:avLst/>
          </a:prstGeom>
          <a:noFill/>
        </p:spPr>
        <p:txBody>
          <a:bodyPr wrap="none" rtlCol="0">
            <a:spAutoFit/>
          </a:bodyPr>
          <a:lstStyle/>
          <a:p>
            <a:r>
              <a:rPr lang="en-US" sz="1600" i="1" dirty="0" smtClean="0">
                <a:latin typeface="Calibri"/>
                <a:cs typeface="Calibri"/>
              </a:rPr>
              <a:t>Dual model: V. </a:t>
            </a:r>
            <a:r>
              <a:rPr lang="en-US" sz="1600" i="1" dirty="0" err="1" smtClean="0">
                <a:latin typeface="Calibri"/>
                <a:cs typeface="Calibri"/>
              </a:rPr>
              <a:t>Guzey</a:t>
            </a:r>
            <a:r>
              <a:rPr lang="en-US" sz="1600" i="1" dirty="0" smtClean="0">
                <a:latin typeface="Calibri"/>
                <a:cs typeface="Calibri"/>
              </a:rPr>
              <a:t> (2009)</a:t>
            </a:r>
            <a:endParaRPr lang="en-US" sz="1600" i="1" dirty="0">
              <a:latin typeface="Calibri"/>
              <a:cs typeface="Calibri"/>
            </a:endParaRPr>
          </a:p>
        </p:txBody>
      </p:sp>
    </p:spTree>
    <p:extLst>
      <p:ext uri="{BB962C8B-B14F-4D97-AF65-F5344CB8AC3E}">
        <p14:creationId xmlns:p14="http://schemas.microsoft.com/office/powerpoint/2010/main" val="30845988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rcRect l="13725" t="25758" r="7843" b="28030"/>
              <a:stretch>
                <a:fillRect/>
              </a:stretch>
            </p:blipFill>
          </mc:Choice>
          <mc:Fallback>
            <p:blipFill>
              <a:blip r:embed="rId3"/>
              <a:srcRect l="13725" t="25758" r="7843" b="28030"/>
              <a:stretch>
                <a:fillRect/>
              </a:stretch>
            </p:blipFill>
          </mc:Fallback>
        </mc:AlternateContent>
        <p:spPr>
          <a:xfrm>
            <a:off x="457200" y="1515110"/>
            <a:ext cx="3692577" cy="2815590"/>
          </a:xfrm>
          <a:prstGeom prst="rect">
            <a:avLst/>
          </a:prstGeom>
          <a:solidFill>
            <a:srgbClr val="FFFFFF"/>
          </a:solidFill>
        </p:spPr>
      </p:pic>
      <p:sp>
        <p:nvSpPr>
          <p:cNvPr id="9" name="TextBox 8"/>
          <p:cNvSpPr txBox="1"/>
          <p:nvPr/>
        </p:nvSpPr>
        <p:spPr>
          <a:xfrm>
            <a:off x="1" y="25400"/>
            <a:ext cx="914400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Charge Asymmetries – Target Polarized </a:t>
            </a:r>
            <a:endParaRPr lang="en-US" sz="3600" b="1" dirty="0">
              <a:latin typeface="Arial" panose="020B0604020202020204" pitchFamily="34" charset="0"/>
              <a:cs typeface="Arial" panose="020B0604020202020204" pitchFamily="34" charset="0"/>
            </a:endParaRPr>
          </a:p>
        </p:txBody>
      </p:sp>
      <p:sp>
        <p:nvSpPr>
          <p:cNvPr id="10" name="Line 3"/>
          <p:cNvSpPr>
            <a:spLocks noChangeShapeType="1"/>
          </p:cNvSpPr>
          <p:nvPr/>
        </p:nvSpPr>
        <p:spPr bwMode="auto">
          <a:xfrm>
            <a:off x="0" y="914400"/>
            <a:ext cx="9144000" cy="0"/>
          </a:xfrm>
          <a:prstGeom prst="line">
            <a:avLst/>
          </a:prstGeom>
          <a:noFill/>
          <a:ln w="28575">
            <a:solidFill>
              <a:srgbClr val="FFFFFF"/>
            </a:solidFill>
            <a:round/>
            <a:headEnd/>
            <a:tailEnd/>
          </a:ln>
        </p:spPr>
        <p:txBody>
          <a:bodyPr wrap="none" anchor="ctr">
            <a:prstTxWarp prst="textNoShape">
              <a:avLst/>
            </a:prstTxWarp>
          </a:bodyPr>
          <a:lstStyle/>
          <a:p>
            <a:endParaRPr lang="en-US"/>
          </a:p>
        </p:txBody>
      </p:sp>
      <p:pic>
        <p:nvPicPr>
          <p:cNvPr id="11" name="Picture 1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l="52015" t="63083" r="24477" b="31094"/>
              <a:stretch>
                <a:fillRect/>
              </a:stretch>
            </p:blipFill>
          </mc:Choice>
          <mc:Fallback>
            <p:blipFill>
              <a:blip r:embed="rId5"/>
              <a:srcRect l="52015" t="63083" r="24477" b="31094"/>
              <a:stretch>
                <a:fillRect/>
              </a:stretch>
            </p:blipFill>
          </mc:Fallback>
        </mc:AlternateContent>
        <p:spPr>
          <a:xfrm>
            <a:off x="1677454" y="1286500"/>
            <a:ext cx="1939988" cy="358076"/>
          </a:xfrm>
          <a:prstGeom prst="rect">
            <a:avLst/>
          </a:prstGeom>
          <a:ln>
            <a:solidFill>
              <a:srgbClr val="FFFFFF"/>
            </a:solidFill>
          </a:ln>
          <a:scene3d>
            <a:camera prst="orthographicFront"/>
            <a:lightRig rig="threePt" dir="t">
              <a:rot lat="0" lon="0" rev="0"/>
            </a:lightRig>
          </a:scene3d>
          <a:sp3d extrusionH="57150">
            <a:bevelT w="0" h="0"/>
            <a:extrusionClr>
              <a:schemeClr val="accent4">
                <a:lumMod val="10000"/>
              </a:schemeClr>
            </a:extrusionClr>
            <a:contourClr>
              <a:schemeClr val="tx1"/>
            </a:contourClr>
          </a:sp3d>
        </p:spPr>
      </p:pic>
      <p:sp>
        <p:nvSpPr>
          <p:cNvPr id="18" name="Slide Number Placeholder 17"/>
          <p:cNvSpPr>
            <a:spLocks noGrp="1"/>
          </p:cNvSpPr>
          <p:nvPr>
            <p:ph type="sldNum" sz="quarter" idx="4294967295"/>
          </p:nvPr>
        </p:nvSpPr>
        <p:spPr>
          <a:xfrm>
            <a:off x="6934200" y="6477000"/>
            <a:ext cx="2133600" cy="457200"/>
          </a:xfrm>
          <a:prstGeom prst="rect">
            <a:avLst/>
          </a:prstGeom>
        </p:spPr>
        <p:txBody>
          <a:bodyPr/>
          <a:lstStyle/>
          <a:p>
            <a:pPr>
              <a:defRPr/>
            </a:pPr>
            <a:fld id="{047E1535-49FE-5E47-89C7-76CCF1E19C97}" type="slidenum">
              <a:rPr lang="en-US" smtClean="0"/>
              <a:pPr>
                <a:defRPr/>
              </a:pPr>
              <a:t>47</a:t>
            </a:fld>
            <a:endParaRPr lang="en-US"/>
          </a:p>
        </p:txBody>
      </p:sp>
      <p:pic>
        <p:nvPicPr>
          <p:cNvPr id="20" name="Picture 1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rcRect l="12452" t="21831" r="8893" b="27309"/>
              <a:stretch>
                <a:fillRect/>
              </a:stretch>
            </p:blipFill>
          </mc:Choice>
          <mc:Fallback>
            <p:blipFill>
              <a:blip r:embed="rId7"/>
              <a:srcRect l="12452" t="21831" r="8893" b="27309"/>
              <a:stretch>
                <a:fillRect/>
              </a:stretch>
            </p:blipFill>
          </mc:Fallback>
        </mc:AlternateContent>
        <p:spPr>
          <a:xfrm>
            <a:off x="4343400" y="1261110"/>
            <a:ext cx="4097686" cy="3429000"/>
          </a:xfrm>
          <a:prstGeom prst="rect">
            <a:avLst/>
          </a:prstGeom>
          <a:solidFill>
            <a:srgbClr val="FFFFFF"/>
          </a:solidFill>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l="52015" t="68130" b="28084"/>
              <a:stretch>
                <a:fillRect/>
              </a:stretch>
            </p:blipFill>
          </mc:Choice>
          <mc:Fallback>
            <p:blipFill>
              <a:blip r:embed="rId5"/>
              <a:srcRect l="52015" t="68130" b="28084"/>
              <a:stretch>
                <a:fillRect/>
              </a:stretch>
            </p:blipFill>
          </mc:Fallback>
        </mc:AlternateContent>
        <p:spPr>
          <a:xfrm>
            <a:off x="4565233" y="1273807"/>
            <a:ext cx="4135940" cy="243161"/>
          </a:xfrm>
          <a:prstGeom prst="rect">
            <a:avLst/>
          </a:prstGeom>
          <a:ln>
            <a:solidFill>
              <a:srgbClr val="FFFFFF"/>
            </a:solidFill>
          </a:ln>
          <a:scene3d>
            <a:camera prst="orthographicFront"/>
            <a:lightRig rig="threePt" dir="t">
              <a:rot lat="0" lon="0" rev="0"/>
            </a:lightRig>
          </a:scene3d>
          <a:sp3d extrusionH="57150">
            <a:bevelT w="0" h="0"/>
            <a:extrusionClr>
              <a:schemeClr val="accent4">
                <a:lumMod val="10000"/>
              </a:schemeClr>
            </a:extrusionClr>
            <a:contourClr>
              <a:schemeClr val="tx1"/>
            </a:contourClr>
          </a:sp3d>
        </p:spPr>
      </p:pic>
      <p:sp>
        <p:nvSpPr>
          <p:cNvPr id="13" name="TextBox 12"/>
          <p:cNvSpPr txBox="1"/>
          <p:nvPr/>
        </p:nvSpPr>
        <p:spPr>
          <a:xfrm>
            <a:off x="2063864" y="5224165"/>
            <a:ext cx="5389559" cy="646331"/>
          </a:xfrm>
          <a:prstGeom prst="rect">
            <a:avLst/>
          </a:prstGeom>
          <a:noFill/>
        </p:spPr>
        <p:txBody>
          <a:bodyPr wrap="square" rtlCol="0">
            <a:spAutoFit/>
          </a:bodyPr>
          <a:lstStyle/>
          <a:p>
            <a:r>
              <a:rPr lang="en-US" dirty="0" smtClean="0">
                <a:solidFill>
                  <a:srgbClr val="008000"/>
                </a:solidFill>
                <a:latin typeface="Arial" panose="020B0604020202020204" pitchFamily="34" charset="0"/>
                <a:cs typeface="Arial" panose="020B0604020202020204" pitchFamily="34" charset="0"/>
              </a:rPr>
              <a:t>Errors on polarized target asymmetries marginal, would benefit from higher positron  luminosity.  </a:t>
            </a:r>
            <a:endParaRPr lang="en-US" dirty="0">
              <a:solidFill>
                <a:srgbClr val="008000"/>
              </a:solidFill>
              <a:latin typeface="Arial" panose="020B0604020202020204" pitchFamily="34" charset="0"/>
              <a:cs typeface="Arial" panose="020B0604020202020204" pitchFamily="34" charset="0"/>
            </a:endParaRPr>
          </a:p>
        </p:txBody>
      </p:sp>
      <p:sp>
        <p:nvSpPr>
          <p:cNvPr id="14" name="TextBox 13"/>
          <p:cNvSpPr txBox="1"/>
          <p:nvPr/>
        </p:nvSpPr>
        <p:spPr>
          <a:xfrm>
            <a:off x="1155699" y="4310479"/>
            <a:ext cx="2955978" cy="646331"/>
          </a:xfrm>
          <a:prstGeom prst="rect">
            <a:avLst/>
          </a:prstGeom>
          <a:noFill/>
        </p:spPr>
        <p:txBody>
          <a:bodyPr wrap="square" rtlCol="0">
            <a:spAutoFit/>
          </a:bodyPr>
          <a:lstStyle/>
          <a:p>
            <a:r>
              <a:rPr lang="en-US" dirty="0" smtClean="0">
                <a:solidFill>
                  <a:srgbClr val="800000"/>
                </a:solidFill>
                <a:latin typeface="Arial" panose="020B0604020202020204" pitchFamily="34" charset="0"/>
                <a:cs typeface="Arial" panose="020B0604020202020204" pitchFamily="34" charset="0"/>
              </a:rPr>
              <a:t>Other bins in  Q</a:t>
            </a:r>
            <a:r>
              <a:rPr lang="en-US" baseline="30000" dirty="0" smtClean="0">
                <a:solidFill>
                  <a:srgbClr val="800000"/>
                </a:solidFill>
                <a:latin typeface="Arial" panose="020B0604020202020204" pitchFamily="34" charset="0"/>
                <a:cs typeface="Arial" panose="020B0604020202020204" pitchFamily="34" charset="0"/>
              </a:rPr>
              <a:t>2</a:t>
            </a:r>
            <a:r>
              <a:rPr lang="en-US" dirty="0" smtClean="0">
                <a:solidFill>
                  <a:srgbClr val="800000"/>
                </a:solidFill>
                <a:latin typeface="Arial" panose="020B0604020202020204" pitchFamily="34" charset="0"/>
                <a:cs typeface="Arial" panose="020B0604020202020204" pitchFamily="34" charset="0"/>
              </a:rPr>
              <a:t> and </a:t>
            </a:r>
            <a:r>
              <a:rPr lang="en-US" dirty="0" err="1" smtClean="0">
                <a:solidFill>
                  <a:srgbClr val="800000"/>
                </a:solidFill>
                <a:latin typeface="Arial" panose="020B0604020202020204" pitchFamily="34" charset="0"/>
                <a:cs typeface="Arial" panose="020B0604020202020204" pitchFamily="34" charset="0"/>
              </a:rPr>
              <a:t>x</a:t>
            </a:r>
            <a:r>
              <a:rPr lang="en-US" dirty="0" smtClean="0">
                <a:solidFill>
                  <a:srgbClr val="800000"/>
                </a:solidFill>
                <a:latin typeface="Arial" panose="020B0604020202020204" pitchFamily="34" charset="0"/>
                <a:cs typeface="Arial" panose="020B0604020202020204" pitchFamily="34" charset="0"/>
              </a:rPr>
              <a:t> are measured simultaneously. </a:t>
            </a:r>
            <a:endParaRPr lang="en-US" dirty="0">
              <a:solidFill>
                <a:srgbClr val="8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8240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Layout for 1GeV option</a:t>
            </a:r>
            <a:endParaRPr lang="en-US" dirty="0"/>
          </a:p>
        </p:txBody>
      </p:sp>
      <p:pic>
        <p:nvPicPr>
          <p:cNvPr id="5" name="Picture 4"/>
          <p:cNvPicPr>
            <a:picLocks noChangeAspect="1"/>
          </p:cNvPicPr>
          <p:nvPr/>
        </p:nvPicPr>
        <p:blipFill>
          <a:blip r:embed="rId3"/>
          <a:stretch>
            <a:fillRect/>
          </a:stretch>
        </p:blipFill>
        <p:spPr>
          <a:xfrm>
            <a:off x="561927" y="1066800"/>
            <a:ext cx="8020146" cy="4495800"/>
          </a:xfrm>
          <a:prstGeom prst="rect">
            <a:avLst/>
          </a:prstGeom>
        </p:spPr>
      </p:pic>
      <p:sp>
        <p:nvSpPr>
          <p:cNvPr id="6" name="TextBox 5"/>
          <p:cNvSpPr txBox="1"/>
          <p:nvPr/>
        </p:nvSpPr>
        <p:spPr>
          <a:xfrm>
            <a:off x="6279198" y="4898066"/>
            <a:ext cx="212429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e- injector 123 MeV/c</a:t>
            </a:r>
            <a:endParaRPr lang="en-US" sz="1600" dirty="0">
              <a:latin typeface="Arial" panose="020B0604020202020204" pitchFamily="34" charset="0"/>
              <a:cs typeface="Arial" panose="020B0604020202020204" pitchFamily="34" charset="0"/>
            </a:endParaRPr>
          </a:p>
        </p:txBody>
      </p:sp>
      <p:sp>
        <p:nvSpPr>
          <p:cNvPr id="9" name="TextBox 8"/>
          <p:cNvSpPr txBox="1"/>
          <p:nvPr/>
        </p:nvSpPr>
        <p:spPr>
          <a:xfrm>
            <a:off x="7735743" y="6117773"/>
            <a:ext cx="109106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Y. Roblin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907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outh </a:t>
            </a:r>
            <a:r>
              <a:rPr lang="en-US" dirty="0" err="1"/>
              <a:t>L</a:t>
            </a:r>
            <a:r>
              <a:rPr lang="en-US" dirty="0" err="1" smtClean="0"/>
              <a:t>inac</a:t>
            </a:r>
            <a:r>
              <a:rPr lang="en-US" dirty="0" smtClean="0"/>
              <a:t> Optics</a:t>
            </a:r>
            <a:endParaRPr lang="en-US" dirty="0"/>
          </a:p>
        </p:txBody>
      </p:sp>
      <p:sp>
        <p:nvSpPr>
          <p:cNvPr id="3" name="Content Placeholder 2"/>
          <p:cNvSpPr>
            <a:spLocks noGrp="1"/>
          </p:cNvSpPr>
          <p:nvPr>
            <p:ph idx="1"/>
          </p:nvPr>
        </p:nvSpPr>
        <p:spPr>
          <a:xfrm>
            <a:off x="426244" y="1275906"/>
            <a:ext cx="8229600" cy="4820093"/>
          </a:xfrm>
        </p:spPr>
        <p:txBody>
          <a:bodyPr/>
          <a:lstStyle/>
          <a:p>
            <a:pPr>
              <a:lnSpc>
                <a:spcPct val="100000"/>
              </a:lnSpc>
            </a:pPr>
            <a:r>
              <a:rPr lang="en-US" dirty="0" err="1" smtClean="0"/>
              <a:t>Linac</a:t>
            </a:r>
            <a:r>
              <a:rPr lang="en-US" dirty="0" smtClean="0"/>
              <a:t> lattice usually set to be a 120 Degrees FODO. The e- beam would be severely off-momentum.</a:t>
            </a:r>
          </a:p>
          <a:p>
            <a:pPr>
              <a:lnSpc>
                <a:spcPct val="100000"/>
              </a:lnSpc>
            </a:pPr>
            <a:endParaRPr lang="en-US" dirty="0"/>
          </a:p>
          <a:p>
            <a:pPr>
              <a:lnSpc>
                <a:spcPct val="100000"/>
              </a:lnSpc>
            </a:pPr>
            <a:r>
              <a:rPr lang="en-US" dirty="0" smtClean="0"/>
              <a:t>Need for an alternate south </a:t>
            </a:r>
            <a:r>
              <a:rPr lang="en-US" dirty="0" err="1" smtClean="0"/>
              <a:t>linac</a:t>
            </a:r>
            <a:r>
              <a:rPr lang="en-US" dirty="0" smtClean="0"/>
              <a:t> optics which allows for both the e- (from 123</a:t>
            </a:r>
            <a:r>
              <a:rPr lang="en-US" dirty="0" smtClean="0">
                <a:sym typeface="Wingdings"/>
              </a:rPr>
              <a:t> 1213 MeV) and e+ (from 1213 to 2303 MeV) to be transported.</a:t>
            </a:r>
          </a:p>
          <a:p>
            <a:pPr>
              <a:lnSpc>
                <a:spcPct val="100000"/>
              </a:lnSpc>
            </a:pPr>
            <a:endParaRPr lang="en-US" dirty="0">
              <a:sym typeface="Wingdings"/>
            </a:endParaRPr>
          </a:p>
          <a:p>
            <a:pPr>
              <a:lnSpc>
                <a:spcPct val="100000"/>
              </a:lnSpc>
            </a:pPr>
            <a:r>
              <a:rPr lang="en-US" dirty="0" smtClean="0">
                <a:sym typeface="Wingdings"/>
              </a:rPr>
              <a:t>This is a limiting factor regarding the emittance that the incoming e+ beam can have and still transport, as well as the ability to keep the e- beam focused enough to get to the SW spreader modified magnet (more on this later)</a:t>
            </a:r>
          </a:p>
          <a:p>
            <a:pPr>
              <a:lnSpc>
                <a:spcPct val="100000"/>
              </a:lnSpc>
            </a:pPr>
            <a:endParaRPr lang="en-US" dirty="0">
              <a:sym typeface="Wingdings"/>
            </a:endParaRPr>
          </a:p>
          <a:p>
            <a:pPr>
              <a:lnSpc>
                <a:spcPct val="100000"/>
              </a:lnSpc>
            </a:pPr>
            <a:endParaRPr lang="en-US" dirty="0"/>
          </a:p>
        </p:txBody>
      </p:sp>
      <p:sp>
        <p:nvSpPr>
          <p:cNvPr id="4" name="TextBox 3"/>
          <p:cNvSpPr txBox="1"/>
          <p:nvPr/>
        </p:nvSpPr>
        <p:spPr>
          <a:xfrm>
            <a:off x="7735743" y="6117773"/>
            <a:ext cx="109106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Y. Roblin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478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 BCOM modifications</a:t>
            </a:r>
            <a:endParaRPr lang="en-US" dirty="0"/>
          </a:p>
        </p:txBody>
      </p:sp>
      <p:sp>
        <p:nvSpPr>
          <p:cNvPr id="3" name="Content Placeholder 2"/>
          <p:cNvSpPr>
            <a:spLocks noGrp="1"/>
          </p:cNvSpPr>
          <p:nvPr>
            <p:ph idx="1"/>
          </p:nvPr>
        </p:nvSpPr>
        <p:spPr>
          <a:xfrm>
            <a:off x="426244" y="990600"/>
            <a:ext cx="8229600" cy="5105400"/>
          </a:xfrm>
        </p:spPr>
        <p:txBody>
          <a:bodyPr/>
          <a:lstStyle/>
          <a:p>
            <a:pPr marL="339725" indent="-339725"/>
            <a:r>
              <a:rPr lang="en-US" dirty="0" smtClean="0">
                <a:solidFill>
                  <a:srgbClr val="A54200"/>
                </a:solidFill>
              </a:rPr>
              <a:t>Concept: </a:t>
            </a:r>
            <a:r>
              <a:rPr lang="en-US" dirty="0" smtClean="0"/>
              <a:t/>
            </a:r>
            <a:br>
              <a:rPr lang="en-US" dirty="0" smtClean="0"/>
            </a:br>
            <a:r>
              <a:rPr lang="en-US" dirty="0" smtClean="0"/>
              <a:t>Reverse polarity of the SW spreader in order for e+ to be transported correctly.</a:t>
            </a:r>
          </a:p>
          <a:p>
            <a:pPr marL="339725" indent="-339725"/>
            <a:endParaRPr lang="en-US" dirty="0" smtClean="0"/>
          </a:p>
          <a:p>
            <a:pPr marL="339725" indent="-339725"/>
            <a:r>
              <a:rPr lang="en-US" dirty="0" smtClean="0">
                <a:solidFill>
                  <a:srgbClr val="A54200"/>
                </a:solidFill>
              </a:rPr>
              <a:t>Consequence:</a:t>
            </a:r>
            <a:r>
              <a:rPr lang="en-US" dirty="0"/>
              <a:t/>
            </a:r>
            <a:br>
              <a:rPr lang="en-US" dirty="0"/>
            </a:br>
            <a:r>
              <a:rPr lang="en-US" dirty="0" smtClean="0"/>
              <a:t>Incoming 1.2GeV/c e- beam will be</a:t>
            </a:r>
            <a:br>
              <a:rPr lang="en-US" dirty="0" smtClean="0"/>
            </a:br>
            <a:r>
              <a:rPr lang="en-US" dirty="0" smtClean="0"/>
              <a:t>bend downwards in the BCOM.</a:t>
            </a:r>
          </a:p>
          <a:p>
            <a:pPr marL="339725" indent="-339725"/>
            <a:endParaRPr lang="en-US" dirty="0" smtClean="0"/>
          </a:p>
          <a:p>
            <a:pPr marL="339725" indent="-339725"/>
            <a:r>
              <a:rPr lang="en-US" dirty="0" smtClean="0">
                <a:solidFill>
                  <a:srgbClr val="A54200"/>
                </a:solidFill>
              </a:rPr>
              <a:t>Remedies:</a:t>
            </a:r>
          </a:p>
          <a:p>
            <a:pPr marL="796925" lvl="1" indent="-339725"/>
            <a:r>
              <a:rPr lang="en-US" dirty="0" smtClean="0"/>
              <a:t>Dig into the concrete floor and create a transport line to capture the  e- and feed it into ARC 10. </a:t>
            </a:r>
            <a:br>
              <a:rPr lang="en-US" dirty="0" smtClean="0"/>
            </a:br>
            <a:r>
              <a:rPr lang="en-US" dirty="0" smtClean="0"/>
              <a:t>OR</a:t>
            </a:r>
            <a:endParaRPr lang="en-US" dirty="0"/>
          </a:p>
          <a:p>
            <a:pPr marL="796925" lvl="1" indent="-339725"/>
            <a:r>
              <a:rPr lang="en-US" dirty="0" smtClean="0">
                <a:solidFill>
                  <a:srgbClr val="A54200"/>
                </a:solidFill>
              </a:rPr>
              <a:t>Modify the BCOM and raise it by an inch (</a:t>
            </a:r>
            <a:r>
              <a:rPr lang="en-US" dirty="0" err="1" smtClean="0">
                <a:solidFill>
                  <a:srgbClr val="A54200"/>
                </a:solidFill>
              </a:rPr>
              <a:t>M.Tiefenback</a:t>
            </a:r>
            <a:r>
              <a:rPr lang="en-US" dirty="0" smtClean="0">
                <a:solidFill>
                  <a:srgbClr val="A54200"/>
                </a:solidFill>
              </a:rPr>
              <a:t>, J. </a:t>
            </a:r>
            <a:r>
              <a:rPr lang="en-US" dirty="0" err="1" smtClean="0">
                <a:solidFill>
                  <a:srgbClr val="A54200"/>
                </a:solidFill>
              </a:rPr>
              <a:t>Benesch</a:t>
            </a:r>
            <a:r>
              <a:rPr lang="en-US" dirty="0" smtClean="0">
                <a:solidFill>
                  <a:srgbClr val="A54200"/>
                </a:solidFill>
              </a:rPr>
              <a:t> suggestions). This might avoid having to do civil engineering.</a:t>
            </a:r>
          </a:p>
        </p:txBody>
      </p:sp>
      <p:pic>
        <p:nvPicPr>
          <p:cNvPr id="5" name="Picture 4"/>
          <p:cNvPicPr>
            <a:picLocks noChangeAspect="1"/>
          </p:cNvPicPr>
          <p:nvPr/>
        </p:nvPicPr>
        <p:blipFill>
          <a:blip r:embed="rId3"/>
          <a:stretch>
            <a:fillRect/>
          </a:stretch>
        </p:blipFill>
        <p:spPr>
          <a:xfrm>
            <a:off x="6095999" y="1905000"/>
            <a:ext cx="2854628" cy="1600200"/>
          </a:xfrm>
          <a:prstGeom prst="rect">
            <a:avLst/>
          </a:prstGeom>
        </p:spPr>
      </p:pic>
      <p:sp>
        <p:nvSpPr>
          <p:cNvPr id="6" name="TextBox 5"/>
          <p:cNvSpPr txBox="1"/>
          <p:nvPr/>
        </p:nvSpPr>
        <p:spPr>
          <a:xfrm>
            <a:off x="7735743" y="6117773"/>
            <a:ext cx="109106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Y. Roblin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487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66800" y="1718978"/>
            <a:ext cx="1295400" cy="1219200"/>
          </a:xfrm>
          <a:prstGeom prst="rect">
            <a:avLst/>
          </a:prstGeom>
          <a:noFill/>
          <a:ln w="412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BCOM Modifications</a:t>
            </a:r>
            <a:endParaRPr lang="en-US" dirty="0"/>
          </a:p>
        </p:txBody>
      </p:sp>
      <p:sp>
        <p:nvSpPr>
          <p:cNvPr id="12" name="Freeform 11"/>
          <p:cNvSpPr/>
          <p:nvPr/>
        </p:nvSpPr>
        <p:spPr bwMode="auto">
          <a:xfrm>
            <a:off x="1712890" y="3972369"/>
            <a:ext cx="5821341" cy="1274599"/>
          </a:xfrm>
          <a:custGeom>
            <a:avLst/>
            <a:gdLst>
              <a:gd name="connsiteX0" fmla="*/ 0 w 5821341"/>
              <a:gd name="connsiteY0" fmla="*/ 818572 h 1274599"/>
              <a:gd name="connsiteX1" fmla="*/ 1481071 w 5821341"/>
              <a:gd name="connsiteY1" fmla="*/ 354932 h 1274599"/>
              <a:gd name="connsiteX2" fmla="*/ 2575775 w 5821341"/>
              <a:gd name="connsiteY2" fmla="*/ 1217817 h 1274599"/>
              <a:gd name="connsiteX3" fmla="*/ 3361386 w 5821341"/>
              <a:gd name="connsiteY3" fmla="*/ 1063270 h 1274599"/>
              <a:gd name="connsiteX4" fmla="*/ 4301544 w 5821341"/>
              <a:gd name="connsiteY4" fmla="*/ 20082 h 1274599"/>
              <a:gd name="connsiteX5" fmla="*/ 5731099 w 5821341"/>
              <a:gd name="connsiteY5" fmla="*/ 380690 h 1274599"/>
              <a:gd name="connsiteX6" fmla="*/ 5679583 w 5821341"/>
              <a:gd name="connsiteY6" fmla="*/ 445085 h 12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1341" h="1274599">
                <a:moveTo>
                  <a:pt x="0" y="818572"/>
                </a:moveTo>
                <a:cubicBezTo>
                  <a:pt x="525887" y="553481"/>
                  <a:pt x="1051775" y="288391"/>
                  <a:pt x="1481071" y="354932"/>
                </a:cubicBezTo>
                <a:cubicBezTo>
                  <a:pt x="1910367" y="421473"/>
                  <a:pt x="2262389" y="1099761"/>
                  <a:pt x="2575775" y="1217817"/>
                </a:cubicBezTo>
                <a:cubicBezTo>
                  <a:pt x="2889161" y="1335873"/>
                  <a:pt x="3073758" y="1262892"/>
                  <a:pt x="3361386" y="1063270"/>
                </a:cubicBezTo>
                <a:cubicBezTo>
                  <a:pt x="3649014" y="863648"/>
                  <a:pt x="3906592" y="133845"/>
                  <a:pt x="4301544" y="20082"/>
                </a:cubicBezTo>
                <a:cubicBezTo>
                  <a:pt x="4696496" y="-93681"/>
                  <a:pt x="5501426" y="309856"/>
                  <a:pt x="5731099" y="380690"/>
                </a:cubicBezTo>
                <a:cubicBezTo>
                  <a:pt x="5960772" y="451524"/>
                  <a:pt x="5679583" y="445085"/>
                  <a:pt x="5679583" y="445085"/>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cxnSp>
        <p:nvCxnSpPr>
          <p:cNvPr id="9" name="Straight Connector 8"/>
          <p:cNvCxnSpPr/>
          <p:nvPr/>
        </p:nvCxnSpPr>
        <p:spPr bwMode="auto">
          <a:xfrm>
            <a:off x="533400" y="2480978"/>
            <a:ext cx="2209800" cy="0"/>
          </a:xfrm>
          <a:prstGeom prst="line">
            <a:avLst/>
          </a:prstGeom>
          <a:noFill/>
          <a:ln w="9525" cap="flat" cmpd="sng" algn="ctr">
            <a:solidFill>
              <a:srgbClr val="FF0000"/>
            </a:solidFill>
            <a:prstDash val="sysDash"/>
            <a:round/>
            <a:headEnd type="none" w="med" len="med"/>
            <a:tailEnd type="none" w="med" len="med"/>
          </a:ln>
          <a:effectLst/>
        </p:spPr>
      </p:cxnSp>
      <p:sp>
        <p:nvSpPr>
          <p:cNvPr id="13" name="Freeform 12"/>
          <p:cNvSpPr/>
          <p:nvPr/>
        </p:nvSpPr>
        <p:spPr bwMode="auto">
          <a:xfrm>
            <a:off x="1067873" y="1676401"/>
            <a:ext cx="1613126" cy="804577"/>
          </a:xfrm>
          <a:custGeom>
            <a:avLst/>
            <a:gdLst>
              <a:gd name="connsiteX0" fmla="*/ 0 w 1339403"/>
              <a:gd name="connsiteY0" fmla="*/ 528034 h 528034"/>
              <a:gd name="connsiteX1" fmla="*/ 682581 w 1339403"/>
              <a:gd name="connsiteY1" fmla="*/ 450761 h 528034"/>
              <a:gd name="connsiteX2" fmla="*/ 1171978 w 1339403"/>
              <a:gd name="connsiteY2" fmla="*/ 218941 h 528034"/>
              <a:gd name="connsiteX3" fmla="*/ 1339403 w 1339403"/>
              <a:gd name="connsiteY3" fmla="*/ 0 h 528034"/>
            </a:gdLst>
            <a:ahLst/>
            <a:cxnLst>
              <a:cxn ang="0">
                <a:pos x="connsiteX0" y="connsiteY0"/>
              </a:cxn>
              <a:cxn ang="0">
                <a:pos x="connsiteX1" y="connsiteY1"/>
              </a:cxn>
              <a:cxn ang="0">
                <a:pos x="connsiteX2" y="connsiteY2"/>
              </a:cxn>
              <a:cxn ang="0">
                <a:pos x="connsiteX3" y="connsiteY3"/>
              </a:cxn>
            </a:cxnLst>
            <a:rect l="l" t="t" r="r" b="b"/>
            <a:pathLst>
              <a:path w="1339403" h="528034">
                <a:moveTo>
                  <a:pt x="0" y="528034"/>
                </a:moveTo>
                <a:cubicBezTo>
                  <a:pt x="243625" y="515155"/>
                  <a:pt x="487251" y="502276"/>
                  <a:pt x="682581" y="450761"/>
                </a:cubicBezTo>
                <a:cubicBezTo>
                  <a:pt x="877911" y="399246"/>
                  <a:pt x="1062508" y="294068"/>
                  <a:pt x="1171978" y="218941"/>
                </a:cubicBezTo>
                <a:cubicBezTo>
                  <a:pt x="1281448" y="143814"/>
                  <a:pt x="1302913" y="64394"/>
                  <a:pt x="1339403" y="0"/>
                </a:cubicBezTo>
              </a:path>
            </a:pathLst>
          </a:custGeom>
          <a:noFill/>
          <a:ln w="9525" cap="flat" cmpd="sng" algn="ctr">
            <a:solidFill>
              <a:srgbClr val="FF0000"/>
            </a:solidFill>
            <a:prstDash val="solid"/>
            <a:round/>
            <a:headEnd type="none" w="med" len="med"/>
            <a:tailEnd type="none" w="med" len="med"/>
          </a:ln>
          <a:effectLst/>
          <a:scene3d>
            <a:camera prst="orthographicFront">
              <a:rot lat="0" lon="21599991" rev="0"/>
            </a:camera>
            <a:lightRig rig="threePt" dir="t"/>
          </a:scene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cxnSp>
        <p:nvCxnSpPr>
          <p:cNvPr id="15" name="Straight Connector 14"/>
          <p:cNvCxnSpPr/>
          <p:nvPr/>
        </p:nvCxnSpPr>
        <p:spPr bwMode="auto">
          <a:xfrm>
            <a:off x="2743200" y="1676400"/>
            <a:ext cx="533400" cy="1154552"/>
          </a:xfrm>
          <a:prstGeom prst="line">
            <a:avLst/>
          </a:prstGeom>
          <a:noFill/>
          <a:ln w="9525" cap="flat" cmpd="sng" algn="ctr">
            <a:noFill/>
            <a:prstDash val="solid"/>
            <a:round/>
            <a:headEnd type="none" w="med" len="med"/>
            <a:tailEnd type="none" w="med" len="med"/>
          </a:ln>
          <a:effectLst/>
        </p:spPr>
      </p:cxnSp>
      <p:sp>
        <p:nvSpPr>
          <p:cNvPr id="23" name="Freeform 22"/>
          <p:cNvSpPr/>
          <p:nvPr/>
        </p:nvSpPr>
        <p:spPr bwMode="auto">
          <a:xfrm rot="11027912">
            <a:off x="1067873" y="2479411"/>
            <a:ext cx="1331891" cy="787924"/>
          </a:xfrm>
          <a:custGeom>
            <a:avLst/>
            <a:gdLst>
              <a:gd name="connsiteX0" fmla="*/ 0 w 1339403"/>
              <a:gd name="connsiteY0" fmla="*/ 528034 h 528034"/>
              <a:gd name="connsiteX1" fmla="*/ 682581 w 1339403"/>
              <a:gd name="connsiteY1" fmla="*/ 450761 h 528034"/>
              <a:gd name="connsiteX2" fmla="*/ 1171978 w 1339403"/>
              <a:gd name="connsiteY2" fmla="*/ 218941 h 528034"/>
              <a:gd name="connsiteX3" fmla="*/ 1339403 w 1339403"/>
              <a:gd name="connsiteY3" fmla="*/ 0 h 528034"/>
            </a:gdLst>
            <a:ahLst/>
            <a:cxnLst>
              <a:cxn ang="0">
                <a:pos x="connsiteX0" y="connsiteY0"/>
              </a:cxn>
              <a:cxn ang="0">
                <a:pos x="connsiteX1" y="connsiteY1"/>
              </a:cxn>
              <a:cxn ang="0">
                <a:pos x="connsiteX2" y="connsiteY2"/>
              </a:cxn>
              <a:cxn ang="0">
                <a:pos x="connsiteX3" y="connsiteY3"/>
              </a:cxn>
            </a:cxnLst>
            <a:rect l="l" t="t" r="r" b="b"/>
            <a:pathLst>
              <a:path w="1339403" h="528034">
                <a:moveTo>
                  <a:pt x="0" y="528034"/>
                </a:moveTo>
                <a:cubicBezTo>
                  <a:pt x="243625" y="515155"/>
                  <a:pt x="487251" y="502276"/>
                  <a:pt x="682581" y="450761"/>
                </a:cubicBezTo>
                <a:cubicBezTo>
                  <a:pt x="877911" y="399246"/>
                  <a:pt x="1062508" y="294068"/>
                  <a:pt x="1171978" y="218941"/>
                </a:cubicBezTo>
                <a:cubicBezTo>
                  <a:pt x="1281448" y="143814"/>
                  <a:pt x="1302913" y="64394"/>
                  <a:pt x="1339403" y="0"/>
                </a:cubicBezTo>
              </a:path>
            </a:pathLst>
          </a:custGeom>
          <a:noFill/>
          <a:ln w="28575" cap="flat" cmpd="sng" algn="ctr">
            <a:solidFill>
              <a:schemeClr val="tx1"/>
            </a:solidFill>
            <a:prstDash val="solid"/>
            <a:round/>
            <a:headEnd type="none" w="med" len="med"/>
            <a:tailEnd type="none" w="med" len="med"/>
          </a:ln>
          <a:effectLst/>
          <a:scene3d>
            <a:camera prst="orthographicFront">
              <a:rot lat="731947" lon="14880550" rev="1657268"/>
            </a:camera>
            <a:lightRig rig="threePt" dir="t"/>
          </a:scene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6" name="TextBox 25"/>
          <p:cNvSpPr txBox="1"/>
          <p:nvPr/>
        </p:nvSpPr>
        <p:spPr>
          <a:xfrm>
            <a:off x="2484272" y="1201527"/>
            <a:ext cx="44755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a:t>
            </a:r>
            <a:endParaRPr lang="en-US" dirty="0">
              <a:latin typeface="Arial" panose="020B0604020202020204" pitchFamily="34" charset="0"/>
              <a:cs typeface="Arial" panose="020B0604020202020204" pitchFamily="34" charset="0"/>
            </a:endParaRPr>
          </a:p>
        </p:txBody>
      </p:sp>
      <p:sp>
        <p:nvSpPr>
          <p:cNvPr id="27" name="TextBox 26"/>
          <p:cNvSpPr txBox="1"/>
          <p:nvPr/>
        </p:nvSpPr>
        <p:spPr>
          <a:xfrm>
            <a:off x="1970835" y="3063020"/>
            <a:ext cx="38985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a:t>
            </a:r>
            <a:endParaRPr lang="en-US" dirty="0">
              <a:latin typeface="Arial" panose="020B0604020202020204" pitchFamily="34" charset="0"/>
              <a:cs typeface="Arial" panose="020B0604020202020204" pitchFamily="34" charset="0"/>
            </a:endParaRPr>
          </a:p>
        </p:txBody>
      </p:sp>
      <p:sp>
        <p:nvSpPr>
          <p:cNvPr id="28" name="TextBox 27"/>
          <p:cNvSpPr txBox="1"/>
          <p:nvPr/>
        </p:nvSpPr>
        <p:spPr>
          <a:xfrm>
            <a:off x="3540581" y="1114060"/>
            <a:ext cx="2980303"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 goes to 2S (+18.6 </a:t>
            </a:r>
            <a:r>
              <a:rPr lang="en-US" dirty="0" err="1" smtClean="0">
                <a:latin typeface="Arial" panose="020B0604020202020204" pitchFamily="34" charset="0"/>
                <a:cs typeface="Arial" panose="020B0604020202020204" pitchFamily="34" charset="0"/>
              </a:rPr>
              <a:t>degs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29" name="TextBox 28"/>
          <p:cNvSpPr txBox="1"/>
          <p:nvPr/>
        </p:nvSpPr>
        <p:spPr>
          <a:xfrm>
            <a:off x="533400" y="3727897"/>
            <a:ext cx="287771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 (1.2GeV/c) bends down</a:t>
            </a:r>
            <a:endParaRPr lang="en-US" dirty="0">
              <a:latin typeface="Arial" panose="020B0604020202020204" pitchFamily="34" charset="0"/>
              <a:cs typeface="Arial" panose="020B0604020202020204" pitchFamily="34" charset="0"/>
            </a:endParaRPr>
          </a:p>
        </p:txBody>
      </p:sp>
      <p:sp>
        <p:nvSpPr>
          <p:cNvPr id="30" name="TextBox 29"/>
          <p:cNvSpPr txBox="1"/>
          <p:nvPr/>
        </p:nvSpPr>
        <p:spPr>
          <a:xfrm>
            <a:off x="3774734" y="2211011"/>
            <a:ext cx="4838890" cy="1015663"/>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Modifying the pole shape for the BCOM</a:t>
            </a:r>
          </a:p>
          <a:p>
            <a:r>
              <a:rPr lang="en-US" sz="2000" dirty="0" smtClean="0">
                <a:latin typeface="Arial" panose="020B0604020202020204" pitchFamily="34" charset="0"/>
                <a:cs typeface="Arial" panose="020B0604020202020204" pitchFamily="34" charset="0"/>
              </a:rPr>
              <a:t>Would allow for controlling the downward</a:t>
            </a:r>
          </a:p>
          <a:p>
            <a:r>
              <a:rPr lang="en-US" sz="2000" dirty="0" smtClean="0">
                <a:latin typeface="Arial" panose="020B0604020202020204" pitchFamily="34" charset="0"/>
                <a:cs typeface="Arial" panose="020B0604020202020204" pitchFamily="34" charset="0"/>
              </a:rPr>
              <a:t>bend of the e- beam</a:t>
            </a:r>
            <a:endParaRPr lang="en-US" sz="2000" dirty="0">
              <a:latin typeface="Arial" panose="020B0604020202020204" pitchFamily="34" charset="0"/>
              <a:cs typeface="Arial" panose="020B0604020202020204" pitchFamily="34" charset="0"/>
            </a:endParaRPr>
          </a:p>
        </p:txBody>
      </p:sp>
      <p:sp>
        <p:nvSpPr>
          <p:cNvPr id="31" name="Freeform 30"/>
          <p:cNvSpPr/>
          <p:nvPr/>
        </p:nvSpPr>
        <p:spPr bwMode="auto">
          <a:xfrm rot="11027912">
            <a:off x="1080640" y="2505563"/>
            <a:ext cx="1008544" cy="339577"/>
          </a:xfrm>
          <a:custGeom>
            <a:avLst/>
            <a:gdLst>
              <a:gd name="connsiteX0" fmla="*/ 0 w 1339403"/>
              <a:gd name="connsiteY0" fmla="*/ 528034 h 528034"/>
              <a:gd name="connsiteX1" fmla="*/ 682581 w 1339403"/>
              <a:gd name="connsiteY1" fmla="*/ 450761 h 528034"/>
              <a:gd name="connsiteX2" fmla="*/ 1171978 w 1339403"/>
              <a:gd name="connsiteY2" fmla="*/ 218941 h 528034"/>
              <a:gd name="connsiteX3" fmla="*/ 1339403 w 1339403"/>
              <a:gd name="connsiteY3" fmla="*/ 0 h 528034"/>
            </a:gdLst>
            <a:ahLst/>
            <a:cxnLst>
              <a:cxn ang="0">
                <a:pos x="connsiteX0" y="connsiteY0"/>
              </a:cxn>
              <a:cxn ang="0">
                <a:pos x="connsiteX1" y="connsiteY1"/>
              </a:cxn>
              <a:cxn ang="0">
                <a:pos x="connsiteX2" y="connsiteY2"/>
              </a:cxn>
              <a:cxn ang="0">
                <a:pos x="connsiteX3" y="connsiteY3"/>
              </a:cxn>
            </a:cxnLst>
            <a:rect l="l" t="t" r="r" b="b"/>
            <a:pathLst>
              <a:path w="1339403" h="528034">
                <a:moveTo>
                  <a:pt x="0" y="528034"/>
                </a:moveTo>
                <a:cubicBezTo>
                  <a:pt x="243625" y="515155"/>
                  <a:pt x="487251" y="502276"/>
                  <a:pt x="682581" y="450761"/>
                </a:cubicBezTo>
                <a:cubicBezTo>
                  <a:pt x="877911" y="399246"/>
                  <a:pt x="1062508" y="294068"/>
                  <a:pt x="1171978" y="218941"/>
                </a:cubicBezTo>
                <a:cubicBezTo>
                  <a:pt x="1281448" y="143814"/>
                  <a:pt x="1302913" y="64394"/>
                  <a:pt x="1339403" y="0"/>
                </a:cubicBezTo>
              </a:path>
            </a:pathLst>
          </a:custGeom>
          <a:noFill/>
          <a:ln w="28575" cap="flat" cmpd="sng" algn="ctr">
            <a:solidFill>
              <a:srgbClr val="FFC000"/>
            </a:solidFill>
            <a:prstDash val="solid"/>
            <a:round/>
            <a:headEnd type="none" w="med" len="med"/>
            <a:tailEnd type="none" w="med" len="med"/>
          </a:ln>
          <a:effectLst/>
          <a:scene3d>
            <a:camera prst="orthographicFront">
              <a:rot lat="731947" lon="14880550" rev="1657268"/>
            </a:camera>
            <a:lightRig rig="threePt" dir="t"/>
          </a:scene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3" name="Freeform 32"/>
          <p:cNvSpPr/>
          <p:nvPr/>
        </p:nvSpPr>
        <p:spPr bwMode="auto">
          <a:xfrm rot="21267795">
            <a:off x="1395266" y="2691401"/>
            <a:ext cx="1565153" cy="240935"/>
          </a:xfrm>
          <a:custGeom>
            <a:avLst/>
            <a:gdLst>
              <a:gd name="connsiteX0" fmla="*/ 0 w 1339403"/>
              <a:gd name="connsiteY0" fmla="*/ 528034 h 528034"/>
              <a:gd name="connsiteX1" fmla="*/ 682581 w 1339403"/>
              <a:gd name="connsiteY1" fmla="*/ 450761 h 528034"/>
              <a:gd name="connsiteX2" fmla="*/ 1171978 w 1339403"/>
              <a:gd name="connsiteY2" fmla="*/ 218941 h 528034"/>
              <a:gd name="connsiteX3" fmla="*/ 1339403 w 1339403"/>
              <a:gd name="connsiteY3" fmla="*/ 0 h 528034"/>
            </a:gdLst>
            <a:ahLst/>
            <a:cxnLst>
              <a:cxn ang="0">
                <a:pos x="connsiteX0" y="connsiteY0"/>
              </a:cxn>
              <a:cxn ang="0">
                <a:pos x="connsiteX1" y="connsiteY1"/>
              </a:cxn>
              <a:cxn ang="0">
                <a:pos x="connsiteX2" y="connsiteY2"/>
              </a:cxn>
              <a:cxn ang="0">
                <a:pos x="connsiteX3" y="connsiteY3"/>
              </a:cxn>
            </a:cxnLst>
            <a:rect l="l" t="t" r="r" b="b"/>
            <a:pathLst>
              <a:path w="1339403" h="528034">
                <a:moveTo>
                  <a:pt x="0" y="528034"/>
                </a:moveTo>
                <a:cubicBezTo>
                  <a:pt x="243625" y="515155"/>
                  <a:pt x="487251" y="502276"/>
                  <a:pt x="682581" y="450761"/>
                </a:cubicBezTo>
                <a:cubicBezTo>
                  <a:pt x="877911" y="399246"/>
                  <a:pt x="1062508" y="294068"/>
                  <a:pt x="1171978" y="218941"/>
                </a:cubicBezTo>
                <a:cubicBezTo>
                  <a:pt x="1281448" y="143814"/>
                  <a:pt x="1302913" y="64394"/>
                  <a:pt x="1339403" y="0"/>
                </a:cubicBezTo>
              </a:path>
            </a:pathLst>
          </a:custGeom>
          <a:noFill/>
          <a:ln w="28575" cap="flat" cmpd="sng" algn="ctr">
            <a:solidFill>
              <a:srgbClr val="FFC000"/>
            </a:solidFill>
            <a:prstDash val="solid"/>
            <a:round/>
            <a:headEnd type="none" w="med" len="med"/>
            <a:tailEnd type="none" w="med" len="med"/>
          </a:ln>
          <a:effectLst/>
          <a:scene3d>
            <a:camera prst="orthographicFront">
              <a:rot lat="731947" lon="14880550" rev="1657268"/>
            </a:camera>
            <a:lightRig rig="threePt" dir="t"/>
          </a:scene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cxnSp>
        <p:nvCxnSpPr>
          <p:cNvPr id="34" name="Straight Connector 33"/>
          <p:cNvCxnSpPr/>
          <p:nvPr/>
        </p:nvCxnSpPr>
        <p:spPr bwMode="auto">
          <a:xfrm>
            <a:off x="533400" y="2616456"/>
            <a:ext cx="2362200" cy="16922"/>
          </a:xfrm>
          <a:prstGeom prst="line">
            <a:avLst/>
          </a:prstGeom>
          <a:noFill/>
          <a:ln w="9525" cap="flat" cmpd="sng" algn="ctr">
            <a:solidFill>
              <a:srgbClr val="FF0000"/>
            </a:solidFill>
            <a:prstDash val="sysDash"/>
            <a:round/>
            <a:headEnd type="none" w="med" len="med"/>
            <a:tailEnd type="none" w="med" len="med"/>
          </a:ln>
          <a:effectLst/>
        </p:spPr>
      </p:cxnSp>
      <p:sp>
        <p:nvSpPr>
          <p:cNvPr id="36" name="TextBox 35"/>
          <p:cNvSpPr txBox="1"/>
          <p:nvPr/>
        </p:nvSpPr>
        <p:spPr>
          <a:xfrm>
            <a:off x="2551337" y="2590879"/>
            <a:ext cx="38985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a:t>
            </a:r>
            <a:endParaRPr lang="en-US" dirty="0">
              <a:latin typeface="Arial" panose="020B0604020202020204" pitchFamily="34" charset="0"/>
              <a:cs typeface="Arial" panose="020B0604020202020204" pitchFamily="34" charset="0"/>
            </a:endParaRPr>
          </a:p>
        </p:txBody>
      </p:sp>
      <p:sp>
        <p:nvSpPr>
          <p:cNvPr id="37" name="TextBox 36"/>
          <p:cNvSpPr txBox="1"/>
          <p:nvPr/>
        </p:nvSpPr>
        <p:spPr>
          <a:xfrm>
            <a:off x="276216" y="4605090"/>
            <a:ext cx="5096267" cy="92333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Another dipole pair  needed to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complete the spreader and inject into MXAAS05</a:t>
            </a:r>
          </a:p>
          <a:p>
            <a:r>
              <a:rPr lang="en-US" dirty="0" smtClean="0">
                <a:latin typeface="Arial" panose="020B0604020202020204" pitchFamily="34" charset="0"/>
                <a:cs typeface="Arial" panose="020B0604020202020204" pitchFamily="34" charset="0"/>
              </a:rPr>
              <a:t>Dispersion correction probably not needed</a:t>
            </a:r>
          </a:p>
        </p:txBody>
      </p:sp>
      <p:sp>
        <p:nvSpPr>
          <p:cNvPr id="19" name="TextBox 18"/>
          <p:cNvSpPr txBox="1"/>
          <p:nvPr/>
        </p:nvSpPr>
        <p:spPr>
          <a:xfrm>
            <a:off x="7735743" y="6117773"/>
            <a:ext cx="109106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Y. Roblin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487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Shunt and Power Requirements for ARC10</a:t>
            </a:r>
            <a:endParaRPr lang="en-US" dirty="0"/>
          </a:p>
        </p:txBody>
      </p:sp>
      <p:sp>
        <p:nvSpPr>
          <p:cNvPr id="3" name="Content Placeholder 2"/>
          <p:cNvSpPr>
            <a:spLocks noGrp="1"/>
          </p:cNvSpPr>
          <p:nvPr>
            <p:ph idx="1"/>
          </p:nvPr>
        </p:nvSpPr>
        <p:spPr>
          <a:xfrm>
            <a:off x="426244" y="1219200"/>
            <a:ext cx="8229600" cy="4525963"/>
          </a:xfrm>
        </p:spPr>
        <p:txBody>
          <a:bodyPr/>
          <a:lstStyle/>
          <a:p>
            <a:endParaRPr lang="en-US" dirty="0"/>
          </a:p>
          <a:p>
            <a:pPr>
              <a:lnSpc>
                <a:spcPct val="100000"/>
              </a:lnSpc>
            </a:pPr>
            <a:r>
              <a:rPr lang="en-US" dirty="0" smtClean="0"/>
              <a:t>ARC10 will be configured to transport 1.213 GeV/c e- beam instead of 11023 GeV/c e- beam. </a:t>
            </a:r>
          </a:p>
          <a:p>
            <a:pPr>
              <a:lnSpc>
                <a:spcPct val="100000"/>
              </a:lnSpc>
            </a:pPr>
            <a:endParaRPr lang="en-US" dirty="0" smtClean="0"/>
          </a:p>
          <a:p>
            <a:pPr>
              <a:lnSpc>
                <a:spcPct val="100000"/>
              </a:lnSpc>
            </a:pPr>
            <a:r>
              <a:rPr lang="en-US" dirty="0" smtClean="0"/>
              <a:t>Consequently, the power supplies will have to be modified to allow for regulating in this regime or an alternate one used.</a:t>
            </a:r>
          </a:p>
          <a:p>
            <a:pPr>
              <a:lnSpc>
                <a:spcPct val="100000"/>
              </a:lnSpc>
            </a:pPr>
            <a:endParaRPr lang="en-US" dirty="0" smtClean="0"/>
          </a:p>
          <a:p>
            <a:pPr>
              <a:lnSpc>
                <a:spcPct val="100000"/>
              </a:lnSpc>
            </a:pPr>
            <a:r>
              <a:rPr lang="en-US" dirty="0" smtClean="0"/>
              <a:t>MXXAS05 connected to MARC8, MZAAS04 to RSEP8A. We need to consider that when designing the e- transport (since  RSEP8A and MARC8 have to be set for e+ energy).</a:t>
            </a:r>
            <a:endParaRPr lang="en-US" dirty="0"/>
          </a:p>
        </p:txBody>
      </p:sp>
      <p:sp>
        <p:nvSpPr>
          <p:cNvPr id="4" name="TextBox 3"/>
          <p:cNvSpPr txBox="1"/>
          <p:nvPr/>
        </p:nvSpPr>
        <p:spPr>
          <a:xfrm>
            <a:off x="7735743" y="6117773"/>
            <a:ext cx="1091068"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Y. Roblin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14076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8.9"/>
</p:tagLst>
</file>

<file path=ppt/tags/tag2.xml><?xml version="1.0" encoding="utf-8"?>
<p:tagLst xmlns:a="http://schemas.openxmlformats.org/drawingml/2006/main" xmlns:r="http://schemas.openxmlformats.org/officeDocument/2006/relationships" xmlns:p="http://schemas.openxmlformats.org/presentationml/2006/main">
  <p:tag name="TIMING" val="|60.6|52.7|19.1"/>
</p:tagLst>
</file>

<file path=ppt/tags/tag3.xml><?xml version="1.0" encoding="utf-8"?>
<p:tagLst xmlns:a="http://schemas.openxmlformats.org/drawingml/2006/main" xmlns:r="http://schemas.openxmlformats.org/officeDocument/2006/relationships" xmlns:p="http://schemas.openxmlformats.org/presentationml/2006/main">
  <p:tag name="TIMING" val="|59.7"/>
</p:tagLst>
</file>

<file path=ppt/tags/tag4.xml><?xml version="1.0" encoding="utf-8"?>
<p:tagLst xmlns:a="http://schemas.openxmlformats.org/drawingml/2006/main" xmlns:r="http://schemas.openxmlformats.org/officeDocument/2006/relationships" xmlns:p="http://schemas.openxmlformats.org/presentationml/2006/main">
  <p:tag name="TIMING" val="|45.3"/>
</p:tagLst>
</file>

<file path=ppt/theme/theme1.xml><?xml version="1.0" encoding="utf-8"?>
<a:theme xmlns:a="http://schemas.openxmlformats.org/drawingml/2006/main" name="JLab_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5" id="{26C26031-065E-FD4A-A754-D25CB1B4CED2}" vid="{3EBB1A7F-D3DD-604E-8741-1884666B3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19326</TotalTime>
  <Words>3256</Words>
  <Application>Microsoft Office PowerPoint</Application>
  <PresentationFormat>On-screen Show (4:3)</PresentationFormat>
  <Paragraphs>537</Paragraphs>
  <Slides>47</Slides>
  <Notes>10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JLab_presentation</vt:lpstr>
      <vt:lpstr>Positrons at 12 GeV JLab  Preliminary Studies</vt:lpstr>
      <vt:lpstr>Why Positrons?</vt:lpstr>
      <vt:lpstr>High Impact Science Program for Positrons?</vt:lpstr>
      <vt:lpstr>Polarized Electrons for Polarized Positrons</vt:lpstr>
      <vt:lpstr>Machine Layout for 1GeV option</vt:lpstr>
      <vt:lpstr>South Linac Optics</vt:lpstr>
      <vt:lpstr>SW BCOM modifications</vt:lpstr>
      <vt:lpstr>BCOM Modifications</vt:lpstr>
      <vt:lpstr>Shunt and Power Requirements for ARC10</vt:lpstr>
      <vt:lpstr>Magnet Polarity Reversal </vt:lpstr>
      <vt:lpstr>Accelerator Summary </vt:lpstr>
      <vt:lpstr>PowerPoint Presentation</vt:lpstr>
      <vt:lpstr>PowerPoint Presentation</vt:lpstr>
      <vt:lpstr>Structure of Differential Cross Section </vt:lpstr>
      <vt:lpstr>PowerPoint Presentation</vt:lpstr>
      <vt:lpstr>CLAS12   </vt:lpstr>
      <vt:lpstr>CLAS12  e+p/e-p Experiment (generic)</vt:lpstr>
      <vt:lpstr>DVCS Summary</vt:lpstr>
      <vt:lpstr>Two-photon Effects in Elastic ep Scattering</vt:lpstr>
      <vt:lpstr>Three Recent e+/e- Experiments</vt:lpstr>
      <vt:lpstr>Conclusions from Direct 2γ Searches</vt:lpstr>
      <vt:lpstr>What to Do? </vt:lpstr>
      <vt:lpstr>CLAS Data &amp; Predictions</vt:lpstr>
      <vt:lpstr>A Possible Scenario with  CLAS12</vt:lpstr>
      <vt:lpstr>CLAS12  e+/-p/e+/-p experiment (generic)</vt:lpstr>
      <vt:lpstr>Design Parameters</vt:lpstr>
      <vt:lpstr>Limits in Scattering Angles</vt:lpstr>
      <vt:lpstr>Rate Calculations</vt:lpstr>
      <vt:lpstr>Event Rates for e+/-p -&gt; e+/-p with CLAS12</vt:lpstr>
      <vt:lpstr>Other Equipment Option – Hall A / C</vt:lpstr>
      <vt:lpstr>Summary of 2-photon Physics</vt:lpstr>
      <vt:lpstr>Conclusions</vt:lpstr>
      <vt:lpstr>PowerPoint Presentation</vt:lpstr>
      <vt:lpstr>EC for Electron Detection in CLAS12 CD</vt:lpstr>
      <vt:lpstr>PowerPoint Presentation</vt:lpstr>
      <vt:lpstr>PowerPoint Presentation</vt:lpstr>
      <vt:lpstr>PowerPoint Presentation</vt:lpstr>
      <vt:lpstr>BigBite</vt:lpstr>
      <vt:lpstr>SBS Equipment</vt:lpstr>
      <vt:lpstr>GPDs &amp; Compton FFs</vt:lpstr>
      <vt:lpstr>GPDs and Imaging in Transverse Space</vt:lpstr>
      <vt:lpstr>Accessing the Forces &amp; Pressure on Quarks</vt:lpstr>
      <vt:lpstr>PowerPoint Presentation</vt:lpstr>
      <vt:lpstr>ALU Projections for JLab@12GeV</vt:lpstr>
      <vt:lpstr>DVCS Kinematics Ee+/e- = 11 GeV</vt:lpstr>
      <vt:lpstr>PowerPoint Presentation</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Positrons at JLab  Advancing Nuclear Science</dc:title>
  <dc:creator>Volker Burkert</dc:creator>
  <cp:lastModifiedBy>Robert McKeown</cp:lastModifiedBy>
  <cp:revision>106</cp:revision>
  <dcterms:created xsi:type="dcterms:W3CDTF">2017-09-17T23:24:43Z</dcterms:created>
  <dcterms:modified xsi:type="dcterms:W3CDTF">2017-09-29T12:51:13Z</dcterms:modified>
</cp:coreProperties>
</file>