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6"/>
  </p:notesMasterIdLst>
  <p:sldIdLst>
    <p:sldId id="256" r:id="rId2"/>
    <p:sldId id="335" r:id="rId3"/>
    <p:sldId id="336" r:id="rId4"/>
    <p:sldId id="334" r:id="rId5"/>
    <p:sldId id="341" r:id="rId6"/>
    <p:sldId id="342" r:id="rId7"/>
    <p:sldId id="339" r:id="rId8"/>
    <p:sldId id="337" r:id="rId9"/>
    <p:sldId id="338" r:id="rId10"/>
    <p:sldId id="340" r:id="rId11"/>
    <p:sldId id="296" r:id="rId12"/>
    <p:sldId id="292" r:id="rId13"/>
    <p:sldId id="294" r:id="rId14"/>
    <p:sldId id="300" r:id="rId15"/>
    <p:sldId id="376" r:id="rId16"/>
    <p:sldId id="347" r:id="rId17"/>
    <p:sldId id="377" r:id="rId18"/>
    <p:sldId id="350" r:id="rId19"/>
    <p:sldId id="351" r:id="rId20"/>
    <p:sldId id="362" r:id="rId21"/>
    <p:sldId id="363" r:id="rId22"/>
    <p:sldId id="364" r:id="rId23"/>
    <p:sldId id="365" r:id="rId24"/>
    <p:sldId id="375" r:id="rId25"/>
    <p:sldId id="317" r:id="rId26"/>
    <p:sldId id="318" r:id="rId27"/>
    <p:sldId id="319" r:id="rId28"/>
    <p:sldId id="320" r:id="rId29"/>
    <p:sldId id="325" r:id="rId30"/>
    <p:sldId id="326" r:id="rId31"/>
    <p:sldId id="329" r:id="rId32"/>
    <p:sldId id="374" r:id="rId33"/>
    <p:sldId id="373" r:id="rId34"/>
    <p:sldId id="30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57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C5E63-4FD6-4F3F-AD4F-45BE336E25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987A0-BEE5-4512-AE5D-4ED8F84E9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9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987A0-BEE5-4512-AE5D-4ED8F84E93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5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987A0-BEE5-4512-AE5D-4ED8F84E93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0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91F6D-65FA-45FF-9BB4-462A24D8AC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70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987A0-BEE5-4512-AE5D-4ED8F84E93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8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91F6D-65FA-45FF-9BB4-462A24D8ACE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4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2667000" cy="304800"/>
          </a:xfrm>
        </p:spPr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6288" y="6492240"/>
            <a:ext cx="747712" cy="365760"/>
          </a:xfrm>
        </p:spPr>
        <p:txBody>
          <a:bodyPr/>
          <a:lstStyle>
            <a:lvl1pPr algn="r">
              <a:defRPr sz="1800"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-3170" y="592764"/>
            <a:ext cx="9144000" cy="6036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675120"/>
            <a:ext cx="84582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mtClean="0"/>
              <a:t>Alexei N. Safonov, Higgs Portal Workshop, UMass, Amherst, April 2014</a:t>
            </a:r>
            <a:endParaRPr lang="en-US" dirty="0"/>
          </a:p>
        </p:txBody>
      </p:sp>
      <p:pic>
        <p:nvPicPr>
          <p:cNvPr id="12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4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rect">
            <a:avLst/>
          </a:prstGeom>
        </p:spPr>
      </p:pic>
      <p:pic>
        <p:nvPicPr>
          <p:cNvPr id="17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"/>
            <a:ext cx="9144000" cy="4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0"/>
            <a:ext cx="8595360" cy="548640"/>
          </a:xfrm>
          <a:prstGeom prst="rect">
            <a:avLst/>
          </a:prstGeom>
          <a:gradFill>
            <a:gsLst>
              <a:gs pos="100000">
                <a:schemeClr val="bg1"/>
              </a:gs>
              <a:gs pos="1667">
                <a:srgbClr val="00A5D6"/>
              </a:gs>
              <a:gs pos="100000">
                <a:srgbClr val="00A5D6"/>
              </a:gs>
            </a:gsLst>
            <a:lin ang="0" scaled="1"/>
          </a:gra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sz="3200" b="1" i="0" kern="1200" dirty="0">
                <a:solidFill>
                  <a:srgbClr val="5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3440" y="6675120"/>
            <a:ext cx="667390" cy="182880"/>
          </a:xfrm>
          <a:prstGeom prst="rect">
            <a:avLst/>
          </a:prstGeom>
        </p:spPr>
        <p:txBody>
          <a:bodyPr vert="horz" lIns="0" tIns="0" rIns="0" bIns="0" rtlCol="0" anchor="b" anchorCtr="1"/>
          <a:lstStyle>
            <a:lvl1pPr algn="ctr">
              <a:defRPr sz="1200" b="1">
                <a:solidFill>
                  <a:srgbClr val="500000"/>
                </a:solidFill>
              </a:defRPr>
            </a:lvl1pPr>
          </a:lstStyle>
          <a:p>
            <a:fld id="{C4B3B065-BE73-4E0C-9647-EF6F0E467B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21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0293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74536"/>
            <a:ext cx="5029200" cy="28346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6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6288" y="6492240"/>
            <a:ext cx="747712" cy="365760"/>
          </a:xfrm>
        </p:spPr>
        <p:txBody>
          <a:bodyPr/>
          <a:lstStyle>
            <a:lvl1pPr algn="r">
              <a:defRPr sz="1400"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40378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540378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4495800" cy="228600"/>
          </a:xfrm>
        </p:spPr>
        <p:txBody>
          <a:bodyPr/>
          <a:lstStyle/>
          <a:p>
            <a:pPr algn="l"/>
            <a:r>
              <a:rPr lang="en-US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17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Alexei N. Safonov, Higgs Portal Workshop, UMass, Amherst, April 2014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6492240"/>
            <a:ext cx="762000" cy="365760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743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3581400" cy="2286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10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382000" y="6553200"/>
            <a:ext cx="762000" cy="30480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400"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1"/>
            <a:ext cx="8839200" cy="2162174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dirty="0" smtClean="0">
                <a:solidFill>
                  <a:srgbClr val="FFFF00"/>
                </a:solidFill>
              </a:rPr>
              <a:t>Searches for </a:t>
            </a:r>
            <a:r>
              <a:rPr lang="en-US" sz="6000" dirty="0" smtClean="0">
                <a:solidFill>
                  <a:srgbClr val="FFFF00"/>
                </a:solidFill>
              </a:rPr>
              <a:t>Higgs Decays into New Light Bosons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400800" cy="990600"/>
          </a:xfrm>
        </p:spPr>
        <p:txBody>
          <a:bodyPr/>
          <a:lstStyle/>
          <a:p>
            <a:r>
              <a:rPr lang="en-US" dirty="0" smtClean="0"/>
              <a:t>Alexei Safonov </a:t>
            </a:r>
          </a:p>
          <a:p>
            <a:r>
              <a:rPr lang="en-US" i="1" dirty="0" smtClean="0"/>
              <a:t>Texas A&amp;M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Higgs Portal </a:t>
            </a:r>
            <a:r>
              <a:rPr lang="en-US" dirty="0" smtClean="0"/>
              <a:t>Workshop, </a:t>
            </a:r>
            <a:r>
              <a:rPr lang="en-US" dirty="0" smtClean="0"/>
              <a:t>U Mass, Amherst, April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76575"/>
            <a:ext cx="4762500" cy="309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Higgs Window on Dark SUSY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8839200" cy="53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One example scenario that can be within the LHC reach: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3810000"/>
            <a:ext cx="8839200" cy="2815784"/>
          </a:xfrm>
        </p:spPr>
        <p:txBody>
          <a:bodyPr>
            <a:noAutofit/>
          </a:bodyPr>
          <a:lstStyle/>
          <a:p>
            <a:r>
              <a:rPr lang="en-US" sz="2400" dirty="0" smtClean="0"/>
              <a:t>In this model, Higgs is just like SM Higgs except that a fraction of time it decays to pairs of </a:t>
            </a:r>
            <a:r>
              <a:rPr lang="en-US" sz="2400" dirty="0" err="1" smtClean="0"/>
              <a:t>neutralinos</a:t>
            </a:r>
            <a:r>
              <a:rPr lang="en-US" sz="2400" dirty="0" smtClean="0"/>
              <a:t>, which decay into the dark sector:</a:t>
            </a:r>
          </a:p>
          <a:p>
            <a:pPr lvl="1"/>
            <a:r>
              <a:rPr lang="en-US" sz="2000" dirty="0" smtClean="0"/>
              <a:t>Light </a:t>
            </a:r>
            <a:r>
              <a:rPr lang="en-US" sz="2000" dirty="0"/>
              <a:t>dark </a:t>
            </a:r>
            <a:r>
              <a:rPr lang="en-US" sz="2000" dirty="0" err="1"/>
              <a:t>neutralinos</a:t>
            </a:r>
            <a:r>
              <a:rPr lang="en-US" sz="2000" dirty="0"/>
              <a:t>  </a:t>
            </a:r>
            <a:r>
              <a:rPr lang="en-US" sz="2000" dirty="0" smtClean="0"/>
              <a:t>escape, but dark </a:t>
            </a:r>
            <a:r>
              <a:rPr lang="en-US" sz="2000" dirty="0" smtClean="0"/>
              <a:t>photon decays can be experimentally detectable</a:t>
            </a:r>
          </a:p>
          <a:p>
            <a:pPr lvl="2"/>
            <a:r>
              <a:rPr lang="en-US" sz="2000" dirty="0" err="1" smtClean="0"/>
              <a:t>Muon</a:t>
            </a:r>
            <a:r>
              <a:rPr lang="en-US" sz="2000" dirty="0" smtClean="0"/>
              <a:t> channels are easiest, but other modes are possible too</a:t>
            </a:r>
          </a:p>
          <a:p>
            <a:pPr lvl="3"/>
            <a:r>
              <a:rPr lang="en-US" sz="2000" dirty="0" smtClean="0"/>
              <a:t>Remember that if coupling is too small, dark photons may be long living</a:t>
            </a:r>
            <a:endParaRPr lang="en-US" sz="2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2216"/>
            <a:ext cx="4724400" cy="275784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22" y="1676400"/>
            <a:ext cx="5149956" cy="216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1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5029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Photons in SUSY Cascades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181600" cy="52029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SUSY with </a:t>
            </a:r>
            <a:r>
              <a:rPr lang="en-US" sz="2400" dirty="0" err="1" smtClean="0"/>
              <a:t>squarks</a:t>
            </a:r>
            <a:r>
              <a:rPr lang="en-US" sz="2400" dirty="0" smtClean="0"/>
              <a:t>/</a:t>
            </a:r>
            <a:r>
              <a:rPr lang="en-US" sz="2400" dirty="0" err="1" smtClean="0"/>
              <a:t>gluinos</a:t>
            </a:r>
            <a:r>
              <a:rPr lang="en-US" sz="2400" dirty="0" smtClean="0"/>
              <a:t> accessible by LHC: 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109728" indent="0">
              <a:buNone/>
            </a:pPr>
            <a:endParaRPr lang="en-US" sz="2400" dirty="0" smtClean="0"/>
          </a:p>
          <a:p>
            <a:r>
              <a:rPr lang="en-US" sz="2400" dirty="0" smtClean="0"/>
              <a:t>Or Higgs decay via hidden sector cascades</a:t>
            </a:r>
          </a:p>
          <a:p>
            <a:r>
              <a:rPr lang="en-US" sz="2400" dirty="0" smtClean="0"/>
              <a:t>Dark photons decay as SM </a:t>
            </a:r>
            <a:r>
              <a:rPr lang="en-US" sz="2400" dirty="0" smtClean="0">
                <a:latin typeface="Symbol" pitchFamily="18" charset="2"/>
              </a:rPr>
              <a:t>g</a:t>
            </a:r>
            <a:endParaRPr lang="en-US" sz="24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5562600" y="3886200"/>
            <a:ext cx="3362280" cy="2797076"/>
            <a:chOff x="5151895" y="1447800"/>
            <a:chExt cx="3962400" cy="32909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895" y="1828800"/>
              <a:ext cx="3962400" cy="290999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151895" y="1447800"/>
              <a:ext cx="3962400" cy="32909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5257800" y="1487931"/>
                  <a:ext cx="3780294" cy="66999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b="1" i="1" dirty="0"/>
                    <a:t>Branching fraction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𝜸</m:t>
                          </m:r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𝑫</m:t>
                          </m:r>
                        </m:sub>
                      </m:sSub>
                    </m:oMath>
                  </a14:m>
                  <a:endParaRPr lang="en-US" b="1" i="1" dirty="0" smtClean="0"/>
                </a:p>
                <a:p>
                  <a:pPr algn="ctr"/>
                  <a:r>
                    <a:rPr lang="en-US" b="1" i="1" dirty="0" smtClean="0"/>
                    <a:t>arxiv:1002.2952</a:t>
                  </a:r>
                  <a:endParaRPr lang="en-US" b="1" i="1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800" y="1487931"/>
                  <a:ext cx="3780294" cy="66999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5319" b="-287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2209800"/>
            <a:ext cx="4038600" cy="3581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200" dirty="0" smtClean="0"/>
              <a:t>MSSM LSP is a </a:t>
            </a:r>
            <a:r>
              <a:rPr lang="en-US" sz="2200" dirty="0" err="1" smtClean="0"/>
              <a:t>neutralino</a:t>
            </a:r>
            <a:r>
              <a:rPr lang="en-US" sz="2200" dirty="0" smtClean="0"/>
              <a:t> decaying to dark </a:t>
            </a:r>
            <a:r>
              <a:rPr lang="en-US" sz="2200" dirty="0" err="1" smtClean="0"/>
              <a:t>neutralino</a:t>
            </a:r>
            <a:r>
              <a:rPr lang="en-US" sz="2200" dirty="0" smtClean="0"/>
              <a:t> and light </a:t>
            </a:r>
            <a:r>
              <a:rPr lang="en-US" sz="2200" dirty="0" err="1" smtClean="0">
                <a:latin typeface="Symbol" pitchFamily="18" charset="2"/>
              </a:rPr>
              <a:t>g</a:t>
            </a:r>
            <a:r>
              <a:rPr lang="en-US" sz="2200" baseline="30000" dirty="0" err="1" smtClean="0"/>
              <a:t>dark</a:t>
            </a:r>
            <a:r>
              <a:rPr lang="en-US" sz="2200" dirty="0" smtClean="0"/>
              <a:t>/</a:t>
            </a:r>
            <a:r>
              <a:rPr lang="en-US" sz="2200" dirty="0" err="1" smtClean="0"/>
              <a:t>h</a:t>
            </a:r>
            <a:r>
              <a:rPr lang="en-US" sz="2200" baseline="30000" dirty="0" err="1" smtClean="0"/>
              <a:t>dark</a:t>
            </a:r>
            <a:endParaRPr lang="en-US" sz="2200" dirty="0" smtClean="0"/>
          </a:p>
          <a:p>
            <a:pPr lvl="1"/>
            <a:r>
              <a:rPr lang="en-US" sz="2200" dirty="0" smtClean="0"/>
              <a:t>MSSM LSP is a </a:t>
            </a:r>
            <a:r>
              <a:rPr lang="en-US" sz="2200" dirty="0" err="1" smtClean="0"/>
              <a:t>squark</a:t>
            </a:r>
            <a:r>
              <a:rPr lang="en-US" sz="2200" dirty="0" smtClean="0"/>
              <a:t> decaying to q and light dark fermion and </a:t>
            </a:r>
            <a:r>
              <a:rPr lang="en-US" sz="2200" dirty="0" err="1" smtClean="0">
                <a:latin typeface="Symbol" pitchFamily="18" charset="2"/>
              </a:rPr>
              <a:t>g</a:t>
            </a:r>
            <a:r>
              <a:rPr lang="en-US" sz="2200" baseline="30000" dirty="0" err="1" smtClean="0"/>
              <a:t>dark</a:t>
            </a:r>
            <a:r>
              <a:rPr lang="en-US" sz="2200" dirty="0" smtClean="0"/>
              <a:t>/</a:t>
            </a:r>
            <a:r>
              <a:rPr lang="en-US" sz="2200" dirty="0" err="1" smtClean="0"/>
              <a:t>h</a:t>
            </a:r>
            <a:r>
              <a:rPr lang="en-US" sz="2200" baseline="30000" dirty="0" err="1" smtClean="0"/>
              <a:t>dark</a:t>
            </a:r>
            <a:endParaRPr lang="en-US" sz="22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648200"/>
            <a:ext cx="61817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2971800" cy="219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42096"/>
          <a:stretch/>
        </p:blipFill>
        <p:spPr bwMode="auto">
          <a:xfrm>
            <a:off x="6096000" y="4292622"/>
            <a:ext cx="3057722" cy="254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lang="en-US" dirty="0" smtClean="0"/>
              <a:t>CMS </a:t>
            </a:r>
            <a:r>
              <a:rPr lang="en-US" dirty="0" err="1" smtClean="0"/>
              <a:t>Muon</a:t>
            </a:r>
            <a:r>
              <a:rPr lang="en-US" dirty="0" smtClean="0"/>
              <a:t> Jets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28397"/>
            <a:ext cx="8305800" cy="3352800"/>
          </a:xfrm>
        </p:spPr>
        <p:txBody>
          <a:bodyPr>
            <a:noAutofit/>
          </a:bodyPr>
          <a:lstStyle/>
          <a:p>
            <a:r>
              <a:rPr lang="en-US" dirty="0" smtClean="0"/>
              <a:t>The first LHC analysis of this type: </a:t>
            </a:r>
            <a:endParaRPr lang="en-US" dirty="0" smtClean="0"/>
          </a:p>
          <a:p>
            <a:pPr lvl="1"/>
            <a:r>
              <a:rPr lang="en-US" sz="2000" dirty="0" smtClean="0"/>
              <a:t>35 pb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of 2010 LHC data</a:t>
            </a:r>
          </a:p>
          <a:p>
            <a:pPr lvl="1"/>
            <a:r>
              <a:rPr lang="en-US" sz="1800" dirty="0" smtClean="0"/>
              <a:t>Inclusive muon trigger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&gt;15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</a:p>
          <a:p>
            <a:r>
              <a:rPr lang="en-US" dirty="0" smtClean="0"/>
              <a:t>Offline:</a:t>
            </a:r>
          </a:p>
          <a:p>
            <a:pPr lvl="1"/>
            <a:r>
              <a:rPr lang="en-US" sz="1800" dirty="0" smtClean="0"/>
              <a:t>Require at least 1 muon with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&gt;15 </a:t>
            </a:r>
            <a:r>
              <a:rPr lang="en-US" sz="1800" dirty="0" err="1" smtClean="0"/>
              <a:t>GeV</a:t>
            </a:r>
            <a:r>
              <a:rPr lang="en-US" sz="1800" dirty="0" smtClean="0"/>
              <a:t>, |</a:t>
            </a:r>
            <a:r>
              <a:rPr lang="en-US" sz="1800" dirty="0" smtClean="0">
                <a:latin typeface="Symbol" pitchFamily="18" charset="2"/>
              </a:rPr>
              <a:t>h</a:t>
            </a:r>
            <a:r>
              <a:rPr lang="en-US" sz="1800" dirty="0" smtClean="0"/>
              <a:t>|&lt;0.9</a:t>
            </a:r>
          </a:p>
          <a:p>
            <a:pPr lvl="1"/>
            <a:r>
              <a:rPr lang="en-US" sz="1800" dirty="0" smtClean="0"/>
              <a:t>Identify all other </a:t>
            </a:r>
            <a:r>
              <a:rPr lang="en-US" sz="1800" dirty="0" err="1" smtClean="0"/>
              <a:t>muons</a:t>
            </a:r>
            <a:r>
              <a:rPr lang="en-US" sz="1800" dirty="0" smtClean="0"/>
              <a:t> with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&gt;5 </a:t>
            </a:r>
            <a:r>
              <a:rPr lang="en-US" sz="1800" dirty="0" err="1" smtClean="0"/>
              <a:t>GeV</a:t>
            </a:r>
            <a:r>
              <a:rPr lang="en-US" sz="1800" dirty="0" smtClean="0"/>
              <a:t>, |</a:t>
            </a:r>
            <a:r>
              <a:rPr lang="en-US" sz="1800" dirty="0" smtClean="0">
                <a:latin typeface="Symbol" pitchFamily="18" charset="2"/>
              </a:rPr>
              <a:t>h</a:t>
            </a:r>
            <a:r>
              <a:rPr lang="en-US" sz="1800" dirty="0" smtClean="0"/>
              <a:t>|&lt;2.4</a:t>
            </a:r>
          </a:p>
          <a:p>
            <a:pPr lvl="1"/>
            <a:r>
              <a:rPr lang="en-US" sz="1800" dirty="0" smtClean="0"/>
              <a:t>Reconstruct muon jets and categorize</a:t>
            </a:r>
          </a:p>
          <a:p>
            <a:pPr lvl="1"/>
            <a:r>
              <a:rPr lang="en-US" sz="1800" dirty="0" smtClean="0"/>
              <a:t>No isolations, cluster using pairwise mass of </a:t>
            </a:r>
            <a:r>
              <a:rPr lang="en-US" sz="1800" dirty="0" err="1" smtClean="0"/>
              <a:t>muons</a:t>
            </a:r>
            <a:r>
              <a:rPr lang="en-US" sz="1800" dirty="0" smtClean="0"/>
              <a:t> </a:t>
            </a:r>
          </a:p>
          <a:p>
            <a:r>
              <a:rPr lang="en-US" dirty="0" smtClean="0"/>
              <a:t>Assume new bosons produced on-shell: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953000" cy="304800"/>
          </a:xfrm>
        </p:spPr>
        <p:txBody>
          <a:bodyPr/>
          <a:lstStyle/>
          <a:p>
            <a:pPr algn="l"/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21032056"/>
              </p:ext>
            </p:extLst>
          </p:nvPr>
        </p:nvGraphicFramePr>
        <p:xfrm>
          <a:off x="457200" y="13716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9"/>
                <a:gridCol w="2285999"/>
                <a:gridCol w="1828801"/>
                <a:gridCol w="32004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Lead 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-Jet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endParaRPr lang="en-US" baseline="-25000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Backgrounds</a:t>
                      </a:r>
                      <a:endParaRPr lang="en-US" dirty="0"/>
                    </a:p>
                  </a:txBody>
                  <a:tcPr marL="21819" marR="21819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r>
                        <a:rPr lang="en-US" spc="-600" baseline="30000" dirty="0" smtClean="0"/>
                        <a:t>1</a:t>
                      </a:r>
                      <a:r>
                        <a:rPr lang="en-US" spc="-600" baseline="-25000" dirty="0" smtClean="0"/>
                        <a:t>2</a:t>
                      </a:r>
                      <a:endParaRPr lang="en-US" spc="-600" baseline="-25000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</a:t>
                      </a:r>
                      <a:r>
                        <a:rPr lang="en-US" dirty="0" err="1" smtClean="0"/>
                        <a:t>dimuon+X</a:t>
                      </a:r>
                      <a:endParaRPr lang="en-US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&gt;80 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/c</a:t>
                      </a:r>
                      <a:endParaRPr lang="en-US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’s from a b-jet,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Drell</a:t>
                      </a:r>
                      <a:r>
                        <a:rPr lang="en-US" baseline="0" dirty="0" smtClean="0"/>
                        <a:t> Yan</a:t>
                      </a:r>
                      <a:endParaRPr lang="en-US" dirty="0"/>
                    </a:p>
                  </a:txBody>
                  <a:tcPr marL="21819" marR="21819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</a:t>
                      </a:r>
                      <a:r>
                        <a:rPr lang="en-US" spc="-600" baseline="30000" dirty="0" smtClean="0"/>
                        <a:t>1</a:t>
                      </a:r>
                      <a:r>
                        <a:rPr lang="en-US" spc="-600" baseline="-25000" dirty="0" smtClean="0"/>
                        <a:t>4</a:t>
                      </a:r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</a:t>
                      </a:r>
                      <a:r>
                        <a:rPr lang="en-US" dirty="0" err="1" smtClean="0"/>
                        <a:t>quadmuon+X</a:t>
                      </a:r>
                      <a:endParaRPr lang="en-US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explicit cut</a:t>
                      </a:r>
                      <a:endParaRPr lang="en-US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’s from a b-jet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+ 2 fakes</a:t>
                      </a:r>
                      <a:endParaRPr lang="en-US" dirty="0"/>
                    </a:p>
                  </a:txBody>
                  <a:tcPr marL="21819" marR="21819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</a:t>
                      </a:r>
                      <a:r>
                        <a:rPr lang="en-US" spc="-600" baseline="30000" dirty="0" smtClean="0"/>
                        <a:t>2</a:t>
                      </a:r>
                      <a:r>
                        <a:rPr lang="en-US" spc="-600" baseline="-25000" dirty="0" smtClean="0"/>
                        <a:t>2</a:t>
                      </a:r>
                      <a:r>
                        <a:rPr lang="en-US" spc="0" baseline="-25000" dirty="0" smtClean="0"/>
                        <a:t> 2</a:t>
                      </a:r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Two </a:t>
                      </a:r>
                      <a:r>
                        <a:rPr lang="en-US" dirty="0" err="1" smtClean="0"/>
                        <a:t>dimuons+X</a:t>
                      </a:r>
                      <a:endParaRPr lang="en-US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explicit cut</a:t>
                      </a:r>
                      <a:endParaRPr lang="en-US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bb-</a:t>
                      </a:r>
                      <a:r>
                        <a:rPr lang="en-US" dirty="0" err="1" smtClean="0"/>
                        <a:t>bar+X</a:t>
                      </a:r>
                      <a:r>
                        <a:rPr lang="en-US" dirty="0" smtClean="0"/>
                        <a:t>, 2</a:t>
                      </a:r>
                      <a:r>
                        <a:rPr lang="en-US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dirty="0" smtClean="0"/>
                        <a:t>’s from each b</a:t>
                      </a:r>
                      <a:endParaRPr lang="en-US" dirty="0"/>
                    </a:p>
                  </a:txBody>
                  <a:tcPr marL="21819" marR="21819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</a:t>
                      </a:r>
                      <a:r>
                        <a:rPr lang="en-US" spc="-600" baseline="30000" dirty="0" smtClean="0"/>
                        <a:t>N</a:t>
                      </a:r>
                      <a:r>
                        <a:rPr lang="en-US" spc="-600" baseline="-25000" dirty="0" smtClean="0"/>
                        <a:t>5</a:t>
                      </a:r>
                      <a:r>
                        <a:rPr lang="en-US" spc="0" baseline="-25000" dirty="0" smtClean="0"/>
                        <a:t> +</a:t>
                      </a:r>
                      <a:endParaRPr lang="en-US" spc="-600" baseline="-25000" dirty="0" smtClean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other categories</a:t>
                      </a:r>
                      <a:endParaRPr lang="en-US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explicit cut</a:t>
                      </a:r>
                      <a:endParaRPr lang="en-US" dirty="0"/>
                    </a:p>
                  </a:txBody>
                  <a:tcPr marL="21819" marR="2181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Rare, from bb-</a:t>
                      </a:r>
                      <a:r>
                        <a:rPr lang="en-US" dirty="0" err="1" smtClean="0"/>
                        <a:t>bar+X</a:t>
                      </a:r>
                      <a:r>
                        <a:rPr lang="en-US" dirty="0" smtClean="0"/>
                        <a:t>/fakes</a:t>
                      </a:r>
                      <a:endParaRPr lang="en-US" dirty="0"/>
                    </a:p>
                  </a:txBody>
                  <a:tcPr marL="21819" marR="21819"/>
                </a:tc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172200"/>
            <a:ext cx="8305800" cy="60318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No events with consistent masses of </a:t>
            </a:r>
            <a:r>
              <a:rPr lang="en-US" dirty="0" err="1" smtClean="0"/>
              <a:t>dimuons</a:t>
            </a:r>
            <a:r>
              <a:rPr lang="en-US" dirty="0" smtClean="0"/>
              <a:t> in higher order categories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Topologies: Data and Backgrounds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10" y="3733800"/>
            <a:ext cx="2808890" cy="239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327" y="3753034"/>
            <a:ext cx="2677073" cy="241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3583" y="3758565"/>
            <a:ext cx="2681817" cy="241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800600" cy="304800"/>
          </a:xfrm>
        </p:spPr>
        <p:txBody>
          <a:bodyPr/>
          <a:lstStyle/>
          <a:p>
            <a:pPr algn="l"/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752600"/>
            <a:ext cx="3429000" cy="277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Model-Independent 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206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 three simplest topologies to set “conservative” model independent limits:</a:t>
            </a:r>
          </a:p>
          <a:p>
            <a:pPr lvl="1"/>
            <a:r>
              <a:rPr lang="en-US" dirty="0" err="1" smtClean="0"/>
              <a:t>Dimuon+X</a:t>
            </a:r>
            <a:endParaRPr lang="en-US" dirty="0" smtClean="0"/>
          </a:p>
          <a:p>
            <a:pPr lvl="1"/>
            <a:r>
              <a:rPr lang="en-US" dirty="0" smtClean="0"/>
              <a:t>Two-</a:t>
            </a:r>
            <a:r>
              <a:rPr lang="en-US" dirty="0" err="1" smtClean="0"/>
              <a:t>dimuon+X</a:t>
            </a:r>
            <a:endParaRPr lang="en-US" dirty="0" smtClean="0"/>
          </a:p>
          <a:p>
            <a:pPr lvl="1"/>
            <a:r>
              <a:rPr lang="en-US" dirty="0" err="1" smtClean="0"/>
              <a:t>Quadmuon+X</a:t>
            </a:r>
            <a:endParaRPr lang="en-US" dirty="0" smtClean="0"/>
          </a:p>
          <a:p>
            <a:r>
              <a:rPr lang="en-US" dirty="0" smtClean="0"/>
              <a:t>Limits of applicability:</a:t>
            </a:r>
          </a:p>
          <a:p>
            <a:pPr lvl="1"/>
            <a:r>
              <a:rPr lang="en-US" dirty="0" smtClean="0"/>
              <a:t>Mean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-jet)≤250GeV</a:t>
            </a:r>
          </a:p>
          <a:p>
            <a:r>
              <a:rPr lang="en-US" dirty="0" smtClean="0"/>
              <a:t>Easy to apply to other models:</a:t>
            </a:r>
          </a:p>
          <a:p>
            <a:pPr lvl="1"/>
            <a:r>
              <a:rPr lang="en-US" dirty="0" smtClean="0"/>
              <a:t>Follow analysis steps to calculate branching and acceptance for a specific final state assuming an ideal detector </a:t>
            </a:r>
          </a:p>
          <a:p>
            <a:pPr lvl="1"/>
            <a:r>
              <a:rPr lang="en-US" dirty="0" smtClean="0"/>
              <a:t>Compare with the limit plot</a:t>
            </a:r>
          </a:p>
          <a:p>
            <a:pPr lvl="2"/>
            <a:r>
              <a:rPr lang="en-US" dirty="0" smtClean="0"/>
              <a:t>Complex topologies can be reduced to one of these three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5105400" cy="36576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76400"/>
            <a:ext cx="4191000" cy="419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35 pb-1 Analysis and NMSSM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419600" cy="52029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Primary results of the 35 pb</a:t>
            </a:r>
            <a:r>
              <a:rPr lang="en-US" baseline="30000" dirty="0" smtClean="0"/>
              <a:t>-1</a:t>
            </a:r>
            <a:r>
              <a:rPr lang="en-US" dirty="0" smtClean="0"/>
              <a:t> analysis were limits on models with strong production followed by dark cascades </a:t>
            </a:r>
            <a:endParaRPr lang="en-US" dirty="0"/>
          </a:p>
          <a:p>
            <a:r>
              <a:rPr lang="en-US" dirty="0" smtClean="0"/>
              <a:t>Sensitivity to NMSSM required more data</a:t>
            </a:r>
            <a:r>
              <a:rPr lang="en-US" dirty="0"/>
              <a:t> </a:t>
            </a:r>
            <a:r>
              <a:rPr lang="en-US" dirty="0" smtClean="0"/>
              <a:t>and changes to analysis</a:t>
            </a:r>
          </a:p>
          <a:p>
            <a:pPr lvl="1"/>
            <a:r>
              <a:rPr lang="en-US" dirty="0" smtClean="0"/>
              <a:t>Require two pairs of leptons, apply isolation to keep backgrounds low</a:t>
            </a:r>
          </a:p>
          <a:p>
            <a:pPr lvl="1"/>
            <a:r>
              <a:rPr lang="en-US" dirty="0" smtClean="0"/>
              <a:t>Follow up version lost sensitivity to multi-lepton topologies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74536"/>
            <a:ext cx="4953000" cy="283464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1"/>
            <a:ext cx="4038600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Newer but still a relatively old analysis</a:t>
            </a:r>
          </a:p>
          <a:p>
            <a:pPr lvl="1"/>
            <a:r>
              <a:rPr lang="en-US" dirty="0" smtClean="0"/>
              <a:t>L=5 fb</a:t>
            </a:r>
            <a:r>
              <a:rPr lang="en-US" baseline="30000" dirty="0" smtClean="0"/>
              <a:t>-1</a:t>
            </a:r>
            <a:r>
              <a:rPr lang="en-US" dirty="0" smtClean="0"/>
              <a:t> of 7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</a:p>
          <a:p>
            <a:pPr lvl="1"/>
            <a:r>
              <a:rPr lang="en-US" dirty="0" smtClean="0"/>
              <a:t>Topologies allowed:</a:t>
            </a:r>
          </a:p>
          <a:p>
            <a:pPr lvl="2"/>
            <a:r>
              <a:rPr lang="en-US" dirty="0" smtClean="0"/>
              <a:t>One jet with 4+ </a:t>
            </a:r>
            <a:r>
              <a:rPr lang="en-US" dirty="0" err="1" smtClean="0"/>
              <a:t>muons</a:t>
            </a:r>
            <a:endParaRPr lang="en-US" dirty="0"/>
          </a:p>
          <a:p>
            <a:pPr lvl="2"/>
            <a:r>
              <a:rPr lang="en-US" dirty="0" smtClean="0"/>
              <a:t>Pairs of jets with 2+ </a:t>
            </a:r>
            <a:r>
              <a:rPr lang="en-US" dirty="0" err="1" smtClean="0"/>
              <a:t>muons</a:t>
            </a:r>
            <a:r>
              <a:rPr lang="en-US" dirty="0" smtClean="0"/>
              <a:t> or 2+ electrons</a:t>
            </a:r>
          </a:p>
          <a:p>
            <a:r>
              <a:rPr lang="en-US" dirty="0" smtClean="0"/>
              <a:t>Selections:</a:t>
            </a:r>
          </a:p>
          <a:p>
            <a:pPr lvl="1"/>
            <a:r>
              <a:rPr lang="en-US" dirty="0" smtClean="0"/>
              <a:t>Electron channel</a:t>
            </a:r>
          </a:p>
          <a:p>
            <a:pPr lvl="2"/>
            <a:r>
              <a:rPr lang="en-US" dirty="0" smtClean="0"/>
              <a:t>Leading electron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&gt;35 </a:t>
            </a:r>
          </a:p>
          <a:p>
            <a:pPr lvl="2"/>
            <a:r>
              <a:rPr lang="en-US" dirty="0" smtClean="0"/>
              <a:t>Jets built from EM clusters E</a:t>
            </a:r>
            <a:r>
              <a:rPr lang="en-US" baseline="-25000" dirty="0" smtClean="0"/>
              <a:t>T</a:t>
            </a:r>
            <a:r>
              <a:rPr lang="en-US" dirty="0" smtClean="0"/>
              <a:t>&gt;10 </a:t>
            </a:r>
            <a:r>
              <a:rPr lang="en-US" dirty="0" err="1" smtClean="0"/>
              <a:t>GeV</a:t>
            </a:r>
            <a:r>
              <a:rPr lang="en-US" dirty="0" smtClean="0"/>
              <a:t> and 2+ tracks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&gt;10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038601" y="3657600"/>
            <a:ext cx="4876800" cy="1981203"/>
          </a:xfrm>
        </p:spPr>
        <p:txBody>
          <a:bodyPr/>
          <a:lstStyle/>
          <a:p>
            <a:pPr lvl="1"/>
            <a:r>
              <a:rPr lang="en-US" dirty="0" err="1" smtClean="0"/>
              <a:t>Muon</a:t>
            </a:r>
            <a:r>
              <a:rPr lang="en-US" dirty="0" smtClean="0"/>
              <a:t> channel:</a:t>
            </a:r>
          </a:p>
          <a:p>
            <a:pPr lvl="2"/>
            <a:r>
              <a:rPr lang="en-US" dirty="0" smtClean="0"/>
              <a:t>Single </a:t>
            </a:r>
            <a:r>
              <a:rPr lang="en-US" dirty="0" err="1" smtClean="0"/>
              <a:t>muon</a:t>
            </a:r>
            <a:r>
              <a:rPr lang="en-US" dirty="0" smtClean="0"/>
              <a:t> jet: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&gt;19/16/14/4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smtClean="0"/>
              <a:t>Double </a:t>
            </a:r>
            <a:r>
              <a:rPr lang="en-US" dirty="0" err="1" smtClean="0"/>
              <a:t>muon</a:t>
            </a:r>
            <a:r>
              <a:rPr lang="en-US" dirty="0" smtClean="0"/>
              <a:t> jet: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&gt;11 </a:t>
            </a:r>
            <a:r>
              <a:rPr lang="en-US" dirty="0" err="1" smtClean="0"/>
              <a:t>GeV</a:t>
            </a:r>
            <a:r>
              <a:rPr lang="en-US" dirty="0" smtClean="0"/>
              <a:t> each (one with 23 if from single </a:t>
            </a:r>
            <a:r>
              <a:rPr lang="en-US" dirty="0" err="1" smtClean="0"/>
              <a:t>muon</a:t>
            </a:r>
            <a:r>
              <a:rPr lang="en-US" dirty="0" smtClean="0"/>
              <a:t> trigger)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648200" cy="30480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ATLAS Lepton Jets Search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51" t="5496" r="2742"/>
          <a:stretch/>
        </p:blipFill>
        <p:spPr>
          <a:xfrm>
            <a:off x="4188719" y="1371599"/>
            <a:ext cx="4879081" cy="2431985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04799" y="5638800"/>
            <a:ext cx="8610601" cy="838203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Benchmark model: strong SUSY production followed by cascade decays</a:t>
            </a:r>
          </a:p>
          <a:p>
            <a:pPr lvl="1"/>
            <a:r>
              <a:rPr lang="en-US" dirty="0" smtClean="0"/>
              <a:t>Parameterize with </a:t>
            </a:r>
            <a:r>
              <a:rPr lang="en-US" dirty="0"/>
              <a:t>dark sector gauge couplings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baseline="-25000" dirty="0"/>
              <a:t>d</a:t>
            </a:r>
            <a:r>
              <a:rPr lang="en-US" dirty="0"/>
              <a:t> which </a:t>
            </a:r>
            <a:r>
              <a:rPr lang="en-US" dirty="0" smtClean="0"/>
              <a:t>drives </a:t>
            </a:r>
            <a:r>
              <a:rPr lang="en-US" dirty="0"/>
              <a:t>multiplicity of dark </a:t>
            </a:r>
            <a:r>
              <a:rPr lang="en-US" dirty="0" smtClean="0"/>
              <a:t>photons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77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572000" cy="3266326"/>
          </a:xfrm>
        </p:spPr>
        <p:txBody>
          <a:bodyPr>
            <a:normAutofit/>
          </a:bodyPr>
          <a:lstStyle/>
          <a:p>
            <a:r>
              <a:rPr lang="en-US" dirty="0" smtClean="0"/>
              <a:t>This analysis should be sensitive to models with Higgs decays, but reinterpretation is not straightforward </a:t>
            </a:r>
          </a:p>
          <a:p>
            <a:pPr lvl="1"/>
            <a:r>
              <a:rPr lang="en-US" dirty="0" smtClean="0"/>
              <a:t>Acceptance is for the specific model (strong SUSY production)</a:t>
            </a:r>
          </a:p>
          <a:p>
            <a:pPr lvl="1"/>
            <a:r>
              <a:rPr lang="en-US" dirty="0" smtClean="0"/>
              <a:t>Fractions of events with different true number of dark photons is convoluted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28600" y="4165599"/>
            <a:ext cx="4571999" cy="2082801"/>
          </a:xfrm>
        </p:spPr>
        <p:txBody>
          <a:bodyPr>
            <a:normAutofit/>
          </a:bodyPr>
          <a:lstStyle/>
          <a:p>
            <a:pPr marL="832104" lvl="4" indent="-256032">
              <a:buFont typeface="Georgia"/>
              <a:buChar char="•"/>
            </a:pPr>
            <a:r>
              <a:rPr lang="en-US" dirty="0"/>
              <a:t>Migrations between channels </a:t>
            </a:r>
            <a:r>
              <a:rPr lang="en-US" dirty="0" smtClean="0"/>
              <a:t>etc.</a:t>
            </a:r>
            <a:endParaRPr lang="en-US" dirty="0"/>
          </a:p>
          <a:p>
            <a:r>
              <a:rPr lang="en-US" dirty="0" smtClean="0"/>
              <a:t>Thresholds higher than in CMS analysis, so likely the sensitivity to NMSSM-like signatures is lower</a:t>
            </a:r>
          </a:p>
          <a:p>
            <a:pPr lvl="1"/>
            <a:r>
              <a:rPr lang="en-US" dirty="0" smtClean="0"/>
              <a:t>For Higgs dark decays electron channel should increase sensitivity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953000" cy="304800"/>
          </a:xfrm>
        </p:spPr>
        <p:txBody>
          <a:bodyPr/>
          <a:lstStyle/>
          <a:p>
            <a:pPr algn="l"/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Lepton Jets Search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71600"/>
            <a:ext cx="4343400" cy="2206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191000"/>
            <a:ext cx="4343400" cy="19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08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00" y="1204663"/>
            <a:ext cx="3384200" cy="2376737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Lepton Jets in Higgs Decays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371600"/>
                <a:ext cx="5257800" cy="48768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Data: 20 </a:t>
                </a:r>
                <a:r>
                  <a:rPr lang="en-US" sz="2400" dirty="0"/>
                  <a:t>fb</a:t>
                </a:r>
                <a:r>
                  <a:rPr lang="en-US" sz="2400" baseline="30000" dirty="0"/>
                  <a:t>-1</a:t>
                </a:r>
                <a:r>
                  <a:rPr lang="en-US" sz="2400" dirty="0"/>
                  <a:t> of </a:t>
                </a:r>
                <a:r>
                  <a:rPr lang="en-US" sz="2400" dirty="0" smtClean="0"/>
                  <a:t>2012 </a:t>
                </a:r>
                <a:r>
                  <a:rPr lang="en-US" sz="2400" dirty="0"/>
                  <a:t>LHC data</a:t>
                </a:r>
              </a:p>
              <a:p>
                <a:r>
                  <a:rPr lang="en-US" sz="2400" dirty="0" smtClean="0"/>
                  <a:t>Inclusive </a:t>
                </a:r>
                <a:r>
                  <a:rPr lang="en-US" sz="2400" dirty="0"/>
                  <a:t>double muon </a:t>
                </a:r>
                <a:r>
                  <a:rPr lang="en-US" sz="2400" dirty="0" smtClean="0"/>
                  <a:t>trigger</a:t>
                </a:r>
              </a:p>
              <a:p>
                <a:pPr lvl="1"/>
                <a:r>
                  <a:rPr lang="en-US" sz="2000" dirty="0"/>
                  <a:t>p</a:t>
                </a:r>
                <a:r>
                  <a:rPr lang="en-US" sz="2000" baseline="-25000" dirty="0"/>
                  <a:t>T1</a:t>
                </a:r>
                <a:r>
                  <a:rPr lang="en-US" sz="2000" dirty="0"/>
                  <a:t> &gt; 17 </a:t>
                </a:r>
                <a:r>
                  <a:rPr lang="en-US" sz="2000" dirty="0" err="1"/>
                  <a:t>GeV</a:t>
                </a:r>
                <a:r>
                  <a:rPr lang="en-US" sz="2000" dirty="0"/>
                  <a:t>, p</a:t>
                </a:r>
                <a:r>
                  <a:rPr lang="en-US" sz="2000" baseline="-25000" dirty="0"/>
                  <a:t>T2</a:t>
                </a:r>
                <a:r>
                  <a:rPr lang="en-US" sz="2000" dirty="0"/>
                  <a:t> &gt; 8 </a:t>
                </a:r>
                <a:r>
                  <a:rPr lang="en-US" sz="2000" dirty="0" err="1" smtClean="0"/>
                  <a:t>GeV</a:t>
                </a:r>
                <a:endParaRPr lang="en-US" sz="2000" dirty="0"/>
              </a:p>
              <a:p>
                <a:r>
                  <a:rPr lang="en-US" sz="2400" dirty="0"/>
                  <a:t>Identify muon candidates</a:t>
                </a:r>
              </a:p>
              <a:p>
                <a:pPr lvl="1"/>
                <a:r>
                  <a:rPr lang="en-US" sz="2000" dirty="0"/>
                  <a:t>Particle-flow muon reconstruction algorithm (maintains high efficiency for close by muons</a:t>
                </a:r>
                <a:r>
                  <a:rPr lang="en-US" sz="2000" dirty="0" smtClean="0"/>
                  <a:t>)</a:t>
                </a:r>
              </a:p>
              <a:p>
                <a:r>
                  <a:rPr lang="en-US" sz="2400" dirty="0" smtClean="0"/>
                  <a:t>At </a:t>
                </a:r>
                <a:r>
                  <a:rPr lang="en-US" sz="2400" dirty="0"/>
                  <a:t>least </a:t>
                </a:r>
                <a:r>
                  <a:rPr lang="en-US" sz="2400" dirty="0" smtClean="0"/>
                  <a:t>4 muons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 smtClean="0"/>
                  <a:t>GeV</a:t>
                </a:r>
                <a:r>
                  <a:rPr lang="en-US" sz="2000" dirty="0" smtClean="0"/>
                  <a:t>, </a:t>
                </a:r>
                <a14:m>
                  <m:oMath xmlns:m="http://schemas.openxmlformats.org/officeDocument/2006/math">
                    <m:r>
                      <a:rPr lang="en-US" sz="2000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| &lt;2.4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 smtClean="0"/>
                  <a:t>At </a:t>
                </a:r>
                <a:r>
                  <a:rPr lang="en-US" sz="2000" dirty="0"/>
                  <a:t>least one </a:t>
                </a:r>
                <a:r>
                  <a:rPr lang="en-US" sz="2000" dirty="0" smtClean="0"/>
                  <a:t>of </a:t>
                </a:r>
                <a:r>
                  <a:rPr lang="en-US" sz="2000" dirty="0" smtClean="0"/>
                  <a:t>them 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dirty="0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2000" dirty="0">
                        <a:latin typeface="Cambria Math" panose="02040503050406030204" pitchFamily="18" charset="0"/>
                      </a:rPr>
                      <m:t>&lt;0</m:t>
                    </m:r>
                    <m:r>
                      <a:rPr lang="en-US" sz="2000" dirty="0" smtClean="0">
                        <a:latin typeface="Cambria Math" panose="02040503050406030204" pitchFamily="18" charset="0"/>
                      </a:rPr>
                      <m:t>.9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and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&gt;17</m:t>
                    </m:r>
                  </m:oMath>
                </a14:m>
                <a:r>
                  <a:rPr lang="en-US" sz="2000" dirty="0"/>
                  <a:t> GeV</a:t>
                </a:r>
              </a:p>
              <a:p>
                <a:pPr lvl="2"/>
                <a:r>
                  <a:rPr lang="en-US" sz="2000" dirty="0" smtClean="0"/>
                  <a:t>Some </a:t>
                </a:r>
                <a:r>
                  <a:rPr lang="en-US" sz="2000" dirty="0" smtClean="0"/>
                  <a:t>acceptance </a:t>
                </a:r>
                <a:r>
                  <a:rPr lang="en-US" sz="2000" dirty="0" smtClean="0"/>
                  <a:t>loss, </a:t>
                </a:r>
                <a:r>
                  <a:rPr lang="en-US" sz="2000" dirty="0" smtClean="0"/>
                  <a:t>but otherwise trigger </a:t>
                </a:r>
                <a:r>
                  <a:rPr lang="en-US" sz="2000" dirty="0"/>
                  <a:t>efficiency </a:t>
                </a:r>
                <a:r>
                  <a:rPr lang="en-US" sz="2000" dirty="0" smtClean="0"/>
                  <a:t>shape becomes highly model dependent</a:t>
                </a:r>
                <a:endParaRPr lang="en-US" sz="2000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371600"/>
                <a:ext cx="5257800" cy="4876800"/>
              </a:xfrm>
              <a:blipFill rotWithShape="0">
                <a:blip r:embed="rId4"/>
                <a:stretch>
                  <a:fillRect t="-1000" r="-928" b="-2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B065-BE73-4E0C-9647-EF6F0E467BFD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721640" y="3519322"/>
            <a:ext cx="3346160" cy="3058077"/>
            <a:chOff x="5721640" y="3809999"/>
            <a:chExt cx="3346160" cy="3058077"/>
          </a:xfrm>
        </p:grpSpPr>
        <p:grpSp>
          <p:nvGrpSpPr>
            <p:cNvPr id="6" name="Group 5"/>
            <p:cNvGrpSpPr/>
            <p:nvPr/>
          </p:nvGrpSpPr>
          <p:grpSpPr>
            <a:xfrm>
              <a:off x="5867400" y="3810000"/>
              <a:ext cx="3200400" cy="3048000"/>
              <a:chOff x="5791200" y="3276600"/>
              <a:chExt cx="3200400" cy="26670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1200" y="3276600"/>
                <a:ext cx="3200400" cy="26670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535727" y="4343400"/>
                <a:ext cx="1909497" cy="727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/>
                  <a:t>NMSSM MC 8 </a:t>
                </a:r>
                <a:r>
                  <a:rPr lang="en-US" sz="1600" dirty="0" err="1" smtClean="0"/>
                  <a:t>TeV</a:t>
                </a:r>
                <a:endParaRPr lang="en-US" sz="1600" dirty="0" smtClean="0"/>
              </a:p>
              <a:p>
                <a:pPr algn="ctr"/>
                <a:r>
                  <a:rPr lang="en-US" sz="1600" dirty="0" smtClean="0"/>
                  <a:t>m(h)=125 </a:t>
                </a:r>
                <a:r>
                  <a:rPr lang="en-US" sz="1600" dirty="0" err="1" smtClean="0"/>
                  <a:t>GeV</a:t>
                </a:r>
                <a:endParaRPr lang="en-US" sz="1600" dirty="0" smtClean="0"/>
              </a:p>
              <a:p>
                <a:pPr algn="ctr"/>
                <a:r>
                  <a:rPr lang="en-US" sz="1600" dirty="0" smtClean="0"/>
                  <a:t>m(a)=2 </a:t>
                </a:r>
                <a:r>
                  <a:rPr lang="en-US" sz="1600" dirty="0" err="1" smtClean="0"/>
                  <a:t>GeV</a:t>
                </a:r>
                <a:endParaRPr lang="en-US" sz="1600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6200000">
              <a:off x="4331101" y="5200538"/>
              <a:ext cx="305807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Double Muon Trigger Efficiency</a:t>
              </a:r>
              <a:endParaRPr lang="en-US" sz="1200" b="1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3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Analysis </a:t>
            </a:r>
            <a:r>
              <a:rPr lang="en-US" dirty="0" smtClean="0"/>
              <a:t>Strategy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2400" y="2438400"/>
                <a:ext cx="5163801" cy="4343400"/>
              </a:xfrm>
            </p:spPr>
            <p:txBody>
              <a:bodyPr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𝜇𝜇</m:t>
                        </m:r>
                      </m:sub>
                    </m:sSub>
                    <m:r>
                      <a:rPr lang="en-US" sz="2000" smtClean="0">
                        <a:latin typeface="Cambria Math" panose="02040503050406030204" pitchFamily="18" charset="0"/>
                      </a:rPr>
                      <m:t>&lt;5 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2000" dirty="0" smtClean="0"/>
              </a:p>
              <a:p>
                <a:pPr lvl="1"/>
                <a:r>
                  <a:rPr lang="en-US" sz="2000" dirty="0" smtClean="0"/>
                  <a:t>Good </a:t>
                </a:r>
                <a:r>
                  <a:rPr lang="en-US" sz="2000" dirty="0"/>
                  <a:t>common vertex or ∆Rμμ &lt; </a:t>
                </a:r>
                <a:r>
                  <a:rPr lang="en-US" sz="2000" dirty="0" smtClean="0"/>
                  <a:t>0.01</a:t>
                </a:r>
              </a:p>
              <a:p>
                <a:r>
                  <a:rPr lang="en-US" sz="2400" dirty="0" smtClean="0"/>
                  <a:t>A lot more data, so large backgrounds without additional selections</a:t>
                </a:r>
              </a:p>
              <a:p>
                <a:pPr lvl="1"/>
                <a:r>
                  <a:rPr lang="en-US" sz="2000" dirty="0" smtClean="0"/>
                  <a:t>Require </a:t>
                </a:r>
                <a:r>
                  <a:rPr lang="en-US" sz="2000" dirty="0" smtClean="0"/>
                  <a:t>exactly 2 distinct </a:t>
                </a:r>
                <a:r>
                  <a:rPr lang="en-US" sz="2000" dirty="0" err="1" smtClean="0"/>
                  <a:t>dimuons</a:t>
                </a:r>
                <a:r>
                  <a:rPr lang="en-US" sz="2000" dirty="0" smtClean="0"/>
                  <a:t> from </a:t>
                </a:r>
                <a:r>
                  <a:rPr lang="en-US" sz="2000" dirty="0" smtClean="0"/>
                  <a:t>the same pp collision</a:t>
                </a:r>
                <a:endParaRPr lang="en-US" sz="2000" dirty="0"/>
              </a:p>
              <a:p>
                <a:pPr lvl="2"/>
                <a:r>
                  <a:rPr lang="en-US" sz="2000" dirty="0" smtClean="0"/>
                  <a:t>no </a:t>
                </a:r>
                <a:r>
                  <a:rPr lang="en-US" sz="2000" dirty="0"/>
                  <a:t>limit on the number of </a:t>
                </a:r>
                <a:r>
                  <a:rPr lang="en-US" sz="2000" dirty="0" smtClean="0"/>
                  <a:t>unpaired “orphan” </a:t>
                </a:r>
                <a:r>
                  <a:rPr lang="en-US" sz="2000" dirty="0" err="1" smtClean="0"/>
                  <a:t>muons</a:t>
                </a:r>
                <a:endParaRPr lang="en-US" sz="2000" dirty="0"/>
              </a:p>
              <a:p>
                <a:pPr lvl="1"/>
                <a:r>
                  <a:rPr lang="en-US" sz="2000" dirty="0" smtClean="0"/>
                  <a:t>Use isolation for dimuons </a:t>
                </a:r>
                <a:r>
                  <a:rPr lang="en-US" sz="2000" dirty="0"/>
                  <a:t>to select signal and suppress </a:t>
                </a:r>
                <a:r>
                  <a:rPr lang="en-US" sz="2000" dirty="0" smtClean="0"/>
                  <a:t>QCD </a:t>
                </a:r>
                <a:r>
                  <a:rPr lang="en-US" sz="2000" dirty="0" smtClean="0"/>
                  <a:t>background</a:t>
                </a:r>
              </a:p>
              <a:p>
                <a:pPr lvl="1"/>
                <a:endParaRPr lang="en-US" sz="2000" dirty="0" smtClean="0"/>
              </a:p>
            </p:txBody>
          </p:sp>
        </mc:Choice>
        <mc:Fallback>
          <p:sp>
            <p:nvSpPr>
              <p:cNvPr id="6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2400" y="2438400"/>
                <a:ext cx="5163801" cy="4343400"/>
              </a:xfrm>
              <a:blipFill rotWithShape="0">
                <a:blip r:embed="rId2"/>
                <a:stretch>
                  <a:fillRect t="-561" r="-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152400" y="1301813"/>
            <a:ext cx="4986182" cy="755587"/>
          </a:xfrm>
        </p:spPr>
        <p:txBody>
          <a:bodyPr>
            <a:noAutofit/>
          </a:bodyPr>
          <a:lstStyle/>
          <a:p>
            <a:r>
              <a:rPr lang="en-US" sz="2400" dirty="0"/>
              <a:t>Cluster </a:t>
            </a:r>
            <a:r>
              <a:rPr lang="en-US" sz="2400" dirty="0" smtClean="0"/>
              <a:t>all </a:t>
            </a:r>
            <a:r>
              <a:rPr lang="en-US" sz="2400" dirty="0" err="1" smtClean="0"/>
              <a:t>muons</a:t>
            </a:r>
            <a:r>
              <a:rPr lang="en-US" sz="2400" dirty="0" smtClean="0"/>
              <a:t> </a:t>
            </a:r>
            <a:r>
              <a:rPr lang="en-US" sz="2400" dirty="0"/>
              <a:t>into </a:t>
            </a:r>
            <a:r>
              <a:rPr lang="en-US" sz="2400" dirty="0" smtClean="0"/>
              <a:t>nearby </a:t>
            </a:r>
            <a:r>
              <a:rPr lang="en-US" sz="2400" dirty="0" smtClean="0"/>
              <a:t>oppositely charged </a:t>
            </a:r>
            <a:r>
              <a:rPr lang="en-US" sz="2400" dirty="0" smtClean="0"/>
              <a:t>light </a:t>
            </a:r>
            <a:r>
              <a:rPr lang="en-US" sz="2400" dirty="0" err="1" smtClean="0"/>
              <a:t>dimuons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6553200"/>
            <a:ext cx="762000" cy="228600"/>
          </a:xfrm>
          <a:prstGeom prst="rect">
            <a:avLst/>
          </a:prstGeom>
        </p:spPr>
        <p:txBody>
          <a:bodyPr/>
          <a:lstStyle/>
          <a:p>
            <a:fld id="{C4B3B065-BE73-4E0C-9647-EF6F0E467BF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0" b="29708"/>
          <a:stretch/>
        </p:blipFill>
        <p:spPr>
          <a:xfrm>
            <a:off x="5242856" y="1066800"/>
            <a:ext cx="3796870" cy="16764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876800" cy="304800"/>
          </a:xfrm>
        </p:spPr>
        <p:txBody>
          <a:bodyPr/>
          <a:lstStyle/>
          <a:p>
            <a:pPr algn="l"/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458808" y="3810000"/>
            <a:ext cx="3580918" cy="1905000"/>
            <a:chOff x="5486882" y="1143000"/>
            <a:chExt cx="3580918" cy="1905000"/>
          </a:xfrm>
        </p:grpSpPr>
        <p:sp>
          <p:nvSpPr>
            <p:cNvPr id="14" name="Rectangle 13"/>
            <p:cNvSpPr/>
            <p:nvPr/>
          </p:nvSpPr>
          <p:spPr>
            <a:xfrm>
              <a:off x="5486882" y="1143000"/>
              <a:ext cx="3580918" cy="1905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638800" y="1307489"/>
              <a:ext cx="3276118" cy="1588111"/>
              <a:chOff x="5486400" y="1003756"/>
              <a:chExt cx="3657118" cy="1588111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5491577" y="2057400"/>
                <a:ext cx="305576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/>
              <p:cNvGrpSpPr/>
              <p:nvPr/>
            </p:nvGrpSpPr>
            <p:grpSpPr>
              <a:xfrm rot="5400000">
                <a:off x="7193313" y="457200"/>
                <a:ext cx="838200" cy="2362200"/>
                <a:chOff x="914400" y="3124200"/>
                <a:chExt cx="838200" cy="2362200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914400" y="3276600"/>
                  <a:ext cx="609600" cy="1143000"/>
                </a:xfrm>
                <a:prstGeom prst="line">
                  <a:avLst/>
                </a:prstGeom>
                <a:ln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1524000" y="3124200"/>
                  <a:ext cx="0" cy="1295400"/>
                </a:xfrm>
                <a:prstGeom prst="line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24000" y="4419600"/>
                  <a:ext cx="228600" cy="106680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Oval 17"/>
              <p:cNvSpPr/>
              <p:nvPr/>
            </p:nvSpPr>
            <p:spPr>
              <a:xfrm>
                <a:off x="6311895" y="1999713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077200" y="1397913"/>
                <a:ext cx="106631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1D3362"/>
                    </a:solidFill>
                  </a:rPr>
                  <a:t>dimuon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539738" y="2075913"/>
                <a:ext cx="1112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beam line</a:t>
                </a:r>
                <a:endParaRPr lang="en-US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6214657" y="2133600"/>
                    <a:ext cx="621196" cy="45826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i="1" dirty="0">
                                  <a:solidFill>
                                    <a:srgbClr val="1D336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dirty="0">
                                  <a:solidFill>
                                    <a:srgbClr val="1D3362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200" dirty="0">
                                  <a:solidFill>
                                    <a:srgbClr val="1D3362"/>
                                  </a:solidFill>
                                  <a:latin typeface="Cambria Math"/>
                                </a:rPr>
                                <m:t>𝜇𝜇</m:t>
                              </m:r>
                            </m:sub>
                          </m:sSub>
                        </m:oMath>
                      </m:oMathPara>
                    </a14:m>
                    <a:endParaRPr lang="en-US" sz="2200" dirty="0">
                      <a:solidFill>
                        <a:srgbClr val="1D3362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14657" y="2133600"/>
                    <a:ext cx="621196" cy="45826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" name="Straight Connector 21"/>
              <p:cNvCxnSpPr/>
              <p:nvPr/>
            </p:nvCxnSpPr>
            <p:spPr>
              <a:xfrm flipV="1">
                <a:off x="5791200" y="1143000"/>
                <a:ext cx="2413176" cy="91440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5715000" y="1981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5507628" y="2145268"/>
                    <a:ext cx="721351" cy="430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200" b="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𝑡𝑟𝑘</m:t>
                              </m:r>
                            </m:sub>
                          </m:sSub>
                        </m:oMath>
                      </m:oMathPara>
                    </a14:m>
                    <a:endParaRPr lang="en-US" sz="2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07628" y="2145268"/>
                    <a:ext cx="721351" cy="43088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28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TextBox 24"/>
              <p:cNvSpPr txBox="1"/>
              <p:nvPr/>
            </p:nvSpPr>
            <p:spPr>
              <a:xfrm rot="20489261">
                <a:off x="7042320" y="1003756"/>
                <a:ext cx="75277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rgbClr val="FF0000"/>
                    </a:solidFill>
                  </a:rPr>
                  <a:t>track</a:t>
                </a:r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Left Brace 25"/>
              <p:cNvSpPr/>
              <p:nvPr/>
            </p:nvSpPr>
            <p:spPr>
              <a:xfrm rot="5400000">
                <a:off x="5986377" y="1566777"/>
                <a:ext cx="206445" cy="622400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5486400" y="1371600"/>
                    <a:ext cx="147989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l-GR" b="1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𝚫</m:t>
                        </m:r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𝒁</m:t>
                        </m:r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&lt;</m:t>
                        </m:r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oMath>
                    </a14:m>
                    <a:r>
                      <a:rPr lang="en-US" b="1" dirty="0" smtClean="0">
                        <a:solidFill>
                          <a:srgbClr val="FF0000"/>
                        </a:solidFill>
                      </a:rPr>
                      <a:t> cm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6400" y="1371600"/>
                    <a:ext cx="1479892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8197" r="-21101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7116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Hunt for </a:t>
            </a:r>
            <a:r>
              <a:rPr lang="en-US" dirty="0" smtClean="0"/>
              <a:t>Higgs </a:t>
            </a:r>
            <a:r>
              <a:rPr lang="en-US" dirty="0" smtClean="0"/>
              <a:t>is </a:t>
            </a:r>
            <a:r>
              <a:rPr lang="en-US" dirty="0" smtClean="0"/>
              <a:t>Officially Over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BBDD-7D07-4D97-8046-8D4E787F7722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6723" r="7199" b="6723"/>
          <a:stretch>
            <a:fillRect/>
          </a:stretch>
        </p:blipFill>
        <p:spPr bwMode="auto">
          <a:xfrm>
            <a:off x="5059290" y="1647077"/>
            <a:ext cx="3589410" cy="319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4866132" y="5562600"/>
            <a:ext cx="4125467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… or is it not?</a:t>
            </a:r>
            <a:endParaRPr lang="en-US" sz="4000" dirty="0"/>
          </a:p>
        </p:txBody>
      </p:sp>
      <p:pic>
        <p:nvPicPr>
          <p:cNvPr id="9" name="higgs-announceme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192" y="1752600"/>
            <a:ext cx="4191000" cy="3143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4526518"/>
            <a:ext cx="282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of July, Physicists’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866132" cy="30480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9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2" b="11747"/>
          <a:stretch/>
        </p:blipFill>
        <p:spPr>
          <a:xfrm>
            <a:off x="0" y="2743200"/>
            <a:ext cx="4809283" cy="3052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Signal Region</a:t>
            </a:r>
            <a:endParaRPr lang="en-US" dirty="0"/>
          </a:p>
        </p:txBody>
      </p:sp>
      <p:sp>
        <p:nvSpPr>
          <p:cNvPr id="17" name="Content Placeholder 1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8915400" cy="525780"/>
          </a:xfrm>
        </p:spPr>
        <p:txBody>
          <a:bodyPr>
            <a:normAutofit/>
          </a:bodyPr>
          <a:lstStyle/>
          <a:p>
            <a:r>
              <a:rPr lang="en-US" dirty="0" smtClean="0"/>
              <a:t>Open </a:t>
            </a:r>
            <a:r>
              <a:rPr lang="en-US" dirty="0"/>
              <a:t>the signal region: </a:t>
            </a:r>
            <a:r>
              <a:rPr lang="en-US" u="sng" dirty="0">
                <a:solidFill>
                  <a:srgbClr val="FF0000"/>
                </a:solidFill>
              </a:rPr>
              <a:t>one event observed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52400" y="5966413"/>
            <a:ext cx="4343400" cy="701087"/>
          </a:xfrm>
        </p:spPr>
        <p:txBody>
          <a:bodyPr>
            <a:normAutofit/>
          </a:bodyPr>
          <a:lstStyle/>
          <a:p>
            <a:r>
              <a:rPr lang="en-US" dirty="0" smtClean="0"/>
              <a:t>Expected 1.8±0.6 background events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6553200"/>
            <a:ext cx="762000" cy="228600"/>
          </a:xfrm>
          <a:prstGeom prst="rect">
            <a:avLst/>
          </a:prstGeom>
        </p:spPr>
        <p:txBody>
          <a:bodyPr/>
          <a:lstStyle/>
          <a:p>
            <a:fld id="{C4B3B065-BE73-4E0C-9647-EF6F0E467BF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68886" y="4959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08224" y="5562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19800" y="2819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46020"/>
            <a:ext cx="4648200" cy="4183380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39"/>
          <a:stretch/>
        </p:blipFill>
        <p:spPr>
          <a:xfrm>
            <a:off x="533400" y="1668780"/>
            <a:ext cx="8316578" cy="76962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181600" y="4537710"/>
            <a:ext cx="0" cy="139422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81600" y="4405487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Signal region data event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667500"/>
            <a:ext cx="5181600" cy="190500"/>
          </a:xfrm>
        </p:spPr>
        <p:txBody>
          <a:bodyPr/>
          <a:lstStyle/>
          <a:p>
            <a:pPr algn="l"/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1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on New Physics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184046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 smtClean="0"/>
                  <a:t>No </a:t>
                </a:r>
                <a:r>
                  <a:rPr lang="en-US" sz="2400" dirty="0" smtClean="0"/>
                  <a:t>excess,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spin </a:t>
                </a:r>
                <a:r>
                  <a:rPr lang="en-US" sz="2400" dirty="0" smtClean="0"/>
                  <a:t>results as 95% CL upper limit on Higgs boson production and decay in </a:t>
                </a:r>
                <a:r>
                  <a:rPr lang="en-US" sz="2400" dirty="0" smtClean="0"/>
                  <a:t>these </a:t>
                </a:r>
                <a:r>
                  <a:rPr lang="en-US" sz="2400" dirty="0" smtClean="0"/>
                  <a:t>models</a:t>
                </a:r>
                <a:endParaRPr lang="en-US" dirty="0" smtClean="0"/>
              </a:p>
              <a:p>
                <a:pPr lvl="1"/>
                <a:r>
                  <a:rPr lang="en-US" sz="2200" dirty="0" smtClean="0"/>
                  <a:t>NMSSM</a:t>
                </a:r>
                <a:r>
                  <a:rPr lang="en-US" sz="2200" dirty="0"/>
                  <a:t>: pp </a:t>
                </a:r>
                <a:r>
                  <a:rPr lang="en-US" sz="2200" dirty="0">
                    <a:sym typeface="Symbol"/>
                  </a:rPr>
                  <a:t> </a:t>
                </a:r>
                <a:r>
                  <a:rPr lang="en-US" sz="2200" dirty="0"/>
                  <a:t>h</a:t>
                </a:r>
                <a:r>
                  <a:rPr lang="en-US" sz="2200" baseline="-25000" dirty="0"/>
                  <a:t>1</a:t>
                </a:r>
                <a:r>
                  <a:rPr lang="en-US" sz="2200" dirty="0"/>
                  <a:t> or h</a:t>
                </a:r>
                <a:r>
                  <a:rPr lang="en-US" sz="2200" baseline="-25000" dirty="0"/>
                  <a:t>2</a:t>
                </a:r>
                <a:r>
                  <a:rPr lang="en-US" sz="2200" dirty="0"/>
                  <a:t> </a:t>
                </a:r>
                <a:r>
                  <a:rPr lang="en-US" sz="2200" dirty="0">
                    <a:sym typeface="Symbol"/>
                  </a:rPr>
                  <a:t></a:t>
                </a:r>
                <a:r>
                  <a:rPr lang="en-US" sz="2200" dirty="0"/>
                  <a:t>a</a:t>
                </a:r>
                <a:r>
                  <a:rPr lang="en-US" sz="2200" baseline="-25000" dirty="0"/>
                  <a:t>1</a:t>
                </a:r>
                <a:r>
                  <a:rPr lang="en-US" sz="2200" dirty="0"/>
                  <a:t>a</a:t>
                </a:r>
                <a:r>
                  <a:rPr lang="en-US" sz="2200" baseline="-25000" dirty="0"/>
                  <a:t>1</a:t>
                </a:r>
                <a:r>
                  <a:rPr lang="en-US" sz="2200" dirty="0">
                    <a:sym typeface="Symbol"/>
                  </a:rPr>
                  <a:t></a:t>
                </a:r>
                <a:r>
                  <a:rPr lang="en-US" sz="2200" dirty="0"/>
                  <a:t> 4</a:t>
                </a:r>
                <a:r>
                  <a:rPr lang="en-US" sz="2200" dirty="0">
                    <a:latin typeface="Symbol" pitchFamily="18" charset="2"/>
                  </a:rPr>
                  <a:t>m</a:t>
                </a:r>
              </a:p>
              <a:p>
                <a:pPr lvl="1"/>
                <a:r>
                  <a:rPr lang="en-US" sz="2200" dirty="0"/>
                  <a:t>Dark SUSY: pp </a:t>
                </a:r>
                <a:r>
                  <a:rPr lang="en-US" sz="2200" dirty="0">
                    <a:sym typeface="Symbol"/>
                  </a:rPr>
                  <a:t> </a:t>
                </a:r>
                <a:r>
                  <a:rPr lang="en-US" sz="2200" dirty="0"/>
                  <a:t>h </a:t>
                </a:r>
                <a:r>
                  <a:rPr lang="en-US" sz="2200" dirty="0">
                    <a:sym typeface="Symbol"/>
                  </a:rPr>
                  <a:t></a:t>
                </a:r>
                <a:r>
                  <a:rPr lang="en-US" sz="2200" dirty="0">
                    <a:latin typeface="Symbol" pitchFamily="18" charset="2"/>
                    <a:sym typeface="Symbol"/>
                  </a:rPr>
                  <a:t>c</a:t>
                </a:r>
                <a:r>
                  <a:rPr lang="en-US" sz="2200" baseline="-25000" dirty="0"/>
                  <a:t>1</a:t>
                </a:r>
                <a:r>
                  <a:rPr lang="en-US" sz="2200" dirty="0">
                    <a:latin typeface="Symbol" pitchFamily="18" charset="2"/>
                  </a:rPr>
                  <a:t>c</a:t>
                </a:r>
                <a:r>
                  <a:rPr lang="en-US" sz="2200" baseline="-25000" dirty="0"/>
                  <a:t>1</a:t>
                </a:r>
                <a:r>
                  <a:rPr lang="en-US" sz="2200" dirty="0">
                    <a:sym typeface="Symbol"/>
                  </a:rPr>
                  <a:t>  </a:t>
                </a:r>
                <a:r>
                  <a:rPr lang="en-US" sz="2200" dirty="0" err="1">
                    <a:latin typeface="Symbol" pitchFamily="18" charset="2"/>
                    <a:sym typeface="Symbol"/>
                  </a:rPr>
                  <a:t>g</a:t>
                </a:r>
                <a:r>
                  <a:rPr lang="en-US" sz="2200" baseline="-25000" dirty="0" err="1"/>
                  <a:t>d</a:t>
                </a:r>
                <a:r>
                  <a:rPr lang="en-US" sz="2200" baseline="-25000" dirty="0"/>
                  <a:t> </a:t>
                </a:r>
                <a:r>
                  <a:rPr lang="en-US" sz="2200" dirty="0" err="1">
                    <a:latin typeface="Symbol" pitchFamily="18" charset="2"/>
                  </a:rPr>
                  <a:t>g</a:t>
                </a:r>
                <a:r>
                  <a:rPr lang="en-US" sz="2200" baseline="-25000" dirty="0" err="1"/>
                  <a:t>d</a:t>
                </a:r>
                <a:r>
                  <a:rPr lang="en-US" sz="2200" baseline="-25000" dirty="0"/>
                  <a:t>  </a:t>
                </a:r>
                <a:r>
                  <a:rPr lang="en-US" sz="2200" dirty="0">
                    <a:latin typeface="Symbol" pitchFamily="18" charset="2"/>
                    <a:sym typeface="Symbol"/>
                  </a:rPr>
                  <a:t>c</a:t>
                </a:r>
                <a:r>
                  <a:rPr lang="en-US" sz="2200" baseline="-25000" dirty="0"/>
                  <a:t>1</a:t>
                </a:r>
                <a:r>
                  <a:rPr lang="en-US" sz="2200" dirty="0">
                    <a:latin typeface="Symbol" pitchFamily="18" charset="2"/>
                  </a:rPr>
                  <a:t>c</a:t>
                </a:r>
                <a:r>
                  <a:rPr lang="en-US" sz="2200" baseline="-25000" dirty="0"/>
                  <a:t>1 </a:t>
                </a:r>
                <a:r>
                  <a:rPr lang="en-US" sz="2200" dirty="0">
                    <a:sym typeface="Symbol"/>
                  </a:rPr>
                  <a:t></a:t>
                </a:r>
                <a:r>
                  <a:rPr lang="en-US" sz="2200" dirty="0"/>
                  <a:t> 4</a:t>
                </a:r>
                <a:r>
                  <a:rPr lang="en-US" sz="2200" dirty="0">
                    <a:latin typeface="Symbol" pitchFamily="18" charset="2"/>
                  </a:rPr>
                  <a:t>m</a:t>
                </a:r>
                <a:r>
                  <a:rPr lang="en-US" sz="2200" dirty="0"/>
                  <a:t> + MET</a:t>
                </a:r>
              </a:p>
              <a:p>
                <a:pPr lvl="1"/>
                <a:r>
                  <a:rPr lang="en-US" sz="2200" dirty="0" smtClean="0"/>
                  <a:t>Benchmark predictions use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𝐵𝑟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→2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=7.7%</m:t>
                    </m:r>
                  </m:oMath>
                </a14:m>
                <a:endParaRPr lang="en-US" sz="2200" dirty="0" smtClean="0"/>
              </a:p>
            </p:txBody>
          </p:sp>
        </mc:Choice>
        <mc:Fallback>
          <p:sp>
            <p:nvSpPr>
              <p:cNvPr id="1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1840468"/>
              </a:xfrm>
              <a:blipFill rotWithShape="0">
                <a:blip r:embed="rId2"/>
                <a:stretch>
                  <a:fillRect t="-4636" b="-2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B065-BE73-4E0C-9647-EF6F0E467BF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34" y="3200400"/>
            <a:ext cx="3442666" cy="3442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192330"/>
            <a:ext cx="3257143" cy="3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0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Reinterpretations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13119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The analysis selection requirements are designed to keep ratio 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𝑟</m:t>
                    </m:r>
                    <m:r>
                      <a:rPr lang="en-US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/>
                              </a:rPr>
                              <m:t>𝜖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𝑓𝑢𝑙𝑙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𝑔𝑒𝑛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varying </a:t>
                </a:r>
                <a:r>
                  <a:rPr lang="en-US" dirty="0" smtClean="0"/>
                  <a:t>only weakly </a:t>
                </a:r>
                <a:r>
                  <a:rPr lang="en-US" dirty="0"/>
                  <a:t>allowing us to provide </a:t>
                </a:r>
                <a:r>
                  <a:rPr lang="en-US" dirty="0" smtClean="0"/>
                  <a:t>the </a:t>
                </a:r>
                <a:r>
                  <a:rPr lang="en-US" dirty="0"/>
                  <a:t>simple model independent  recipe</a:t>
                </a:r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 smtClean="0"/>
              </a:p>
              <a:p>
                <a:pPr marL="457200" lvl="1" indent="0">
                  <a:buNone/>
                </a:pPr>
                <a:endParaRPr lang="en-US" sz="2000" i="1" dirty="0" smtClean="0">
                  <a:latin typeface="Cambria Math"/>
                </a:endParaRPr>
              </a:p>
              <a:p>
                <a:pPr marL="457200" lvl="1" indent="0">
                  <a:buNone/>
                </a:pPr>
                <a:endParaRPr lang="en-US" sz="2000" i="1" dirty="0">
                  <a:latin typeface="Cambria Math"/>
                </a:endParaRPr>
              </a:p>
              <a:p>
                <a:pPr marL="457200" lvl="1" indent="0">
                  <a:buNone/>
                </a:pPr>
                <a:endParaRPr lang="en-US" sz="2000" i="1" dirty="0" smtClean="0">
                  <a:latin typeface="Cambria Math"/>
                </a:endParaRPr>
              </a:p>
              <a:p>
                <a:pPr marL="457200" lvl="1" indent="0">
                  <a:buNone/>
                </a:pPr>
                <a:endParaRPr lang="en-US" sz="2000" i="1" dirty="0">
                  <a:latin typeface="Cambria Math"/>
                </a:endParaRPr>
              </a:p>
              <a:p>
                <a:pPr marL="457200" lvl="1" indent="0">
                  <a:buNone/>
                </a:pPr>
                <a:endParaRPr lang="en-US" sz="2000" i="1" dirty="0" smtClean="0">
                  <a:latin typeface="Cambria Math"/>
                </a:endParaRPr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1311938"/>
              </a:xfrm>
              <a:blipFill rotWithShape="0">
                <a:blip r:embed="rId2"/>
                <a:stretch>
                  <a:fillRect t="-10233" r="-296" b="-6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B065-BE73-4E0C-9647-EF6F0E467BF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88" y="2550066"/>
            <a:ext cx="6400800" cy="1034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31" y="3939765"/>
            <a:ext cx="4225669" cy="10894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61319" y="2514600"/>
            <a:ext cx="9396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NMSSM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10742" y="3577815"/>
            <a:ext cx="11442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Dark SUSY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5474"/>
            <a:ext cx="3206590" cy="32000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"/>
              <p:cNvSpPr txBox="1">
                <a:spLocks/>
              </p:cNvSpPr>
              <p:nvPr/>
            </p:nvSpPr>
            <p:spPr>
              <a:xfrm>
                <a:off x="38711" y="2683538"/>
                <a:ext cx="2943365" cy="669194"/>
              </a:xfrm>
              <a:prstGeom prst="rect">
                <a:avLst/>
              </a:prstGeom>
            </p:spPr>
            <p:txBody>
              <a:bodyPr vert="horz">
                <a:normAutofit fontScale="85000" lnSpcReduction="10000"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•"/>
                  <a:defRPr kumimoji="0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Font typeface="Georgia"/>
                  <a:buChar char="▫"/>
                  <a:defRPr kumimoji="0" sz="26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20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Font typeface="Georgia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𝑟</m:t>
                      </m:r>
                      <m:r>
                        <a:rPr lang="en-US" sz="2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𝑓𝑢𝑙𝑙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𝑔𝑒𝑛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/>
                        </a:rPr>
                        <m:t>=0.</m:t>
                      </m:r>
                      <m:r>
                        <a:rPr lang="en-US" sz="2000" i="1" smtClean="0">
                          <a:latin typeface="Cambria Math"/>
                        </a:rPr>
                        <m:t>68</m:t>
                      </m:r>
                      <m:r>
                        <a:rPr lang="en-US" sz="2000" i="1">
                          <a:latin typeface="Cambria Math"/>
                        </a:rPr>
                        <m:t>±</m:t>
                      </m:r>
                      <m:r>
                        <a:rPr lang="en-US" sz="2000" i="1" smtClean="0">
                          <a:latin typeface="Cambria Math"/>
                        </a:rPr>
                        <m:t>0.05</m:t>
                      </m:r>
                    </m:oMath>
                  </m:oMathPara>
                </a14:m>
                <a:endParaRPr lang="en-US" sz="2000" dirty="0" smtClean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1" y="2683538"/>
                <a:ext cx="2943365" cy="66919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1"/>
          <p:cNvSpPr txBox="1">
            <a:spLocks/>
          </p:cNvSpPr>
          <p:nvPr/>
        </p:nvSpPr>
        <p:spPr>
          <a:xfrm>
            <a:off x="3206590" y="5012662"/>
            <a:ext cx="5632610" cy="1311938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set limits on the coupling of dark photons by allowing them to have non-zero lifetime </a:t>
            </a:r>
          </a:p>
          <a:p>
            <a:pPr lvl="1"/>
            <a:r>
              <a:rPr lang="en-US" dirty="0" smtClean="0"/>
              <a:t>Model-dependent though, as need to assume these couple to Higgs at 125 </a:t>
            </a:r>
            <a:r>
              <a:rPr lang="en-US" dirty="0" err="1" smtClean="0"/>
              <a:t>GeV</a:t>
            </a:r>
            <a:endParaRPr lang="en-US" sz="18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marL="457200" lvl="1" indent="0">
              <a:buFont typeface="Georgia"/>
              <a:buNone/>
            </a:pPr>
            <a:endParaRPr lang="en-US" sz="2000" i="1" dirty="0" smtClean="0">
              <a:latin typeface="Cambria Math"/>
            </a:endParaRPr>
          </a:p>
          <a:p>
            <a:pPr marL="457200" lvl="1" indent="0">
              <a:buFont typeface="Georgia"/>
              <a:buNone/>
            </a:pPr>
            <a:endParaRPr lang="en-US" sz="2000" i="1" dirty="0">
              <a:latin typeface="Cambria Math"/>
            </a:endParaRPr>
          </a:p>
          <a:p>
            <a:pPr marL="457200" lvl="1" indent="0">
              <a:buFont typeface="Georgia"/>
              <a:buNone/>
            </a:pPr>
            <a:endParaRPr lang="en-US" sz="2000" i="1" dirty="0" smtClean="0">
              <a:latin typeface="Cambria Math"/>
            </a:endParaRPr>
          </a:p>
          <a:p>
            <a:pPr marL="457200" lvl="1" indent="0">
              <a:buFont typeface="Georgia"/>
              <a:buNone/>
            </a:pPr>
            <a:endParaRPr lang="en-US" sz="2000" i="1" dirty="0">
              <a:latin typeface="Cambria Math"/>
            </a:endParaRPr>
          </a:p>
          <a:p>
            <a:pPr marL="457200" lvl="1" indent="0">
              <a:buFont typeface="Georgia"/>
              <a:buNone/>
            </a:pPr>
            <a:endParaRPr lang="en-US" sz="2000" i="1" dirty="0" smtClean="0">
              <a:latin typeface="Cambria Math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230452" y="4238714"/>
            <a:ext cx="598206" cy="2050991"/>
          </a:xfrm>
          <a:custGeom>
            <a:avLst/>
            <a:gdLst>
              <a:gd name="connsiteX0" fmla="*/ 51275 w 598206"/>
              <a:gd name="connsiteY0" fmla="*/ 0 h 2050991"/>
              <a:gd name="connsiteX1" fmla="*/ 34184 w 598206"/>
              <a:gd name="connsiteY1" fmla="*/ 128187 h 2050991"/>
              <a:gd name="connsiteX2" fmla="*/ 25638 w 598206"/>
              <a:gd name="connsiteY2" fmla="*/ 196553 h 2050991"/>
              <a:gd name="connsiteX3" fmla="*/ 8546 w 598206"/>
              <a:gd name="connsiteY3" fmla="*/ 470019 h 2050991"/>
              <a:gd name="connsiteX4" fmla="*/ 0 w 598206"/>
              <a:gd name="connsiteY4" fmla="*/ 666572 h 2050991"/>
              <a:gd name="connsiteX5" fmla="*/ 8546 w 598206"/>
              <a:gd name="connsiteY5" fmla="*/ 1204957 h 2050991"/>
              <a:gd name="connsiteX6" fmla="*/ 17092 w 598206"/>
              <a:gd name="connsiteY6" fmla="*/ 1435693 h 2050991"/>
              <a:gd name="connsiteX7" fmla="*/ 25638 w 598206"/>
              <a:gd name="connsiteY7" fmla="*/ 1486968 h 2050991"/>
              <a:gd name="connsiteX8" fmla="*/ 51275 w 598206"/>
              <a:gd name="connsiteY8" fmla="*/ 1504060 h 2050991"/>
              <a:gd name="connsiteX9" fmla="*/ 68367 w 598206"/>
              <a:gd name="connsiteY9" fmla="*/ 1555335 h 2050991"/>
              <a:gd name="connsiteX10" fmla="*/ 76912 w 598206"/>
              <a:gd name="connsiteY10" fmla="*/ 1580972 h 2050991"/>
              <a:gd name="connsiteX11" fmla="*/ 59821 w 598206"/>
              <a:gd name="connsiteY11" fmla="*/ 1649338 h 2050991"/>
              <a:gd name="connsiteX12" fmla="*/ 85458 w 598206"/>
              <a:gd name="connsiteY12" fmla="*/ 1726250 h 2050991"/>
              <a:gd name="connsiteX13" fmla="*/ 111096 w 598206"/>
              <a:gd name="connsiteY13" fmla="*/ 1743342 h 2050991"/>
              <a:gd name="connsiteX14" fmla="*/ 170916 w 598206"/>
              <a:gd name="connsiteY14" fmla="*/ 1811708 h 2050991"/>
              <a:gd name="connsiteX15" fmla="*/ 205099 w 598206"/>
              <a:gd name="connsiteY15" fmla="*/ 1862983 h 2050991"/>
              <a:gd name="connsiteX16" fmla="*/ 213645 w 598206"/>
              <a:gd name="connsiteY16" fmla="*/ 1888621 h 2050991"/>
              <a:gd name="connsiteX17" fmla="*/ 247828 w 598206"/>
              <a:gd name="connsiteY17" fmla="*/ 1939895 h 2050991"/>
              <a:gd name="connsiteX18" fmla="*/ 290557 w 598206"/>
              <a:gd name="connsiteY18" fmla="*/ 2016807 h 2050991"/>
              <a:gd name="connsiteX19" fmla="*/ 316195 w 598206"/>
              <a:gd name="connsiteY19" fmla="*/ 2033899 h 2050991"/>
              <a:gd name="connsiteX20" fmla="*/ 367469 w 598206"/>
              <a:gd name="connsiteY20" fmla="*/ 2050991 h 2050991"/>
              <a:gd name="connsiteX21" fmla="*/ 427290 w 598206"/>
              <a:gd name="connsiteY21" fmla="*/ 2042445 h 2050991"/>
              <a:gd name="connsiteX22" fmla="*/ 435836 w 598206"/>
              <a:gd name="connsiteY22" fmla="*/ 2016807 h 2050991"/>
              <a:gd name="connsiteX23" fmla="*/ 452927 w 598206"/>
              <a:gd name="connsiteY23" fmla="*/ 1991170 h 2050991"/>
              <a:gd name="connsiteX24" fmla="*/ 461473 w 598206"/>
              <a:gd name="connsiteY24" fmla="*/ 1965533 h 2050991"/>
              <a:gd name="connsiteX25" fmla="*/ 495656 w 598206"/>
              <a:gd name="connsiteY25" fmla="*/ 1914258 h 2050991"/>
              <a:gd name="connsiteX26" fmla="*/ 512748 w 598206"/>
              <a:gd name="connsiteY26" fmla="*/ 1615155 h 2050991"/>
              <a:gd name="connsiteX27" fmla="*/ 529840 w 598206"/>
              <a:gd name="connsiteY27" fmla="*/ 1521151 h 2050991"/>
              <a:gd name="connsiteX28" fmla="*/ 546931 w 598206"/>
              <a:gd name="connsiteY28" fmla="*/ 1469877 h 2050991"/>
              <a:gd name="connsiteX29" fmla="*/ 504202 w 598206"/>
              <a:gd name="connsiteY29" fmla="*/ 1427148 h 2050991"/>
              <a:gd name="connsiteX30" fmla="*/ 512748 w 598206"/>
              <a:gd name="connsiteY30" fmla="*/ 1076770 h 2050991"/>
              <a:gd name="connsiteX31" fmla="*/ 521294 w 598206"/>
              <a:gd name="connsiteY31" fmla="*/ 1042587 h 2050991"/>
              <a:gd name="connsiteX32" fmla="*/ 538385 w 598206"/>
              <a:gd name="connsiteY32" fmla="*/ 1008404 h 2050991"/>
              <a:gd name="connsiteX33" fmla="*/ 512748 w 598206"/>
              <a:gd name="connsiteY33" fmla="*/ 991312 h 2050991"/>
              <a:gd name="connsiteX34" fmla="*/ 521294 w 598206"/>
              <a:gd name="connsiteY34" fmla="*/ 1059679 h 2050991"/>
              <a:gd name="connsiteX35" fmla="*/ 538385 w 598206"/>
              <a:gd name="connsiteY35" fmla="*/ 1136591 h 2050991"/>
              <a:gd name="connsiteX36" fmla="*/ 555477 w 598206"/>
              <a:gd name="connsiteY36" fmla="*/ 1512606 h 2050991"/>
              <a:gd name="connsiteX37" fmla="*/ 564023 w 598206"/>
              <a:gd name="connsiteY37" fmla="*/ 1538243 h 2050991"/>
              <a:gd name="connsiteX38" fmla="*/ 572569 w 598206"/>
              <a:gd name="connsiteY38" fmla="*/ 1666430 h 2050991"/>
              <a:gd name="connsiteX39" fmla="*/ 581114 w 598206"/>
              <a:gd name="connsiteY39" fmla="*/ 1837346 h 2050991"/>
              <a:gd name="connsiteX40" fmla="*/ 589660 w 598206"/>
              <a:gd name="connsiteY40" fmla="*/ 1862983 h 2050991"/>
              <a:gd name="connsiteX41" fmla="*/ 598206 w 598206"/>
              <a:gd name="connsiteY41" fmla="*/ 1871529 h 205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8206" h="2050991">
                <a:moveTo>
                  <a:pt x="51275" y="0"/>
                </a:moveTo>
                <a:cubicBezTo>
                  <a:pt x="37082" y="85157"/>
                  <a:pt x="46736" y="21492"/>
                  <a:pt x="34184" y="128187"/>
                </a:cubicBezTo>
                <a:cubicBezTo>
                  <a:pt x="31501" y="150996"/>
                  <a:pt x="27815" y="173690"/>
                  <a:pt x="25638" y="196553"/>
                </a:cubicBezTo>
                <a:cubicBezTo>
                  <a:pt x="17330" y="283785"/>
                  <a:pt x="12631" y="384238"/>
                  <a:pt x="8546" y="470019"/>
                </a:cubicBezTo>
                <a:cubicBezTo>
                  <a:pt x="5427" y="535524"/>
                  <a:pt x="2849" y="601054"/>
                  <a:pt x="0" y="666572"/>
                </a:cubicBezTo>
                <a:cubicBezTo>
                  <a:pt x="2849" y="846034"/>
                  <a:pt x="4558" y="1025517"/>
                  <a:pt x="8546" y="1204957"/>
                </a:cubicBezTo>
                <a:cubicBezTo>
                  <a:pt x="10256" y="1281903"/>
                  <a:pt x="12436" y="1358869"/>
                  <a:pt x="17092" y="1435693"/>
                </a:cubicBezTo>
                <a:cubicBezTo>
                  <a:pt x="18140" y="1452989"/>
                  <a:pt x="17889" y="1471470"/>
                  <a:pt x="25638" y="1486968"/>
                </a:cubicBezTo>
                <a:cubicBezTo>
                  <a:pt x="30231" y="1496154"/>
                  <a:pt x="42729" y="1498363"/>
                  <a:pt x="51275" y="1504060"/>
                </a:cubicBezTo>
                <a:lnTo>
                  <a:pt x="68367" y="1555335"/>
                </a:lnTo>
                <a:lnTo>
                  <a:pt x="76912" y="1580972"/>
                </a:lnTo>
                <a:cubicBezTo>
                  <a:pt x="70170" y="1601201"/>
                  <a:pt x="59821" y="1628716"/>
                  <a:pt x="59821" y="1649338"/>
                </a:cubicBezTo>
                <a:cubicBezTo>
                  <a:pt x="59821" y="1677983"/>
                  <a:pt x="64822" y="1705614"/>
                  <a:pt x="85458" y="1726250"/>
                </a:cubicBezTo>
                <a:cubicBezTo>
                  <a:pt x="92721" y="1733513"/>
                  <a:pt x="102550" y="1737645"/>
                  <a:pt x="111096" y="1743342"/>
                </a:cubicBezTo>
                <a:cubicBezTo>
                  <a:pt x="150976" y="1803163"/>
                  <a:pt x="128187" y="1783223"/>
                  <a:pt x="170916" y="1811708"/>
                </a:cubicBezTo>
                <a:cubicBezTo>
                  <a:pt x="182310" y="1828800"/>
                  <a:pt x="198603" y="1843496"/>
                  <a:pt x="205099" y="1862983"/>
                </a:cubicBezTo>
                <a:cubicBezTo>
                  <a:pt x="207948" y="1871529"/>
                  <a:pt x="209270" y="1880746"/>
                  <a:pt x="213645" y="1888621"/>
                </a:cubicBezTo>
                <a:cubicBezTo>
                  <a:pt x="223621" y="1906577"/>
                  <a:pt x="241332" y="1920408"/>
                  <a:pt x="247828" y="1939895"/>
                </a:cubicBezTo>
                <a:cubicBezTo>
                  <a:pt x="256733" y="1966611"/>
                  <a:pt x="265370" y="2000015"/>
                  <a:pt x="290557" y="2016807"/>
                </a:cubicBezTo>
                <a:cubicBezTo>
                  <a:pt x="299103" y="2022504"/>
                  <a:pt x="306809" y="2029727"/>
                  <a:pt x="316195" y="2033899"/>
                </a:cubicBezTo>
                <a:cubicBezTo>
                  <a:pt x="332658" y="2041216"/>
                  <a:pt x="367469" y="2050991"/>
                  <a:pt x="367469" y="2050991"/>
                </a:cubicBezTo>
                <a:cubicBezTo>
                  <a:pt x="387409" y="2048142"/>
                  <a:pt x="409274" y="2051453"/>
                  <a:pt x="427290" y="2042445"/>
                </a:cubicBezTo>
                <a:cubicBezTo>
                  <a:pt x="435347" y="2038416"/>
                  <a:pt x="431807" y="2024864"/>
                  <a:pt x="435836" y="2016807"/>
                </a:cubicBezTo>
                <a:cubicBezTo>
                  <a:pt x="440429" y="2007621"/>
                  <a:pt x="448334" y="2000356"/>
                  <a:pt x="452927" y="1991170"/>
                </a:cubicBezTo>
                <a:cubicBezTo>
                  <a:pt x="456955" y="1983113"/>
                  <a:pt x="457098" y="1973407"/>
                  <a:pt x="461473" y="1965533"/>
                </a:cubicBezTo>
                <a:cubicBezTo>
                  <a:pt x="471449" y="1947576"/>
                  <a:pt x="495656" y="1914258"/>
                  <a:pt x="495656" y="1914258"/>
                </a:cubicBezTo>
                <a:cubicBezTo>
                  <a:pt x="497831" y="1866414"/>
                  <a:pt x="504161" y="1683850"/>
                  <a:pt x="512748" y="1615155"/>
                </a:cubicBezTo>
                <a:cubicBezTo>
                  <a:pt x="516698" y="1583553"/>
                  <a:pt x="522545" y="1552153"/>
                  <a:pt x="529840" y="1521151"/>
                </a:cubicBezTo>
                <a:cubicBezTo>
                  <a:pt x="533966" y="1503614"/>
                  <a:pt x="546931" y="1469877"/>
                  <a:pt x="546931" y="1469877"/>
                </a:cubicBezTo>
                <a:cubicBezTo>
                  <a:pt x="522475" y="1457648"/>
                  <a:pt x="504202" y="1458583"/>
                  <a:pt x="504202" y="1427148"/>
                </a:cubicBezTo>
                <a:cubicBezTo>
                  <a:pt x="504202" y="1310321"/>
                  <a:pt x="507561" y="1193482"/>
                  <a:pt x="512748" y="1076770"/>
                </a:cubicBezTo>
                <a:cubicBezTo>
                  <a:pt x="513269" y="1065037"/>
                  <a:pt x="517170" y="1053584"/>
                  <a:pt x="521294" y="1042587"/>
                </a:cubicBezTo>
                <a:cubicBezTo>
                  <a:pt x="525767" y="1030659"/>
                  <a:pt x="532688" y="1019798"/>
                  <a:pt x="538385" y="1008404"/>
                </a:cubicBezTo>
                <a:cubicBezTo>
                  <a:pt x="529839" y="1002707"/>
                  <a:pt x="515996" y="981568"/>
                  <a:pt x="512748" y="991312"/>
                </a:cubicBezTo>
                <a:cubicBezTo>
                  <a:pt x="505486" y="1013100"/>
                  <a:pt x="518046" y="1036943"/>
                  <a:pt x="521294" y="1059679"/>
                </a:cubicBezTo>
                <a:cubicBezTo>
                  <a:pt x="528814" y="1112316"/>
                  <a:pt x="525665" y="1098426"/>
                  <a:pt x="538385" y="1136591"/>
                </a:cubicBezTo>
                <a:cubicBezTo>
                  <a:pt x="540014" y="1198490"/>
                  <a:pt x="530309" y="1399351"/>
                  <a:pt x="555477" y="1512606"/>
                </a:cubicBezTo>
                <a:cubicBezTo>
                  <a:pt x="557431" y="1521399"/>
                  <a:pt x="561174" y="1529697"/>
                  <a:pt x="564023" y="1538243"/>
                </a:cubicBezTo>
                <a:cubicBezTo>
                  <a:pt x="566872" y="1580972"/>
                  <a:pt x="570126" y="1623676"/>
                  <a:pt x="572569" y="1666430"/>
                </a:cubicBezTo>
                <a:cubicBezTo>
                  <a:pt x="575823" y="1723380"/>
                  <a:pt x="576173" y="1780517"/>
                  <a:pt x="581114" y="1837346"/>
                </a:cubicBezTo>
                <a:cubicBezTo>
                  <a:pt x="581894" y="1846320"/>
                  <a:pt x="585631" y="1854926"/>
                  <a:pt x="589660" y="1862983"/>
                </a:cubicBezTo>
                <a:cubicBezTo>
                  <a:pt x="591462" y="1866586"/>
                  <a:pt x="595357" y="1868680"/>
                  <a:pt x="598206" y="187152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828658" y="3990886"/>
            <a:ext cx="51275" cy="2370041"/>
          </a:xfrm>
          <a:custGeom>
            <a:avLst/>
            <a:gdLst>
              <a:gd name="connsiteX0" fmla="*/ 0 w 51275"/>
              <a:gd name="connsiteY0" fmla="*/ 2119357 h 2370041"/>
              <a:gd name="connsiteX1" fmla="*/ 8546 w 51275"/>
              <a:gd name="connsiteY1" fmla="*/ 2179178 h 2370041"/>
              <a:gd name="connsiteX2" fmla="*/ 17092 w 51275"/>
              <a:gd name="connsiteY2" fmla="*/ 2221907 h 2370041"/>
              <a:gd name="connsiteX3" fmla="*/ 8546 w 51275"/>
              <a:gd name="connsiteY3" fmla="*/ 2367185 h 2370041"/>
              <a:gd name="connsiteX4" fmla="*/ 34183 w 51275"/>
              <a:gd name="connsiteY4" fmla="*/ 2358639 h 2370041"/>
              <a:gd name="connsiteX5" fmla="*/ 51275 w 51275"/>
              <a:gd name="connsiteY5" fmla="*/ 1974078 h 2370041"/>
              <a:gd name="connsiteX6" fmla="*/ 42729 w 51275"/>
              <a:gd name="connsiteY6" fmla="*/ 1179320 h 2370041"/>
              <a:gd name="connsiteX7" fmla="*/ 25637 w 51275"/>
              <a:gd name="connsiteY7" fmla="*/ 1008404 h 2370041"/>
              <a:gd name="connsiteX8" fmla="*/ 25637 w 51275"/>
              <a:gd name="connsiteY8" fmla="*/ 546931 h 2370041"/>
              <a:gd name="connsiteX9" fmla="*/ 34183 w 51275"/>
              <a:gd name="connsiteY9" fmla="*/ 0 h 237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75" h="2370041">
                <a:moveTo>
                  <a:pt x="0" y="2119357"/>
                </a:moveTo>
                <a:cubicBezTo>
                  <a:pt x="2849" y="2139297"/>
                  <a:pt x="5234" y="2159309"/>
                  <a:pt x="8546" y="2179178"/>
                </a:cubicBezTo>
                <a:cubicBezTo>
                  <a:pt x="10934" y="2193505"/>
                  <a:pt x="17092" y="2207382"/>
                  <a:pt x="17092" y="2221907"/>
                </a:cubicBezTo>
                <a:cubicBezTo>
                  <a:pt x="17092" y="2270417"/>
                  <a:pt x="2529" y="2319050"/>
                  <a:pt x="8546" y="2367185"/>
                </a:cubicBezTo>
                <a:cubicBezTo>
                  <a:pt x="9663" y="2376123"/>
                  <a:pt x="25637" y="2361488"/>
                  <a:pt x="34183" y="2358639"/>
                </a:cubicBezTo>
                <a:cubicBezTo>
                  <a:pt x="44573" y="2213177"/>
                  <a:pt x="51275" y="2141271"/>
                  <a:pt x="51275" y="1974078"/>
                </a:cubicBezTo>
                <a:cubicBezTo>
                  <a:pt x="51275" y="1709143"/>
                  <a:pt x="47823" y="1444206"/>
                  <a:pt x="42729" y="1179320"/>
                </a:cubicBezTo>
                <a:cubicBezTo>
                  <a:pt x="42223" y="1153002"/>
                  <a:pt x="29152" y="1040035"/>
                  <a:pt x="25637" y="1008404"/>
                </a:cubicBezTo>
                <a:cubicBezTo>
                  <a:pt x="46805" y="754391"/>
                  <a:pt x="25637" y="1052494"/>
                  <a:pt x="25637" y="546931"/>
                </a:cubicBezTo>
                <a:cubicBezTo>
                  <a:pt x="25637" y="364598"/>
                  <a:pt x="34183" y="0"/>
                  <a:pt x="34183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5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199" y="1295400"/>
            <a:ext cx="4953001" cy="16001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Models where Higgs mixes with the hidden sector yielding pairs of hidden bosons with possibly long lifetimes </a:t>
            </a:r>
          </a:p>
          <a:p>
            <a:pPr lvl="1"/>
            <a:r>
              <a:rPr lang="en-US" dirty="0" smtClean="0"/>
              <a:t>Can mix with Z’ or </a:t>
            </a:r>
            <a:r>
              <a:rPr lang="en-US" dirty="0" err="1" smtClean="0"/>
              <a:t>higgs</a:t>
            </a:r>
            <a:r>
              <a:rPr lang="en-US" dirty="0" smtClean="0"/>
              <a:t> </a:t>
            </a:r>
            <a:r>
              <a:rPr lang="en-US" dirty="0" err="1" smtClean="0"/>
              <a:t>pseudoscalars</a:t>
            </a:r>
            <a:r>
              <a:rPr lang="en-US" dirty="0" smtClean="0"/>
              <a:t> (branching fractions will vary)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3138926" y="2971800"/>
            <a:ext cx="5547874" cy="3803587"/>
          </a:xfrm>
        </p:spPr>
        <p:txBody>
          <a:bodyPr/>
          <a:lstStyle/>
          <a:p>
            <a:r>
              <a:rPr lang="en-US" dirty="0" smtClean="0"/>
              <a:t>An early ATLAS analysis looking at decays meters from the interaction point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muon</a:t>
            </a:r>
            <a:r>
              <a:rPr lang="en-US" dirty="0" smtClean="0"/>
              <a:t> system to trigger on clusters of “</a:t>
            </a:r>
            <a:r>
              <a:rPr lang="en-US" dirty="0" err="1" smtClean="0"/>
              <a:t>muons</a:t>
            </a:r>
            <a:r>
              <a:rPr lang="en-US" dirty="0" smtClean="0"/>
              <a:t>” (in this case tracks produced behind the absorber) within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R=0.4</a:t>
            </a:r>
          </a:p>
          <a:p>
            <a:pPr lvl="2"/>
            <a:r>
              <a:rPr lang="en-US" dirty="0" smtClean="0"/>
              <a:t>Require two such clusters far away from each other, veto if cluster is pointed at by:</a:t>
            </a:r>
          </a:p>
          <a:p>
            <a:pPr lvl="3"/>
            <a:r>
              <a:rPr lang="en-US" dirty="0" smtClean="0"/>
              <a:t>a calorimeter jet with E</a:t>
            </a:r>
            <a:r>
              <a:rPr lang="en-US" baseline="-25000" dirty="0" smtClean="0"/>
              <a:t>T</a:t>
            </a:r>
            <a:r>
              <a:rPr lang="en-US" dirty="0" smtClean="0"/>
              <a:t>&gt;30 </a:t>
            </a:r>
            <a:r>
              <a:rPr lang="en-US" dirty="0" err="1" smtClean="0"/>
              <a:t>GeV</a:t>
            </a:r>
            <a:r>
              <a:rPr lang="en-US" dirty="0" smtClean="0"/>
              <a:t> or</a:t>
            </a:r>
          </a:p>
          <a:p>
            <a:pPr lvl="3"/>
            <a:r>
              <a:rPr lang="en-US" dirty="0" smtClean="0"/>
              <a:t>a tracker track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Run specially developed tracking/</a:t>
            </a:r>
            <a:r>
              <a:rPr lang="en-US" dirty="0" err="1" smtClean="0"/>
              <a:t>vertexing</a:t>
            </a:r>
            <a:r>
              <a:rPr lang="en-US" dirty="0" smtClean="0"/>
              <a:t> to reconstruct jets in the </a:t>
            </a:r>
            <a:r>
              <a:rPr lang="en-US" dirty="0" err="1" smtClean="0"/>
              <a:t>muon</a:t>
            </a:r>
            <a:r>
              <a:rPr lang="en-US" dirty="0" smtClean="0"/>
              <a:t> system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953000" cy="304800"/>
          </a:xfrm>
        </p:spPr>
        <p:txBody>
          <a:bodyPr/>
          <a:lstStyle/>
          <a:p>
            <a:pPr algn="l"/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Displaced Jets from </a:t>
            </a:r>
            <a:r>
              <a:rPr lang="en-US" dirty="0"/>
              <a:t>h</a:t>
            </a:r>
            <a:r>
              <a:rPr lang="en-US" dirty="0">
                <a:sym typeface="Symbol" panose="05050102010706020507" pitchFamily="18" charset="2"/>
              </a:rPr>
              <a:t></a:t>
            </a:r>
            <a:r>
              <a:rPr lang="en-US" baseline="-25000" dirty="0" err="1">
                <a:sym typeface="Symbol" panose="05050102010706020507" pitchFamily="18" charset="2"/>
              </a:rPr>
              <a:t>v</a:t>
            </a:r>
            <a:r>
              <a:rPr lang="en-US" dirty="0" err="1">
                <a:sym typeface="Symbol" panose="05050102010706020507" pitchFamily="18" charset="2"/>
              </a:rPr>
              <a:t></a:t>
            </a:r>
            <a:r>
              <a:rPr lang="en-US" baseline="-25000" dirty="0" err="1">
                <a:sym typeface="Symbol" panose="05050102010706020507" pitchFamily="18" charset="2"/>
              </a:rPr>
              <a:t>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19400"/>
            <a:ext cx="2681726" cy="372738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67" y="1295400"/>
            <a:ext cx="3279228" cy="171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226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1371601"/>
            <a:ext cx="4228715" cy="5181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 data events passing selections</a:t>
            </a:r>
          </a:p>
          <a:p>
            <a:r>
              <a:rPr lang="en-US" sz="2400" dirty="0" smtClean="0"/>
              <a:t>Set limits on the production rate, assuming BR(h</a:t>
            </a:r>
            <a:r>
              <a:rPr lang="en-US" sz="2400" dirty="0" smtClean="0">
                <a:sym typeface="Symbol" panose="05050102010706020507" pitchFamily="18" charset="2"/>
              </a:rPr>
              <a:t></a:t>
            </a:r>
            <a:r>
              <a:rPr lang="en-US" sz="2400" dirty="0" smtClean="0"/>
              <a:t>)=100%</a:t>
            </a:r>
          </a:p>
          <a:p>
            <a:pPr lvl="1"/>
            <a:r>
              <a:rPr lang="en-US" sz="2000" dirty="0" smtClean="0"/>
              <a:t>Easy to rescale to arbitrary BR as the limit is completely driven by acceptance</a:t>
            </a:r>
          </a:p>
          <a:p>
            <a:r>
              <a:rPr lang="en-US" sz="2100" dirty="0" smtClean="0"/>
              <a:t>Would be interesting to see an update to this analysis</a:t>
            </a:r>
          </a:p>
          <a:p>
            <a:pPr lvl="1"/>
            <a:r>
              <a:rPr lang="en-US" dirty="0" smtClean="0"/>
              <a:t>CMS displaced jets search is complementary covering scenarios with stronger couplings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800600" cy="304800"/>
          </a:xfrm>
        </p:spPr>
        <p:txBody>
          <a:bodyPr/>
          <a:lstStyle/>
          <a:p>
            <a:pPr algn="l"/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Displaced Jets From h</a:t>
            </a:r>
            <a:r>
              <a:rPr lang="en-US" dirty="0" smtClean="0">
                <a:sym typeface="Symbol" panose="05050102010706020507" pitchFamily="18" charset="2"/>
              </a:rPr>
              <a:t></a:t>
            </a:r>
            <a:r>
              <a:rPr lang="en-US" baseline="-25000" dirty="0" err="1" smtClean="0">
                <a:sym typeface="Symbol" panose="05050102010706020507" pitchFamily="18" charset="2"/>
              </a:rPr>
              <a:t>v</a:t>
            </a:r>
            <a:r>
              <a:rPr lang="en-US" dirty="0" err="1" smtClean="0">
                <a:sym typeface="Symbol" panose="05050102010706020507" pitchFamily="18" charset="2"/>
              </a:rPr>
              <a:t></a:t>
            </a:r>
            <a:r>
              <a:rPr lang="en-US" baseline="-25000" dirty="0" err="1" smtClean="0">
                <a:sym typeface="Symbol" panose="05050102010706020507" pitchFamily="18" charset="2"/>
              </a:rPr>
              <a:t>v</a:t>
            </a:r>
            <a:endParaRPr lang="en-US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420460"/>
            <a:ext cx="4512638" cy="3132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77" y="1524000"/>
            <a:ext cx="4170123" cy="177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05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371601"/>
            <a:ext cx="4654967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Generic search for </a:t>
            </a:r>
            <a:r>
              <a:rPr lang="en-US" i="1" dirty="0" smtClean="0"/>
              <a:t>H</a:t>
            </a:r>
            <a:r>
              <a:rPr lang="en-US" i="1" baseline="30000" dirty="0" smtClean="0"/>
              <a:t>0</a:t>
            </a:r>
            <a:r>
              <a:rPr lang="en-US" i="1" dirty="0" smtClean="0">
                <a:sym typeface="Symbol"/>
              </a:rPr>
              <a:t></a:t>
            </a:r>
            <a:r>
              <a:rPr lang="en-US" i="1" dirty="0" smtClean="0"/>
              <a:t>XX, </a:t>
            </a:r>
            <a:r>
              <a:rPr lang="en-US" dirty="0" smtClean="0"/>
              <a:t>using </a:t>
            </a:r>
            <a:r>
              <a:rPr lang="en-US" dirty="0" err="1" smtClean="0"/>
              <a:t>leptonic</a:t>
            </a:r>
            <a:r>
              <a:rPr lang="en-US" dirty="0" smtClean="0"/>
              <a:t> decays </a:t>
            </a:r>
            <a:r>
              <a:rPr lang="en-US" i="1" dirty="0" err="1" smtClean="0"/>
              <a:t>X</a:t>
            </a:r>
            <a:r>
              <a:rPr lang="en-US" i="1" dirty="0" err="1" smtClean="0">
                <a:sym typeface="Symbol"/>
              </a:rPr>
              <a:t>ll</a:t>
            </a:r>
            <a:r>
              <a:rPr lang="en-US" i="1" dirty="0" smtClean="0">
                <a:sym typeface="Symbol"/>
              </a:rPr>
              <a:t>, </a:t>
            </a:r>
            <a:r>
              <a:rPr lang="en-US" dirty="0" smtClean="0"/>
              <a:t>with X having substantial lifetime</a:t>
            </a:r>
          </a:p>
          <a:p>
            <a:pPr lvl="1"/>
            <a:r>
              <a:rPr lang="en-US" dirty="0" smtClean="0"/>
              <a:t>2012 </a:t>
            </a:r>
            <a:r>
              <a:rPr lang="en-US" dirty="0" smtClean="0"/>
              <a:t>data: </a:t>
            </a:r>
            <a:r>
              <a:rPr lang="en-US" dirty="0" smtClean="0"/>
              <a:t>L=20 </a:t>
            </a:r>
            <a:r>
              <a:rPr lang="en-US" dirty="0" smtClean="0"/>
              <a:t>fb</a:t>
            </a:r>
            <a:r>
              <a:rPr lang="en-US" baseline="30000" dirty="0"/>
              <a:t>-1</a:t>
            </a:r>
            <a:r>
              <a:rPr lang="en-US" dirty="0" smtClean="0"/>
              <a:t> </a:t>
            </a:r>
            <a:r>
              <a:rPr lang="en-US" dirty="0" smtClean="0"/>
              <a:t>at 8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Re-</a:t>
            </a:r>
            <a:r>
              <a:rPr lang="en-US" dirty="0" err="1" smtClean="0"/>
              <a:t>spinned</a:t>
            </a:r>
            <a:r>
              <a:rPr lang="en-US" dirty="0" smtClean="0"/>
              <a:t> 7 </a:t>
            </a:r>
            <a:r>
              <a:rPr lang="en-US" dirty="0" err="1" smtClean="0"/>
              <a:t>TeV</a:t>
            </a:r>
            <a:r>
              <a:rPr lang="en-US" dirty="0" smtClean="0"/>
              <a:t> analysis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8" y="2971800"/>
            <a:ext cx="8229602" cy="3651186"/>
          </a:xfrm>
        </p:spPr>
        <p:txBody>
          <a:bodyPr>
            <a:normAutofit/>
          </a:bodyPr>
          <a:lstStyle/>
          <a:p>
            <a:r>
              <a:rPr lang="en-US" dirty="0" smtClean="0"/>
              <a:t>E.g. a </a:t>
            </a:r>
            <a:r>
              <a:rPr lang="en-US" dirty="0"/>
              <a:t>separate hidden strongly interacting sector coupling to SM only through a heavy Z’</a:t>
            </a:r>
          </a:p>
          <a:p>
            <a:pPr lvl="1"/>
            <a:r>
              <a:rPr lang="en-US" dirty="0"/>
              <a:t>Visible </a:t>
            </a:r>
            <a:r>
              <a:rPr lang="en-US" dirty="0" err="1"/>
              <a:t>higgs</a:t>
            </a:r>
            <a:r>
              <a:rPr lang="en-US" dirty="0"/>
              <a:t>(</a:t>
            </a:r>
            <a:r>
              <a:rPr lang="en-US" dirty="0" err="1"/>
              <a:t>es</a:t>
            </a:r>
            <a:r>
              <a:rPr lang="en-US" dirty="0"/>
              <a:t>) can naturally mix with the hidden </a:t>
            </a:r>
            <a:r>
              <a:rPr lang="en-US" dirty="0" err="1" smtClean="0"/>
              <a:t>higgs</a:t>
            </a:r>
            <a:endParaRPr lang="en-US" dirty="0" smtClean="0"/>
          </a:p>
          <a:p>
            <a:pPr lvl="1"/>
            <a:r>
              <a:rPr lang="en-US" dirty="0"/>
              <a:t>If Z’ is heavy, “hidden </a:t>
            </a:r>
            <a:r>
              <a:rPr lang="en-US" dirty="0" err="1"/>
              <a:t>pions</a:t>
            </a:r>
            <a:r>
              <a:rPr lang="en-US" dirty="0"/>
              <a:t>” can easily have decay lengths O(0-100 </a:t>
            </a:r>
            <a:r>
              <a:rPr lang="en-US" dirty="0" smtClean="0"/>
              <a:t>cm)</a:t>
            </a:r>
          </a:p>
          <a:p>
            <a:r>
              <a:rPr lang="en-US" dirty="0" smtClean="0"/>
              <a:t>Selections:</a:t>
            </a:r>
          </a:p>
          <a:p>
            <a:pPr lvl="1"/>
            <a:r>
              <a:rPr lang="en-US" dirty="0" smtClean="0"/>
              <a:t>Electron/</a:t>
            </a:r>
            <a:r>
              <a:rPr lang="en-US" dirty="0" err="1" smtClean="0"/>
              <a:t>muon</a:t>
            </a:r>
            <a:r>
              <a:rPr lang="en-US" dirty="0" smtClean="0"/>
              <a:t> candidates are tracks with </a:t>
            </a:r>
            <a:r>
              <a:rPr lang="en-US" dirty="0"/>
              <a:t>d</a:t>
            </a:r>
            <a:r>
              <a:rPr lang="en-US" baseline="-25000" dirty="0"/>
              <a:t>0</a:t>
            </a:r>
            <a:r>
              <a:rPr lang="en-US" dirty="0"/>
              <a:t>/</a:t>
            </a:r>
            <a:r>
              <a:rPr lang="en-US" dirty="0" err="1">
                <a:latin typeface="Symbol" pitchFamily="18" charset="2"/>
              </a:rPr>
              <a:t>s</a:t>
            </a:r>
            <a:r>
              <a:rPr lang="en-US" baseline="-25000" dirty="0" err="1"/>
              <a:t>d</a:t>
            </a:r>
            <a:r>
              <a:rPr lang="en-US" dirty="0"/>
              <a:t>&gt;12</a:t>
            </a:r>
            <a:r>
              <a:rPr lang="en-US" dirty="0" smtClean="0"/>
              <a:t> matching to either “photons” or standalone </a:t>
            </a:r>
            <a:r>
              <a:rPr lang="en-US" dirty="0" err="1" smtClean="0"/>
              <a:t>muon</a:t>
            </a:r>
            <a:r>
              <a:rPr lang="en-US" dirty="0" smtClean="0"/>
              <a:t> trigger candidates</a:t>
            </a:r>
            <a:endParaRPr lang="en-US" dirty="0"/>
          </a:p>
          <a:p>
            <a:pPr lvl="1"/>
            <a:r>
              <a:rPr lang="en-US" dirty="0" smtClean="0"/>
              <a:t>Di-e/Di-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candidates </a:t>
            </a:r>
            <a:r>
              <a:rPr lang="en-US" dirty="0"/>
              <a:t>defined as </a:t>
            </a:r>
            <a:r>
              <a:rPr lang="en-US" dirty="0" smtClean="0"/>
              <a:t>pairs of </a:t>
            </a:r>
            <a:r>
              <a:rPr lang="en-US" u="sng" dirty="0" smtClean="0"/>
              <a:t>tracks</a:t>
            </a:r>
            <a:r>
              <a:rPr lang="en-US" dirty="0" smtClean="0"/>
              <a:t> </a:t>
            </a:r>
            <a:r>
              <a:rPr lang="en-US" dirty="0"/>
              <a:t>within |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|&lt;2 with </a:t>
            </a:r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r>
              <a:rPr lang="en-US" dirty="0" smtClean="0"/>
              <a:t>/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&gt;40(25)/26(26) </a:t>
            </a:r>
            <a:r>
              <a:rPr lang="en-US" dirty="0" err="1" smtClean="0"/>
              <a:t>GeV</a:t>
            </a:r>
            <a:r>
              <a:rPr lang="en-US" dirty="0" smtClean="0"/>
              <a:t> for first (second) track in a pair</a:t>
            </a:r>
          </a:p>
          <a:p>
            <a:pPr lvl="2"/>
            <a:r>
              <a:rPr lang="en-US" dirty="0" smtClean="0"/>
              <a:t>In di-e channel associated tracks must have </a:t>
            </a:r>
            <a:r>
              <a:rPr lang="en-US" dirty="0" err="1" smtClean="0"/>
              <a:t>pT</a:t>
            </a:r>
            <a:r>
              <a:rPr lang="en-US" dirty="0" smtClean="0"/>
              <a:t>&gt;36/21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876800" cy="30480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CMS Displaced </a:t>
            </a:r>
            <a:r>
              <a:rPr lang="en-US" dirty="0" smtClean="0"/>
              <a:t>Lepton Pairs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02379"/>
            <a:ext cx="3279228" cy="171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14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Displaced Lepton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725296"/>
            <a:ext cx="8534400" cy="288170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Avoid standard lepton ID:</a:t>
            </a:r>
          </a:p>
          <a:p>
            <a:pPr lvl="1"/>
            <a:r>
              <a:rPr lang="en-US" sz="2400" dirty="0" smtClean="0"/>
              <a:t>Inefficient for displaced tracks</a:t>
            </a:r>
          </a:p>
          <a:p>
            <a:r>
              <a:rPr lang="en-US" sz="2400" dirty="0" smtClean="0"/>
              <a:t>Efficiency driven by track reconstruction efficiency</a:t>
            </a:r>
          </a:p>
          <a:p>
            <a:pPr lvl="1"/>
            <a:r>
              <a:rPr lang="en-US" sz="2400" dirty="0" smtClean="0"/>
              <a:t>Cross-checked with cosmic </a:t>
            </a:r>
            <a:r>
              <a:rPr lang="en-US" sz="2400" dirty="0" err="1" smtClean="0"/>
              <a:t>muon</a:t>
            </a:r>
            <a:r>
              <a:rPr lang="en-US" sz="2400" dirty="0" smtClean="0"/>
              <a:t> </a:t>
            </a:r>
            <a:r>
              <a:rPr lang="en-US" sz="2400" dirty="0" smtClean="0"/>
              <a:t>data</a:t>
            </a:r>
          </a:p>
          <a:p>
            <a:pPr lvl="1"/>
            <a:r>
              <a:rPr lang="en-US" dirty="0"/>
              <a:t>Require at least one X-candidate per event:</a:t>
            </a:r>
          </a:p>
          <a:p>
            <a:pPr lvl="2"/>
            <a:r>
              <a:rPr lang="en-US" dirty="0"/>
              <a:t>A common vertex with </a:t>
            </a:r>
            <a:r>
              <a:rPr lang="en-US" dirty="0">
                <a:latin typeface="Symbol" pitchFamily="18" charset="2"/>
              </a:rPr>
              <a:t>c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/>
              <a:t>ndf</a:t>
            </a:r>
            <a:r>
              <a:rPr lang="en-US" dirty="0"/>
              <a:t>&lt;10(5) for e(</a:t>
            </a:r>
            <a:r>
              <a:rPr lang="en-US" dirty="0">
                <a:latin typeface="Symbol" pitchFamily="18" charset="2"/>
              </a:rPr>
              <a:t>m)</a:t>
            </a:r>
            <a:r>
              <a:rPr lang="en-US" dirty="0"/>
              <a:t> channel</a:t>
            </a:r>
          </a:p>
          <a:p>
            <a:pPr lvl="2"/>
            <a:r>
              <a:rPr lang="en-US" dirty="0"/>
              <a:t>M(</a:t>
            </a:r>
            <a:r>
              <a:rPr lang="en-US" dirty="0" err="1"/>
              <a:t>ee</a:t>
            </a:r>
            <a:r>
              <a:rPr lang="en-US" dirty="0"/>
              <a:t>/</a:t>
            </a:r>
            <a:r>
              <a:rPr lang="en-US" dirty="0">
                <a:latin typeface="Symbol" pitchFamily="18" charset="2"/>
              </a:rPr>
              <a:t>mm</a:t>
            </a:r>
            <a:r>
              <a:rPr lang="en-US" dirty="0"/>
              <a:t>)&gt;15 </a:t>
            </a:r>
            <a:r>
              <a:rPr lang="en-US" dirty="0" err="1"/>
              <a:t>GeV</a:t>
            </a:r>
            <a:r>
              <a:rPr lang="en-US" dirty="0"/>
              <a:t>, 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dirty="0"/>
              <a:t>R(</a:t>
            </a:r>
            <a:r>
              <a:rPr lang="en-US" dirty="0">
                <a:latin typeface="Symbol" pitchFamily="18" charset="2"/>
              </a:rPr>
              <a:t>mm</a:t>
            </a:r>
            <a:r>
              <a:rPr lang="en-US" dirty="0"/>
              <a:t>)&gt;0.2,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(e) from ECAL</a:t>
            </a:r>
          </a:p>
          <a:p>
            <a:pPr lvl="2"/>
            <a:r>
              <a:rPr lang="en-US" dirty="0"/>
              <a:t>Isolation: </a:t>
            </a:r>
            <a:r>
              <a:rPr lang="en-US" dirty="0" err="1">
                <a:latin typeface="Symbol" pitchFamily="18" charset="2"/>
              </a:rPr>
              <a:t>S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/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&lt;0.1 counting tracks w/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&gt;1 </a:t>
            </a:r>
            <a:r>
              <a:rPr lang="en-US" dirty="0" err="1"/>
              <a:t>GeV</a:t>
            </a:r>
            <a:r>
              <a:rPr lang="en-US" dirty="0"/>
              <a:t> in 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dirty="0"/>
              <a:t>R(</a:t>
            </a:r>
            <a:r>
              <a:rPr lang="en-US" dirty="0" err="1"/>
              <a:t>trk,e</a:t>
            </a:r>
            <a:r>
              <a:rPr lang="en-US" dirty="0"/>
              <a:t>/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)&lt;0.3 around each lepton (not counting the other lepton in the X-candidate)</a:t>
            </a:r>
          </a:p>
          <a:p>
            <a:pPr lvl="1"/>
            <a:endParaRPr lang="en-US" sz="2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607004"/>
            <a:ext cx="4953000" cy="250996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44773"/>
            <a:ext cx="6995628" cy="24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Displaced Lepton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71155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Limits </a:t>
            </a:r>
            <a:r>
              <a:rPr lang="en-US" sz="2400" dirty="0" smtClean="0"/>
              <a:t>as a function of the new </a:t>
            </a:r>
            <a:r>
              <a:rPr lang="en-US" sz="2400" dirty="0" smtClean="0"/>
              <a:t>boson’s lifetime</a:t>
            </a:r>
            <a:endParaRPr lang="en-US" sz="2400" dirty="0"/>
          </a:p>
          <a:p>
            <a:pPr marL="630936" lvl="2" indent="-256032">
              <a:buClr>
                <a:schemeClr val="accent3"/>
              </a:buClr>
              <a:buFont typeface="Georgia"/>
              <a:buChar char="•"/>
            </a:pPr>
            <a:r>
              <a:rPr lang="en-US" sz="2000" dirty="0"/>
              <a:t>Reflect track reconstruction efficiency dependence on decay path </a:t>
            </a:r>
            <a:r>
              <a:rPr lang="en-US" sz="2000" dirty="0" smtClean="0"/>
              <a:t>length</a:t>
            </a:r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5181600" cy="36576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90800"/>
            <a:ext cx="7818902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Displaced Lepton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Limits </a:t>
            </a:r>
            <a:r>
              <a:rPr lang="en-US" dirty="0" smtClean="0"/>
              <a:t>also available with acceptance included to allow easy re-interpretation</a:t>
            </a:r>
            <a:endParaRPr lang="en-US" dirty="0" smtClean="0"/>
          </a:p>
          <a:p>
            <a:pPr lvl="1"/>
            <a:r>
              <a:rPr lang="en-US" dirty="0" smtClean="0"/>
              <a:t>More details (also heavy Higgs and strong SUSY production) in CMS-EXO-12-037 (public)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5105400" cy="36576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200400"/>
            <a:ext cx="6883400" cy="328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0"/>
            <a:ext cx="3652991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Search for Direct NMSSM a</a:t>
            </a:r>
            <a:r>
              <a:rPr lang="en-US" baseline="-25000" dirty="0" smtClean="0"/>
              <a:t>1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410199" cy="52029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Production via gluon fusion</a:t>
            </a:r>
          </a:p>
          <a:p>
            <a:pPr lvl="1"/>
            <a:r>
              <a:rPr lang="en-US" dirty="0" smtClean="0"/>
              <a:t>Large cross-section if mixing with </a:t>
            </a:r>
            <a:r>
              <a:rPr lang="en-US" dirty="0"/>
              <a:t>MSSM </a:t>
            </a:r>
            <a:r>
              <a:rPr lang="en-US" dirty="0" smtClean="0"/>
              <a:t>A is large </a:t>
            </a:r>
          </a:p>
          <a:p>
            <a:pPr lvl="2"/>
            <a:r>
              <a:rPr lang="en-US" dirty="0" smtClean="0"/>
              <a:t>Suppressed as </a:t>
            </a:r>
            <a:r>
              <a:rPr lang="en-US" dirty="0"/>
              <a:t>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 smtClean="0"/>
              <a:t>has to be highly singlet to abide experimental constraints (</a:t>
            </a:r>
            <a:r>
              <a:rPr lang="en-US" dirty="0"/>
              <a:t>cos</a:t>
            </a:r>
            <a:r>
              <a:rPr lang="en-US" baseline="30000" dirty="0"/>
              <a:t>2</a:t>
            </a:r>
            <a:r>
              <a:rPr lang="en-US" dirty="0">
                <a:latin typeface="Symbol" pitchFamily="18" charset="2"/>
              </a:rPr>
              <a:t>q</a:t>
            </a:r>
            <a:r>
              <a:rPr lang="en-US" baseline="-25000" dirty="0"/>
              <a:t>A</a:t>
            </a:r>
            <a:r>
              <a:rPr lang="en-US" dirty="0"/>
              <a:t> </a:t>
            </a:r>
            <a:r>
              <a:rPr lang="en-US" dirty="0" smtClean="0"/>
              <a:t>&lt;1)</a:t>
            </a:r>
          </a:p>
          <a:p>
            <a:pPr lvl="1"/>
            <a:r>
              <a:rPr lang="en-US" dirty="0" smtClean="0"/>
              <a:t>Usual enhancement with </a:t>
            </a:r>
            <a:r>
              <a:rPr lang="en-US" dirty="0" err="1" smtClean="0"/>
              <a:t>tan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 smtClean="0">
              <a:latin typeface="Symbol" pitchFamily="18" charset="2"/>
            </a:endParaRPr>
          </a:p>
          <a:p>
            <a:r>
              <a:rPr lang="en-US" dirty="0" smtClean="0"/>
              <a:t>Search for resonances in </a:t>
            </a:r>
            <a:r>
              <a:rPr lang="en-US" dirty="0" err="1" smtClean="0"/>
              <a:t>dimuon</a:t>
            </a:r>
            <a:r>
              <a:rPr lang="en-US" dirty="0" smtClean="0"/>
              <a:t> spectrum</a:t>
            </a:r>
          </a:p>
          <a:p>
            <a:pPr lvl="1"/>
            <a:r>
              <a:rPr lang="en-US" dirty="0" smtClean="0"/>
              <a:t>5.5&lt;m&lt;8.8 and 11.5&lt;m&lt;14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smtClean="0"/>
              <a:t>Avoid region dominated by large Upsilon backgrounds</a:t>
            </a:r>
          </a:p>
          <a:p>
            <a:pPr lvl="1"/>
            <a:r>
              <a:rPr lang="en-US" dirty="0" smtClean="0"/>
              <a:t>Early 2011 data (1.3 fb-1)</a:t>
            </a:r>
          </a:p>
          <a:p>
            <a:pPr lvl="2"/>
            <a:r>
              <a:rPr lang="en-US" dirty="0" smtClean="0"/>
              <a:t>Had a dedicated very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di-muon trigger (</a:t>
            </a:r>
            <a:r>
              <a:rPr lang="en-US" dirty="0" err="1" smtClean="0"/>
              <a:t>prescale</a:t>
            </a:r>
            <a:r>
              <a:rPr lang="en-US" dirty="0" smtClean="0"/>
              <a:t> = 2</a:t>
            </a:r>
            <a:r>
              <a:rPr lang="en-US" dirty="0" smtClean="0"/>
              <a:t>)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9200"/>
            <a:ext cx="3067050" cy="225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4724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cos</a:t>
            </a:r>
            <a:r>
              <a:rPr lang="en-US" sz="2400" baseline="30000" dirty="0"/>
              <a:t>2</a:t>
            </a:r>
            <a:r>
              <a:rPr lang="en-US" sz="2400" dirty="0">
                <a:latin typeface="Symbol" pitchFamily="18" charset="2"/>
              </a:rPr>
              <a:t>q</a:t>
            </a:r>
            <a:r>
              <a:rPr lang="en-US" sz="2400" baseline="-25000" dirty="0"/>
              <a:t>A</a:t>
            </a:r>
            <a:r>
              <a:rPr lang="en-US" sz="2400" dirty="0"/>
              <a:t> =1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1" y="6553200"/>
            <a:ext cx="5105399" cy="30480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0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371600"/>
                <a:ext cx="4779706" cy="5403787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Many reasons why it may not be SM</a:t>
                </a:r>
              </a:p>
              <a:p>
                <a:pPr lvl="1"/>
                <a:r>
                  <a:rPr lang="en-US" dirty="0" smtClean="0"/>
                  <a:t>SUSY predicts the lightest SM-like </a:t>
                </a:r>
                <a:r>
                  <a:rPr lang="en-US" dirty="0" err="1" smtClean="0"/>
                  <a:t>higgs</a:t>
                </a:r>
                <a:r>
                  <a:rPr lang="en-US" dirty="0" smtClean="0"/>
                  <a:t> to have m&lt; 135 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. </a:t>
                </a:r>
              </a:p>
              <a:p>
                <a:pPr lvl="2"/>
                <a:r>
                  <a:rPr lang="en-US" dirty="0" smtClean="0"/>
                  <a:t>Is 125 a coincidence? Maybe…</a:t>
                </a:r>
              </a:p>
              <a:p>
                <a:pPr lvl="1"/>
                <a:r>
                  <a:rPr lang="sv-SE" dirty="0" smtClean="0"/>
                  <a:t>Hierarchy problems, neutrinos, dark matter</a:t>
                </a:r>
              </a:p>
              <a:p>
                <a:pPr lvl="1"/>
                <a:r>
                  <a:rPr lang="sv-SE" dirty="0" smtClean="0"/>
                  <a:t>Ideas from the friends of physics:</a:t>
                </a:r>
                <a:endParaRPr lang="en-US" dirty="0" smtClean="0"/>
              </a:p>
              <a:p>
                <a:pPr lvl="2"/>
                <a:r>
                  <a:rPr lang="en-US" dirty="0" smtClean="0"/>
                  <a:t>Did you know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mtClean="0"/>
                        </m:ctrlPr>
                      </m:fPr>
                      <m:num>
                        <m:sSub>
                          <m:sSubPr>
                            <m:ctrlPr>
                              <a:rPr lang="en-US"/>
                            </m:ctrlPr>
                          </m:sSubPr>
                          <m:e>
                            <m:r>
                              <a:rPr lang="en-US"/>
                              <m:t>𝑚</m:t>
                            </m:r>
                          </m:e>
                          <m:sub>
                            <m:r>
                              <a:rPr lang="en-US"/>
                              <m:t>𝑍</m:t>
                            </m:r>
                          </m:sub>
                        </m:sSub>
                        <m:r>
                          <a:rPr lang="en-US"/>
                          <m:t>+</m:t>
                        </m:r>
                        <m:sSub>
                          <m:sSubPr>
                            <m:ctrlPr>
                              <a:rPr lang="en-US"/>
                            </m:ctrlPr>
                          </m:sSubPr>
                          <m:e>
                            <m:r>
                              <a:rPr lang="en-US"/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/>
                                </m:ctrlPr>
                              </m:sSupPr>
                              <m:e>
                                <m:r>
                                  <a:rPr lang="en-US"/>
                                  <m:t>𝑊</m:t>
                                </m:r>
                              </m:e>
                              <m:sup>
                                <m:r>
                                  <a:rPr lang="en-US"/>
                                  <m:t>+</m:t>
                                </m:r>
                              </m:sup>
                            </m:sSup>
                          </m:sub>
                        </m:sSub>
                        <m:r>
                          <a:rPr lang="en-US"/>
                          <m:t>+</m:t>
                        </m:r>
                        <m:sSub>
                          <m:sSubPr>
                            <m:ctrlPr>
                              <a:rPr lang="en-US"/>
                            </m:ctrlPr>
                          </m:sSubPr>
                          <m:e>
                            <m:r>
                              <a:rPr lang="en-US"/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/>
                                </m:ctrlPr>
                              </m:sSupPr>
                              <m:e>
                                <m:r>
                                  <a:rPr lang="en-US"/>
                                  <m:t>𝑊</m:t>
                                </m:r>
                              </m:e>
                              <m:sup>
                                <m:r>
                                  <a:rPr lang="en-US"/>
                                  <m:t>−</m:t>
                                </m:r>
                              </m:sup>
                            </m:sSup>
                          </m:sub>
                        </m:sSub>
                      </m:num>
                      <m:den>
                        <m:r>
                          <a:rPr lang="en-US" smtClean="0"/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 is equal to 125.992 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?</a:t>
                </a:r>
              </a:p>
              <a:p>
                <a:r>
                  <a:rPr lang="en-US" dirty="0" smtClean="0"/>
                  <a:t>Challenge: most viable models have a Higgs</a:t>
                </a:r>
              </a:p>
              <a:p>
                <a:pPr lvl="1"/>
                <a:r>
                  <a:rPr lang="en-US" dirty="0" smtClean="0"/>
                  <a:t>Many have at least one that is much like the SM-</a:t>
                </a:r>
                <a:r>
                  <a:rPr lang="en-US" dirty="0" err="1" smtClean="0"/>
                  <a:t>higgs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Differences are frequently at percentage level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371600"/>
                <a:ext cx="4779706" cy="5403787"/>
              </a:xfrm>
              <a:blipFill rotWithShape="0">
                <a:blip r:embed="rId3"/>
                <a:stretch>
                  <a:fillRect t="-677" r="-1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105400" y="4305710"/>
            <a:ext cx="3886200" cy="2323690"/>
          </a:xfrm>
        </p:spPr>
        <p:txBody>
          <a:bodyPr/>
          <a:lstStyle/>
          <a:p>
            <a:r>
              <a:rPr lang="en-US" dirty="0" smtClean="0"/>
              <a:t>Two paths:</a:t>
            </a:r>
          </a:p>
          <a:p>
            <a:pPr lvl="1"/>
            <a:r>
              <a:rPr lang="en-US" dirty="0" smtClean="0"/>
              <a:t>Long and tedious precision measurements of couplings</a:t>
            </a:r>
          </a:p>
          <a:p>
            <a:pPr lvl="1"/>
            <a:r>
              <a:rPr lang="en-US" dirty="0" smtClean="0"/>
              <a:t>Look for viable alternatives</a:t>
            </a:r>
          </a:p>
          <a:p>
            <a:pPr lvl="2"/>
            <a:r>
              <a:rPr lang="en-US" dirty="0" smtClean="0"/>
              <a:t>Can </a:t>
            </a:r>
            <a:r>
              <a:rPr lang="en-US" dirty="0" smtClean="0"/>
              <a:t>make</a:t>
            </a:r>
            <a:r>
              <a:rPr lang="en-US" dirty="0" smtClean="0"/>
              <a:t> a quick discovery, but need to know what to look for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5105400" cy="181700"/>
          </a:xfrm>
        </p:spPr>
        <p:txBody>
          <a:bodyPr/>
          <a:lstStyle/>
          <a:p>
            <a:pPr algn="l"/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Figuring Out the Higgses</a:t>
            </a:r>
            <a:endParaRPr lang="en-US" dirty="0"/>
          </a:p>
        </p:txBody>
      </p:sp>
      <p:pic>
        <p:nvPicPr>
          <p:cNvPr id="7" name="Picture 2" descr="http://cms-higgs-results.web.cern.ch/cms-higgs-results/Comb/HIG-13-005/cVcF_all_channels_1quadra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3145094" cy="305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8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40386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Direct NMSSM a</a:t>
            </a:r>
            <a:r>
              <a:rPr lang="en-US" baseline="-25000" dirty="0"/>
              <a:t>1</a:t>
            </a:r>
            <a:r>
              <a:rPr lang="en-US" dirty="0"/>
              <a:t>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2209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Analysis selections:</a:t>
            </a:r>
          </a:p>
          <a:p>
            <a:pPr lvl="1"/>
            <a:r>
              <a:rPr lang="en-US" dirty="0" smtClean="0"/>
              <a:t>Muon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&gt;5.5 </a:t>
            </a:r>
            <a:r>
              <a:rPr lang="en-US" dirty="0" err="1" smtClean="0"/>
              <a:t>GeV</a:t>
            </a:r>
            <a:r>
              <a:rPr lang="en-US" dirty="0" smtClean="0"/>
              <a:t> and |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|&lt;2.4</a:t>
            </a:r>
          </a:p>
          <a:p>
            <a:pPr lvl="1"/>
            <a:r>
              <a:rPr lang="en-US" dirty="0" smtClean="0"/>
              <a:t>Isolation (per muon):</a:t>
            </a:r>
          </a:p>
          <a:p>
            <a:r>
              <a:rPr lang="en-US" dirty="0" smtClean="0"/>
              <a:t>In the two signal regions, fit for the sum of Crystal Ball (signal) and a 1</a:t>
            </a:r>
            <a:r>
              <a:rPr lang="en-US" baseline="30000" dirty="0" smtClean="0"/>
              <a:t>st</a:t>
            </a:r>
            <a:r>
              <a:rPr lang="en-US" dirty="0" smtClean="0"/>
              <a:t> order polynomial (background) </a:t>
            </a:r>
          </a:p>
          <a:p>
            <a:pPr lvl="1"/>
            <a:r>
              <a:rPr lang="en-US" dirty="0" smtClean="0"/>
              <a:t>Plus the </a:t>
            </a:r>
            <a:r>
              <a:rPr lang="en-US" dirty="0" err="1" smtClean="0"/>
              <a:t>radiative</a:t>
            </a:r>
            <a:r>
              <a:rPr lang="en-US" dirty="0" smtClean="0"/>
              <a:t> tail of Upsilon for the low mass region</a:t>
            </a:r>
          </a:p>
          <a:p>
            <a:pPr lvl="1"/>
            <a:endParaRPr lang="en-US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65" y="3510455"/>
            <a:ext cx="3505101" cy="311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3429000" cy="308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876800" cy="30480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05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Direct NMSSM a</a:t>
            </a:r>
            <a:r>
              <a:rPr lang="en-US" baseline="-25000" dirty="0"/>
              <a:t>1</a:t>
            </a:r>
            <a:r>
              <a:rPr lang="en-US" dirty="0"/>
              <a:t>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significant excesses in data</a:t>
            </a:r>
          </a:p>
          <a:p>
            <a:r>
              <a:rPr lang="en-US" dirty="0" smtClean="0"/>
              <a:t>Limits </a:t>
            </a:r>
            <a:r>
              <a:rPr lang="en-US" dirty="0" err="1" smtClean="0"/>
              <a:t>vs</a:t>
            </a:r>
            <a:r>
              <a:rPr lang="en-US" dirty="0" smtClean="0"/>
              <a:t> m(a) on the production rate</a:t>
            </a:r>
          </a:p>
          <a:p>
            <a:pPr lvl="1"/>
            <a:r>
              <a:rPr lang="en-US" dirty="0" smtClean="0"/>
              <a:t>Further interpretation in terms of </a:t>
            </a:r>
            <a:r>
              <a:rPr lang="en-US" dirty="0" err="1" smtClean="0"/>
              <a:t>cos</a:t>
            </a:r>
            <a:r>
              <a:rPr lang="en-US" dirty="0" err="1" smtClean="0">
                <a:latin typeface="Symbol" pitchFamily="18" charset="2"/>
              </a:rPr>
              <a:t>q</a:t>
            </a:r>
            <a:r>
              <a:rPr lang="en-US" baseline="-25000" dirty="0" err="1" smtClean="0"/>
              <a:t>A</a:t>
            </a:r>
            <a:r>
              <a:rPr lang="en-US" dirty="0" smtClean="0"/>
              <a:t> and </a:t>
            </a:r>
            <a:r>
              <a:rPr lang="en-US" dirty="0" err="1" smtClean="0"/>
              <a:t>tan</a:t>
            </a:r>
            <a:r>
              <a:rPr lang="en-US" dirty="0" err="1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81" y="2819400"/>
            <a:ext cx="4102319" cy="383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43200"/>
            <a:ext cx="4540469" cy="298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419601" y="5562600"/>
            <a:ext cx="4540468" cy="1011936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LHC limits start superseding those from </a:t>
            </a:r>
            <a:r>
              <a:rPr lang="en-US" dirty="0" err="1" smtClean="0"/>
              <a:t>BaBar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948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1"/>
            <a:ext cx="3250250" cy="2391472"/>
          </a:xfrm>
        </p:spPr>
        <p:txBody>
          <a:bodyPr>
            <a:normAutofit/>
          </a:bodyPr>
          <a:lstStyle/>
          <a:p>
            <a:r>
              <a:rPr lang="en-US" dirty="0" smtClean="0"/>
              <a:t>“Almost unresolved” photon pairs</a:t>
            </a:r>
          </a:p>
          <a:p>
            <a:pPr lvl="1"/>
            <a:r>
              <a:rPr lang="en-US" dirty="0" smtClean="0"/>
              <a:t>L=5 fb</a:t>
            </a:r>
            <a:r>
              <a:rPr lang="en-US" baseline="30000" dirty="0" smtClean="0"/>
              <a:t>-1</a:t>
            </a:r>
            <a:r>
              <a:rPr lang="en-US" dirty="0" smtClean="0"/>
              <a:t> of 7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</a:p>
          <a:p>
            <a:r>
              <a:rPr lang="en-US" dirty="0" smtClean="0"/>
              <a:t>Selections:</a:t>
            </a:r>
          </a:p>
          <a:p>
            <a:pPr lvl="1"/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r>
              <a:rPr lang="en-US" dirty="0" smtClean="0"/>
              <a:t>(“</a:t>
            </a:r>
            <a:r>
              <a:rPr lang="en-US" dirty="0" smtClean="0">
                <a:sym typeface="Symbol" panose="05050102010706020507" pitchFamily="18" charset="2"/>
              </a:rPr>
              <a:t></a:t>
            </a:r>
            <a:r>
              <a:rPr lang="en-US" baseline="-25000" dirty="0" smtClean="0"/>
              <a:t>1</a:t>
            </a:r>
            <a:r>
              <a:rPr lang="en-US" dirty="0" smtClean="0"/>
              <a:t>”)&gt;40 </a:t>
            </a:r>
            <a:r>
              <a:rPr lang="en-US" dirty="0" err="1" smtClean="0"/>
              <a:t>GeV</a:t>
            </a:r>
            <a:r>
              <a:rPr lang="en-US" dirty="0" smtClean="0"/>
              <a:t> E</a:t>
            </a:r>
            <a:r>
              <a:rPr lang="en-US" baseline="-25000" dirty="0" smtClean="0"/>
              <a:t>T</a:t>
            </a:r>
            <a:r>
              <a:rPr lang="en-US" dirty="0" smtClean="0"/>
              <a:t>(“</a:t>
            </a:r>
            <a:r>
              <a:rPr lang="en-US" dirty="0" smtClean="0">
                <a:sym typeface="Symbol" panose="05050102010706020507" pitchFamily="18" charset="2"/>
              </a:rPr>
              <a:t></a:t>
            </a:r>
            <a:r>
              <a:rPr lang="en-US" baseline="-25000" dirty="0" smtClean="0"/>
              <a:t>2</a:t>
            </a:r>
            <a:r>
              <a:rPr lang="en-US" dirty="0" smtClean="0"/>
              <a:t>”)&gt; 25 </a:t>
            </a:r>
            <a:r>
              <a:rPr lang="en-US" dirty="0" err="1" smtClean="0"/>
              <a:t>GeV</a:t>
            </a:r>
            <a:r>
              <a:rPr lang="en-US" dirty="0" smtClean="0"/>
              <a:t> in |</a:t>
            </a:r>
            <a:r>
              <a:rPr lang="en-US" dirty="0" smtClean="0">
                <a:sym typeface="Symbol" panose="05050102010706020507" pitchFamily="18" charset="2"/>
              </a:rPr>
              <a:t></a:t>
            </a:r>
            <a:r>
              <a:rPr lang="en-US" dirty="0" smtClean="0"/>
              <a:t>|&lt;2.4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" y="3619872"/>
            <a:ext cx="4876800" cy="3012314"/>
          </a:xfrm>
        </p:spPr>
        <p:txBody>
          <a:bodyPr>
            <a:normAutofit/>
          </a:bodyPr>
          <a:lstStyle/>
          <a:p>
            <a:r>
              <a:rPr lang="en-US" dirty="0"/>
              <a:t>Mostly standard photon ID, but drop some of the shape variables </a:t>
            </a:r>
          </a:p>
          <a:p>
            <a:pPr lvl="1"/>
            <a:r>
              <a:rPr lang="en-US" dirty="0"/>
              <a:t>Keep “slightly resolved” photon </a:t>
            </a:r>
            <a:r>
              <a:rPr lang="en-US" dirty="0" smtClean="0"/>
              <a:t>pairs</a:t>
            </a:r>
          </a:p>
          <a:p>
            <a:pPr lvl="1"/>
            <a:r>
              <a:rPr lang="en-US" dirty="0" smtClean="0"/>
              <a:t>Also reduces systematics</a:t>
            </a:r>
            <a:endParaRPr lang="en-US" dirty="0"/>
          </a:p>
          <a:p>
            <a:r>
              <a:rPr lang="en-US" dirty="0" smtClean="0"/>
              <a:t>Full selection efficiency ranges within </a:t>
            </a:r>
            <a:r>
              <a:rPr lang="en-US" dirty="0"/>
              <a:t>20-30% for m(h)=100-150 </a:t>
            </a:r>
            <a:r>
              <a:rPr lang="en-US" dirty="0" err="1"/>
              <a:t>GeV</a:t>
            </a:r>
            <a:r>
              <a:rPr lang="en-US" dirty="0"/>
              <a:t> and m(a)=100-400 </a:t>
            </a:r>
            <a:r>
              <a:rPr lang="en-US" dirty="0" smtClean="0"/>
              <a:t>MeV</a:t>
            </a:r>
          </a:p>
          <a:p>
            <a:pPr lvl="1"/>
            <a:r>
              <a:rPr lang="en-US" dirty="0" smtClean="0"/>
              <a:t>Similar bump-hunting technique and fit procedure to h</a:t>
            </a:r>
            <a:r>
              <a:rPr lang="en-US" dirty="0" smtClean="0">
                <a:sym typeface="Symbol" panose="05050102010706020507" pitchFamily="18" charset="2"/>
              </a:rPr>
              <a:t>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87707"/>
            <a:ext cx="4800600" cy="270293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ATLAS: NMSSM </a:t>
            </a:r>
            <a:r>
              <a:rPr lang="en-US" dirty="0"/>
              <a:t>h</a:t>
            </a:r>
            <a:r>
              <a:rPr lang="en-US" dirty="0">
                <a:sym typeface="Symbol" panose="05050102010706020507" pitchFamily="18" charset="2"/>
              </a:rPr>
              <a:t>2a4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486" y="3733800"/>
            <a:ext cx="3881314" cy="2853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00" y="1447800"/>
            <a:ext cx="2900000" cy="219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450" y="1447800"/>
            <a:ext cx="2769550" cy="205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77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NMSSM h</a:t>
            </a:r>
            <a:r>
              <a:rPr lang="en-US" dirty="0" smtClean="0">
                <a:sym typeface="Symbol" panose="05050102010706020507" pitchFamily="18" charset="2"/>
              </a:rPr>
              <a:t>2a4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715000" cy="520293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Limits assume SM production mechanism</a:t>
            </a:r>
          </a:p>
          <a:p>
            <a:pPr lvl="1"/>
            <a:r>
              <a:rPr lang="en-US" dirty="0" smtClean="0"/>
              <a:t>SM </a:t>
            </a:r>
            <a:r>
              <a:rPr lang="en-US" dirty="0" err="1" smtClean="0"/>
              <a:t>higgs</a:t>
            </a:r>
            <a:r>
              <a:rPr lang="en-US" dirty="0" smtClean="0"/>
              <a:t> is used to model production</a:t>
            </a:r>
          </a:p>
          <a:p>
            <a:r>
              <a:rPr lang="en-US" dirty="0" smtClean="0"/>
              <a:t>Results presented as 95%. C.L. limits on </a:t>
            </a:r>
            <a:r>
              <a:rPr lang="en-US" dirty="0" smtClean="0">
                <a:sym typeface="Symbol" panose="05050102010706020507" pitchFamily="18" charset="2"/>
              </a:rPr>
              <a:t></a:t>
            </a:r>
            <a:r>
              <a:rPr lang="en-US" dirty="0" smtClean="0"/>
              <a:t>(pp</a:t>
            </a:r>
            <a:r>
              <a:rPr lang="en-US" dirty="0" smtClean="0">
                <a:sym typeface="Symbol" panose="05050102010706020507" pitchFamily="18" charset="2"/>
              </a:rPr>
              <a:t>h2a4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Br(</a:t>
            </a:r>
            <a:r>
              <a:rPr lang="en-US" dirty="0" smtClean="0">
                <a:sym typeface="Symbol" panose="05050102010706020507" pitchFamily="18" charset="2"/>
              </a:rPr>
              <a:t>a2</a:t>
            </a:r>
            <a:r>
              <a:rPr lang="en-US" dirty="0" smtClean="0"/>
              <a:t>) large at low mass because 2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 is not allowed, compete with </a:t>
            </a:r>
            <a:r>
              <a:rPr lang="en-US" dirty="0" err="1" smtClean="0"/>
              <a:t>ee</a:t>
            </a:r>
            <a:r>
              <a:rPr lang="en-US" dirty="0" smtClean="0"/>
              <a:t> and </a:t>
            </a:r>
            <a:r>
              <a:rPr lang="en-US" dirty="0" smtClean="0">
                <a:latin typeface="Symbol" panose="05050102010706020507" pitchFamily="18" charset="2"/>
              </a:rPr>
              <a:t>mm</a:t>
            </a:r>
            <a:r>
              <a:rPr lang="en-US" dirty="0" smtClean="0"/>
              <a:t> channels</a:t>
            </a:r>
          </a:p>
          <a:p>
            <a:r>
              <a:rPr lang="en-US" dirty="0" smtClean="0"/>
              <a:t>Should be easily reinterpretable with other models</a:t>
            </a:r>
          </a:p>
          <a:p>
            <a:pPr lvl="1"/>
            <a:r>
              <a:rPr lang="en-US" dirty="0" smtClean="0"/>
              <a:t>Model dependency comes mainly through </a:t>
            </a:r>
          </a:p>
          <a:p>
            <a:pPr lvl="2"/>
            <a:r>
              <a:rPr lang="en-US" dirty="0" smtClean="0"/>
              <a:t>Isolations, which should be stable for most Higgs signatures </a:t>
            </a:r>
          </a:p>
          <a:p>
            <a:pPr lvl="2"/>
            <a:r>
              <a:rPr lang="en-US" dirty="0" smtClean="0"/>
              <a:t>Photon momentum thresholds</a:t>
            </a:r>
          </a:p>
          <a:p>
            <a:pPr lvl="3"/>
            <a:r>
              <a:rPr lang="en-US" dirty="0" smtClean="0"/>
              <a:t>If Higgs decays to a light boson and something else, acceptance will get reduced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800600" cy="30480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365" y="1109388"/>
            <a:ext cx="276027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57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Several </a:t>
            </a:r>
            <a:r>
              <a:rPr lang="en-US" dirty="0" smtClean="0"/>
              <a:t>CMS and ATLAS </a:t>
            </a:r>
            <a:r>
              <a:rPr lang="en-US" dirty="0" smtClean="0"/>
              <a:t>analyses </a:t>
            </a:r>
            <a:r>
              <a:rPr lang="en-US" dirty="0" smtClean="0"/>
              <a:t>either aim </a:t>
            </a:r>
            <a:r>
              <a:rPr lang="en-US" dirty="0" smtClean="0"/>
              <a:t>at searches </a:t>
            </a:r>
            <a:r>
              <a:rPr lang="en-US" dirty="0" smtClean="0"/>
              <a:t>for evidence of Higgs decays into “hidden” bosons or can be interpreted that way</a:t>
            </a:r>
            <a:endParaRPr lang="en-US" dirty="0" smtClean="0"/>
          </a:p>
          <a:p>
            <a:pPr lvl="1"/>
            <a:r>
              <a:rPr lang="en-US" dirty="0" smtClean="0"/>
              <a:t>Sensitive to a range of couplings of </a:t>
            </a:r>
            <a:r>
              <a:rPr lang="en-US" dirty="0" smtClean="0"/>
              <a:t>new hidden </a:t>
            </a:r>
            <a:r>
              <a:rPr lang="en-US" dirty="0" smtClean="0"/>
              <a:t>bosons to SM</a:t>
            </a:r>
          </a:p>
          <a:p>
            <a:pPr lvl="2"/>
            <a:r>
              <a:rPr lang="en-US" dirty="0" smtClean="0"/>
              <a:t>Long and short-lived final states searched for</a:t>
            </a:r>
            <a:endParaRPr lang="en-US" dirty="0" smtClean="0"/>
          </a:p>
          <a:p>
            <a:pPr lvl="1"/>
            <a:r>
              <a:rPr lang="en-US" dirty="0" smtClean="0"/>
              <a:t>Electron channels starting gaining ground</a:t>
            </a:r>
          </a:p>
          <a:p>
            <a:pPr lvl="1"/>
            <a:r>
              <a:rPr lang="en-US" dirty="0" smtClean="0"/>
              <a:t>In the context of NMSSM </a:t>
            </a:r>
            <a:r>
              <a:rPr lang="en-US" dirty="0" err="1" smtClean="0"/>
              <a:t>pseudoscalars</a:t>
            </a:r>
            <a:r>
              <a:rPr lang="en-US" dirty="0" smtClean="0"/>
              <a:t> a1, photons allow to cover low mass region below </a:t>
            </a:r>
            <a:r>
              <a:rPr lang="en-US" dirty="0" err="1" smtClean="0"/>
              <a:t>dimuon</a:t>
            </a:r>
            <a:r>
              <a:rPr lang="en-US" dirty="0" smtClean="0"/>
              <a:t> mass </a:t>
            </a:r>
          </a:p>
          <a:p>
            <a:r>
              <a:rPr lang="en-US" dirty="0" smtClean="0"/>
              <a:t>When </a:t>
            </a:r>
            <a:r>
              <a:rPr lang="en-US" dirty="0"/>
              <a:t>possible, results presented in a quasi model independent fashion to allow future </a:t>
            </a:r>
            <a:r>
              <a:rPr lang="en-US" dirty="0" smtClean="0"/>
              <a:t>interpretations</a:t>
            </a:r>
          </a:p>
          <a:p>
            <a:pPr lvl="1"/>
            <a:r>
              <a:rPr lang="en-US" dirty="0" smtClean="0"/>
              <a:t>Not much coherency due to lack of common benchmarks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8988"/>
            <a:ext cx="5486400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Can conclude that this is the SM Higgs if it has all correct couplings</a:t>
            </a:r>
          </a:p>
          <a:p>
            <a:pPr lvl="1"/>
            <a:r>
              <a:rPr lang="en-US" dirty="0" smtClean="0"/>
              <a:t>Not easy as all measurement depend on combinations of couplings</a:t>
            </a:r>
          </a:p>
          <a:p>
            <a:pPr lvl="2"/>
            <a:r>
              <a:rPr lang="en-US" dirty="0" smtClean="0"/>
              <a:t>Can also miss couplings responsible for rare decays that don’t contribute to production</a:t>
            </a:r>
            <a:endParaRPr lang="en-US" dirty="0" smtClean="0"/>
          </a:p>
          <a:p>
            <a:r>
              <a:rPr lang="en-US" dirty="0" smtClean="0"/>
              <a:t>Simplify: assume all couplings to fermions (</a:t>
            </a:r>
            <a:r>
              <a:rPr lang="en-US" dirty="0" err="1" smtClean="0"/>
              <a:t>taus</a:t>
            </a:r>
            <a:r>
              <a:rPr lang="en-US" dirty="0" smtClean="0"/>
              <a:t>, tops, b’s) can at most be off from SM by a common factor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f</a:t>
            </a:r>
            <a:r>
              <a:rPr lang="en-US" dirty="0" smtClean="0"/>
              <a:t>;  assume the same for all </a:t>
            </a:r>
            <a:r>
              <a:rPr lang="en-US" dirty="0" err="1" smtClean="0"/>
              <a:t>bosonic</a:t>
            </a:r>
            <a:r>
              <a:rPr lang="en-US" dirty="0" smtClean="0"/>
              <a:t> couplings - k</a:t>
            </a:r>
            <a:r>
              <a:rPr lang="en-US" baseline="-25000" dirty="0" smtClean="0"/>
              <a:t>V</a:t>
            </a:r>
          </a:p>
          <a:p>
            <a:pPr lvl="1"/>
            <a:r>
              <a:rPr lang="en-US" dirty="0" smtClean="0"/>
              <a:t>Even in this case </a:t>
            </a:r>
            <a:r>
              <a:rPr lang="en-US" dirty="0" err="1" smtClean="0"/>
              <a:t>fermionic</a:t>
            </a:r>
            <a:r>
              <a:rPr lang="en-US" dirty="0" smtClean="0"/>
              <a:t> couplings are measured to ~30% level, </a:t>
            </a:r>
            <a:r>
              <a:rPr lang="en-US" dirty="0" err="1" smtClean="0"/>
              <a:t>bosonic</a:t>
            </a:r>
            <a:r>
              <a:rPr lang="en-US" dirty="0" smtClean="0"/>
              <a:t> to ~10%</a:t>
            </a:r>
          </a:p>
          <a:p>
            <a:r>
              <a:rPr lang="en-US" dirty="0" smtClean="0"/>
              <a:t>Ask a different question: how much the accounted Higgs decays allow to say about hypothetical non-SM decays of </a:t>
            </a:r>
            <a:r>
              <a:rPr lang="en-US" dirty="0" err="1" smtClean="0"/>
              <a:t>higgs</a:t>
            </a:r>
            <a:endParaRPr lang="en-US" dirty="0" smtClean="0"/>
          </a:p>
          <a:p>
            <a:pPr lvl="1"/>
            <a:r>
              <a:rPr lang="en-US" dirty="0" smtClean="0"/>
              <a:t>Higgs can be decaying 40% of the time into something new and we wouldn’t know</a:t>
            </a: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997246"/>
            <a:ext cx="2895600" cy="277814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2000" y="6553200"/>
            <a:ext cx="762000" cy="304800"/>
          </a:xfrm>
        </p:spPr>
        <p:txBody>
          <a:bodyPr/>
          <a:lstStyle/>
          <a:p>
            <a:fld id="{1046B620-8B05-4EFC-8305-FCF15F23033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953000" cy="304800"/>
          </a:xfrm>
        </p:spPr>
        <p:txBody>
          <a:bodyPr/>
          <a:lstStyle/>
          <a:p>
            <a:pPr algn="l"/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“A Higgs” vs “The Higgs” the Hard Way</a:t>
            </a:r>
            <a:endParaRPr lang="en-US" dirty="0"/>
          </a:p>
        </p:txBody>
      </p:sp>
      <p:pic>
        <p:nvPicPr>
          <p:cNvPr id="7" name="Picture 2" descr="http://cms-higgs-results.web.cern.ch/cms-higgs-results/Comb/HIG-13-005/cVcF_all_channels_1quadra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15234"/>
            <a:ext cx="2895600" cy="28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28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Easy Way: A New Very Light Higgs?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2400" y="1143000"/>
                <a:ext cx="8763000" cy="54864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NMSSM: a new singlet field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dirty="0" smtClean="0"/>
                  <a:t> explains </a:t>
                </a:r>
                <a:r>
                  <a:rPr lang="en-US" dirty="0" smtClean="0">
                    <a:sym typeface="Symbol" panose="05050102010706020507" pitchFamily="18" charset="2"/>
                  </a:rPr>
                  <a:t></a:t>
                </a:r>
                <a:r>
                  <a:rPr lang="en-US" dirty="0" smtClean="0"/>
                  <a:t> in the MSSM </a:t>
                </a:r>
                <a:r>
                  <a:rPr lang="en-US" dirty="0" err="1" smtClean="0"/>
                  <a:t>lagrangian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Two possibilities</a:t>
                </a:r>
              </a:p>
              <a:p>
                <a:pPr lvl="1"/>
                <a:r>
                  <a:rPr lang="en-US" dirty="0" smtClean="0"/>
                  <a:t>m(h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)&lt; m(h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~h</a:t>
                </a:r>
                <a:r>
                  <a:rPr lang="en-US" baseline="-25000" dirty="0" smtClean="0"/>
                  <a:t>SM</a:t>
                </a:r>
                <a:r>
                  <a:rPr lang="en-US" dirty="0" smtClean="0"/>
                  <a:t>)=125 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 or 125 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=m(h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~h</a:t>
                </a:r>
                <a:r>
                  <a:rPr lang="en-US" baseline="-25000" dirty="0" smtClean="0"/>
                  <a:t>SM</a:t>
                </a:r>
                <a:r>
                  <a:rPr lang="en-US" dirty="0" smtClean="0"/>
                  <a:t>)&lt; m(h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)</a:t>
                </a:r>
              </a:p>
              <a:p>
                <a:pPr lvl="2"/>
                <a:r>
                  <a:rPr lang="en-US" dirty="0" smtClean="0"/>
                  <a:t>Both are “hidden”:</a:t>
                </a:r>
              </a:p>
              <a:p>
                <a:pPr lvl="3"/>
                <a:r>
                  <a:rPr lang="en-US" dirty="0" smtClean="0"/>
                  <a:t>SM-like </a:t>
                </a:r>
                <a:r>
                  <a:rPr lang="en-US" dirty="0" smtClean="0"/>
                  <a:t>Higgs with SM production x-section and small B(</a:t>
                </a:r>
                <a:r>
                  <a:rPr lang="en-US" dirty="0" err="1" smtClean="0"/>
                  <a:t>h</a:t>
                </a:r>
                <a:r>
                  <a:rPr lang="en-US" dirty="0" err="1" smtClean="0">
                    <a:sym typeface="Symbol" panose="05050102010706020507" pitchFamily="18" charset="2"/>
                  </a:rPr>
                  <a:t></a:t>
                </a:r>
                <a:r>
                  <a:rPr lang="en-US" dirty="0" err="1" smtClean="0"/>
                  <a:t>aa</a:t>
                </a:r>
                <a:r>
                  <a:rPr lang="en-US" dirty="0" smtClean="0"/>
                  <a:t>) </a:t>
                </a:r>
              </a:p>
              <a:p>
                <a:pPr lvl="3"/>
                <a:r>
                  <a:rPr lang="en-US" dirty="0" smtClean="0"/>
                  <a:t>The other one has </a:t>
                </a:r>
                <a:r>
                  <a:rPr lang="en-US" dirty="0" smtClean="0"/>
                  <a:t>large B(</a:t>
                </a:r>
                <a:r>
                  <a:rPr lang="en-US" dirty="0" err="1" smtClean="0"/>
                  <a:t>h</a:t>
                </a:r>
                <a:r>
                  <a:rPr lang="en-US" dirty="0" err="1" smtClean="0">
                    <a:sym typeface="Symbol" panose="05050102010706020507" pitchFamily="18" charset="2"/>
                  </a:rPr>
                  <a:t></a:t>
                </a:r>
                <a:r>
                  <a:rPr lang="en-US" dirty="0" err="1" smtClean="0"/>
                  <a:t>aa</a:t>
                </a:r>
                <a:r>
                  <a:rPr lang="en-US" dirty="0" smtClean="0"/>
                  <a:t>) but small production cross-section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2400" y="1143000"/>
                <a:ext cx="8763000" cy="548640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152400" y="1981200"/>
            <a:ext cx="5224602" cy="2895600"/>
          </a:xfrm>
        </p:spPr>
        <p:txBody>
          <a:bodyPr>
            <a:normAutofit/>
          </a:bodyPr>
          <a:lstStyle/>
          <a:p>
            <a:r>
              <a:rPr lang="en-US" dirty="0"/>
              <a:t>Extended Higgs sector: </a:t>
            </a:r>
          </a:p>
          <a:p>
            <a:pPr lvl="1"/>
            <a:r>
              <a:rPr lang="en-US" dirty="0"/>
              <a:t>A new CP-odd Higgs a</a:t>
            </a:r>
            <a:r>
              <a:rPr lang="en-US" baseline="-25000" dirty="0"/>
              <a:t>1</a:t>
            </a:r>
            <a:r>
              <a:rPr lang="en-US" dirty="0"/>
              <a:t> coming from the new singlet</a:t>
            </a:r>
          </a:p>
          <a:p>
            <a:pPr lvl="2"/>
            <a:r>
              <a:rPr lang="en-US" dirty="0"/>
              <a:t>Weakly couples to SM (very hard to produce directly), but strongly couples to some of the other Higgs bosons</a:t>
            </a:r>
          </a:p>
          <a:p>
            <a:pPr lvl="4"/>
            <a:r>
              <a:rPr lang="en-US" dirty="0"/>
              <a:t>If produced, will have no choice but decay to SM particles</a:t>
            </a:r>
          </a:p>
          <a:p>
            <a:pPr lvl="1"/>
            <a:r>
              <a:rPr lang="en-US" dirty="0"/>
              <a:t>Two Higgs “cousins”: CP-even h</a:t>
            </a:r>
            <a:r>
              <a:rPr lang="en-US" baseline="-25000" dirty="0"/>
              <a:t>1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5029200" cy="228600"/>
          </a:xfrm>
        </p:spPr>
        <p:txBody>
          <a:bodyPr/>
          <a:lstStyle/>
          <a:p>
            <a:pPr algn="l"/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5436187" y="2136317"/>
            <a:ext cx="3555413" cy="2740483"/>
            <a:chOff x="5486400" y="1907717"/>
            <a:chExt cx="3555413" cy="2740483"/>
          </a:xfrm>
        </p:grpSpPr>
        <p:sp>
          <p:nvSpPr>
            <p:cNvPr id="22" name="Rectangle 21"/>
            <p:cNvSpPr/>
            <p:nvPr/>
          </p:nvSpPr>
          <p:spPr>
            <a:xfrm>
              <a:off x="5486400" y="1982007"/>
              <a:ext cx="3555413" cy="266619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119" y="2355359"/>
              <a:ext cx="3231081" cy="229284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494412" y="1907717"/>
                  <a:ext cx="3538398" cy="49519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i="1" dirty="0" smtClean="0">
                      <a:latin typeface="+mj-lt"/>
                    </a:rPr>
                    <a:t>Branching fraction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/>
                            </a:rPr>
                            <m:t>𝒂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𝝁𝝁</m:t>
                      </m:r>
                    </m:oMath>
                  </a14:m>
                  <a:endParaRPr lang="en-US" sz="1400" b="1" i="1" dirty="0" smtClean="0">
                    <a:latin typeface="+mj-lt"/>
                  </a:endParaRPr>
                </a:p>
                <a:p>
                  <a:pPr algn="ctr"/>
                  <a:r>
                    <a:rPr lang="en-US" sz="1400" b="1" i="1" dirty="0" err="1" smtClean="0">
                      <a:latin typeface="+mj-lt"/>
                    </a:rPr>
                    <a:t>Dermisec</a:t>
                  </a:r>
                  <a:r>
                    <a:rPr lang="en-US" sz="1400" b="1" i="1" dirty="0" smtClean="0">
                      <a:latin typeface="+mj-lt"/>
                    </a:rPr>
                    <a:t> &amp; </a:t>
                  </a:r>
                  <a:r>
                    <a:rPr lang="en-US" sz="1400" b="1" i="1" dirty="0" err="1" smtClean="0">
                      <a:latin typeface="+mj-lt"/>
                    </a:rPr>
                    <a:t>Gunion</a:t>
                  </a:r>
                  <a:r>
                    <a:rPr lang="en-US" sz="1400" b="1" i="1" dirty="0" smtClean="0">
                      <a:latin typeface="+mj-lt"/>
                    </a:rPr>
                    <a:t>, </a:t>
                  </a:r>
                  <a:r>
                    <a:rPr lang="en-US" sz="1400" b="1" i="1" dirty="0" err="1" smtClean="0">
                      <a:latin typeface="+mj-lt"/>
                    </a:rPr>
                    <a:t>Phys.Rev</a:t>
                  </a:r>
                  <a:r>
                    <a:rPr lang="en-US" sz="1400" b="1" i="1" dirty="0">
                      <a:latin typeface="+mj-lt"/>
                    </a:rPr>
                    <a:t>. D81 (</a:t>
                  </a:r>
                  <a:r>
                    <a:rPr lang="en-US" sz="1400" b="1" i="1" dirty="0" smtClean="0">
                      <a:latin typeface="+mj-lt"/>
                    </a:rPr>
                    <a:t>2010), 075003</a:t>
                  </a:r>
                  <a:endParaRPr lang="en-US" sz="1400" b="1" i="1" dirty="0">
                    <a:latin typeface="+mj-lt"/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4412" y="1907717"/>
                  <a:ext cx="3538398" cy="4951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2439" b="-58537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5-Point Star 23"/>
            <p:cNvSpPr/>
            <p:nvPr/>
          </p:nvSpPr>
          <p:spPr>
            <a:xfrm>
              <a:off x="6449428" y="3061605"/>
              <a:ext cx="69431" cy="7211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80" t="20156" r="28360" b="39680"/>
            <a:stretch/>
          </p:blipFill>
          <p:spPr>
            <a:xfrm>
              <a:off x="7633944" y="2934011"/>
              <a:ext cx="916325" cy="920892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866014" y="2773133"/>
              <a:ext cx="833171" cy="937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1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NMSSM: A Hidden Higgs Portal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Potentially spectacular signatures</a:t>
            </a:r>
          </a:p>
          <a:p>
            <a:pPr lvl="1"/>
            <a:r>
              <a:rPr lang="en-US" dirty="0" smtClean="0"/>
              <a:t>If a</a:t>
            </a:r>
            <a:r>
              <a:rPr lang="en-US" baseline="-25000" dirty="0" smtClean="0"/>
              <a:t>1</a:t>
            </a:r>
            <a:r>
              <a:rPr lang="en-US" dirty="0" smtClean="0"/>
              <a:t> is heavy-</a:t>
            </a:r>
            <a:r>
              <a:rPr lang="en-US" dirty="0" err="1" smtClean="0"/>
              <a:t>ish</a:t>
            </a:r>
            <a:r>
              <a:rPr lang="en-US" dirty="0" smtClean="0"/>
              <a:t>, e.g. above 2m</a:t>
            </a:r>
            <a:r>
              <a:rPr lang="en-US" baseline="-25000" dirty="0" smtClean="0">
                <a:sym typeface="Symbol" panose="05050102010706020507" pitchFamily="18" charset="2"/>
              </a:rPr>
              <a:t></a:t>
            </a:r>
            <a:r>
              <a:rPr lang="en-US" dirty="0" smtClean="0"/>
              <a:t> or 2m</a:t>
            </a:r>
            <a:r>
              <a:rPr lang="en-US" baseline="-25000" dirty="0" smtClean="0"/>
              <a:t>b</a:t>
            </a:r>
            <a:r>
              <a:rPr lang="en-US" dirty="0" smtClean="0"/>
              <a:t>, can be on the challenging side experimentally</a:t>
            </a:r>
          </a:p>
          <a:p>
            <a:pPr lvl="1"/>
            <a:r>
              <a:rPr lang="en-US" dirty="0" smtClean="0"/>
              <a:t>But can be easy if light enough – “lepton jets”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If too light (&lt;2m</a:t>
            </a:r>
            <a:r>
              <a:rPr lang="en-US" baseline="-25000" dirty="0" smtClean="0">
                <a:sym typeface="Symbol" panose="05050102010706020507" pitchFamily="18" charset="2"/>
              </a:rPr>
              <a:t></a:t>
            </a:r>
            <a:r>
              <a:rPr lang="en-US" dirty="0" smtClean="0"/>
              <a:t>), can look for a</a:t>
            </a:r>
            <a:r>
              <a:rPr lang="en-US" baseline="-25000" dirty="0" smtClean="0"/>
              <a:t>1</a:t>
            </a:r>
            <a:r>
              <a:rPr lang="en-US" dirty="0" smtClean="0"/>
              <a:t> decays to photons</a:t>
            </a:r>
          </a:p>
          <a:p>
            <a:r>
              <a:rPr lang="en-US" dirty="0" smtClean="0"/>
              <a:t>No contradiction with current knowledge because a’s couple very weakly to SM particles</a:t>
            </a:r>
          </a:p>
          <a:p>
            <a:pPr lvl="2"/>
            <a:r>
              <a:rPr lang="en-US" dirty="0" smtClean="0"/>
              <a:t>It could be that the only way to see it is to make a heavier </a:t>
            </a:r>
            <a:r>
              <a:rPr lang="en-US" dirty="0" err="1" smtClean="0"/>
              <a:t>higgs</a:t>
            </a:r>
            <a:r>
              <a:rPr lang="en-US" dirty="0" smtClean="0"/>
              <a:t> first and then watch it decay</a:t>
            </a:r>
          </a:p>
          <a:p>
            <a:pPr lvl="3"/>
            <a:r>
              <a:rPr lang="en-US" dirty="0" smtClean="0"/>
              <a:t>Only nature and the LHC can do that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4724400" cy="30480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1BBDD-7D07-4D97-8046-8D4E787F772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07543"/>
            <a:ext cx="4419600" cy="181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85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144232"/>
            <a:ext cx="6248400" cy="340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Searching for Light Hidden Things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497553"/>
            <a:ext cx="8839200" cy="1931446"/>
          </a:xfrm>
        </p:spPr>
        <p:txBody>
          <a:bodyPr>
            <a:normAutofit/>
          </a:bodyPr>
          <a:lstStyle/>
          <a:p>
            <a:r>
              <a:rPr lang="en-US" dirty="0" smtClean="0"/>
              <a:t>Generalize for many classes of new physics searches:</a:t>
            </a:r>
          </a:p>
          <a:p>
            <a:pPr lvl="1"/>
            <a:r>
              <a:rPr lang="en-US" dirty="0" smtClean="0"/>
              <a:t>H</a:t>
            </a:r>
            <a:r>
              <a:rPr lang="en-US" dirty="0" smtClean="0"/>
              <a:t>igh </a:t>
            </a:r>
            <a:r>
              <a:rPr lang="en-US" dirty="0" smtClean="0"/>
              <a:t>energy colliders can have enough energy to make the heavy stuff that </a:t>
            </a:r>
            <a:r>
              <a:rPr lang="en-US" dirty="0" smtClean="0"/>
              <a:t>couples to new hidden particles</a:t>
            </a:r>
            <a:endParaRPr lang="en-US" dirty="0" smtClean="0"/>
          </a:p>
          <a:p>
            <a:pPr lvl="1"/>
            <a:r>
              <a:rPr lang="en-US" dirty="0" smtClean="0"/>
              <a:t>They </a:t>
            </a:r>
            <a:r>
              <a:rPr lang="en-US" dirty="0"/>
              <a:t>will eventually decay to SM particles </a:t>
            </a:r>
          </a:p>
          <a:p>
            <a:pPr lvl="2"/>
            <a:r>
              <a:rPr lang="en-US" dirty="0" smtClean="0"/>
              <a:t>All you have to </a:t>
            </a:r>
            <a:r>
              <a:rPr lang="en-US" dirty="0" smtClean="0"/>
              <a:t>do is </a:t>
            </a:r>
            <a:r>
              <a:rPr lang="en-US" dirty="0" smtClean="0"/>
              <a:t>sit </a:t>
            </a:r>
            <a:r>
              <a:rPr lang="en-US" dirty="0"/>
              <a:t>back and watch</a:t>
            </a:r>
          </a:p>
          <a:p>
            <a:pPr lvl="1"/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096000" y="3657600"/>
            <a:ext cx="2971801" cy="2971799"/>
          </a:xfrm>
        </p:spPr>
        <p:txBody>
          <a:bodyPr/>
          <a:lstStyle/>
          <a:p>
            <a:r>
              <a:rPr lang="en-US" dirty="0" smtClean="0"/>
              <a:t>“Something heavy” can be e.g. SUSY partners</a:t>
            </a:r>
          </a:p>
          <a:p>
            <a:r>
              <a:rPr lang="en-US" dirty="0" smtClean="0"/>
              <a:t>Or it can be </a:t>
            </a:r>
            <a:r>
              <a:rPr lang="en-US" dirty="0" smtClean="0"/>
              <a:t>Higgs opening a new portal at the LHC</a:t>
            </a:r>
            <a:endParaRPr lang="en-US" dirty="0" smtClean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5029200" cy="22860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9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Example: Dark Photons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2399" y="1981200"/>
                <a:ext cx="5505059" cy="441960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 smtClean="0"/>
                  <a:t>Unknown pulsar? Cosmic rays interacting </a:t>
                </a:r>
                <a:r>
                  <a:rPr lang="en-US" sz="2000" dirty="0"/>
                  <a:t>with giant molecular </a:t>
                </a:r>
                <a:r>
                  <a:rPr lang="en-US" sz="2000" dirty="0" smtClean="0"/>
                  <a:t>clouds?</a:t>
                </a:r>
                <a:endParaRPr lang="en-US" sz="2000" dirty="0"/>
              </a:p>
              <a:p>
                <a:pPr>
                  <a:lnSpc>
                    <a:spcPct val="120000"/>
                  </a:lnSpc>
                </a:pPr>
                <a:r>
                  <a:rPr lang="en-US" sz="2000" dirty="0" smtClean="0"/>
                  <a:t>Or </a:t>
                </a:r>
                <a:r>
                  <a:rPr lang="en-US" sz="2000" dirty="0" err="1" smtClean="0"/>
                  <a:t>TeV</a:t>
                </a:r>
                <a:r>
                  <a:rPr lang="en-US" sz="2000" dirty="0" smtClean="0"/>
                  <a:t>-scale dark </a:t>
                </a:r>
                <a:r>
                  <a:rPr lang="en-US" sz="2000" dirty="0"/>
                  <a:t>matter annihilation </a:t>
                </a:r>
                <a:r>
                  <a:rPr lang="en-US" sz="2000" dirty="0" smtClean="0"/>
                  <a:t>in the </a:t>
                </a:r>
                <a:r>
                  <a:rPr lang="en-US" sz="2000" dirty="0"/>
                  <a:t>galactic </a:t>
                </a:r>
                <a:r>
                  <a:rPr lang="en-US" sz="2000" dirty="0" smtClean="0"/>
                  <a:t>halo with a large x-section:</a:t>
                </a:r>
                <a:endParaRPr lang="en-US" sz="2000" dirty="0"/>
              </a:p>
              <a:p>
                <a:pPr marL="574675" lvl="1">
                  <a:lnSpc>
                    <a:spcPct val="120000"/>
                  </a:lnSpc>
                </a:pPr>
                <a:r>
                  <a:rPr lang="en-US" sz="2000" u="sng" dirty="0" smtClean="0"/>
                  <a:t>Dark</a:t>
                </a:r>
                <a:r>
                  <a:rPr lang="en-US" sz="2000" dirty="0" smtClean="0"/>
                  <a:t> photon</a:t>
                </a:r>
                <a:r>
                  <a:rPr lang="en-US" sz="200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000" dirty="0" smtClean="0"/>
                  <a:t>: an attractive long-distance force between slow WIMPs </a:t>
                </a:r>
                <a:endParaRPr lang="en-US" sz="2000" dirty="0"/>
              </a:p>
              <a:p>
                <a:pPr marL="1230757" lvl="3">
                  <a:lnSpc>
                    <a:spcPct val="120000"/>
                  </a:lnSpc>
                </a:pPr>
                <a:r>
                  <a:rPr lang="en-US" sz="1800" dirty="0" err="1" smtClean="0"/>
                  <a:t>Sommerfeld</a:t>
                </a:r>
                <a:r>
                  <a:rPr lang="en-US" sz="1800" dirty="0" smtClean="0"/>
                  <a:t> enhancement</a:t>
                </a:r>
              </a:p>
              <a:p>
                <a:pPr marL="574675" lvl="1">
                  <a:lnSpc>
                    <a:spcPct val="120000"/>
                  </a:lnSpc>
                </a:pPr>
                <a:r>
                  <a:rPr lang="en-US" sz="2000" u="sng" dirty="0" smtClean="0">
                    <a:ea typeface="Cambria Math"/>
                  </a:rPr>
                  <a:t>Hidden:</a:t>
                </a:r>
                <a:r>
                  <a:rPr lang="en-US" sz="200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000" dirty="0" smtClean="0"/>
                  <a:t> only weakly couples </a:t>
                </a:r>
                <a:r>
                  <a:rPr lang="en-US" sz="2000" dirty="0"/>
                  <a:t>to </a:t>
                </a:r>
                <a:r>
                  <a:rPr lang="en-US" sz="2000" dirty="0" smtClean="0"/>
                  <a:t>SM via kinetic mixing with photon</a:t>
                </a:r>
              </a:p>
              <a:p>
                <a:pPr marL="974725" lvl="2">
                  <a:lnSpc>
                    <a:spcPct val="120000"/>
                  </a:lnSpc>
                </a:pPr>
                <a:r>
                  <a:rPr lang="en-US" sz="2000" dirty="0" smtClean="0"/>
                  <a:t>As no antiproton excess observed, M</a:t>
                </a: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𝐷</m:t>
                        </m:r>
                      </m:sub>
                    </m:sSub>
                    <m:r>
                      <a:rPr lang="en-US" sz="200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>
                    <a:latin typeface="Cambria Math"/>
                    <a:ea typeface="Cambria Math"/>
                  </a:rPr>
                  <a:t>≲ </a:t>
                </a:r>
                <a:r>
                  <a:rPr lang="en-US" sz="2000" dirty="0" smtClean="0"/>
                  <a:t>O(1 </a:t>
                </a:r>
                <a:r>
                  <a:rPr lang="en-US" sz="2000" dirty="0" err="1"/>
                  <a:t>GeV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2399" y="1981200"/>
                <a:ext cx="5505059" cy="4419600"/>
              </a:xfrm>
              <a:prstGeom prst="rect">
                <a:avLst/>
              </a:prstGeom>
              <a:blipFill rotWithShape="0">
                <a:blip r:embed="rId2"/>
                <a:stretch>
                  <a:fillRect t="-138" r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400" y="1327150"/>
            <a:ext cx="8839200" cy="882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smtClean="0"/>
              <a:t>Motivated </a:t>
            </a:r>
            <a:r>
              <a:rPr lang="en-US" sz="2000" dirty="0" smtClean="0"/>
              <a:t>by the </a:t>
            </a:r>
            <a:r>
              <a:rPr lang="en-US" sz="2000" dirty="0"/>
              <a:t>measured by satellite experiments rising positron fraction towards higher </a:t>
            </a:r>
            <a:r>
              <a:rPr lang="en-US" sz="2000" dirty="0" smtClean="0"/>
              <a:t>energy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5029200" cy="228600"/>
          </a:xfrm>
        </p:spPr>
        <p:txBody>
          <a:bodyPr/>
          <a:lstStyle/>
          <a:p>
            <a:pPr algn="l"/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829272" y="4440237"/>
            <a:ext cx="3086128" cy="2189163"/>
            <a:chOff x="2884488" y="2334419"/>
            <a:chExt cx="3375025" cy="2189163"/>
          </a:xfrm>
        </p:grpSpPr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189288" y="2728119"/>
              <a:ext cx="69215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V="1">
              <a:off x="3265488" y="3544094"/>
              <a:ext cx="609600" cy="522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flipV="1">
              <a:off x="3881438" y="2804319"/>
              <a:ext cx="6096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2884488" y="2499519"/>
              <a:ext cx="3873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/>
                <a:t>X</a:t>
              </a: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2917826" y="3871119"/>
              <a:ext cx="3873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/>
                <a:t>X</a:t>
              </a:r>
            </a:p>
          </p:txBody>
        </p:sp>
        <p:sp>
          <p:nvSpPr>
            <p:cNvPr id="15" name="Text Box 21"/>
            <p:cNvSpPr txBox="1">
              <a:spLocks noChangeArrowheads="1"/>
            </p:cNvSpPr>
            <p:nvPr/>
          </p:nvSpPr>
          <p:spPr bwMode="auto">
            <a:xfrm>
              <a:off x="4452938" y="2575719"/>
              <a:ext cx="3429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</a:t>
              </a:r>
              <a:endParaRPr lang="en-US"/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 flipH="1">
              <a:off x="3875088" y="3261519"/>
              <a:ext cx="635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Line 23"/>
            <p:cNvSpPr>
              <a:spLocks noChangeShapeType="1"/>
            </p:cNvSpPr>
            <p:nvPr/>
          </p:nvSpPr>
          <p:spPr bwMode="auto">
            <a:xfrm>
              <a:off x="3881438" y="3534569"/>
              <a:ext cx="6096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4424363" y="3794919"/>
              <a:ext cx="3429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</a:t>
              </a:r>
              <a:endParaRPr lang="en-US"/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auto">
            <a:xfrm>
              <a:off x="3494088" y="2978944"/>
              <a:ext cx="0" cy="892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>
              <a:off x="3646488" y="3077369"/>
              <a:ext cx="0" cy="641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>
              <a:off x="3417888" y="2902744"/>
              <a:ext cx="0" cy="1044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>
              <a:off x="3570288" y="3055144"/>
              <a:ext cx="0" cy="739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Line 29"/>
            <p:cNvSpPr>
              <a:spLocks noChangeShapeType="1"/>
            </p:cNvSpPr>
            <p:nvPr/>
          </p:nvSpPr>
          <p:spPr bwMode="auto">
            <a:xfrm>
              <a:off x="3722688" y="3131344"/>
              <a:ext cx="0" cy="511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Line 30"/>
            <p:cNvSpPr>
              <a:spLocks noChangeShapeType="1"/>
            </p:cNvSpPr>
            <p:nvPr/>
          </p:nvSpPr>
          <p:spPr bwMode="auto">
            <a:xfrm>
              <a:off x="3798888" y="3207544"/>
              <a:ext cx="0" cy="358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Line 31"/>
            <p:cNvSpPr>
              <a:spLocks noChangeShapeType="1"/>
            </p:cNvSpPr>
            <p:nvPr/>
          </p:nvSpPr>
          <p:spPr bwMode="auto">
            <a:xfrm>
              <a:off x="3875088" y="3283744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3106738" y="3185319"/>
              <a:ext cx="3429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</a:t>
              </a:r>
              <a:endParaRPr lang="en-US"/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>
              <a:off x="4746626" y="2797969"/>
              <a:ext cx="533400" cy="268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 flipH="1">
              <a:off x="4746626" y="2575719"/>
              <a:ext cx="500062" cy="222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Text Box 45"/>
            <p:cNvSpPr txBox="1">
              <a:spLocks noChangeArrowheads="1"/>
            </p:cNvSpPr>
            <p:nvPr/>
          </p:nvSpPr>
          <p:spPr bwMode="auto">
            <a:xfrm>
              <a:off x="5214938" y="2826544"/>
              <a:ext cx="10445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</a:t>
              </a:r>
              <a:r>
                <a:rPr lang="en-US" baseline="30000">
                  <a:sym typeface="Symbol" pitchFamily="18" charset="2"/>
                </a:rPr>
                <a:t>-</a:t>
              </a:r>
              <a:r>
                <a:rPr lang="en-US">
                  <a:sym typeface="Symbol" pitchFamily="18" charset="2"/>
                </a:rPr>
                <a:t>, e</a:t>
              </a:r>
              <a:r>
                <a:rPr lang="en-US" baseline="30000">
                  <a:sym typeface="Symbol" pitchFamily="18" charset="2"/>
                </a:rPr>
                <a:t>-</a:t>
              </a:r>
              <a:endParaRPr lang="en-US"/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4724401" y="4037807"/>
              <a:ext cx="533400" cy="268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 flipH="1">
              <a:off x="4724401" y="3848894"/>
              <a:ext cx="533400" cy="188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Text Box 48"/>
            <p:cNvSpPr txBox="1">
              <a:spLocks noChangeArrowheads="1"/>
            </p:cNvSpPr>
            <p:nvPr/>
          </p:nvSpPr>
          <p:spPr bwMode="auto">
            <a:xfrm>
              <a:off x="5203826" y="3598069"/>
              <a:ext cx="10445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</a:t>
              </a:r>
              <a:r>
                <a:rPr lang="en-US" baseline="30000">
                  <a:sym typeface="Symbol" pitchFamily="18" charset="2"/>
                </a:rPr>
                <a:t>+</a:t>
              </a:r>
              <a:r>
                <a:rPr lang="en-US">
                  <a:sym typeface="Symbol" pitchFamily="18" charset="2"/>
                </a:rPr>
                <a:t>, e</a:t>
              </a:r>
              <a:r>
                <a:rPr lang="en-US" baseline="30000">
                  <a:sym typeface="Symbol" pitchFamily="18" charset="2"/>
                </a:rPr>
                <a:t>+</a:t>
              </a:r>
              <a:endParaRPr lang="en-US"/>
            </a:p>
          </p:txBody>
        </p:sp>
        <p:sp>
          <p:nvSpPr>
            <p:cNvPr id="33" name="Text Box 49"/>
            <p:cNvSpPr txBox="1">
              <a:spLocks noChangeArrowheads="1"/>
            </p:cNvSpPr>
            <p:nvPr/>
          </p:nvSpPr>
          <p:spPr bwMode="auto">
            <a:xfrm>
              <a:off x="5192713" y="4066382"/>
              <a:ext cx="10445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dirty="0">
                  <a:sym typeface="Symbol" pitchFamily="18" charset="2"/>
                </a:rPr>
                <a:t></a:t>
              </a:r>
              <a:r>
                <a:rPr lang="en-US" baseline="30000" dirty="0">
                  <a:sym typeface="Symbol" pitchFamily="18" charset="2"/>
                </a:rPr>
                <a:t>-</a:t>
              </a:r>
              <a:r>
                <a:rPr lang="en-US" dirty="0">
                  <a:sym typeface="Symbol" pitchFamily="18" charset="2"/>
                </a:rPr>
                <a:t>, e</a:t>
              </a:r>
              <a:r>
                <a:rPr lang="en-US" baseline="30000" dirty="0">
                  <a:sym typeface="Symbol" pitchFamily="18" charset="2"/>
                </a:rPr>
                <a:t>-</a:t>
              </a:r>
              <a:endParaRPr lang="en-US" dirty="0"/>
            </a:p>
          </p:txBody>
        </p:sp>
        <p:sp>
          <p:nvSpPr>
            <p:cNvPr id="34" name="Text Box 51"/>
            <p:cNvSpPr txBox="1">
              <a:spLocks noChangeArrowheads="1"/>
            </p:cNvSpPr>
            <p:nvPr/>
          </p:nvSpPr>
          <p:spPr bwMode="auto">
            <a:xfrm>
              <a:off x="5168901" y="2334419"/>
              <a:ext cx="10445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</a:t>
              </a:r>
              <a:r>
                <a:rPr lang="en-US" baseline="30000">
                  <a:sym typeface="Symbol" pitchFamily="18" charset="2"/>
                </a:rPr>
                <a:t>+</a:t>
              </a:r>
              <a:r>
                <a:rPr lang="en-US">
                  <a:sym typeface="Symbol" pitchFamily="18" charset="2"/>
                </a:rPr>
                <a:t>, e</a:t>
              </a:r>
              <a:r>
                <a:rPr lang="en-US" baseline="30000">
                  <a:sym typeface="Symbol" pitchFamily="18" charset="2"/>
                </a:rPr>
                <a:t>+</a:t>
              </a:r>
              <a:endParaRPr lang="en-US"/>
            </a:p>
          </p:txBody>
        </p:sp>
      </p:grpSp>
      <p:pic>
        <p:nvPicPr>
          <p:cNvPr id="25602" name="Picture 2" descr="https://lh6.googleusercontent.com/-jdvCKgSuSM8/UVxgTv0XpOI/AAAAAAAAGPU/axskYqv2xo0/s505/ams-positron-frac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459" y="2009775"/>
            <a:ext cx="3334141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3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</a:t>
            </a:r>
            <a:r>
              <a:rPr lang="en-US" dirty="0" smtClean="0"/>
              <a:t>Low Mass Photon?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399" y="1143000"/>
            <a:ext cx="5257801" cy="5486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Shouldn’t we have seen it by now?</a:t>
            </a:r>
          </a:p>
          <a:p>
            <a:pPr lvl="1"/>
            <a:r>
              <a:rPr lang="en-US" sz="2000" dirty="0" smtClean="0"/>
              <a:t>E.g. </a:t>
            </a:r>
            <a:r>
              <a:rPr lang="en-US" sz="2000" dirty="0" err="1" smtClean="0"/>
              <a:t>ee</a:t>
            </a:r>
            <a:r>
              <a:rPr lang="en-US" sz="2000" dirty="0" smtClean="0"/>
              <a:t> </a:t>
            </a:r>
            <a:r>
              <a:rPr lang="en-US" sz="2000" dirty="0" smtClean="0">
                <a:sym typeface="Symbol" panose="05050102010706020507" pitchFamily="18" charset="2"/>
              </a:rPr>
              <a:t></a:t>
            </a:r>
            <a:r>
              <a:rPr lang="en-US" sz="2000" dirty="0" err="1" smtClean="0"/>
              <a:t>ee</a:t>
            </a:r>
            <a:endParaRPr lang="en-US" sz="2000" dirty="0" smtClean="0"/>
          </a:p>
          <a:p>
            <a:r>
              <a:rPr lang="en-US" sz="2400" dirty="0" smtClean="0"/>
              <a:t>The problem is the incredibly weak coupling to SM particles</a:t>
            </a:r>
          </a:p>
          <a:p>
            <a:pPr lvl="1"/>
            <a:r>
              <a:rPr lang="en-US" sz="2000" dirty="0" smtClean="0"/>
              <a:t>They decay to them because they got no choice, but producing them can be very </a:t>
            </a:r>
            <a:r>
              <a:rPr lang="en-US" sz="2000" dirty="0" smtClean="0"/>
              <a:t>hard</a:t>
            </a:r>
          </a:p>
          <a:p>
            <a:pPr lvl="1"/>
            <a:r>
              <a:rPr lang="en-US" sz="2000" dirty="0"/>
              <a:t>We may have never seen them because we can’t make </a:t>
            </a:r>
            <a:r>
              <a:rPr lang="en-US" sz="2000" dirty="0" smtClean="0"/>
              <a:t>them</a:t>
            </a:r>
            <a:endParaRPr lang="en-US" sz="2000" dirty="0" smtClean="0"/>
          </a:p>
          <a:p>
            <a:r>
              <a:rPr lang="en-US" sz="2400" dirty="0" smtClean="0"/>
              <a:t>Gaining reasonable sensitivity requires enormous luminosity</a:t>
            </a:r>
          </a:p>
          <a:p>
            <a:pPr lvl="1"/>
            <a:r>
              <a:rPr lang="en-US" sz="2000" dirty="0" smtClean="0"/>
              <a:t>E.g. low energy super high intensity </a:t>
            </a:r>
            <a:r>
              <a:rPr lang="en-US" sz="2000" dirty="0" smtClean="0"/>
              <a:t>experiments</a:t>
            </a:r>
          </a:p>
          <a:p>
            <a:r>
              <a:rPr lang="en-US" sz="2400" dirty="0" smtClean="0"/>
              <a:t>Can still be not enough to go low enough in couplings</a:t>
            </a:r>
            <a:endParaRPr lang="en-US" sz="24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5029200" cy="304800"/>
          </a:xfrm>
        </p:spPr>
        <p:txBody>
          <a:bodyPr/>
          <a:lstStyle/>
          <a:p>
            <a:r>
              <a:rPr lang="en-US" dirty="0" smtClean="0"/>
              <a:t>Alexei N. Safonov, Higgs Portal Workshop, UMass, Amherst, April 2014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91200" y="1143000"/>
            <a:ext cx="3173278" cy="2533125"/>
            <a:chOff x="5151895" y="1447800"/>
            <a:chExt cx="3962400" cy="32909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895" y="1828800"/>
              <a:ext cx="3962400" cy="290999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151895" y="1447800"/>
              <a:ext cx="3962400" cy="32909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5257800" y="1487930"/>
                  <a:ext cx="3780294" cy="7597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i="1" dirty="0"/>
                    <a:t>Branching fraction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/>
                            </a:rPr>
                            <m:t>𝜸</m:t>
                          </m:r>
                        </m:e>
                        <m:sub>
                          <m:r>
                            <a:rPr lang="en-US" sz="1600" b="1" i="1">
                              <a:latin typeface="Cambria Math"/>
                            </a:rPr>
                            <m:t>𝑫</m:t>
                          </m:r>
                        </m:sub>
                      </m:sSub>
                    </m:oMath>
                  </a14:m>
                  <a:endParaRPr lang="en-US" sz="1600" b="1" i="1" dirty="0" smtClean="0"/>
                </a:p>
                <a:p>
                  <a:pPr algn="ctr"/>
                  <a:r>
                    <a:rPr lang="en-US" sz="1600" b="1" i="1" dirty="0" smtClean="0"/>
                    <a:t>arxiv:1002.2952</a:t>
                  </a:r>
                  <a:endParaRPr lang="en-US" sz="1600" b="1" i="1" dirty="0"/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800" y="1487930"/>
                  <a:ext cx="3780294" cy="7597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3158" b="-136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19140"/>
          <a:stretch/>
        </p:blipFill>
        <p:spPr>
          <a:xfrm>
            <a:off x="5992988" y="3789789"/>
            <a:ext cx="2922412" cy="29158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6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19493</TotalTime>
  <Words>2887</Words>
  <Application>Microsoft Office PowerPoint</Application>
  <PresentationFormat>On-screen Show (4:3)</PresentationFormat>
  <Paragraphs>413</Paragraphs>
  <Slides>34</Slides>
  <Notes>5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MS PGothic</vt:lpstr>
      <vt:lpstr>Arial</vt:lpstr>
      <vt:lpstr>Calibri</vt:lpstr>
      <vt:lpstr>Cambria Math</vt:lpstr>
      <vt:lpstr>Georgia</vt:lpstr>
      <vt:lpstr>Symbol</vt:lpstr>
      <vt:lpstr>Trebuchet MS</vt:lpstr>
      <vt:lpstr>Wingdings 2</vt:lpstr>
      <vt:lpstr>Urban</vt:lpstr>
      <vt:lpstr>Searches for Higgs Decays into New Light Bosons</vt:lpstr>
      <vt:lpstr>The Hunt for Higgs is Officially Over</vt:lpstr>
      <vt:lpstr>Figuring Out the Higgses</vt:lpstr>
      <vt:lpstr>“A Higgs” vs “The Higgs” the Hard Way</vt:lpstr>
      <vt:lpstr>An Easy Way: A New Very Light Higgs?</vt:lpstr>
      <vt:lpstr>NMSSM: A Hidden Higgs Portal</vt:lpstr>
      <vt:lpstr>Searching for Light Hidden Things</vt:lpstr>
      <vt:lpstr>Another Example: Dark Photons</vt:lpstr>
      <vt:lpstr>A New Low Mass Photon?</vt:lpstr>
      <vt:lpstr>Higgs Window on Dark SUSY</vt:lpstr>
      <vt:lpstr>Dark Photons in SUSY Cascades</vt:lpstr>
      <vt:lpstr>CMS Muon Jets Analysis</vt:lpstr>
      <vt:lpstr>Topologies: Data and Backgrounds</vt:lpstr>
      <vt:lpstr>Model-Independent Interpretation</vt:lpstr>
      <vt:lpstr>35 pb-1 Analysis and NMSSM</vt:lpstr>
      <vt:lpstr>ATLAS Lepton Jets Search</vt:lpstr>
      <vt:lpstr>ATLAS Lepton Jets Search</vt:lpstr>
      <vt:lpstr>CMS Lepton Jets in Higgs Decays</vt:lpstr>
      <vt:lpstr>Analysis Strategy</vt:lpstr>
      <vt:lpstr>The Signal Region</vt:lpstr>
      <vt:lpstr>Limits on New Physics</vt:lpstr>
      <vt:lpstr>Reinterpretations</vt:lpstr>
      <vt:lpstr>ATLAS Displaced Jets from hvv</vt:lpstr>
      <vt:lpstr>ATLAS Displaced Jets From hvv</vt:lpstr>
      <vt:lpstr>CMS Displaced Lepton Pairs</vt:lpstr>
      <vt:lpstr>Search for Displaced Lepton Pairs</vt:lpstr>
      <vt:lpstr>Search for Displaced Lepton Pairs</vt:lpstr>
      <vt:lpstr>Search for Displaced Lepton Pairs</vt:lpstr>
      <vt:lpstr>Search for Direct NMSSM a1 Production</vt:lpstr>
      <vt:lpstr>Search for Direct NMSSM a1 Production</vt:lpstr>
      <vt:lpstr>Search for Direct NMSSM a1 Production</vt:lpstr>
      <vt:lpstr>ATLAS: NMSSM h2a4</vt:lpstr>
      <vt:lpstr>NMSSM h2a4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Intensity LHC Era: SLHC and Detector Upgrade Plans</dc:title>
  <dc:creator>Alexei Safonov</dc:creator>
  <cp:lastModifiedBy>Alexei N. Safonov</cp:lastModifiedBy>
  <cp:revision>168</cp:revision>
  <dcterms:created xsi:type="dcterms:W3CDTF">2011-02-10T19:13:26Z</dcterms:created>
  <dcterms:modified xsi:type="dcterms:W3CDTF">2014-05-01T19:06:44Z</dcterms:modified>
</cp:coreProperties>
</file>