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8" r:id="rId12"/>
    <p:sldId id="264" r:id="rId13"/>
    <p:sldId id="269" r:id="rId14"/>
    <p:sldId id="270" r:id="rId15"/>
    <p:sldId id="271" r:id="rId16"/>
    <p:sldId id="273" r:id="rId17"/>
    <p:sldId id="274" r:id="rId18"/>
    <p:sldId id="276" r:id="rId19"/>
    <p:sldId id="277" r:id="rId20"/>
    <p:sldId id="272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75" r:id="rId29"/>
    <p:sldId id="285" r:id="rId30"/>
    <p:sldId id="286" r:id="rId31"/>
    <p:sldId id="289" r:id="rId32"/>
    <p:sldId id="291" r:id="rId33"/>
    <p:sldId id="287" r:id="rId34"/>
    <p:sldId id="292" r:id="rId35"/>
    <p:sldId id="294" r:id="rId36"/>
    <p:sldId id="295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2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2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8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2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8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2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6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7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7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2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58328-865E-4568-B10C-9679A3E4C63C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0002-73D4-40A5-AD10-2A59AB22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0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New physics hiding in low energy QCD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Sean </a:t>
            </a:r>
            <a:r>
              <a:rPr lang="en-US" dirty="0" err="1" smtClean="0">
                <a:solidFill>
                  <a:schemeClr val="tx1"/>
                </a:solidFill>
              </a:rPr>
              <a:t>Tulin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University of Michigan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 CPV decay 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</a:rPr>
              <a:t>pp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95400"/>
            <a:ext cx="8589818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Another caveat: n EDM and BR(</a:t>
            </a:r>
            <a:r>
              <a:rPr lang="en-US" sz="2800" dirty="0" smtClean="0">
                <a:latin typeface="Symbol" panose="05050102010706020507" pitchFamily="18" charset="2"/>
              </a:rPr>
              <a:t>h 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latin typeface="Symbol" panose="05050102010706020507" pitchFamily="18" charset="2"/>
              </a:rPr>
              <a:t>pp</a:t>
            </a:r>
            <a:r>
              <a:rPr lang="en-US" sz="2800" dirty="0" smtClean="0"/>
              <a:t>) sensitive to different linear combinations of new physics CPV phases</a:t>
            </a:r>
          </a:p>
          <a:p>
            <a:pPr marL="0" indent="0">
              <a:buNone/>
            </a:pPr>
            <a:r>
              <a:rPr lang="en-US" sz="2800" dirty="0" smtClean="0"/>
              <a:t>Can have </a:t>
            </a:r>
            <a:r>
              <a:rPr lang="en-US" sz="2800" b="1" dirty="0" smtClean="0"/>
              <a:t>f</a:t>
            </a:r>
            <a:r>
              <a:rPr lang="en-US" sz="2800" b="1" dirty="0" smtClean="0">
                <a:sym typeface="Wingdings" panose="05000000000000000000" pitchFamily="2" charset="2"/>
              </a:rPr>
              <a:t>ine-tuned cancellations</a:t>
            </a:r>
            <a:r>
              <a:rPr lang="en-US" sz="2800" dirty="0" smtClean="0">
                <a:sym typeface="Wingdings" panose="05000000000000000000" pitchFamily="2" charset="2"/>
              </a:rPr>
              <a:t> between phases contributing to </a:t>
            </a:r>
            <a:r>
              <a:rPr lang="en-US" sz="2800" dirty="0" err="1" smtClean="0">
                <a:sym typeface="Wingdings" panose="05000000000000000000" pitchFamily="2" charset="2"/>
              </a:rPr>
              <a:t>d</a:t>
            </a:r>
            <a:r>
              <a:rPr lang="en-US" sz="2800" baseline="-25000" dirty="0" err="1" smtClean="0">
                <a:sym typeface="Wingdings" panose="05000000000000000000" pitchFamily="2" charset="2"/>
              </a:rPr>
              <a:t>n</a:t>
            </a:r>
            <a:r>
              <a:rPr lang="en-US" sz="2800" dirty="0" smtClean="0">
                <a:sym typeface="Wingdings" panose="05000000000000000000" pitchFamily="2" charset="2"/>
              </a:rPr>
              <a:t> but not </a:t>
            </a:r>
            <a:r>
              <a:rPr lang="en-US" sz="2800" dirty="0" smtClean="0"/>
              <a:t>BR(</a:t>
            </a:r>
            <a:r>
              <a:rPr lang="en-US" sz="2800" dirty="0" smtClean="0">
                <a:latin typeface="Symbol" panose="05050102010706020507" pitchFamily="18" charset="2"/>
              </a:rPr>
              <a:t>h 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latin typeface="Symbol" panose="05050102010706020507" pitchFamily="18" charset="2"/>
              </a:rPr>
              <a:t>pp</a:t>
            </a:r>
            <a:r>
              <a:rPr lang="en-US" sz="2800" dirty="0" smtClean="0"/>
              <a:t>) 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10</a:t>
            </a:r>
            <a:r>
              <a:rPr lang="en-US" baseline="30000" dirty="0" smtClean="0">
                <a:sym typeface="Wingdings" panose="05000000000000000000" pitchFamily="2" charset="2"/>
              </a:rPr>
              <a:t>-5</a:t>
            </a:r>
            <a:r>
              <a:rPr lang="en-US" dirty="0" smtClean="0">
                <a:sym typeface="Wingdings" panose="05000000000000000000" pitchFamily="2" charset="2"/>
              </a:rPr>
              <a:t> cancellation in </a:t>
            </a:r>
            <a:r>
              <a:rPr lang="en-US" dirty="0" err="1" smtClean="0">
                <a:sym typeface="Wingdings" panose="05000000000000000000" pitchFamily="2" charset="2"/>
              </a:rPr>
              <a:t>d</a:t>
            </a:r>
            <a:r>
              <a:rPr lang="en-US" baseline="-25000" dirty="0" err="1" smtClean="0">
                <a:sym typeface="Wingdings" panose="05000000000000000000" pitchFamily="2" charset="2"/>
              </a:rPr>
              <a:t>n</a:t>
            </a:r>
            <a:r>
              <a:rPr lang="en-US" dirty="0" smtClean="0">
                <a:sym typeface="Wingdings" panose="05000000000000000000" pitchFamily="2" charset="2"/>
              </a:rPr>
              <a:t>  BR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&lt;</a:t>
            </a:r>
            <a:r>
              <a:rPr lang="en-US" dirty="0" smtClean="0">
                <a:sym typeface="Wingdings" panose="05000000000000000000" pitchFamily="2" charset="2"/>
              </a:rPr>
              <a:t> 3.5 x 10</a:t>
            </a:r>
            <a:r>
              <a:rPr lang="en-US" baseline="30000" dirty="0" smtClean="0">
                <a:sym typeface="Wingdings" panose="05000000000000000000" pitchFamily="2" charset="2"/>
              </a:rPr>
              <a:t>-4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10</a:t>
            </a:r>
            <a:r>
              <a:rPr lang="en-US" baseline="30000" dirty="0" smtClean="0">
                <a:sym typeface="Wingdings" panose="05000000000000000000" pitchFamily="2" charset="2"/>
              </a:rPr>
              <a:t>-4</a:t>
            </a:r>
            <a:r>
              <a:rPr lang="en-US" dirty="0" smtClean="0">
                <a:sym typeface="Wingdings" panose="05000000000000000000" pitchFamily="2" charset="2"/>
              </a:rPr>
              <a:t> cancellation in </a:t>
            </a:r>
            <a:r>
              <a:rPr lang="en-US" dirty="0" err="1" smtClean="0">
                <a:sym typeface="Wingdings" panose="05000000000000000000" pitchFamily="2" charset="2"/>
              </a:rPr>
              <a:t>d</a:t>
            </a:r>
            <a:r>
              <a:rPr lang="en-US" baseline="-25000" dirty="0" err="1" smtClean="0">
                <a:sym typeface="Wingdings" panose="05000000000000000000" pitchFamily="2" charset="2"/>
              </a:rPr>
              <a:t>n</a:t>
            </a:r>
            <a:r>
              <a:rPr lang="en-US" dirty="0" smtClean="0">
                <a:sym typeface="Wingdings" panose="05000000000000000000" pitchFamily="2" charset="2"/>
              </a:rPr>
              <a:t>  BR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&lt;</a:t>
            </a:r>
            <a:r>
              <a:rPr lang="en-US" dirty="0" smtClean="0">
                <a:sym typeface="Wingdings" panose="05000000000000000000" pitchFamily="2" charset="2"/>
              </a:rPr>
              <a:t> 3.5 x 10</a:t>
            </a:r>
            <a:r>
              <a:rPr lang="en-US" baseline="30000" dirty="0" smtClean="0">
                <a:sym typeface="Wingdings" panose="05000000000000000000" pitchFamily="2" charset="2"/>
              </a:rPr>
              <a:t>-6</a:t>
            </a:r>
          </a:p>
          <a:p>
            <a:pPr marL="0" indent="0">
              <a:buNone/>
            </a:pPr>
            <a:endParaRPr lang="en-US" sz="1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What is the constraint on BR(</a:t>
            </a:r>
            <a:r>
              <a:rPr lang="en-US" sz="2800" dirty="0" smtClean="0">
                <a:latin typeface="Symbol" panose="05050102010706020507" pitchFamily="18" charset="2"/>
              </a:rPr>
              <a:t>h 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latin typeface="Symbol" panose="05050102010706020507" pitchFamily="18" charset="2"/>
              </a:rPr>
              <a:t>pp</a:t>
            </a:r>
            <a:r>
              <a:rPr lang="en-US" sz="2800" dirty="0" smtClean="0">
                <a:sym typeface="Wingdings" panose="05000000000000000000" pitchFamily="2" charset="2"/>
              </a:rPr>
              <a:t>) from </a:t>
            </a:r>
            <a:r>
              <a:rPr lang="en-US" sz="2800" dirty="0" err="1" smtClean="0">
                <a:sym typeface="Wingdings" panose="05000000000000000000" pitchFamily="2" charset="2"/>
              </a:rPr>
              <a:t>d</a:t>
            </a:r>
            <a:r>
              <a:rPr lang="en-US" sz="2800" baseline="-25000" dirty="0" err="1" smtClean="0">
                <a:sym typeface="Wingdings" panose="05000000000000000000" pitchFamily="2" charset="2"/>
              </a:rPr>
              <a:t>Hg</a:t>
            </a:r>
            <a:r>
              <a:rPr lang="en-US" sz="2800" dirty="0" smtClean="0"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Likely requires fine-tuning to evade </a:t>
            </a:r>
            <a:r>
              <a:rPr lang="en-US" sz="2400" dirty="0" err="1" smtClean="0">
                <a:sym typeface="Wingdings" panose="05000000000000000000" pitchFamily="2" charset="2"/>
              </a:rPr>
              <a:t>d</a:t>
            </a:r>
            <a:r>
              <a:rPr lang="en-US" sz="2400" baseline="-25000" dirty="0" err="1" smtClean="0">
                <a:sym typeface="Wingdings" panose="05000000000000000000" pitchFamily="2" charset="2"/>
              </a:rPr>
              <a:t>Hg</a:t>
            </a:r>
            <a:r>
              <a:rPr lang="en-US" sz="2400" dirty="0" smtClean="0">
                <a:sym typeface="Wingdings" panose="05000000000000000000" pitchFamily="2" charset="2"/>
              </a:rPr>
              <a:t> limit also</a:t>
            </a:r>
          </a:p>
          <a:p>
            <a:pPr lvl="1"/>
            <a:endParaRPr lang="en-US" sz="1600" dirty="0" smtClean="0">
              <a:sym typeface="Wingdings" panose="05000000000000000000" pitchFamily="2" charset="2"/>
            </a:endParaRPr>
          </a:p>
          <a:p>
            <a:pPr marL="57150" indent="0">
              <a:buNone/>
            </a:pPr>
            <a:r>
              <a:rPr lang="en-US" sz="2800" b="1" dirty="0" smtClean="0">
                <a:sym typeface="Wingdings" panose="05000000000000000000" pitchFamily="2" charset="2"/>
              </a:rPr>
              <a:t>BUT</a:t>
            </a:r>
            <a:r>
              <a:rPr lang="en-US" sz="2800" dirty="0" smtClean="0">
                <a:sym typeface="Wingdings" panose="05000000000000000000" pitchFamily="2" charset="2"/>
              </a:rPr>
              <a:t> BR(</a:t>
            </a:r>
            <a:r>
              <a:rPr lang="en-US" sz="2800" dirty="0" smtClean="0">
                <a:latin typeface="Symbol" panose="05050102010706020507" pitchFamily="18" charset="2"/>
              </a:rPr>
              <a:t>h 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latin typeface="Symbol" panose="05050102010706020507" pitchFamily="18" charset="2"/>
              </a:rPr>
              <a:t>pp</a:t>
            </a:r>
            <a:r>
              <a:rPr lang="en-US" sz="2800" dirty="0" smtClean="0">
                <a:sym typeface="Wingdings" panose="05000000000000000000" pitchFamily="2" charset="2"/>
              </a:rPr>
              <a:t>) should be measured anyway</a:t>
            </a:r>
          </a:p>
        </p:txBody>
      </p:sp>
    </p:spTree>
    <p:extLst>
      <p:ext uri="{BB962C8B-B14F-4D97-AF65-F5344CB8AC3E}">
        <p14:creationId xmlns:p14="http://schemas.microsoft.com/office/powerpoint/2010/main" val="32092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2296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/>
              <a:t>Searching for new light forces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870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new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5715000" cy="4989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SM based on </a:t>
            </a:r>
            <a:r>
              <a:rPr lang="en-US" sz="2400" i="1" dirty="0" smtClean="0"/>
              <a:t>SU(3)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x SU(2)</a:t>
            </a:r>
            <a:r>
              <a:rPr lang="en-US" sz="2400" i="1" baseline="-25000" dirty="0" smtClean="0"/>
              <a:t>L</a:t>
            </a:r>
            <a:r>
              <a:rPr lang="en-US" sz="2400" i="1" dirty="0" smtClean="0"/>
              <a:t> x U(1)</a:t>
            </a:r>
            <a:r>
              <a:rPr lang="en-US" sz="2400" i="1" baseline="-25000" dirty="0" smtClean="0"/>
              <a:t>Y</a:t>
            </a:r>
            <a:r>
              <a:rPr lang="en-US" sz="2400" dirty="0" smtClean="0"/>
              <a:t>  gauge symmetry.  Are there any additional gauge symmetries?  Look for new gauge bosons.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400" dirty="0" smtClean="0"/>
              <a:t>Motivations: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Grand unified theories: </a:t>
            </a:r>
            <a:r>
              <a:rPr lang="en-US" sz="2400" dirty="0" smtClean="0"/>
              <a:t>Generically have additional gauge bosons, but typically very heavy (10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 </a:t>
            </a:r>
            <a:r>
              <a:rPr lang="en-US" sz="2400" dirty="0" err="1" smtClean="0"/>
              <a:t>GeV</a:t>
            </a:r>
            <a:r>
              <a:rPr lang="en-US" sz="2400" dirty="0" smtClean="0"/>
              <a:t>).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Dark matter: </a:t>
            </a:r>
            <a:r>
              <a:rPr lang="en-US" sz="2400" dirty="0" smtClean="0"/>
              <a:t>Stability of dark matter related to new gauge symmetry?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3074" name="Picture 2" descr="http://www.fnal.gov/pub/inquiring/matter/madeof/standardmod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527" y="1295400"/>
            <a:ext cx="240307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5943600" y="4419601"/>
            <a:ext cx="3015095" cy="2405949"/>
            <a:chOff x="6096000" y="4419601"/>
            <a:chExt cx="3015095" cy="2405949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6515100" y="4572000"/>
              <a:ext cx="0" cy="188421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515100" y="6456218"/>
              <a:ext cx="24003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297537" y="6456218"/>
              <a:ext cx="7796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mass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5328166" y="5187435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anose="05050102010706020507" pitchFamily="18" charset="2"/>
                </a:rPr>
                <a:t>a</a:t>
              </a:r>
              <a:r>
                <a:rPr lang="en-US" baseline="30000" dirty="0" smtClean="0"/>
                <a:t>-1</a:t>
              </a:r>
              <a:r>
                <a:rPr lang="en-US" dirty="0" smtClean="0"/>
                <a:t>  (1/coupling)</a:t>
              </a:r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909557" y="5715000"/>
              <a:ext cx="1201538" cy="609601"/>
              <a:chOff x="7618613" y="5715000"/>
              <a:chExt cx="1201538" cy="609601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7618613" y="5715000"/>
                <a:ext cx="1201538" cy="609601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924800" y="5867400"/>
                <a:ext cx="5905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LHC</a:t>
                </a:r>
                <a:endParaRPr lang="en-US" b="1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553200" y="4475018"/>
              <a:ext cx="1456803" cy="741218"/>
              <a:chOff x="8866910" y="4440382"/>
              <a:chExt cx="1456803" cy="741218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8866910" y="4440382"/>
                <a:ext cx="1290547" cy="74121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9019310" y="4495800"/>
                <a:ext cx="13044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Intensity frontier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90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new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New light (MeV–</a:t>
            </a:r>
            <a:r>
              <a:rPr lang="en-US" sz="2400" dirty="0" err="1" smtClean="0"/>
              <a:t>GeV</a:t>
            </a:r>
            <a:r>
              <a:rPr lang="en-US" sz="2400" dirty="0" smtClean="0"/>
              <a:t>) forces associated with dark matter (DM) have received much attention in the past few years.</a:t>
            </a:r>
            <a:endParaRPr lang="en-US" sz="2400" dirty="0"/>
          </a:p>
          <a:p>
            <a:pPr lvl="1"/>
            <a:r>
              <a:rPr lang="en-US" sz="2200" dirty="0" err="1" smtClean="0"/>
              <a:t>Sommerfeld</a:t>
            </a:r>
            <a:r>
              <a:rPr lang="en-US" sz="2200" dirty="0" smtClean="0"/>
              <a:t>-enhancement models of DM and indirect detection anomalies (e.g. PAMELA)</a:t>
            </a:r>
          </a:p>
          <a:p>
            <a:pPr lvl="1"/>
            <a:r>
              <a:rPr lang="en-US" sz="2200" dirty="0" smtClean="0"/>
              <a:t>Self-interacting DM and explaining small                                   scale structure anomalies in dwarf galaxies</a:t>
            </a:r>
          </a:p>
          <a:p>
            <a:pPr lvl="1"/>
            <a:r>
              <a:rPr lang="en-US" sz="2200" dirty="0" smtClean="0"/>
              <a:t>Asymmetric DM models</a:t>
            </a:r>
          </a:p>
          <a:p>
            <a:pPr lvl="1"/>
            <a:r>
              <a:rPr lang="en-US" sz="2200" dirty="0" smtClean="0"/>
              <a:t>Hidden sector DM and relic </a:t>
            </a:r>
            <a:r>
              <a:rPr lang="en-US" sz="2200" dirty="0" smtClean="0"/>
              <a:t>density</a:t>
            </a:r>
          </a:p>
          <a:p>
            <a:pPr lvl="1"/>
            <a:r>
              <a:rPr lang="en-US" sz="2200" dirty="0" smtClean="0"/>
              <a:t>(g-2)</a:t>
            </a:r>
            <a:r>
              <a:rPr lang="en-US" sz="2200" baseline="-25000" dirty="0" smtClean="0">
                <a:latin typeface="Symbol" panose="05050102010706020507" pitchFamily="18" charset="2"/>
              </a:rPr>
              <a:t>m</a:t>
            </a:r>
            <a:r>
              <a:rPr lang="en-US" sz="2200" dirty="0" smtClean="0"/>
              <a:t> anomaly</a:t>
            </a:r>
            <a:endParaRPr lang="en-US" sz="2200" dirty="0" smtClean="0"/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400" dirty="0" err="1" smtClean="0"/>
              <a:t>GeV</a:t>
            </a:r>
            <a:r>
              <a:rPr lang="en-US" sz="2400" dirty="0" smtClean="0"/>
              <a:t>-scale experimental searches for new weakly-coupled light vector bosons from a new force 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 smtClean="0">
                <a:sym typeface="Wingdings" panose="05000000000000000000" pitchFamily="2" charset="2"/>
              </a:rPr>
              <a:t>“dark photon”)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91000" y="2557046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/>
              <a:t>Pospelov</a:t>
            </a:r>
            <a:r>
              <a:rPr lang="en-US" sz="1600" i="1" dirty="0" smtClean="0"/>
              <a:t> &amp; Ritz (2008); </a:t>
            </a:r>
            <a:r>
              <a:rPr lang="en-US" sz="1600" i="1" dirty="0" err="1" smtClean="0"/>
              <a:t>Arkani-Hamed</a:t>
            </a:r>
            <a:r>
              <a:rPr lang="en-US" sz="1600" i="1" dirty="0" smtClean="0"/>
              <a:t> et al (2008)</a:t>
            </a:r>
            <a:endParaRPr lang="en-US" sz="1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409209" y="37000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e.g. Lin et al (2011)</a:t>
            </a:r>
            <a:endParaRPr lang="en-US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417127" y="40810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Feng et al (2009)</a:t>
            </a:r>
            <a:endParaRPr lang="en-US" sz="16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723409" y="6138446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/>
              <a:t>Bjorken</a:t>
            </a:r>
            <a:r>
              <a:rPr lang="en-US" sz="1600" i="1" dirty="0" smtClean="0"/>
              <a:t> et al (2009), Reece and Wang (2009)</a:t>
            </a:r>
            <a:endParaRPr lang="en-US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0736" y="44958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/>
              <a:t>Pospelov</a:t>
            </a:r>
            <a:r>
              <a:rPr lang="en-US" sz="1600" i="1" dirty="0" smtClean="0"/>
              <a:t> (2008)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57847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Searches for dark photons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350"/>
            <a:ext cx="799147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6263" y="1219200"/>
            <a:ext cx="8339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Ongoing experimental efforts to discover new gauge bosons</a:t>
            </a:r>
          </a:p>
          <a:p>
            <a:r>
              <a:rPr lang="en-US" sz="2400" dirty="0" smtClean="0"/>
              <a:t>Largely focused on kinetic-mixing “dark photon” models </a:t>
            </a:r>
            <a:r>
              <a:rPr lang="en-US" sz="2400" i="1" dirty="0" smtClean="0"/>
              <a:t>(A’)</a:t>
            </a:r>
          </a:p>
          <a:p>
            <a:r>
              <a:rPr lang="en-US" sz="2400" dirty="0" smtClean="0"/>
              <a:t>Relies on </a:t>
            </a:r>
            <a:r>
              <a:rPr lang="en-US" sz="2400" i="1" dirty="0" smtClean="0"/>
              <a:t>A’</a:t>
            </a:r>
            <a:r>
              <a:rPr lang="en-US" sz="2400" dirty="0" smtClean="0"/>
              <a:t> </a:t>
            </a:r>
            <a:r>
              <a:rPr lang="en-US" sz="2400" b="1" dirty="0" err="1" smtClean="0"/>
              <a:t>leptonic</a:t>
            </a:r>
            <a:r>
              <a:rPr lang="en-US" sz="2400" b="1" dirty="0" smtClean="0"/>
              <a:t> </a:t>
            </a:r>
            <a:r>
              <a:rPr lang="en-US" sz="2400" dirty="0" smtClean="0"/>
              <a:t>coupling </a:t>
            </a:r>
            <a:r>
              <a:rPr lang="en-US" sz="2400" dirty="0" smtClean="0"/>
              <a:t>to </a:t>
            </a:r>
            <a:r>
              <a:rPr lang="en-US" sz="2400" dirty="0" smtClean="0"/>
              <a:t>with </a:t>
            </a:r>
            <a:r>
              <a:rPr lang="en-US" sz="2400" dirty="0" smtClean="0"/>
              <a:t>strength </a:t>
            </a:r>
            <a:r>
              <a:rPr lang="en-US" sz="2400" i="1" dirty="0" err="1" smtClean="0"/>
              <a:t>e</a:t>
            </a:r>
            <a:r>
              <a:rPr lang="en-US" sz="2400" i="1" dirty="0" err="1" smtClean="0">
                <a:latin typeface="Symbol" panose="05050102010706020507" pitchFamily="18" charset="2"/>
              </a:rPr>
              <a:t>e</a:t>
            </a:r>
            <a:endParaRPr lang="en-US" sz="2400" i="1" dirty="0" smtClean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720333" y="2863334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Coupling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64124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6400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21236" y="205019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Essig</a:t>
            </a:r>
            <a:r>
              <a:rPr lang="en-US" i="1" dirty="0" smtClean="0"/>
              <a:t> et al (2013)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21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baryonic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76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Dark photon limits are for a specific model where </a:t>
            </a:r>
            <a:r>
              <a:rPr lang="en-US" sz="2400" i="1" dirty="0" smtClean="0"/>
              <a:t>A’</a:t>
            </a:r>
            <a:r>
              <a:rPr lang="en-US" sz="2400" dirty="0" smtClean="0"/>
              <a:t> couples to electrons.  But there may be new forces that </a:t>
            </a:r>
            <a:r>
              <a:rPr lang="en-US" sz="2400" b="1" dirty="0" smtClean="0"/>
              <a:t>do not couple to leptons</a:t>
            </a:r>
            <a:r>
              <a:rPr lang="en-US" sz="2400" dirty="0" smtClean="0"/>
              <a:t>.  How do we search for these types of new forces?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Simplest example:</a:t>
            </a:r>
            <a:r>
              <a:rPr lang="en-US" sz="2400" dirty="0" smtClean="0"/>
              <a:t> Gauge boson </a:t>
            </a:r>
            <a:r>
              <a:rPr lang="en-US" sz="2400" i="1" dirty="0" smtClean="0"/>
              <a:t>(B)</a:t>
            </a:r>
            <a:r>
              <a:rPr lang="en-US" sz="2400" dirty="0" smtClean="0"/>
              <a:t> coupled to baryon number</a:t>
            </a:r>
          </a:p>
          <a:p>
            <a:pPr marL="0" indent="0">
              <a:buNone/>
            </a:pPr>
            <a:r>
              <a:rPr lang="en-US" sz="2400" dirty="0" smtClean="0"/>
              <a:t>Assume </a:t>
            </a:r>
            <a:r>
              <a:rPr lang="en-US" sz="2400" i="1" dirty="0" smtClean="0"/>
              <a:t>B</a:t>
            </a:r>
            <a:r>
              <a:rPr lang="en-US" sz="2400" dirty="0" smtClean="0"/>
              <a:t> couples to quarks only but not leptons (</a:t>
            </a:r>
            <a:r>
              <a:rPr lang="en-US" sz="2400" dirty="0" err="1" smtClean="0"/>
              <a:t>leptophobic</a:t>
            </a:r>
            <a:r>
              <a:rPr lang="en-US" sz="2400" dirty="0" smtClean="0"/>
              <a:t> </a:t>
            </a:r>
            <a:r>
              <a:rPr lang="en-US" sz="2400" i="1" dirty="0" smtClean="0"/>
              <a:t>Z’</a:t>
            </a:r>
            <a:r>
              <a:rPr lang="en-US" sz="2400" dirty="0" smtClean="0"/>
              <a:t>).</a:t>
            </a:r>
          </a:p>
          <a:p>
            <a:pPr marL="400050" lvl="1" indent="0">
              <a:buNone/>
            </a:pPr>
            <a:endParaRPr lang="en-US" sz="2400" dirty="0" smtClean="0"/>
          </a:p>
          <a:p>
            <a:pPr marL="400050" lvl="1" indent="0">
              <a:buNone/>
            </a:pPr>
            <a:endParaRPr lang="en-US" sz="2400" dirty="0" smtClean="0"/>
          </a:p>
          <a:p>
            <a:pPr marL="400050" lvl="1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Literature: </a:t>
            </a:r>
            <a:r>
              <a:rPr lang="en-US" sz="1800" i="1" dirty="0" err="1" smtClean="0"/>
              <a:t>Radjoot</a:t>
            </a:r>
            <a:r>
              <a:rPr lang="en-US" sz="1800" i="1" dirty="0" smtClean="0"/>
              <a:t> (1989), Foot, et al (1989), He &amp; </a:t>
            </a:r>
            <a:r>
              <a:rPr lang="en-US" sz="1800" i="1" dirty="0" err="1" smtClean="0"/>
              <a:t>Rajpoot</a:t>
            </a:r>
            <a:r>
              <a:rPr lang="en-US" sz="1800" i="1" dirty="0" smtClean="0"/>
              <a:t> (1990), </a:t>
            </a:r>
            <a:r>
              <a:rPr lang="en-US" sz="1800" i="1" dirty="0" err="1" smtClean="0"/>
              <a:t>Carone</a:t>
            </a:r>
            <a:r>
              <a:rPr lang="en-US" sz="1800" i="1" dirty="0" smtClean="0"/>
              <a:t> &amp; Murayama (1995), Bailey &amp; Davidson (1995), </a:t>
            </a:r>
            <a:r>
              <a:rPr lang="en-US" sz="1800" i="1" dirty="0" err="1" smtClean="0"/>
              <a:t>Aranda</a:t>
            </a:r>
            <a:r>
              <a:rPr lang="en-US" sz="1800" i="1" dirty="0" smtClean="0"/>
              <a:t> &amp; </a:t>
            </a:r>
            <a:r>
              <a:rPr lang="en-US" sz="1800" i="1" dirty="0" err="1" smtClean="0"/>
              <a:t>Carone</a:t>
            </a:r>
            <a:r>
              <a:rPr lang="en-US" sz="1800" i="1" dirty="0" smtClean="0"/>
              <a:t> (1998), </a:t>
            </a:r>
            <a:r>
              <a:rPr lang="en-US" sz="1800" i="1" dirty="0" err="1" smtClean="0"/>
              <a:t>Fileviez</a:t>
            </a:r>
            <a:r>
              <a:rPr lang="en-US" sz="1800" i="1" dirty="0" smtClean="0"/>
              <a:t> Perez &amp; Wise (2010), </a:t>
            </a:r>
            <a:r>
              <a:rPr lang="en-US" sz="1800" i="1" dirty="0" err="1" smtClean="0"/>
              <a:t>Graesser</a:t>
            </a:r>
            <a:r>
              <a:rPr lang="en-US" sz="1800" i="1" dirty="0" smtClean="0"/>
              <a:t> et al (2011), …</a:t>
            </a:r>
            <a:endParaRPr lang="en-US" sz="24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60768" y="3939873"/>
            <a:ext cx="2783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Flavor-universal vector coupling </a:t>
            </a:r>
            <a:r>
              <a:rPr lang="en-US" sz="2000" dirty="0" err="1" smtClean="0"/>
              <a:t>g</a:t>
            </a:r>
            <a:r>
              <a:rPr lang="en-US" sz="2000" baseline="-25000" dirty="0" err="1" smtClean="0"/>
              <a:t>B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to all quarks</a:t>
            </a:r>
            <a:endParaRPr lang="en-US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1959"/>
            <a:ext cx="251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6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baryonic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582" y="1397913"/>
            <a:ext cx="8229600" cy="1269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B</a:t>
            </a:r>
            <a:r>
              <a:rPr lang="en-US" sz="2800" dirty="0" smtClean="0"/>
              <a:t> = gauge boson coupled to baryon number</a:t>
            </a:r>
          </a:p>
          <a:p>
            <a:pPr marL="0" indent="0">
              <a:buNone/>
            </a:pPr>
            <a:r>
              <a:rPr lang="en-US" sz="2800" dirty="0" smtClean="0"/>
              <a:t>Discovery signals depend on the </a:t>
            </a:r>
            <a:r>
              <a:rPr lang="en-US" sz="2800" i="1" dirty="0" smtClean="0"/>
              <a:t>B</a:t>
            </a:r>
            <a:r>
              <a:rPr lang="en-US" sz="2800" dirty="0" smtClean="0"/>
              <a:t> mass</a:t>
            </a:r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76200" y="2590800"/>
            <a:ext cx="8763000" cy="2275820"/>
            <a:chOff x="76200" y="2590800"/>
            <a:chExt cx="8763000" cy="2275820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533400" y="4419600"/>
              <a:ext cx="807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6200" y="4343400"/>
              <a:ext cx="723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/>
                <a:t>m</a:t>
              </a:r>
              <a:r>
                <a:rPr lang="en-US" sz="2800" baseline="-25000" dirty="0" err="1" smtClean="0"/>
                <a:t>B</a:t>
              </a:r>
              <a:endParaRPr lang="en-US" sz="28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95600" y="4495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eV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47800" y="4495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meV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86250" y="4495800"/>
              <a:ext cx="666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r>
                <a:rPr lang="en-US" dirty="0" smtClean="0"/>
                <a:t>eV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10250" y="4495800"/>
              <a:ext cx="666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GeV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72400" y="4495800"/>
              <a:ext cx="666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T</a:t>
              </a:r>
              <a:r>
                <a:rPr lang="en-US" dirty="0" err="1" smtClean="0"/>
                <a:t>eV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4691" y="3176826"/>
              <a:ext cx="2161309" cy="8925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Departures from inverse square law</a:t>
              </a:r>
            </a:p>
            <a:p>
              <a:r>
                <a:rPr lang="en-US" sz="1600" i="1" dirty="0" err="1" smtClean="0"/>
                <a:t>Adelberger</a:t>
              </a:r>
              <a:r>
                <a:rPr lang="en-US" sz="1600" i="1" dirty="0" smtClean="0"/>
                <a:t> et al (2003)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876800" y="2590800"/>
              <a:ext cx="2505073" cy="86177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Meson physics</a:t>
              </a:r>
            </a:p>
            <a:p>
              <a:r>
                <a:rPr lang="en-US" sz="1600" i="1" dirty="0" smtClean="0"/>
                <a:t>Nelson &amp; </a:t>
              </a:r>
              <a:r>
                <a:rPr lang="en-US" sz="1600" i="1" dirty="0" err="1" smtClean="0"/>
                <a:t>Tetradis</a:t>
              </a:r>
              <a:r>
                <a:rPr lang="en-US" sz="1600" i="1" dirty="0" smtClean="0"/>
                <a:t> (1989), </a:t>
              </a:r>
              <a:r>
                <a:rPr lang="en-US" sz="1600" i="1" dirty="0" err="1" smtClean="0"/>
                <a:t>Carone</a:t>
              </a:r>
              <a:r>
                <a:rPr lang="en-US" sz="1600" i="1" dirty="0" smtClean="0"/>
                <a:t> &amp; Murayama (1995)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96074" y="3657600"/>
              <a:ext cx="2143126" cy="6463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Colliders: </a:t>
              </a:r>
              <a:r>
                <a:rPr lang="en-US" dirty="0" err="1" smtClean="0"/>
                <a:t>hadronic</a:t>
              </a:r>
              <a:r>
                <a:rPr lang="en-US" dirty="0" smtClean="0"/>
                <a:t> Z, </a:t>
              </a:r>
              <a:r>
                <a:rPr lang="en-US" dirty="0" err="1" smtClean="0"/>
                <a:t>dijet</a:t>
              </a:r>
              <a:r>
                <a:rPr lang="en-US" dirty="0" smtClean="0"/>
                <a:t> resonances, …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14600" y="3505200"/>
              <a:ext cx="2895600" cy="8617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Low-energy n scattering</a:t>
              </a:r>
            </a:p>
            <a:p>
              <a:r>
                <a:rPr lang="en-US" sz="1600" i="1" dirty="0" err="1" smtClean="0"/>
                <a:t>Barbieri</a:t>
              </a:r>
              <a:r>
                <a:rPr lang="en-US" sz="1600" i="1" dirty="0" smtClean="0"/>
                <a:t> &amp; Ericson (1975);             </a:t>
              </a:r>
              <a:r>
                <a:rPr lang="en-US" sz="1600" i="1" dirty="0" err="1" smtClean="0"/>
                <a:t>Leeb</a:t>
              </a:r>
              <a:r>
                <a:rPr lang="en-US" sz="1600" i="1" dirty="0" smtClean="0"/>
                <a:t> &amp; </a:t>
              </a:r>
              <a:r>
                <a:rPr lang="en-US" sz="1600" i="1" dirty="0" err="1" smtClean="0"/>
                <a:t>Schmiedmayer</a:t>
              </a:r>
              <a:r>
                <a:rPr lang="en-US" sz="1600" i="1" dirty="0"/>
                <a:t> </a:t>
              </a:r>
              <a:r>
                <a:rPr lang="en-US" sz="1600" i="1" dirty="0" smtClean="0"/>
                <a:t>(1991)</a:t>
              </a:r>
              <a:endParaRPr lang="en-US" sz="1600" i="1" dirty="0"/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3876673" y="5410200"/>
            <a:ext cx="3438527" cy="1269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Is it possible to discover light weakly-coupled forces hiding in </a:t>
            </a:r>
            <a:r>
              <a:rPr lang="en-US" sz="2000" dirty="0" err="1" smtClean="0"/>
              <a:t>nonperturbative</a:t>
            </a:r>
            <a:r>
              <a:rPr lang="en-US" sz="2000" dirty="0" smtClean="0"/>
              <a:t> QCD regime?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5290006" y="4402039"/>
            <a:ext cx="495300" cy="142148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5464" y="5022911"/>
            <a:ext cx="37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 range nuclear forces &gt; 1/</a:t>
            </a:r>
            <a:r>
              <a:rPr lang="en-US" dirty="0" err="1" smtClean="0"/>
              <a:t>m</a:t>
            </a:r>
            <a:r>
              <a:rPr lang="en-US" baseline="-25000" dirty="0" err="1" smtClean="0">
                <a:latin typeface="Symbol" panose="05050102010706020507" pitchFamily="18" charset="2"/>
              </a:rPr>
              <a:t>p</a:t>
            </a:r>
            <a:endParaRPr lang="en-US" baseline="-25000" dirty="0">
              <a:latin typeface="Symbol" panose="05050102010706020507" pitchFamily="18" charset="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00" y="4944070"/>
            <a:ext cx="1988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Tests of </a:t>
            </a:r>
            <a:r>
              <a:rPr lang="en-US" dirty="0" err="1" smtClean="0"/>
              <a:t>perturbative</a:t>
            </a:r>
            <a:r>
              <a:rPr lang="en-US" dirty="0" smtClean="0"/>
              <a:t> QCD at colliders</a:t>
            </a:r>
            <a:endParaRPr lang="en-US" baseline="-250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5175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on new baryonic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Symbol" panose="05050102010706020507" pitchFamily="18" charset="2"/>
              </a:rPr>
              <a:t>~</a:t>
            </a:r>
            <a:r>
              <a:rPr lang="en-US" dirty="0" smtClean="0"/>
              <a:t> MeV – </a:t>
            </a:r>
            <a:r>
              <a:rPr lang="en-US" dirty="0" err="1" smtClean="0"/>
              <a:t>GeV</a:t>
            </a:r>
            <a:r>
              <a:rPr lang="en-US" dirty="0" smtClean="0"/>
              <a:t> range of interest for physics of light mesons</a:t>
            </a:r>
          </a:p>
          <a:p>
            <a:r>
              <a:rPr lang="en-US" dirty="0" smtClean="0"/>
              <a:t>Range of interest for </a:t>
            </a:r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decays: </a:t>
            </a:r>
            <a:r>
              <a:rPr lang="en-US" dirty="0" err="1" smtClean="0"/>
              <a:t>m</a:t>
            </a:r>
            <a:r>
              <a:rPr lang="en-US" baseline="-25000" dirty="0" err="1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 &lt;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</a:t>
            </a:r>
            <a:r>
              <a:rPr lang="en-US" dirty="0" smtClean="0"/>
              <a:t> &lt; </a:t>
            </a:r>
            <a:r>
              <a:rPr lang="en-US" dirty="0" err="1" smtClean="0"/>
              <a:t>m</a:t>
            </a:r>
            <a:r>
              <a:rPr lang="en-US" baseline="-25000" dirty="0" err="1" smtClean="0">
                <a:latin typeface="Symbol" panose="05050102010706020507" pitchFamily="18" charset="2"/>
              </a:rPr>
              <a:t>h</a:t>
            </a:r>
            <a:endParaRPr lang="en-US" baseline="-25000" dirty="0" smtClean="0">
              <a:latin typeface="Symbol" panose="05050102010706020507" pitchFamily="18" charset="2"/>
            </a:endParaRPr>
          </a:p>
          <a:p>
            <a:endParaRPr lang="en-US" dirty="0" smtClean="0"/>
          </a:p>
          <a:p>
            <a:r>
              <a:rPr lang="en-US" dirty="0" smtClean="0"/>
              <a:t>How does </a:t>
            </a:r>
            <a:r>
              <a:rPr lang="en-US" i="1" dirty="0" smtClean="0"/>
              <a:t>B</a:t>
            </a:r>
            <a:r>
              <a:rPr lang="en-US" dirty="0" smtClean="0"/>
              <a:t> modify </a:t>
            </a:r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decay properties?</a:t>
            </a:r>
          </a:p>
          <a:p>
            <a:r>
              <a:rPr lang="en-US" dirty="0" smtClean="0"/>
              <a:t>What are the constraints on the coupling?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“Baryonic” fine structure constant 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5219700"/>
            <a:ext cx="14763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1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New baryonic forces observed through light meson decays </a:t>
            </a:r>
            <a:r>
              <a:rPr lang="en-US" sz="2000" i="1" dirty="0" smtClean="0">
                <a:latin typeface="+mj-lt"/>
              </a:rPr>
              <a:t>(Nelson &amp; </a:t>
            </a:r>
            <a:r>
              <a:rPr lang="en-US" sz="2000" i="1" dirty="0" err="1" smtClean="0">
                <a:latin typeface="+mj-lt"/>
              </a:rPr>
              <a:t>Tetradis</a:t>
            </a:r>
            <a:r>
              <a:rPr lang="en-US" sz="2000" i="1" dirty="0" smtClean="0">
                <a:latin typeface="+mj-lt"/>
              </a:rPr>
              <a:t> 1989)</a:t>
            </a:r>
          </a:p>
          <a:p>
            <a:pPr marL="0" indent="0">
              <a:buNone/>
            </a:pPr>
            <a:endParaRPr lang="en-US" sz="2800" i="1" dirty="0" smtClean="0">
              <a:latin typeface="+mj-lt"/>
            </a:endParaRPr>
          </a:p>
          <a:p>
            <a:pPr>
              <a:buFont typeface="Symbol"/>
              <a:buChar char="h"/>
            </a:pP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B</a:t>
            </a:r>
            <a:r>
              <a:rPr lang="en-US" sz="2800" dirty="0" err="1" smtClean="0">
                <a:latin typeface="Symbol" panose="05050102010706020507" pitchFamily="18" charset="2"/>
              </a:rPr>
              <a:t>g</a:t>
            </a:r>
            <a:r>
              <a:rPr lang="en-US" sz="2800" dirty="0" smtClean="0"/>
              <a:t> decay 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 &lt; </a:t>
            </a:r>
            <a:r>
              <a:rPr lang="en-US" sz="2800" dirty="0" err="1" smtClean="0"/>
              <a:t>m</a:t>
            </a:r>
            <a:r>
              <a:rPr lang="en-US" sz="2800" baseline="-25000" dirty="0" err="1" smtClean="0">
                <a:latin typeface="Symbol" panose="05050102010706020507" pitchFamily="18" charset="2"/>
              </a:rPr>
              <a:t>h</a:t>
            </a:r>
            <a:r>
              <a:rPr lang="en-US" sz="2800" dirty="0" smtClean="0"/>
              <a:t>)</a:t>
            </a:r>
          </a:p>
          <a:p>
            <a:pPr>
              <a:buFont typeface="Symbol"/>
              <a:buChar char="h"/>
            </a:pPr>
            <a:endParaRPr lang="en-US" sz="2800" dirty="0"/>
          </a:p>
          <a:p>
            <a:pPr>
              <a:buFont typeface="Symbol"/>
              <a:buChar char="h"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Decay rate related to </a:t>
            </a:r>
            <a:r>
              <a:rPr lang="en-US" sz="2800" dirty="0" smtClean="0">
                <a:latin typeface="Symbol" panose="05050102010706020507" pitchFamily="18" charset="2"/>
              </a:rPr>
              <a:t>h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sz="2800" dirty="0" smtClean="0">
                <a:sym typeface="Wingdings" panose="05000000000000000000" pitchFamily="2" charset="2"/>
              </a:rPr>
              <a:t> rate</a:t>
            </a:r>
            <a:endParaRPr lang="en-US" sz="28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4876800" y="2242250"/>
            <a:ext cx="3098223" cy="1532930"/>
            <a:chOff x="5245677" y="1367135"/>
            <a:chExt cx="3098223" cy="1532930"/>
          </a:xfrm>
        </p:grpSpPr>
        <p:grpSp>
          <p:nvGrpSpPr>
            <p:cNvPr id="23" name="Group 22"/>
            <p:cNvGrpSpPr/>
            <p:nvPr/>
          </p:nvGrpSpPr>
          <p:grpSpPr>
            <a:xfrm>
              <a:off x="5334000" y="1600200"/>
              <a:ext cx="2590800" cy="1143000"/>
              <a:chOff x="5334000" y="1600200"/>
              <a:chExt cx="2590800" cy="11430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5334000" y="2133600"/>
                <a:ext cx="1143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6477000" y="2133600"/>
                <a:ext cx="685800" cy="609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6477000" y="1600200"/>
                <a:ext cx="685800" cy="5334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162800" y="1600200"/>
                <a:ext cx="0" cy="1143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7162800" y="1600200"/>
                <a:ext cx="762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7162800" y="2743200"/>
                <a:ext cx="762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5245677" y="1620982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anose="05050102010706020507" pitchFamily="18" charset="2"/>
                </a:rPr>
                <a:t>h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924800" y="2438400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anose="05050102010706020507" pitchFamily="18" charset="2"/>
                </a:rPr>
                <a:t>g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924800" y="1367135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  <a:endParaRPr lang="en-US" i="1" dirty="0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62800" y="19870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u</a:t>
              </a:r>
              <a:r>
                <a:rPr lang="en-US" dirty="0" err="1" smtClean="0"/>
                <a:t>,d,s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574723" y="3745468"/>
            <a:ext cx="1859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Triangle diagram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857750"/>
            <a:ext cx="79629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09600" y="5791200"/>
            <a:ext cx="796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Tr</a:t>
            </a:r>
            <a:r>
              <a:rPr lang="en-US" sz="1600" dirty="0" smtClean="0"/>
              <a:t> = trace over SU(3) flavors (</a:t>
            </a:r>
            <a:r>
              <a:rPr lang="en-US" sz="1600" dirty="0" err="1" smtClean="0"/>
              <a:t>u,d,s</a:t>
            </a:r>
            <a:r>
              <a:rPr lang="en-US" sz="1600" dirty="0" smtClean="0"/>
              <a:t>)</a:t>
            </a:r>
          </a:p>
          <a:p>
            <a:r>
              <a:rPr lang="en-US" sz="1600" dirty="0" smtClean="0">
                <a:latin typeface="Symbol" panose="05050102010706020507" pitchFamily="18" charset="2"/>
              </a:rPr>
              <a:t>l</a:t>
            </a:r>
            <a:r>
              <a:rPr lang="en-US" sz="1600" baseline="30000" dirty="0" smtClean="0"/>
              <a:t>8</a:t>
            </a:r>
            <a:r>
              <a:rPr lang="en-US" sz="1600" dirty="0" smtClean="0"/>
              <a:t> (</a:t>
            </a:r>
            <a:r>
              <a:rPr lang="en-US" sz="1600" dirty="0" smtClean="0">
                <a:latin typeface="Symbol" panose="05050102010706020507" pitchFamily="18" charset="2"/>
              </a:rPr>
              <a:t>l</a:t>
            </a:r>
            <a:r>
              <a:rPr lang="en-US" sz="1600" baseline="30000" dirty="0" smtClean="0">
                <a:latin typeface="Symbol" panose="05050102010706020507" pitchFamily="18" charset="2"/>
              </a:rPr>
              <a:t>0</a:t>
            </a:r>
            <a:r>
              <a:rPr lang="en-US" sz="1600" dirty="0" smtClean="0"/>
              <a:t>) = octet (singlet) SU(3) generator,   </a:t>
            </a:r>
            <a:r>
              <a:rPr lang="en-US" sz="1600" dirty="0" smtClean="0">
                <a:latin typeface="Symbol" panose="05050102010706020507" pitchFamily="18" charset="2"/>
              </a:rPr>
              <a:t>q</a:t>
            </a:r>
            <a:r>
              <a:rPr lang="en-US" sz="1600" dirty="0" smtClean="0"/>
              <a:t> = singlet-octet mixing angle,   Q = electric charge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6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</a:t>
            </a:r>
            <a:r>
              <a:rPr lang="en-US" dirty="0" smtClean="0"/>
              <a:t>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How does </a:t>
            </a:r>
            <a:r>
              <a:rPr lang="en-US" sz="2800" i="1" dirty="0" smtClean="0"/>
              <a:t>B</a:t>
            </a:r>
            <a:r>
              <a:rPr lang="en-US" sz="2800" dirty="0" smtClean="0"/>
              <a:t> vector boson decay? Depends on mass…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3m</a:t>
            </a:r>
            <a:r>
              <a:rPr lang="en-US" baseline="-25000" dirty="0" smtClean="0">
                <a:latin typeface="Symbol" panose="05050102010706020507" pitchFamily="18" charset="2"/>
              </a:rPr>
              <a:t>p </a:t>
            </a:r>
            <a:r>
              <a:rPr lang="en-US" dirty="0" smtClean="0"/>
              <a:t>&lt;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</a:t>
            </a:r>
            <a:r>
              <a:rPr lang="en-US" dirty="0" smtClean="0"/>
              <a:t> &lt; </a:t>
            </a:r>
            <a:r>
              <a:rPr lang="en-US" dirty="0" smtClean="0">
                <a:latin typeface="Symbol" panose="05050102010706020507" pitchFamily="18" charset="2"/>
              </a:rPr>
              <a:t>~</a:t>
            </a:r>
            <a:r>
              <a:rPr lang="en-US" dirty="0" err="1" smtClean="0"/>
              <a:t>GeV</a:t>
            </a:r>
            <a:r>
              <a:rPr lang="en-US" dirty="0" smtClean="0"/>
              <a:t> :	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+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-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</a:p>
          <a:p>
            <a:pPr marL="457200" lvl="1" indent="0">
              <a:buNone/>
            </a:pPr>
            <a:endParaRPr lang="en-US" dirty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 err="1" smtClean="0">
                <a:latin typeface="+mj-lt"/>
                <a:sym typeface="Wingdings" panose="05000000000000000000" pitchFamily="2" charset="2"/>
              </a:rPr>
              <a:t>m</a:t>
            </a:r>
            <a:r>
              <a:rPr lang="en-US" baseline="-25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 &lt; </a:t>
            </a:r>
            <a:r>
              <a:rPr lang="en-US" dirty="0" err="1" smtClean="0">
                <a:latin typeface="+mj-lt"/>
                <a:sym typeface="Wingdings" panose="05000000000000000000" pitchFamily="2" charset="2"/>
              </a:rPr>
              <a:t>m</a:t>
            </a:r>
            <a:r>
              <a:rPr lang="en-US" baseline="-25000" dirty="0" err="1" smtClean="0">
                <a:latin typeface="+mj-lt"/>
                <a:sym typeface="Wingdings" panose="05000000000000000000" pitchFamily="2" charset="2"/>
              </a:rPr>
              <a:t>B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 &lt; 3m</a:t>
            </a:r>
            <a:r>
              <a:rPr lang="en-US" baseline="-25000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 :    	</a:t>
            </a:r>
            <a:r>
              <a:rPr lang="en-US" i="1" dirty="0" smtClean="0">
                <a:latin typeface="+mj-lt"/>
                <a:sym typeface="Wingdings" panose="05000000000000000000" pitchFamily="2" charset="2"/>
              </a:rPr>
              <a:t>B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 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 g</a:t>
            </a:r>
          </a:p>
          <a:p>
            <a:pPr marL="457200" lvl="1" indent="0">
              <a:buNone/>
            </a:pPr>
            <a:endParaRPr lang="en-US" dirty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MeV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 &lt; </a:t>
            </a:r>
            <a:r>
              <a:rPr lang="en-US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m</a:t>
            </a:r>
            <a:r>
              <a:rPr lang="en-US" baseline="-25000" dirty="0" err="1" smtClean="0">
                <a:latin typeface="Calibri" panose="020F0502020204030204" pitchFamily="34" charset="0"/>
                <a:sym typeface="Wingdings" panose="05000000000000000000" pitchFamily="2" charset="2"/>
              </a:rPr>
              <a:t>B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 &lt; </a:t>
            </a:r>
            <a:r>
              <a:rPr lang="en-US" dirty="0" err="1" smtClean="0">
                <a:latin typeface="+mj-lt"/>
                <a:sym typeface="Wingdings" panose="05000000000000000000" pitchFamily="2" charset="2"/>
              </a:rPr>
              <a:t>m</a:t>
            </a:r>
            <a:r>
              <a:rPr lang="en-US" baseline="-25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dirty="0">
                <a:latin typeface="Symbol" panose="05050102010706020507" pitchFamily="18" charset="2"/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:	</a:t>
            </a:r>
            <a:r>
              <a:rPr lang="en-US" i="1" dirty="0" smtClean="0">
                <a:latin typeface="+mj-lt"/>
                <a:sym typeface="Wingdings" panose="05000000000000000000" pitchFamily="2" charset="2"/>
              </a:rPr>
              <a:t>B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latin typeface="+mj-lt"/>
                <a:sym typeface="Wingdings" panose="05000000000000000000" pitchFamily="2" charset="2"/>
              </a:rPr>
              <a:t>e</a:t>
            </a:r>
            <a:r>
              <a:rPr lang="en-US" baseline="30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+</a:t>
            </a:r>
            <a:r>
              <a:rPr lang="en-US" dirty="0" err="1" smtClean="0">
                <a:latin typeface="+mj-lt"/>
                <a:sym typeface="Wingdings" panose="05000000000000000000" pitchFamily="2" charset="2"/>
              </a:rPr>
              <a:t>e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-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ggg</a:t>
            </a:r>
            <a:endParaRPr lang="en-US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marL="57150" indent="0">
              <a:buNone/>
            </a:pP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Why no B  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pp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?</a:t>
            </a:r>
            <a:endParaRPr lang="en-US" sz="2800" dirty="0">
              <a:latin typeface="+mj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06811" y="3176655"/>
            <a:ext cx="3137189" cy="1532930"/>
            <a:chOff x="5245677" y="1367135"/>
            <a:chExt cx="3137189" cy="1532930"/>
          </a:xfrm>
        </p:grpSpPr>
        <p:grpSp>
          <p:nvGrpSpPr>
            <p:cNvPr id="5" name="Group 4"/>
            <p:cNvGrpSpPr/>
            <p:nvPr/>
          </p:nvGrpSpPr>
          <p:grpSpPr>
            <a:xfrm>
              <a:off x="5334000" y="1600200"/>
              <a:ext cx="2590800" cy="1143000"/>
              <a:chOff x="5334000" y="1600200"/>
              <a:chExt cx="2590800" cy="114300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5334000" y="2133600"/>
                <a:ext cx="1143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6477000" y="2133600"/>
                <a:ext cx="685800" cy="609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6477000" y="1600200"/>
                <a:ext cx="685800" cy="53340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162800" y="1600200"/>
                <a:ext cx="0" cy="1143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162800" y="1600200"/>
                <a:ext cx="762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162800" y="2743200"/>
                <a:ext cx="762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5245677" y="1620982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B</a:t>
              </a:r>
              <a:endParaRPr lang="en-US" i="1" dirty="0"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924800" y="2438400"/>
              <a:ext cx="419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anose="05050102010706020507" pitchFamily="18" charset="2"/>
                </a:rPr>
                <a:t>g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42539" y="1367135"/>
              <a:ext cx="5403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anose="05050102010706020507" pitchFamily="18" charset="2"/>
                </a:rPr>
                <a:t>p</a:t>
              </a:r>
              <a:r>
                <a:rPr lang="en-US" sz="2400" i="1" baseline="30000" dirty="0" smtClean="0">
                  <a:latin typeface="Symbol" panose="05050102010706020507" pitchFamily="18" charset="2"/>
                </a:rPr>
                <a:t>0</a:t>
              </a:r>
              <a:endParaRPr lang="en-US" i="1" baseline="30000" dirty="0">
                <a:latin typeface="Symbol" panose="05050102010706020507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9870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u</a:t>
              </a:r>
              <a:r>
                <a:rPr lang="en-US" dirty="0" err="1" smtClean="0"/>
                <a:t>,d,s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5125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Some thoughts on sensitivities of </a:t>
            </a:r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decays to new physics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parts to this talk:</a:t>
            </a:r>
          </a:p>
          <a:p>
            <a:endParaRPr lang="en-US" dirty="0"/>
          </a:p>
          <a:p>
            <a:r>
              <a:rPr lang="en-US" dirty="0" smtClean="0"/>
              <a:t>CP violation beyond the standard model (</a:t>
            </a:r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pp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How do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h</a:t>
            </a:r>
            <a:r>
              <a:rPr lang="en-US" dirty="0" smtClean="0">
                <a:sym typeface="Wingdings" panose="05000000000000000000" pitchFamily="2" charset="2"/>
              </a:rPr>
              <a:t> decays compare to EDM limits?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New weakly-coupled light forces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Are there new gauge forces “hiding” under QCD?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channels of </a:t>
            </a:r>
            <a:r>
              <a:rPr lang="en-US" i="1" dirty="0" smtClean="0"/>
              <a:t>B</a:t>
            </a:r>
            <a:r>
              <a:rPr lang="en-US" dirty="0" smtClean="0"/>
              <a:t> boson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0008" y="1295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B</a:t>
            </a:r>
            <a:r>
              <a:rPr lang="en-US" sz="2400" dirty="0" smtClean="0"/>
              <a:t> has same quantum numbers as </a:t>
            </a:r>
            <a:r>
              <a:rPr lang="en-US" sz="2400" b="1" dirty="0" smtClean="0">
                <a:latin typeface="Symbol" panose="05050102010706020507" pitchFamily="18" charset="2"/>
              </a:rPr>
              <a:t>w</a:t>
            </a:r>
            <a:r>
              <a:rPr lang="en-US" sz="2400" dirty="0" smtClean="0"/>
              <a:t> vector meson</a:t>
            </a:r>
          </a:p>
          <a:p>
            <a:r>
              <a:rPr lang="en-US" sz="2400" b="1" dirty="0" smtClean="0"/>
              <a:t>Assume</a:t>
            </a:r>
            <a:r>
              <a:rPr lang="en-US" sz="2400" dirty="0" smtClean="0"/>
              <a:t> its decay properties are similar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0" y="2328430"/>
            <a:ext cx="8252980" cy="4300970"/>
            <a:chOff x="410008" y="3000375"/>
            <a:chExt cx="8252980" cy="4300970"/>
          </a:xfrm>
        </p:grpSpPr>
        <p:grpSp>
          <p:nvGrpSpPr>
            <p:cNvPr id="4" name="Group 3"/>
            <p:cNvGrpSpPr/>
            <p:nvPr/>
          </p:nvGrpSpPr>
          <p:grpSpPr>
            <a:xfrm>
              <a:off x="410008" y="3000375"/>
              <a:ext cx="8252980" cy="3171825"/>
              <a:chOff x="410008" y="1981200"/>
              <a:chExt cx="8252980" cy="3171825"/>
            </a:xfrm>
          </p:grpSpPr>
          <p:pic>
            <p:nvPicPr>
              <p:cNvPr id="614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008" y="1981200"/>
                <a:ext cx="8239125" cy="1114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4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38" y="3048000"/>
                <a:ext cx="8210550" cy="2105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008" y="6234545"/>
              <a:ext cx="8229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008" y="6691745"/>
              <a:ext cx="821055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6705600" y="2116439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Particle Data Book</a:t>
            </a:r>
            <a:endParaRPr lang="en-US" sz="2000" i="1" dirty="0"/>
          </a:p>
        </p:txBody>
      </p:sp>
      <p:sp>
        <p:nvSpPr>
          <p:cNvPr id="8" name="Rectangle 7"/>
          <p:cNvSpPr/>
          <p:nvPr/>
        </p:nvSpPr>
        <p:spPr>
          <a:xfrm>
            <a:off x="304800" y="2116438"/>
            <a:ext cx="8481580" cy="458916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channels of </a:t>
            </a:r>
            <a:r>
              <a:rPr lang="en-US" i="1" dirty="0" smtClean="0"/>
              <a:t>B</a:t>
            </a:r>
            <a:r>
              <a:rPr lang="en-US" dirty="0" smtClean="0"/>
              <a:t> boson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2328430"/>
            <a:ext cx="8252980" cy="4300970"/>
            <a:chOff x="410008" y="3000375"/>
            <a:chExt cx="8252980" cy="4300970"/>
          </a:xfrm>
        </p:grpSpPr>
        <p:grpSp>
          <p:nvGrpSpPr>
            <p:cNvPr id="4" name="Group 3"/>
            <p:cNvGrpSpPr/>
            <p:nvPr/>
          </p:nvGrpSpPr>
          <p:grpSpPr>
            <a:xfrm>
              <a:off x="410008" y="3000375"/>
              <a:ext cx="8252980" cy="3171825"/>
              <a:chOff x="410008" y="1981200"/>
              <a:chExt cx="8252980" cy="3171825"/>
            </a:xfrm>
          </p:grpSpPr>
          <p:pic>
            <p:nvPicPr>
              <p:cNvPr id="614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008" y="1981200"/>
                <a:ext cx="8239125" cy="1114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4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38" y="3048000"/>
                <a:ext cx="8210550" cy="2105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008" y="6234545"/>
              <a:ext cx="8229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008" y="6691745"/>
              <a:ext cx="821055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al 2"/>
          <p:cNvSpPr/>
          <p:nvPr/>
        </p:nvSpPr>
        <p:spPr>
          <a:xfrm>
            <a:off x="990600" y="5105400"/>
            <a:ext cx="990600" cy="3948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3" idx="6"/>
          </p:cNvCxnSpPr>
          <p:nvPr/>
        </p:nvCxnSpPr>
        <p:spPr>
          <a:xfrm>
            <a:off x="1981200" y="5302828"/>
            <a:ext cx="685800" cy="2597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50548" y="542059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Violates G-parity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2116439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Particle Data Book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0008" y="1295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B</a:t>
            </a:r>
            <a:r>
              <a:rPr lang="en-US" sz="2400" dirty="0" smtClean="0"/>
              <a:t> has same quantum numbers as </a:t>
            </a:r>
            <a:r>
              <a:rPr lang="en-US" sz="2400" b="1" dirty="0" smtClean="0">
                <a:latin typeface="Symbol" panose="05050102010706020507" pitchFamily="18" charset="2"/>
              </a:rPr>
              <a:t>w</a:t>
            </a:r>
            <a:r>
              <a:rPr lang="en-US" sz="2400" dirty="0" smtClean="0"/>
              <a:t> vector meson</a:t>
            </a:r>
          </a:p>
          <a:p>
            <a:r>
              <a:rPr lang="en-US" sz="2400" b="1" dirty="0" smtClean="0"/>
              <a:t>Assume</a:t>
            </a:r>
            <a:r>
              <a:rPr lang="en-US" sz="2400" dirty="0" smtClean="0"/>
              <a:t> its decay properties are similar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2116438"/>
            <a:ext cx="8481580" cy="458916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 channels of </a:t>
            </a:r>
            <a:r>
              <a:rPr lang="en-US" i="1" dirty="0" smtClean="0"/>
              <a:t>B</a:t>
            </a:r>
            <a:r>
              <a:rPr lang="en-US" dirty="0" smtClean="0"/>
              <a:t> boson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2328430"/>
            <a:ext cx="8252980" cy="4300970"/>
            <a:chOff x="410008" y="3000375"/>
            <a:chExt cx="8252980" cy="4300970"/>
          </a:xfrm>
        </p:grpSpPr>
        <p:grpSp>
          <p:nvGrpSpPr>
            <p:cNvPr id="4" name="Group 3"/>
            <p:cNvGrpSpPr/>
            <p:nvPr/>
          </p:nvGrpSpPr>
          <p:grpSpPr>
            <a:xfrm>
              <a:off x="410008" y="3000375"/>
              <a:ext cx="8252980" cy="3171825"/>
              <a:chOff x="410008" y="1981200"/>
              <a:chExt cx="8252980" cy="3171825"/>
            </a:xfrm>
          </p:grpSpPr>
          <p:pic>
            <p:nvPicPr>
              <p:cNvPr id="614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0008" y="1981200"/>
                <a:ext cx="8239125" cy="1114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4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2438" y="3048000"/>
                <a:ext cx="8210550" cy="2105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008" y="6234545"/>
              <a:ext cx="8229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008" y="6691745"/>
              <a:ext cx="821055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al 2"/>
          <p:cNvSpPr/>
          <p:nvPr/>
        </p:nvSpPr>
        <p:spPr>
          <a:xfrm>
            <a:off x="990600" y="5105400"/>
            <a:ext cx="990600" cy="3948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3" idx="6"/>
          </p:cNvCxnSpPr>
          <p:nvPr/>
        </p:nvCxnSpPr>
        <p:spPr>
          <a:xfrm>
            <a:off x="1981200" y="5302828"/>
            <a:ext cx="685800" cy="2597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50548" y="542059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Violates G-parity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324100" y="4572000"/>
            <a:ext cx="7239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0" y="44312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Dominant above 3m</a:t>
            </a:r>
            <a:r>
              <a:rPr lang="en-US" baseline="-25000" dirty="0" smtClean="0">
                <a:latin typeface="Symbol" panose="05050102010706020507" pitchFamily="18" charset="2"/>
              </a:rPr>
              <a:t>p</a:t>
            </a:r>
            <a:endParaRPr lang="en-US" baseline="-25000" dirty="0">
              <a:latin typeface="Symbol" panose="05050102010706020507" pitchFamily="18" charset="2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764723" y="4953000"/>
            <a:ext cx="7239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88622" y="4812268"/>
            <a:ext cx="292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Dominant between </a:t>
            </a:r>
            <a:r>
              <a:rPr lang="en-US" dirty="0" err="1" smtClean="0"/>
              <a:t>m</a:t>
            </a:r>
            <a:r>
              <a:rPr lang="en-US" baseline="-25000" dirty="0" err="1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 – 3m</a:t>
            </a:r>
            <a:r>
              <a:rPr lang="en-US" baseline="-25000" dirty="0" smtClean="0">
                <a:latin typeface="Symbol" panose="05050102010706020507" pitchFamily="18" charset="2"/>
              </a:rPr>
              <a:t>p</a:t>
            </a:r>
            <a:endParaRPr lang="en-US" baseline="-25000" dirty="0">
              <a:latin typeface="Symbol" panose="05050102010706020507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5600" y="2116439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Particle Data Book</a:t>
            </a:r>
            <a:endParaRPr lang="en-US" sz="20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0008" y="1295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B</a:t>
            </a:r>
            <a:r>
              <a:rPr lang="en-US" sz="2400" dirty="0" smtClean="0"/>
              <a:t> has same quantum numbers as </a:t>
            </a:r>
            <a:r>
              <a:rPr lang="en-US" sz="2400" b="1" dirty="0" smtClean="0">
                <a:latin typeface="Symbol" panose="05050102010706020507" pitchFamily="18" charset="2"/>
              </a:rPr>
              <a:t>w</a:t>
            </a:r>
            <a:r>
              <a:rPr lang="en-US" sz="2400" dirty="0" smtClean="0"/>
              <a:t> vector meson</a:t>
            </a:r>
          </a:p>
          <a:p>
            <a:r>
              <a:rPr lang="en-US" sz="2400" b="1" dirty="0" smtClean="0"/>
              <a:t>Assume</a:t>
            </a:r>
            <a:r>
              <a:rPr lang="en-US" sz="2400" dirty="0" smtClean="0"/>
              <a:t> its decay properties are similar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4800" y="2116438"/>
            <a:ext cx="8481580" cy="458916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371600"/>
            <a:ext cx="8763000" cy="4724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+mj-lt"/>
                <a:sym typeface="Wingdings" panose="05000000000000000000" pitchFamily="2" charset="2"/>
              </a:rPr>
              <a:t>     </a:t>
            </a:r>
            <a:r>
              <a:rPr lang="en-US" sz="2800" b="1" dirty="0" err="1" smtClean="0">
                <a:latin typeface="+mj-lt"/>
                <a:sym typeface="Wingdings" panose="05000000000000000000" pitchFamily="2" charset="2"/>
              </a:rPr>
              <a:t>m</a:t>
            </a:r>
            <a:r>
              <a:rPr lang="en-US" sz="2800" b="1" baseline="-25000" dirty="0" err="1" smtClean="0">
                <a:latin typeface="+mj-lt"/>
                <a:sym typeface="Wingdings" panose="05000000000000000000" pitchFamily="2" charset="2"/>
              </a:rPr>
              <a:t>B</a:t>
            </a:r>
            <a:r>
              <a:rPr lang="en-US" sz="2800" b="1" dirty="0" smtClean="0">
                <a:latin typeface="+mj-lt"/>
                <a:sym typeface="Wingdings" panose="05000000000000000000" pitchFamily="2" charset="2"/>
              </a:rPr>
              <a:t> range				Signature</a:t>
            </a:r>
          </a:p>
          <a:p>
            <a:pPr marL="0" indent="0">
              <a:buNone/>
            </a:pPr>
            <a:endParaRPr lang="en-US" sz="2800" dirty="0" smtClean="0">
              <a:latin typeface="+mj-lt"/>
              <a:sym typeface="Wingdings" panose="05000000000000000000" pitchFamily="2" charset="2"/>
            </a:endParaRPr>
          </a:p>
          <a:p>
            <a:pPr marL="0" lvl="1" indent="0">
              <a:buNone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415 – 550 MeV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		h</a:t>
            </a:r>
            <a:r>
              <a:rPr lang="en-US" dirty="0" smtClean="0">
                <a:sym typeface="Wingdings" panose="05000000000000000000" pitchFamily="2" charset="2"/>
              </a:rPr>
              <a:t> 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+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-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</a:p>
          <a:p>
            <a:pPr marL="0" lvl="1" indent="0">
              <a:buNone/>
            </a:pPr>
            <a:endParaRPr lang="en-US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marL="0" lvl="1" indent="0">
              <a:buNone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130 – 415 MeV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		h</a:t>
            </a:r>
            <a:r>
              <a:rPr lang="en-US" dirty="0" smtClean="0">
                <a:sym typeface="Wingdings" panose="05000000000000000000" pitchFamily="2" charset="2"/>
              </a:rPr>
              <a:t> </a:t>
            </a:r>
            <a:r>
              <a:rPr lang="en-US" dirty="0" smtClean="0"/>
              <a:t> </a:t>
            </a:r>
            <a:r>
              <a:rPr lang="en-US" i="1" dirty="0" smtClean="0"/>
              <a:t>B 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 </a:t>
            </a:r>
            <a:r>
              <a:rPr lang="en-US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endParaRPr lang="en-US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0 – 130 MeV 		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h</a:t>
            </a:r>
            <a:r>
              <a:rPr lang="en-US" sz="2800" dirty="0" smtClean="0">
                <a:sym typeface="Wingdings" panose="05000000000000000000" pitchFamily="2" charset="2"/>
              </a:rPr>
              <a:t> </a:t>
            </a:r>
            <a:r>
              <a:rPr lang="en-US" sz="2800" dirty="0" smtClean="0"/>
              <a:t> </a:t>
            </a:r>
            <a:r>
              <a:rPr lang="en-US" sz="2800" i="1" dirty="0" smtClean="0"/>
              <a:t>B </a:t>
            </a:r>
            <a:r>
              <a:rPr lang="en-US" sz="2800" dirty="0" smtClean="0">
                <a:latin typeface="Symbol" panose="05050102010706020507" pitchFamily="18" charset="2"/>
              </a:rPr>
              <a:t>g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(</a:t>
            </a:r>
            <a:r>
              <a:rPr lang="en-US" sz="2800" dirty="0" err="1" smtClean="0">
                <a:latin typeface="+mj-lt"/>
                <a:sym typeface="Wingdings" panose="05000000000000000000" pitchFamily="2" charset="2"/>
              </a:rPr>
              <a:t>e</a:t>
            </a:r>
            <a:r>
              <a:rPr lang="en-US" sz="2800" baseline="30000" dirty="0" err="1" smtClean="0">
                <a:latin typeface="+mj-lt"/>
                <a:sym typeface="Wingdings" panose="05000000000000000000" pitchFamily="2" charset="2"/>
              </a:rPr>
              <a:t>+</a:t>
            </a:r>
            <a:r>
              <a:rPr lang="en-US" sz="2800" dirty="0" err="1" smtClean="0">
                <a:latin typeface="+mj-lt"/>
                <a:sym typeface="Wingdings" panose="05000000000000000000" pitchFamily="2" charset="2"/>
              </a:rPr>
              <a:t>e</a:t>
            </a:r>
            <a:r>
              <a:rPr lang="en-US" sz="2800" baseline="30000" dirty="0" smtClean="0">
                <a:latin typeface="+mj-lt"/>
                <a:sym typeface="Wingdings" panose="05000000000000000000" pitchFamily="2" charset="2"/>
              </a:rPr>
              <a:t>-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 / </a:t>
            </a:r>
            <a:r>
              <a:rPr lang="en-US" sz="28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ggg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 / </a:t>
            </a:r>
            <a:r>
              <a:rPr lang="en-US" sz="2800" dirty="0" err="1" smtClean="0">
                <a:latin typeface="+mj-lt"/>
                <a:sym typeface="Wingdings" panose="05000000000000000000" pitchFamily="2" charset="2"/>
              </a:rPr>
              <a:t>invis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.) + 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334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for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&lt; </a:t>
            </a:r>
            <a:r>
              <a:rPr lang="en-US" sz="2400" dirty="0" err="1" smtClean="0"/>
              <a:t>m</a:t>
            </a:r>
            <a:r>
              <a:rPr lang="en-US" sz="2400" baseline="-25000" dirty="0" err="1" smtClean="0">
                <a:latin typeface="Symbol" panose="05050102010706020507" pitchFamily="18" charset="2"/>
              </a:rPr>
              <a:t>p</a:t>
            </a:r>
            <a:r>
              <a:rPr lang="en-US" sz="2400" dirty="0" smtClean="0"/>
              <a:t>, constraints from </a:t>
            </a:r>
            <a:r>
              <a:rPr lang="en-US" sz="2400" dirty="0" smtClean="0">
                <a:latin typeface="Symbol" panose="05050102010706020507" pitchFamily="18" charset="2"/>
              </a:rPr>
              <a:t>p</a:t>
            </a:r>
            <a:r>
              <a:rPr lang="en-US" sz="2400" baseline="30000" dirty="0" smtClean="0">
                <a:latin typeface="Symbol" panose="05050102010706020507" pitchFamily="18" charset="2"/>
              </a:rPr>
              <a:t>0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(</a:t>
            </a:r>
            <a:r>
              <a:rPr lang="en-US" sz="2400" dirty="0" err="1">
                <a:sym typeface="Wingdings" panose="05000000000000000000" pitchFamily="2" charset="2"/>
              </a:rPr>
              <a:t>e</a:t>
            </a:r>
            <a:r>
              <a:rPr lang="en-US" sz="2400" baseline="30000" dirty="0" err="1">
                <a:sym typeface="Wingdings" panose="05000000000000000000" pitchFamily="2" charset="2"/>
              </a:rPr>
              <a:t>+</a:t>
            </a:r>
            <a:r>
              <a:rPr lang="en-US" sz="2400" dirty="0" err="1">
                <a:sym typeface="Wingdings" panose="05000000000000000000" pitchFamily="2" charset="2"/>
              </a:rPr>
              <a:t>e</a:t>
            </a:r>
            <a:r>
              <a:rPr lang="en-US" sz="2400" baseline="30000" dirty="0">
                <a:sym typeface="Wingdings" panose="05000000000000000000" pitchFamily="2" charset="2"/>
              </a:rPr>
              <a:t>-</a:t>
            </a:r>
            <a:r>
              <a:rPr lang="en-US" sz="2400" dirty="0">
                <a:sym typeface="Wingdings" panose="05000000000000000000" pitchFamily="2" charset="2"/>
              </a:rPr>
              <a:t> / </a:t>
            </a:r>
            <a:r>
              <a:rPr lang="en-US" sz="24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ggg</a:t>
            </a:r>
            <a:r>
              <a:rPr lang="en-US" sz="2400" dirty="0">
                <a:sym typeface="Wingdings" panose="05000000000000000000" pitchFamily="2" charset="2"/>
              </a:rPr>
              <a:t> / </a:t>
            </a:r>
            <a:r>
              <a:rPr lang="en-US" sz="2400" dirty="0" err="1">
                <a:sym typeface="Wingdings" panose="05000000000000000000" pitchFamily="2" charset="2"/>
              </a:rPr>
              <a:t>invis</a:t>
            </a:r>
            <a:r>
              <a:rPr lang="en-US" sz="2400" dirty="0">
                <a:sym typeface="Wingdings" panose="05000000000000000000" pitchFamily="2" charset="2"/>
              </a:rPr>
              <a:t>.) + 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3m</a:t>
            </a:r>
            <a:r>
              <a:rPr lang="en-US" sz="1600" baseline="-25000" dirty="0" smtClean="0">
                <a:latin typeface="Symbol" panose="05050102010706020507" pitchFamily="18" charset="2"/>
              </a:rPr>
              <a:t>p</a:t>
            </a:r>
            <a:endParaRPr lang="en-US" sz="1600" baseline="-25000" dirty="0">
              <a:latin typeface="Symbol" panose="05050102010706020507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9200" y="38524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3m</a:t>
            </a:r>
            <a:r>
              <a:rPr lang="en-US" sz="1600" baseline="-25000" dirty="0" smtClean="0">
                <a:latin typeface="Symbol" panose="05050102010706020507" pitchFamily="18" charset="2"/>
              </a:rPr>
              <a:t>p</a:t>
            </a:r>
            <a:endParaRPr lang="en-US" sz="1600" baseline="-25000" dirty="0">
              <a:latin typeface="Symbol" panose="05050102010706020507" pitchFamily="18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38524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</a:t>
            </a:r>
            <a:r>
              <a:rPr lang="en-US" sz="1600" baseline="-25000" dirty="0" err="1" smtClean="0">
                <a:latin typeface="Symbol" panose="05050102010706020507" pitchFamily="18" charset="2"/>
              </a:rPr>
              <a:t>p</a:t>
            </a:r>
            <a:endParaRPr lang="en-US" sz="1600" baseline="-25000" dirty="0">
              <a:latin typeface="Symbol" panose="05050102010706020507" pitchFamily="18" charset="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95400" y="2820282"/>
            <a:ext cx="568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</a:t>
            </a:r>
            <a:r>
              <a:rPr lang="en-US" sz="1600" baseline="-25000" dirty="0" err="1" smtClean="0">
                <a:latin typeface="Symbol" panose="05050102010706020507" pitchFamily="18" charset="2"/>
              </a:rPr>
              <a:t>h</a:t>
            </a:r>
            <a:endParaRPr lang="en-US" sz="1600" baseline="-25000" dirty="0">
              <a:latin typeface="Symbol" panose="05050102010706020507" pitchFamily="18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4400" y="48430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</a:t>
            </a:r>
            <a:r>
              <a:rPr lang="en-US" sz="1600" baseline="-25000" dirty="0" err="1" smtClean="0">
                <a:latin typeface="Symbol" panose="05050102010706020507" pitchFamily="18" charset="2"/>
              </a:rPr>
              <a:t>p</a:t>
            </a:r>
            <a:endParaRPr lang="en-US" sz="1600" baseline="-250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8415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371600"/>
            <a:ext cx="8763000" cy="472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+mj-lt"/>
                <a:sym typeface="Wingdings" panose="05000000000000000000" pitchFamily="2" charset="2"/>
              </a:rPr>
              <a:t>     </a:t>
            </a:r>
            <a:r>
              <a:rPr lang="en-US" sz="2800" b="1" dirty="0" err="1" smtClean="0">
                <a:latin typeface="+mj-lt"/>
                <a:sym typeface="Wingdings" panose="05000000000000000000" pitchFamily="2" charset="2"/>
              </a:rPr>
              <a:t>m</a:t>
            </a:r>
            <a:r>
              <a:rPr lang="en-US" sz="2800" b="1" baseline="-25000" dirty="0" err="1" smtClean="0">
                <a:latin typeface="+mj-lt"/>
                <a:sym typeface="Wingdings" panose="05000000000000000000" pitchFamily="2" charset="2"/>
              </a:rPr>
              <a:t>B</a:t>
            </a:r>
            <a:r>
              <a:rPr lang="en-US" sz="2800" b="1" dirty="0" smtClean="0">
                <a:latin typeface="+mj-lt"/>
                <a:sym typeface="Wingdings" panose="05000000000000000000" pitchFamily="2" charset="2"/>
              </a:rPr>
              <a:t> range				Signature</a:t>
            </a:r>
          </a:p>
          <a:p>
            <a:pPr marL="0" indent="0">
              <a:buNone/>
            </a:pPr>
            <a:endParaRPr lang="en-US" sz="2800" dirty="0" smtClean="0">
              <a:latin typeface="+mj-lt"/>
              <a:sym typeface="Wingdings" panose="05000000000000000000" pitchFamily="2" charset="2"/>
            </a:endParaRPr>
          </a:p>
          <a:p>
            <a:pPr marL="0" lvl="1" indent="0">
              <a:buNone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415 – 550 MeV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		h</a:t>
            </a:r>
            <a:r>
              <a:rPr lang="en-US" dirty="0" smtClean="0">
                <a:sym typeface="Wingdings" panose="05000000000000000000" pitchFamily="2" charset="2"/>
              </a:rPr>
              <a:t> 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+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-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</a:p>
          <a:p>
            <a:pPr marL="0" lvl="1" indent="0">
              <a:buNone/>
            </a:pPr>
            <a:endParaRPr lang="en-US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marL="0" lvl="1" indent="0">
              <a:buNone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130 – 415 MeV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		h</a:t>
            </a:r>
            <a:r>
              <a:rPr lang="en-US" dirty="0" smtClean="0">
                <a:sym typeface="Wingdings" panose="05000000000000000000" pitchFamily="2" charset="2"/>
              </a:rPr>
              <a:t> </a:t>
            </a:r>
            <a:r>
              <a:rPr lang="en-US" dirty="0" smtClean="0"/>
              <a:t> </a:t>
            </a:r>
            <a:r>
              <a:rPr lang="en-US" i="1" dirty="0" smtClean="0"/>
              <a:t>B 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 </a:t>
            </a:r>
            <a:r>
              <a:rPr lang="en-US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endParaRPr lang="en-US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0 – 130 MeV 		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h</a:t>
            </a:r>
            <a:r>
              <a:rPr lang="en-US" sz="2800" dirty="0" smtClean="0">
                <a:sym typeface="Wingdings" panose="05000000000000000000" pitchFamily="2" charset="2"/>
              </a:rPr>
              <a:t> </a:t>
            </a:r>
            <a:r>
              <a:rPr lang="en-US" sz="2800" dirty="0" smtClean="0"/>
              <a:t> </a:t>
            </a:r>
            <a:r>
              <a:rPr lang="en-US" sz="2800" i="1" dirty="0" smtClean="0"/>
              <a:t>B </a:t>
            </a:r>
            <a:r>
              <a:rPr lang="en-US" sz="2800" dirty="0" smtClean="0">
                <a:latin typeface="Symbol" panose="05050102010706020507" pitchFamily="18" charset="2"/>
              </a:rPr>
              <a:t>g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 (</a:t>
            </a:r>
            <a:r>
              <a:rPr lang="en-US" sz="2800" dirty="0" err="1" smtClean="0">
                <a:latin typeface="+mj-lt"/>
                <a:sym typeface="Wingdings" panose="05000000000000000000" pitchFamily="2" charset="2"/>
              </a:rPr>
              <a:t>e</a:t>
            </a:r>
            <a:r>
              <a:rPr lang="en-US" sz="2800" baseline="30000" dirty="0" err="1" smtClean="0">
                <a:latin typeface="+mj-lt"/>
                <a:sym typeface="Wingdings" panose="05000000000000000000" pitchFamily="2" charset="2"/>
              </a:rPr>
              <a:t>+</a:t>
            </a:r>
            <a:r>
              <a:rPr lang="en-US" sz="2800" dirty="0" err="1" smtClean="0">
                <a:latin typeface="+mj-lt"/>
                <a:sym typeface="Wingdings" panose="05000000000000000000" pitchFamily="2" charset="2"/>
              </a:rPr>
              <a:t>e</a:t>
            </a:r>
            <a:r>
              <a:rPr lang="en-US" sz="2800" baseline="30000" dirty="0" smtClean="0">
                <a:latin typeface="+mj-lt"/>
                <a:sym typeface="Wingdings" panose="05000000000000000000" pitchFamily="2" charset="2"/>
              </a:rPr>
              <a:t>-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 / </a:t>
            </a:r>
            <a:r>
              <a:rPr lang="en-US" sz="28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ggg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 / </a:t>
            </a:r>
            <a:r>
              <a:rPr lang="en-US" sz="2800" dirty="0" err="1" smtClean="0">
                <a:latin typeface="+mj-lt"/>
                <a:sym typeface="Wingdings" panose="05000000000000000000" pitchFamily="2" charset="2"/>
              </a:rPr>
              <a:t>invis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.) + 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334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for 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&lt; </a:t>
            </a:r>
            <a:r>
              <a:rPr lang="en-US" sz="2400" dirty="0" err="1" smtClean="0"/>
              <a:t>m</a:t>
            </a:r>
            <a:r>
              <a:rPr lang="en-US" sz="2400" baseline="-25000" dirty="0" err="1" smtClean="0">
                <a:latin typeface="Symbol" panose="05050102010706020507" pitchFamily="18" charset="2"/>
              </a:rPr>
              <a:t>p</a:t>
            </a:r>
            <a:r>
              <a:rPr lang="en-US" sz="2400" dirty="0" smtClean="0"/>
              <a:t>, constraints from </a:t>
            </a:r>
            <a:r>
              <a:rPr lang="en-US" sz="2400" dirty="0" smtClean="0">
                <a:latin typeface="Symbol" panose="05050102010706020507" pitchFamily="18" charset="2"/>
              </a:rPr>
              <a:t>p</a:t>
            </a:r>
            <a:r>
              <a:rPr lang="en-US" sz="2400" baseline="30000" dirty="0" smtClean="0">
                <a:latin typeface="Symbol" panose="05050102010706020507" pitchFamily="18" charset="2"/>
              </a:rPr>
              <a:t>0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(</a:t>
            </a:r>
            <a:r>
              <a:rPr lang="en-US" sz="2400" dirty="0" err="1">
                <a:sym typeface="Wingdings" panose="05000000000000000000" pitchFamily="2" charset="2"/>
              </a:rPr>
              <a:t>e</a:t>
            </a:r>
            <a:r>
              <a:rPr lang="en-US" sz="2400" baseline="30000" dirty="0" err="1">
                <a:sym typeface="Wingdings" panose="05000000000000000000" pitchFamily="2" charset="2"/>
              </a:rPr>
              <a:t>+</a:t>
            </a:r>
            <a:r>
              <a:rPr lang="en-US" sz="2400" dirty="0" err="1">
                <a:sym typeface="Wingdings" panose="05000000000000000000" pitchFamily="2" charset="2"/>
              </a:rPr>
              <a:t>e</a:t>
            </a:r>
            <a:r>
              <a:rPr lang="en-US" sz="2400" baseline="30000" dirty="0">
                <a:sym typeface="Wingdings" panose="05000000000000000000" pitchFamily="2" charset="2"/>
              </a:rPr>
              <a:t>-</a:t>
            </a:r>
            <a:r>
              <a:rPr lang="en-US" sz="2400" dirty="0">
                <a:sym typeface="Wingdings" panose="05000000000000000000" pitchFamily="2" charset="2"/>
              </a:rPr>
              <a:t> / </a:t>
            </a:r>
            <a:r>
              <a:rPr lang="en-US" sz="24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ggg</a:t>
            </a:r>
            <a:r>
              <a:rPr lang="en-US" sz="2400" dirty="0">
                <a:sym typeface="Wingdings" panose="05000000000000000000" pitchFamily="2" charset="2"/>
              </a:rPr>
              <a:t> / </a:t>
            </a:r>
            <a:r>
              <a:rPr lang="en-US" sz="2400" dirty="0" err="1">
                <a:sym typeface="Wingdings" panose="05000000000000000000" pitchFamily="2" charset="2"/>
              </a:rPr>
              <a:t>invis</a:t>
            </a:r>
            <a:r>
              <a:rPr lang="en-US" sz="2400" dirty="0">
                <a:sym typeface="Wingdings" panose="05000000000000000000" pitchFamily="2" charset="2"/>
              </a:rPr>
              <a:t>.) + 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3m</a:t>
            </a:r>
            <a:r>
              <a:rPr lang="en-US" sz="1600" baseline="-25000" dirty="0" smtClean="0">
                <a:latin typeface="Symbol" panose="05050102010706020507" pitchFamily="18" charset="2"/>
              </a:rPr>
              <a:t>p</a:t>
            </a:r>
            <a:endParaRPr lang="en-US" sz="1600" baseline="-25000" dirty="0">
              <a:latin typeface="Symbol" panose="05050102010706020507" pitchFamily="18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9200" y="38524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3m</a:t>
            </a:r>
            <a:r>
              <a:rPr lang="en-US" sz="1600" baseline="-25000" dirty="0" smtClean="0">
                <a:latin typeface="Symbol" panose="05050102010706020507" pitchFamily="18" charset="2"/>
              </a:rPr>
              <a:t>p</a:t>
            </a:r>
            <a:endParaRPr lang="en-US" sz="1600" baseline="-25000" dirty="0">
              <a:latin typeface="Symbol" panose="05050102010706020507" pitchFamily="18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38524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</a:t>
            </a:r>
            <a:r>
              <a:rPr lang="en-US" sz="1600" baseline="-25000" dirty="0" err="1" smtClean="0">
                <a:latin typeface="Symbol" panose="05050102010706020507" pitchFamily="18" charset="2"/>
              </a:rPr>
              <a:t>p</a:t>
            </a:r>
            <a:endParaRPr lang="en-US" sz="1600" baseline="-25000" dirty="0">
              <a:latin typeface="Symbol" panose="05050102010706020507" pitchFamily="18" charset="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95400" y="2820282"/>
            <a:ext cx="568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</a:t>
            </a:r>
            <a:r>
              <a:rPr lang="en-US" sz="1600" baseline="-25000" dirty="0" err="1" smtClean="0">
                <a:latin typeface="Symbol" panose="05050102010706020507" pitchFamily="18" charset="2"/>
              </a:rPr>
              <a:t>h</a:t>
            </a:r>
            <a:endParaRPr lang="en-US" sz="1600" baseline="-25000" dirty="0">
              <a:latin typeface="Symbol" panose="05050102010706020507" pitchFamily="18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4400" y="48430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</a:t>
            </a:r>
            <a:r>
              <a:rPr lang="en-US" sz="1600" baseline="-25000" dirty="0" err="1" smtClean="0">
                <a:latin typeface="Symbol" panose="05050102010706020507" pitchFamily="18" charset="2"/>
              </a:rPr>
              <a:t>p</a:t>
            </a:r>
            <a:endParaRPr lang="en-US" sz="1600" baseline="-25000" dirty="0">
              <a:latin typeface="Symbol" panose="05050102010706020507" pitchFamily="18" charset="2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3276600"/>
            <a:ext cx="75438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2989559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Focus on this case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physics in 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Decay rate: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62103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6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physics in 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Decay rate: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62103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42900" y="2743200"/>
            <a:ext cx="8458200" cy="3657600"/>
            <a:chOff x="342900" y="2514600"/>
            <a:chExt cx="8458200" cy="3657600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79" y="4495800"/>
              <a:ext cx="8201025" cy="147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457575"/>
              <a:ext cx="8229600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1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" y="2514600"/>
              <a:ext cx="8458200" cy="819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2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314700"/>
              <a:ext cx="82296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42900" y="2514600"/>
              <a:ext cx="8382000" cy="3657600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615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physics in 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Decay rate: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Observed BR(</a:t>
            </a:r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dirty="0" smtClean="0">
                <a:sym typeface="Wingdings" panose="05000000000000000000" pitchFamily="2" charset="2"/>
              </a:rPr>
              <a:t>) &lt;&lt; </a:t>
            </a:r>
            <a:r>
              <a:rPr lang="en-US" dirty="0" smtClean="0"/>
              <a:t>BR(</a:t>
            </a:r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Constrains </a:t>
            </a:r>
            <a:r>
              <a:rPr lang="en-US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a</a:t>
            </a:r>
            <a:r>
              <a:rPr lang="en-US" baseline="-25000" dirty="0" err="1" smtClean="0">
                <a:sym typeface="Wingdings" panose="05000000000000000000" pitchFamily="2" charset="2"/>
              </a:rPr>
              <a:t>B</a:t>
            </a:r>
            <a:r>
              <a:rPr lang="en-US" dirty="0" smtClean="0">
                <a:sym typeface="Wingdings" panose="05000000000000000000" pitchFamily="2" charset="2"/>
              </a:rPr>
              <a:t> &lt;&lt; </a:t>
            </a:r>
            <a:r>
              <a:rPr lang="en-US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a</a:t>
            </a:r>
            <a:r>
              <a:rPr lang="en-US" baseline="-25000" dirty="0" err="1" smtClean="0">
                <a:sym typeface="Wingdings" panose="05000000000000000000" pitchFamily="2" charset="2"/>
              </a:rPr>
              <a:t>em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~ 1/137</a:t>
            </a:r>
          </a:p>
          <a:p>
            <a:pPr marL="0" indent="0">
              <a:buNone/>
            </a:pPr>
            <a:endParaRPr lang="en-US" dirty="0" smtClean="0">
              <a:latin typeface="+mj-lt"/>
              <a:sym typeface="Wingdings" panose="05000000000000000000" pitchFamily="2" charset="2"/>
            </a:endParaRPr>
          </a:p>
          <a:p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h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 decays provide the </a:t>
            </a:r>
            <a:r>
              <a:rPr lang="en-US" b="1" dirty="0" smtClean="0">
                <a:latin typeface="+mj-lt"/>
                <a:sym typeface="Wingdings" panose="05000000000000000000" pitchFamily="2" charset="2"/>
              </a:rPr>
              <a:t>strongest limit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on vector boson in the </a:t>
            </a:r>
            <a:r>
              <a:rPr lang="en-US" dirty="0">
                <a:sym typeface="Wingdings" panose="05000000000000000000" pitchFamily="2" charset="2"/>
              </a:rPr>
              <a:t>130—415 </a:t>
            </a:r>
            <a:r>
              <a:rPr lang="en-US" dirty="0" smtClean="0">
                <a:sym typeface="Wingdings" panose="05000000000000000000" pitchFamily="2" charset="2"/>
              </a:rPr>
              <a:t>MeV range</a:t>
            </a:r>
            <a:endParaRPr lang="en-US" dirty="0" smtClean="0">
              <a:latin typeface="+mj-lt"/>
              <a:sym typeface="Wingdings" panose="05000000000000000000" pitchFamily="2" charset="2"/>
            </a:endParaRPr>
          </a:p>
          <a:p>
            <a:r>
              <a:rPr lang="en-US" dirty="0" smtClean="0">
                <a:latin typeface="+mj-lt"/>
                <a:sym typeface="Wingdings" panose="05000000000000000000" pitchFamily="2" charset="2"/>
              </a:rPr>
              <a:t>New baryonic force must be </a:t>
            </a:r>
            <a:r>
              <a:rPr lang="en-US" b="1" dirty="0" smtClean="0">
                <a:latin typeface="+mj-lt"/>
                <a:sym typeface="Wingdings" panose="05000000000000000000" pitchFamily="2" charset="2"/>
              </a:rPr>
              <a:t>much weaker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than the electromagnetic interaction!</a:t>
            </a:r>
            <a:endParaRPr lang="en-US" dirty="0">
              <a:latin typeface="+mj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62103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9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68307"/>
            <a:ext cx="5133975" cy="5199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a new baryonic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048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Symbol"/>
              </a:rPr>
              <a:t>¡</a:t>
            </a:r>
            <a:r>
              <a:rPr lang="en-US" sz="2400" dirty="0" smtClean="0">
                <a:latin typeface="+mj-lt"/>
              </a:rPr>
              <a:t>(1S)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hadrons</a:t>
            </a:r>
            <a:endParaRPr lang="en-US" sz="1400" dirty="0" smtClean="0">
              <a:latin typeface="MS Shell Dlg 2"/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Low-energy n-</a:t>
            </a:r>
            <a:r>
              <a:rPr lang="en-US" sz="2400" dirty="0" err="1" smtClean="0"/>
              <a:t>Pb</a:t>
            </a:r>
            <a:r>
              <a:rPr lang="en-US" sz="2400" dirty="0" smtClean="0"/>
              <a:t> scattering</a:t>
            </a:r>
          </a:p>
          <a:p>
            <a:pPr marL="0" indent="0">
              <a:buNone/>
            </a:pPr>
            <a:r>
              <a:rPr lang="en-US" sz="2000" dirty="0" smtClean="0"/>
              <a:t>Excludes nuclear forces with range &gt; 1/</a:t>
            </a:r>
            <a:r>
              <a:rPr lang="en-US" sz="2000" dirty="0" err="1" smtClean="0"/>
              <a:t>m</a:t>
            </a:r>
            <a:r>
              <a:rPr lang="en-US" sz="2000" baseline="-25000" dirty="0" err="1" smtClean="0">
                <a:latin typeface="Symbol" panose="05050102010706020507" pitchFamily="18" charset="2"/>
              </a:rPr>
              <a:t>p</a:t>
            </a:r>
            <a:endParaRPr lang="en-US" sz="2000" baseline="-25000" dirty="0">
              <a:latin typeface="Symbol" panose="05050102010706020507" pitchFamily="18" charset="2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1785" y="2088940"/>
            <a:ext cx="2901015" cy="1187660"/>
            <a:chOff x="451785" y="2048286"/>
            <a:chExt cx="2901015" cy="1187660"/>
          </a:xfrm>
        </p:grpSpPr>
        <p:sp>
          <p:nvSpPr>
            <p:cNvPr id="23" name="Oval 22"/>
            <p:cNvSpPr/>
            <p:nvPr/>
          </p:nvSpPr>
          <p:spPr>
            <a:xfrm>
              <a:off x="451785" y="2048286"/>
              <a:ext cx="691215" cy="118766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990600" y="2209800"/>
              <a:ext cx="609600" cy="4572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990600" y="2667000"/>
              <a:ext cx="609600" cy="381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00200" y="2667000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286000" y="2209800"/>
              <a:ext cx="609600" cy="46412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86000" y="2673927"/>
              <a:ext cx="609600" cy="45027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85800" y="204828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800" y="28575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95600" y="2057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95600" y="286661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14945" y="2286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en-US" i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1785" y="2426732"/>
              <a:ext cx="6912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Symbol"/>
                </a:rPr>
                <a:t>¡</a:t>
              </a:r>
              <a:r>
                <a:rPr lang="en-US" dirty="0"/>
                <a:t>(1S)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762000" y="2899063"/>
              <a:ext cx="152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971800" y="2971800"/>
              <a:ext cx="152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66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87357"/>
            <a:ext cx="5139265" cy="5180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a new baryonic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Symbol" panose="05050102010706020507" pitchFamily="18" charset="2"/>
                <a:sym typeface="Wingdings" panose="05000000000000000000" pitchFamily="2" charset="2"/>
              </a:rPr>
              <a:t>h  p</a:t>
            </a:r>
            <a:r>
              <a:rPr lang="en-US" sz="2800" b="1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800" b="1" dirty="0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sz="2800" b="1" dirty="0" smtClean="0">
                <a:latin typeface="+mj-lt"/>
                <a:sym typeface="Wingdings" panose="05000000000000000000" pitchFamily="2" charset="2"/>
              </a:rPr>
              <a:t> constraint</a:t>
            </a:r>
          </a:p>
          <a:p>
            <a:pPr>
              <a:buFont typeface="Symbol"/>
              <a:buChar char="h"/>
            </a:pP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Limit assuming new physics (NP) contribution to BR satisfies:</a:t>
            </a:r>
          </a:p>
          <a:p>
            <a:pPr marL="0" indent="0">
              <a:buNone/>
            </a:pPr>
            <a:endParaRPr lang="en-US" sz="16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Symbol" panose="05050102010706020507" pitchFamily="18" charset="2"/>
              </a:rPr>
              <a:t>d</a:t>
            </a:r>
            <a:r>
              <a:rPr lang="en-US" sz="2400" dirty="0" err="1" smtClean="0">
                <a:latin typeface="+mj-lt"/>
              </a:rPr>
              <a:t>BR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smtClean="0">
                <a:latin typeface="Symbol" panose="05050102010706020507" pitchFamily="18" charset="2"/>
              </a:rPr>
              <a:t>h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p</a:t>
            </a:r>
            <a:r>
              <a:rPr lang="en-US" sz="24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sz="2400" dirty="0" smtClean="0">
                <a:latin typeface="+mj-lt"/>
              </a:rPr>
              <a:t>) &lt; 10</a:t>
            </a:r>
            <a:r>
              <a:rPr lang="en-US" sz="2400" baseline="30000" dirty="0" smtClean="0">
                <a:latin typeface="+mj-lt"/>
              </a:rPr>
              <a:t>-4</a:t>
            </a:r>
            <a:endParaRPr lang="en-US" sz="2000" baseline="30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3502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neglecting interference with SM decay in narrow width approximation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Approximate current limit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CP violation and </a:t>
            </a:r>
            <a:r>
              <a:rPr lang="en-US" sz="6000" dirty="0" smtClean="0">
                <a:latin typeface="Symbol" panose="05050102010706020507" pitchFamily="18" charset="2"/>
              </a:rPr>
              <a:t>h</a:t>
            </a:r>
            <a:r>
              <a:rPr lang="en-US" sz="6000" dirty="0" smtClean="0"/>
              <a:t> </a:t>
            </a:r>
            <a:r>
              <a:rPr lang="en-US" sz="6000" dirty="0" smtClean="0">
                <a:sym typeface="Wingdings" panose="05000000000000000000" pitchFamily="2" charset="2"/>
              </a:rPr>
              <a:t> </a:t>
            </a:r>
            <a:r>
              <a:rPr lang="en-US" sz="6000" dirty="0" smtClean="0">
                <a:latin typeface="Symbol" panose="05050102010706020507" pitchFamily="18" charset="2"/>
                <a:sym typeface="Wingdings" panose="05000000000000000000" pitchFamily="2" charset="2"/>
              </a:rPr>
              <a:t>pp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599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105" y="1371599"/>
            <a:ext cx="5062872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a new baryonic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Symbol" panose="05050102010706020507" pitchFamily="18" charset="2"/>
                <a:sym typeface="Wingdings" panose="05000000000000000000" pitchFamily="2" charset="2"/>
              </a:rPr>
              <a:t>h  p</a:t>
            </a:r>
            <a:r>
              <a:rPr lang="en-US" sz="2800" b="1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800" b="1" dirty="0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sz="2800" b="1" dirty="0" smtClean="0">
                <a:latin typeface="+mj-lt"/>
                <a:sym typeface="Wingdings" panose="05000000000000000000" pitchFamily="2" charset="2"/>
              </a:rPr>
              <a:t> constraint</a:t>
            </a:r>
          </a:p>
          <a:p>
            <a:pPr>
              <a:buFont typeface="Symbol"/>
              <a:buChar char="h"/>
            </a:pP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Limit assuming new physics (NP) contribution to BR satisfies:</a:t>
            </a:r>
          </a:p>
          <a:p>
            <a:pPr marL="0" indent="0">
              <a:buNone/>
            </a:pPr>
            <a:endParaRPr lang="en-US" sz="16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Symbol" panose="05050102010706020507" pitchFamily="18" charset="2"/>
              </a:rPr>
              <a:t>d</a:t>
            </a:r>
            <a:r>
              <a:rPr lang="en-US" sz="2400" dirty="0" err="1" smtClean="0">
                <a:latin typeface="+mj-lt"/>
              </a:rPr>
              <a:t>BR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dirty="0" smtClean="0">
                <a:latin typeface="Symbol" panose="05050102010706020507" pitchFamily="18" charset="2"/>
              </a:rPr>
              <a:t>h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p</a:t>
            </a:r>
            <a:r>
              <a:rPr lang="en-US" sz="24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sz="2400" dirty="0" smtClean="0">
                <a:latin typeface="+mj-lt"/>
              </a:rPr>
              <a:t>) &lt; 10</a:t>
            </a:r>
            <a:r>
              <a:rPr lang="en-US" sz="2400" baseline="30000" dirty="0" smtClean="0">
                <a:latin typeface="+mj-lt"/>
              </a:rPr>
              <a:t>-5</a:t>
            </a:r>
            <a:endParaRPr lang="en-US" sz="2000" baseline="30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3502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neglecting interference with SM decay in narrow width approximation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Projected limit 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a new baryonic force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Pion decay constraints for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</a:t>
            </a:r>
            <a:r>
              <a:rPr lang="en-US" dirty="0" smtClean="0"/>
              <a:t> &lt; </a:t>
            </a:r>
            <a:r>
              <a:rPr lang="en-US" dirty="0" err="1" smtClean="0"/>
              <a:t>m</a:t>
            </a:r>
            <a:r>
              <a:rPr lang="en-US" baseline="-25000" dirty="0" err="1" smtClean="0">
                <a:latin typeface="Symbol" panose="05050102010706020507" pitchFamily="18" charset="2"/>
              </a:rPr>
              <a:t>p</a:t>
            </a:r>
            <a:endParaRPr lang="en-US" baseline="-25000" dirty="0">
              <a:latin typeface="Symbol" panose="05050102010706020507" pitchFamily="18" charset="2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43765"/>
            <a:ext cx="5200650" cy="94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95400" y="222843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Decay rate: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4799" y="3119735"/>
            <a:ext cx="845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does B decay?  Not sure… (needs more detailed calculation)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657600"/>
            <a:ext cx="899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e</a:t>
            </a:r>
            <a:r>
              <a:rPr lang="en-US" sz="2400" baseline="30000" dirty="0" err="1" smtClean="0">
                <a:sym typeface="Wingdings" panose="05000000000000000000" pitchFamily="2" charset="2"/>
              </a:rPr>
              <a:t>+</a:t>
            </a:r>
            <a:r>
              <a:rPr lang="en-US" sz="2400" dirty="0" err="1" smtClean="0">
                <a:sym typeface="Wingdings" panose="05000000000000000000" pitchFamily="2" charset="2"/>
              </a:rPr>
              <a:t>e</a:t>
            </a:r>
            <a:r>
              <a:rPr lang="en-US" sz="2400" baseline="30000" dirty="0" smtClean="0">
                <a:sym typeface="Wingdings" panose="05000000000000000000" pitchFamily="2" charset="2"/>
              </a:rPr>
              <a:t>-</a:t>
            </a:r>
            <a:r>
              <a:rPr lang="en-US" sz="2400" dirty="0" smtClean="0">
                <a:sym typeface="Wingdings" panose="05000000000000000000" pitchFamily="2" charset="2"/>
              </a:rPr>
              <a:t> (via B-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r>
              <a:rPr lang="en-US" sz="2400" dirty="0" smtClean="0">
                <a:sym typeface="Wingdings" panose="05000000000000000000" pitchFamily="2" charset="2"/>
              </a:rPr>
              <a:t> mixing)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ggg</a:t>
            </a:r>
            <a:endParaRPr lang="en-US" sz="2400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 </a:t>
            </a:r>
            <a:r>
              <a:rPr lang="en-US" sz="2400" dirty="0" smtClean="0">
                <a:sym typeface="Wingdings" panose="05000000000000000000" pitchFamily="2" charset="2"/>
              </a:rPr>
              <a:t> invisible (long-lived on detector timescale)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5977592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limit from neutrino decays: BR(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</a:rPr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gnn</a:t>
            </a:r>
            <a:r>
              <a:rPr lang="en-US" dirty="0" smtClean="0">
                <a:sym typeface="Wingdings" panose="05000000000000000000" pitchFamily="2" charset="2"/>
              </a:rPr>
              <a:t>) &lt; 6 x 10</a:t>
            </a:r>
            <a:r>
              <a:rPr lang="en-US" baseline="30000" dirty="0" smtClean="0">
                <a:sym typeface="Wingdings" panose="05000000000000000000" pitchFamily="2" charset="2"/>
              </a:rPr>
              <a:t>-4</a:t>
            </a:r>
            <a:r>
              <a:rPr lang="en-US" dirty="0" smtClean="0">
                <a:sym typeface="Wingdings" panose="05000000000000000000" pitchFamily="2" charset="2"/>
              </a:rPr>
              <a:t>   </a:t>
            </a:r>
            <a:r>
              <a:rPr lang="en-US" i="1" dirty="0" smtClean="0">
                <a:sym typeface="Wingdings" panose="05000000000000000000" pitchFamily="2" charset="2"/>
              </a:rPr>
              <a:t>(PDG)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62400" y="3664527"/>
            <a:ext cx="4505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BR(</a:t>
            </a:r>
            <a:r>
              <a:rPr lang="en-US" sz="2000" dirty="0" smtClean="0">
                <a:latin typeface="Symbol" panose="05050102010706020507" pitchFamily="18" charset="2"/>
              </a:rPr>
              <a:t>p</a:t>
            </a:r>
            <a:r>
              <a:rPr lang="en-US" sz="2000" baseline="30000" dirty="0" smtClean="0">
                <a:latin typeface="Symbol" panose="05050102010706020507" pitchFamily="18" charset="2"/>
              </a:rPr>
              <a:t>0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ym typeface="Wingdings" panose="05000000000000000000" pitchFamily="2" charset="2"/>
              </a:rPr>
              <a:t>e</a:t>
            </a:r>
            <a:r>
              <a:rPr lang="en-US" sz="2000" baseline="30000" dirty="0" err="1" smtClean="0">
                <a:sym typeface="Wingdings" panose="05000000000000000000" pitchFamily="2" charset="2"/>
              </a:rPr>
              <a:t>+</a:t>
            </a:r>
            <a:r>
              <a:rPr lang="en-US" sz="2000" dirty="0" err="1" smtClean="0">
                <a:sym typeface="Wingdings" panose="05000000000000000000" pitchFamily="2" charset="2"/>
              </a:rPr>
              <a:t>e</a:t>
            </a:r>
            <a:r>
              <a:rPr lang="en-US" sz="2000" baseline="30000" dirty="0" smtClean="0">
                <a:sym typeface="Wingdings" panose="05000000000000000000" pitchFamily="2" charset="2"/>
              </a:rPr>
              <a:t>- </a:t>
            </a:r>
            <a:r>
              <a:rPr lang="en-US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r>
              <a:rPr lang="en-US" sz="2000" dirty="0" smtClean="0">
                <a:sym typeface="Wingdings" panose="05000000000000000000" pitchFamily="2" charset="2"/>
              </a:rPr>
              <a:t>) </a:t>
            </a:r>
            <a:r>
              <a:rPr lang="en-US" sz="2000" dirty="0">
                <a:sym typeface="Wingdings" panose="05000000000000000000" pitchFamily="2" charset="2"/>
              </a:rPr>
              <a:t>=</a:t>
            </a:r>
            <a:r>
              <a:rPr lang="en-US" sz="2000" dirty="0" smtClean="0">
                <a:sym typeface="Wingdings" panose="05000000000000000000" pitchFamily="2" charset="2"/>
              </a:rPr>
              <a:t> (1.174 </a:t>
            </a:r>
            <a:r>
              <a:rPr lang="en-US" sz="2000" dirty="0" smtClean="0"/>
              <a:t>± </a:t>
            </a:r>
            <a:r>
              <a:rPr lang="en-US" sz="2000" dirty="0" smtClean="0">
                <a:sym typeface="Wingdings" panose="05000000000000000000" pitchFamily="2" charset="2"/>
              </a:rPr>
              <a:t>0.035)%   </a:t>
            </a:r>
            <a:r>
              <a:rPr lang="en-US" sz="2000" i="1" dirty="0" smtClean="0">
                <a:sym typeface="Wingdings" panose="05000000000000000000" pitchFamily="2" charset="2"/>
              </a:rPr>
              <a:t>(PDG)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Agrees with SM value </a:t>
            </a:r>
            <a:r>
              <a:rPr lang="en-US" sz="2000" i="1" dirty="0" smtClean="0">
                <a:sym typeface="Wingdings" panose="05000000000000000000" pitchFamily="2" charset="2"/>
              </a:rPr>
              <a:t>(Joseph 1960)</a:t>
            </a:r>
          </a:p>
          <a:p>
            <a:r>
              <a:rPr lang="en-US" sz="2000" dirty="0" smtClean="0"/>
              <a:t>Take </a:t>
            </a:r>
            <a:r>
              <a:rPr lang="en-US" sz="2000" dirty="0" err="1" smtClean="0">
                <a:latin typeface="Symbol" panose="05050102010706020507" pitchFamily="18" charset="2"/>
              </a:rPr>
              <a:t>d</a:t>
            </a:r>
            <a:r>
              <a:rPr lang="en-US" sz="2000" dirty="0" err="1" smtClean="0">
                <a:latin typeface="+mj-lt"/>
              </a:rPr>
              <a:t>BR</a:t>
            </a:r>
            <a:r>
              <a:rPr lang="en-US" sz="2000" dirty="0" smtClean="0">
                <a:latin typeface="Symbol" panose="05050102010706020507" pitchFamily="18" charset="2"/>
              </a:rPr>
              <a:t>(p</a:t>
            </a:r>
            <a:r>
              <a:rPr lang="en-US" sz="2000" baseline="30000" dirty="0" smtClean="0">
                <a:latin typeface="Symbol" panose="05050102010706020507" pitchFamily="18" charset="2"/>
              </a:rPr>
              <a:t>0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ym typeface="Wingdings" panose="05000000000000000000" pitchFamily="2" charset="2"/>
              </a:rPr>
              <a:t>e</a:t>
            </a:r>
            <a:r>
              <a:rPr lang="en-US" sz="2000" baseline="30000" dirty="0" err="1" smtClean="0">
                <a:sym typeface="Wingdings" panose="05000000000000000000" pitchFamily="2" charset="2"/>
              </a:rPr>
              <a:t>+</a:t>
            </a:r>
            <a:r>
              <a:rPr lang="en-US" sz="2000" dirty="0" err="1" smtClean="0">
                <a:sym typeface="Wingdings" panose="05000000000000000000" pitchFamily="2" charset="2"/>
              </a:rPr>
              <a:t>e</a:t>
            </a:r>
            <a:r>
              <a:rPr lang="en-US" sz="2000" baseline="30000" dirty="0" smtClean="0">
                <a:sym typeface="Wingdings" panose="05000000000000000000" pitchFamily="2" charset="2"/>
              </a:rPr>
              <a:t>- </a:t>
            </a:r>
            <a:r>
              <a:rPr lang="en-US" sz="20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r>
              <a:rPr lang="en-US" sz="2000" dirty="0" smtClean="0">
                <a:sym typeface="Wingdings" panose="05000000000000000000" pitchFamily="2" charset="2"/>
              </a:rPr>
              <a:t>) &lt; 7 x 10</a:t>
            </a:r>
            <a:r>
              <a:rPr lang="en-US" sz="2000" baseline="30000" dirty="0" smtClean="0">
                <a:sym typeface="Wingdings" panose="05000000000000000000" pitchFamily="2" charset="2"/>
              </a:rPr>
              <a:t>-4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71800" y="48006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BR(</a:t>
            </a:r>
            <a:r>
              <a:rPr lang="en-US" sz="2000" dirty="0" smtClean="0">
                <a:latin typeface="Symbol" panose="05050102010706020507" pitchFamily="18" charset="2"/>
              </a:rPr>
              <a:t>p</a:t>
            </a:r>
            <a:r>
              <a:rPr lang="en-US" sz="2000" baseline="30000" dirty="0" smtClean="0">
                <a:latin typeface="Symbol" panose="05050102010706020507" pitchFamily="18" charset="2"/>
              </a:rPr>
              <a:t>0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gggg</a:t>
            </a:r>
            <a:r>
              <a:rPr lang="en-US" sz="2000" dirty="0" smtClean="0">
                <a:sym typeface="Wingdings" panose="05000000000000000000" pitchFamily="2" charset="2"/>
              </a:rPr>
              <a:t>) &lt; 2 x 10</a:t>
            </a:r>
            <a:r>
              <a:rPr lang="en-US" sz="2000" baseline="30000" dirty="0" smtClean="0">
                <a:sym typeface="Wingdings" panose="05000000000000000000" pitchFamily="2" charset="2"/>
              </a:rPr>
              <a:t>-8 </a:t>
            </a:r>
            <a:r>
              <a:rPr lang="en-US" sz="2000" i="1" dirty="0" smtClean="0">
                <a:sym typeface="Wingdings" panose="05000000000000000000" pitchFamily="2" charset="2"/>
              </a:rPr>
              <a:t>(McDonough et al 1988)</a:t>
            </a:r>
          </a:p>
          <a:p>
            <a:r>
              <a:rPr lang="en-US" sz="2000" i="1" dirty="0" smtClean="0">
                <a:sym typeface="Wingdings" panose="05000000000000000000" pitchFamily="2" charset="2"/>
              </a:rPr>
              <a:t>Expected to be very long-lived (Nelson &amp; </a:t>
            </a:r>
            <a:r>
              <a:rPr lang="en-US" sz="2000" i="1" dirty="0" err="1" smtClean="0">
                <a:sym typeface="Wingdings" panose="05000000000000000000" pitchFamily="2" charset="2"/>
              </a:rPr>
              <a:t>Tetradis</a:t>
            </a:r>
            <a:r>
              <a:rPr lang="en-US" sz="2000" i="1" dirty="0" smtClean="0">
                <a:sym typeface="Wingdings" panose="05000000000000000000" pitchFamily="2" charset="2"/>
              </a:rPr>
              <a:t> 1989)</a:t>
            </a:r>
          </a:p>
        </p:txBody>
      </p:sp>
    </p:spTree>
    <p:extLst>
      <p:ext uri="{BB962C8B-B14F-4D97-AF65-F5344CB8AC3E}">
        <p14:creationId xmlns:p14="http://schemas.microsoft.com/office/powerpoint/2010/main" val="37850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836" y="1322605"/>
            <a:ext cx="5107356" cy="508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a new baryonic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sz="28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decay constraints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	for </a:t>
            </a:r>
            <a:r>
              <a:rPr lang="en-US" sz="2400" dirty="0" err="1" smtClean="0">
                <a:latin typeface="+mj-lt"/>
              </a:rPr>
              <a:t>m</a:t>
            </a:r>
            <a:r>
              <a:rPr lang="en-US" sz="2400" baseline="-25000" dirty="0" err="1" smtClean="0">
                <a:latin typeface="+mj-lt"/>
              </a:rPr>
              <a:t>B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&lt; </a:t>
            </a:r>
            <a:r>
              <a:rPr lang="en-US" sz="2400" dirty="0" err="1" smtClean="0">
                <a:latin typeface="+mj-lt"/>
              </a:rPr>
              <a:t>m</a:t>
            </a:r>
            <a:r>
              <a:rPr lang="en-US" sz="2400" baseline="-25000" dirty="0" err="1" smtClean="0">
                <a:latin typeface="Symbol" panose="05050102010706020507" pitchFamily="18" charset="2"/>
              </a:rPr>
              <a:t>p</a:t>
            </a:r>
            <a:endParaRPr lang="en-US" sz="2400" baseline="-25000" dirty="0" smtClean="0">
              <a:latin typeface="Symbol" panose="05050102010706020507" pitchFamily="18" charset="2"/>
            </a:endParaRP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200" dirty="0" smtClean="0">
                <a:latin typeface="+mj-lt"/>
              </a:rPr>
              <a:t>Consider either </a:t>
            </a:r>
            <a:r>
              <a:rPr lang="en-US" sz="2200" dirty="0" smtClean="0">
                <a:latin typeface="Symbol" panose="05050102010706020507" pitchFamily="18" charset="2"/>
              </a:rPr>
              <a:t>p</a:t>
            </a:r>
            <a:r>
              <a:rPr lang="en-US" sz="2200" baseline="30000" dirty="0" smtClean="0">
                <a:latin typeface="Symbol" panose="05050102010706020507" pitchFamily="18" charset="2"/>
              </a:rPr>
              <a:t>0</a:t>
            </a:r>
            <a:r>
              <a:rPr lang="en-US" sz="2200" dirty="0" smtClean="0">
                <a:latin typeface="Symbol" panose="05050102010706020507" pitchFamily="18" charset="2"/>
              </a:rPr>
              <a:t> </a:t>
            </a:r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g</a:t>
            </a:r>
            <a:r>
              <a:rPr lang="en-US" sz="2200" dirty="0" smtClean="0">
                <a:latin typeface="+mj-lt"/>
                <a:sym typeface="Wingdings" panose="05000000000000000000" pitchFamily="2" charset="2"/>
              </a:rPr>
              <a:t>ee or </a:t>
            </a:r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r>
              <a:rPr lang="en-US" sz="2200" dirty="0" smtClean="0">
                <a:latin typeface="+mj-lt"/>
                <a:sym typeface="Wingdings" panose="05000000000000000000" pitchFamily="2" charset="2"/>
              </a:rPr>
              <a:t> + </a:t>
            </a:r>
            <a:r>
              <a:rPr lang="en-US" sz="2200" dirty="0" err="1" smtClean="0">
                <a:latin typeface="+mj-lt"/>
                <a:sym typeface="Wingdings" panose="05000000000000000000" pitchFamily="2" charset="2"/>
              </a:rPr>
              <a:t>inv</a:t>
            </a:r>
            <a:r>
              <a:rPr lang="en-US" sz="2200" dirty="0" smtClean="0">
                <a:latin typeface="+mj-lt"/>
                <a:sym typeface="Wingdings" panose="05000000000000000000" pitchFamily="2" charset="2"/>
              </a:rPr>
              <a:t> (comparable limits)</a:t>
            </a:r>
          </a:p>
          <a:p>
            <a:pPr marL="0" indent="0">
              <a:buNone/>
            </a:pPr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200" dirty="0" smtClean="0">
                <a:latin typeface="+mj-lt"/>
                <a:sym typeface="Wingdings" panose="05000000000000000000" pitchFamily="2" charset="2"/>
              </a:rPr>
              <a:t>If </a:t>
            </a:r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sz="2200" baseline="-25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  </a:t>
            </a:r>
            <a:r>
              <a:rPr lang="en-US" sz="22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gggg</a:t>
            </a:r>
            <a:r>
              <a:rPr lang="en-US" sz="2200" dirty="0" smtClean="0">
                <a:latin typeface="+mj-lt"/>
                <a:sym typeface="Wingdings" panose="05000000000000000000" pitchFamily="2" charset="2"/>
              </a:rPr>
              <a:t> is prompt on detector timescales, limit on </a:t>
            </a:r>
            <a:r>
              <a:rPr lang="en-US" sz="22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a</a:t>
            </a:r>
            <a:r>
              <a:rPr lang="en-US" sz="2200" baseline="-25000" dirty="0" err="1" smtClean="0">
                <a:latin typeface="+mj-lt"/>
                <a:sym typeface="Wingdings" panose="05000000000000000000" pitchFamily="2" charset="2"/>
              </a:rPr>
              <a:t>B</a:t>
            </a:r>
            <a:r>
              <a:rPr lang="en-US" sz="2200" dirty="0" smtClean="0">
                <a:latin typeface="+mj-lt"/>
                <a:sym typeface="Wingdings" panose="05000000000000000000" pitchFamily="2" charset="2"/>
              </a:rPr>
              <a:t> is </a:t>
            </a:r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~10</a:t>
            </a:r>
            <a:r>
              <a:rPr lang="en-US" sz="22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4</a:t>
            </a:r>
            <a:r>
              <a:rPr lang="en-US" sz="2200" dirty="0" smtClean="0">
                <a:latin typeface="+mj-lt"/>
                <a:sym typeface="Wingdings" panose="05000000000000000000" pitchFamily="2" charset="2"/>
              </a:rPr>
              <a:t> times stronger</a:t>
            </a:r>
            <a:endParaRPr lang="en-US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16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836" y="1322605"/>
            <a:ext cx="5107356" cy="508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Constraints on a new baryonic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Heavy B regime</a:t>
            </a:r>
          </a:p>
          <a:p>
            <a:pPr marL="0" indent="0">
              <a:buNone/>
            </a:pP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~</a:t>
            </a:r>
            <a:r>
              <a:rPr lang="en-US" sz="2400" dirty="0" smtClean="0">
                <a:sym typeface="Wingdings" panose="05000000000000000000" pitchFamily="2" charset="2"/>
              </a:rPr>
              <a:t> 500 MeV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 &lt; </a:t>
            </a:r>
            <a:r>
              <a:rPr lang="en-US" sz="2400" dirty="0" err="1" smtClean="0">
                <a:latin typeface="+mj-lt"/>
                <a:sym typeface="Wingdings" panose="05000000000000000000" pitchFamily="2" charset="2"/>
              </a:rPr>
              <a:t>m</a:t>
            </a:r>
            <a:r>
              <a:rPr lang="en-US" sz="2400" baseline="-25000" dirty="0" err="1" smtClean="0">
                <a:latin typeface="+mj-lt"/>
                <a:sym typeface="Wingdings" panose="05000000000000000000" pitchFamily="2" charset="2"/>
              </a:rPr>
              <a:t>B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 &lt; 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~</a:t>
            </a:r>
            <a:r>
              <a:rPr lang="en-US" sz="2400" dirty="0" err="1" smtClean="0">
                <a:latin typeface="+mj-lt"/>
                <a:sym typeface="Wingdings" panose="05000000000000000000" pitchFamily="2" charset="2"/>
              </a:rPr>
              <a:t>GeV</a:t>
            </a:r>
            <a:endParaRPr lang="en-US" sz="2400" dirty="0" smtClean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 smtClean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Search for: </a:t>
            </a:r>
          </a:p>
          <a:p>
            <a:pPr marL="0" indent="0">
              <a:buNone/>
            </a:pP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h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’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 </a:t>
            </a:r>
            <a:r>
              <a:rPr lang="en-US" sz="2800" i="1" dirty="0" smtClean="0">
                <a:latin typeface="Calibri" panose="020F0502020204030204" pitchFamily="34" charset="0"/>
                <a:sym typeface="Wingdings" panose="05000000000000000000" pitchFamily="2" charset="2"/>
              </a:rPr>
              <a:t>B 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g  p</a:t>
            </a:r>
            <a:r>
              <a:rPr lang="en-US" sz="28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sz="28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+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sz="28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-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g  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or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 p</a:t>
            </a:r>
            <a:r>
              <a:rPr lang="en-US" sz="28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sz="2800" dirty="0" smtClean="0">
                <a:latin typeface="+mj-lt"/>
                <a:sym typeface="Wingdings" panose="05000000000000000000" pitchFamily="2" charset="2"/>
              </a:rPr>
              <a:t> (suppressed)</a:t>
            </a:r>
            <a:endParaRPr lang="en-US" sz="2800" dirty="0" smtClean="0">
              <a:latin typeface="Symbol" panose="05050102010706020507" pitchFamily="18" charset="2"/>
              <a:sym typeface="Wingdings" panose="05000000000000000000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772400" y="2057400"/>
            <a:ext cx="457200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43800" y="1642646"/>
            <a:ext cx="914400" cy="33855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ymbol" panose="05050102010706020507" pitchFamily="18" charset="2"/>
              </a:rPr>
              <a:t>h</a:t>
            </a:r>
            <a:r>
              <a:rPr lang="en-US" sz="1600" dirty="0" smtClean="0"/>
              <a:t>’</a:t>
            </a:r>
            <a:r>
              <a:rPr lang="en-US" sz="1600" dirty="0" smtClean="0">
                <a:latin typeface="Symbol" panose="05050102010706020507" pitchFamily="18" charset="2"/>
                <a:sym typeface="Wingdings" panose="05000000000000000000" pitchFamily="2" charset="2"/>
              </a:rPr>
              <a:t>  </a:t>
            </a:r>
            <a:r>
              <a:rPr lang="en-US" sz="1600" i="1" dirty="0" err="1" smtClean="0">
                <a:latin typeface="+mj-lt"/>
                <a:sym typeface="Wingdings" panose="05000000000000000000" pitchFamily="2" charset="2"/>
              </a:rPr>
              <a:t>B</a:t>
            </a:r>
            <a:r>
              <a:rPr lang="en-US" sz="1600" dirty="0" err="1" smtClean="0">
                <a:latin typeface="Symbol" panose="05050102010706020507" pitchFamily="18" charset="2"/>
                <a:sym typeface="Wingdings" panose="05000000000000000000" pitchFamily="2" charset="2"/>
              </a:rPr>
              <a:t>g</a:t>
            </a:r>
            <a:r>
              <a:rPr lang="en-US" sz="1600" dirty="0" smtClean="0">
                <a:latin typeface="Symbol" panose="05050102010706020507" pitchFamily="18" charset="2"/>
                <a:sym typeface="Wingdings" panose="05000000000000000000" pitchFamily="2" charset="2"/>
              </a:rPr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76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gg </a:t>
            </a:r>
            <a:r>
              <a:rPr lang="en-US" dirty="0" smtClean="0">
                <a:sym typeface="Wingdings" panose="05000000000000000000" pitchFamily="2" charset="2"/>
              </a:rPr>
              <a:t>kinematics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New physics decay is two 2-body decays while SM decay is 3-body decay.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far, only considered constraint on </a:t>
            </a:r>
            <a:r>
              <a:rPr lang="en-US" b="1" dirty="0" smtClean="0"/>
              <a:t>total rate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b="1" dirty="0" smtClean="0"/>
              <a:t>kinematic information </a:t>
            </a:r>
            <a:r>
              <a:rPr lang="en-US" dirty="0" smtClean="0"/>
              <a:t>be used to enhance the sensitivity of 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gg </a:t>
            </a:r>
            <a:r>
              <a:rPr lang="en-US" dirty="0" smtClean="0"/>
              <a:t>to new physics?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gg </a:t>
            </a:r>
            <a:r>
              <a:rPr lang="en-US" dirty="0" smtClean="0">
                <a:sym typeface="Wingdings" panose="05000000000000000000" pitchFamily="2" charset="2"/>
              </a:rPr>
              <a:t>kinematics</a:t>
            </a:r>
            <a:endParaRPr lang="en-US" dirty="0">
              <a:latin typeface="Symbol" panose="05050102010706020507" pitchFamily="18" charset="2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19"/>
          <a:stretch/>
        </p:blipFill>
        <p:spPr bwMode="auto">
          <a:xfrm>
            <a:off x="228599" y="1143000"/>
            <a:ext cx="349134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125774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/>
              <a:t>Prakhov</a:t>
            </a:r>
            <a:r>
              <a:rPr lang="en-US" sz="1600" i="1" dirty="0" smtClean="0"/>
              <a:t> (2007)</a:t>
            </a:r>
            <a:endParaRPr lang="en-US" sz="1600" i="1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308" y="1828800"/>
            <a:ext cx="4696691" cy="329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67"/>
          <a:stretch/>
        </p:blipFill>
        <p:spPr bwMode="auto">
          <a:xfrm>
            <a:off x="513356" y="3733800"/>
            <a:ext cx="3144244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240"/>
          <a:stretch/>
        </p:blipFill>
        <p:spPr bwMode="auto">
          <a:xfrm>
            <a:off x="228600" y="3810000"/>
            <a:ext cx="381001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99708" y="1295400"/>
            <a:ext cx="3934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gg</a:t>
            </a:r>
            <a:r>
              <a:rPr lang="en-US" sz="2400" dirty="0" smtClean="0"/>
              <a:t> invariant mass distribution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14900" y="2435423"/>
            <a:ext cx="179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US" sz="1600" baseline="-25000" dirty="0" err="1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 = 150 MeV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3017204">
            <a:off x="6731505" y="3302351"/>
            <a:ext cx="1018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4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00 MeV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3066367">
            <a:off x="7242400" y="3387943"/>
            <a:ext cx="1018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200 MeV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3017204">
            <a:off x="7569706" y="3385203"/>
            <a:ext cx="1018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350 MeV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3017204">
            <a:off x="7871185" y="3445695"/>
            <a:ext cx="1018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</a:rPr>
              <a:t>50 MeV</a:t>
            </a:r>
            <a:endParaRPr lang="en-US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567" y="5209220"/>
            <a:ext cx="5026172" cy="60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076084"/>
            <a:ext cx="3501880" cy="39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54633" y="6107668"/>
            <a:ext cx="161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Endpoint: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gg </a:t>
            </a:r>
            <a:r>
              <a:rPr lang="en-US" dirty="0" smtClean="0">
                <a:sym typeface="Wingdings" panose="05000000000000000000" pitchFamily="2" charset="2"/>
              </a:rPr>
              <a:t>kinematics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Dalitz</a:t>
            </a:r>
            <a:r>
              <a:rPr lang="en-US" dirty="0" smtClean="0"/>
              <a:t> plot: </a:t>
            </a:r>
          </a:p>
          <a:p>
            <a:pPr marL="0" indent="0">
              <a:buNone/>
            </a:pP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</a:rPr>
              <a:t>0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baseline="-25000" dirty="0" smtClean="0">
                <a:latin typeface="Symbol" panose="05050102010706020507" pitchFamily="18" charset="2"/>
              </a:rPr>
              <a:t>1</a:t>
            </a:r>
            <a:r>
              <a:rPr lang="en-US" dirty="0" smtClean="0"/>
              <a:t>) vs m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</a:rPr>
              <a:t>0</a:t>
            </a:r>
            <a:r>
              <a:rPr lang="en-US" dirty="0" smtClean="0">
                <a:latin typeface="Symbol" panose="05050102010706020507" pitchFamily="18" charset="2"/>
              </a:rPr>
              <a:t>g</a:t>
            </a:r>
            <a:r>
              <a:rPr lang="en-US" baseline="-25000" dirty="0" smtClean="0">
                <a:latin typeface="Symbol" panose="05050102010706020507" pitchFamily="18" charset="2"/>
              </a:rPr>
              <a:t>2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Decays have either 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Symbol" panose="05050102010706020507" pitchFamily="18" charset="2"/>
              </a:rPr>
              <a:t>p</a:t>
            </a:r>
            <a:r>
              <a:rPr lang="en-US" sz="2800" baseline="30000" dirty="0" smtClean="0">
                <a:latin typeface="Symbol" panose="05050102010706020507" pitchFamily="18" charset="2"/>
              </a:rPr>
              <a:t>0</a:t>
            </a:r>
            <a:r>
              <a:rPr lang="en-US" sz="2800" dirty="0" smtClean="0">
                <a:latin typeface="Symbol" panose="05050102010706020507" pitchFamily="18" charset="2"/>
              </a:rPr>
              <a:t>g</a:t>
            </a:r>
            <a:r>
              <a:rPr lang="en-US" sz="2800" baseline="-25000" dirty="0" smtClean="0">
                <a:latin typeface="Symbol" panose="05050102010706020507" pitchFamily="18" charset="2"/>
              </a:rPr>
              <a:t>1</a:t>
            </a:r>
            <a:r>
              <a:rPr lang="en-US" sz="2800" dirty="0" smtClean="0"/>
              <a:t>) or 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Symbol" panose="05050102010706020507" pitchFamily="18" charset="2"/>
              </a:rPr>
              <a:t>p</a:t>
            </a:r>
            <a:r>
              <a:rPr lang="en-US" sz="2800" baseline="30000" dirty="0" smtClean="0">
                <a:latin typeface="Symbol" panose="05050102010706020507" pitchFamily="18" charset="2"/>
              </a:rPr>
              <a:t>0</a:t>
            </a:r>
            <a:r>
              <a:rPr lang="en-US" sz="2800" dirty="0" smtClean="0">
                <a:latin typeface="Symbol" panose="05050102010706020507" pitchFamily="18" charset="2"/>
              </a:rPr>
              <a:t>g</a:t>
            </a:r>
            <a:r>
              <a:rPr lang="en-US" sz="2800" baseline="-25000" dirty="0" smtClean="0">
                <a:latin typeface="Symbol" panose="05050102010706020507" pitchFamily="18" charset="2"/>
              </a:rPr>
              <a:t>2</a:t>
            </a:r>
            <a:r>
              <a:rPr lang="en-US" sz="2800" dirty="0" smtClean="0"/>
              <a:t>) = m</a:t>
            </a:r>
            <a:r>
              <a:rPr lang="en-US" sz="2800" baseline="-25000" dirty="0" smtClean="0"/>
              <a:t>B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if new particle </a:t>
            </a:r>
            <a:r>
              <a:rPr lang="en-US" sz="2800" i="1" dirty="0" smtClean="0"/>
              <a:t>B</a:t>
            </a:r>
            <a:r>
              <a:rPr lang="en-US" sz="2800" dirty="0" smtClean="0"/>
              <a:t> involved in </a:t>
            </a:r>
            <a:r>
              <a:rPr lang="en-US" sz="2800" dirty="0" smtClean="0">
                <a:latin typeface="Symbol" panose="05050102010706020507" pitchFamily="18" charset="2"/>
              </a:rPr>
              <a:t>h</a:t>
            </a:r>
            <a:r>
              <a:rPr lang="en-US" sz="2800" dirty="0" smtClean="0"/>
              <a:t> decay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95450"/>
            <a:ext cx="38957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2672973">
            <a:off x="5714477" y="382011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3-body allowed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28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CP-violating </a:t>
            </a:r>
            <a:r>
              <a:rPr lang="en-US" sz="2800" dirty="0" smtClean="0">
                <a:latin typeface="Symbol" panose="05050102010706020507" pitchFamily="18" charset="2"/>
              </a:rPr>
              <a:t>h 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pp</a:t>
            </a:r>
            <a:r>
              <a:rPr lang="en-US" sz="2800" dirty="0" smtClean="0">
                <a:sym typeface="Wingdings" panose="05000000000000000000" pitchFamily="2" charset="2"/>
              </a:rPr>
              <a:t> decay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Strongly constrained by </a:t>
            </a:r>
            <a:r>
              <a:rPr lang="en-US" sz="2200" dirty="0" err="1" smtClean="0">
                <a:sym typeface="Wingdings" panose="05000000000000000000" pitchFamily="2" charset="2"/>
              </a:rPr>
              <a:t>nEDM</a:t>
            </a:r>
            <a:r>
              <a:rPr lang="en-US" sz="2200" dirty="0" smtClean="0">
                <a:sym typeface="Wingdings" panose="05000000000000000000" pitchFamily="2" charset="2"/>
              </a:rPr>
              <a:t> limit (BR &lt; </a:t>
            </a:r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~ </a:t>
            </a:r>
            <a:r>
              <a:rPr lang="en-US" sz="2200" dirty="0" smtClean="0">
                <a:sym typeface="Wingdings" panose="05000000000000000000" pitchFamily="2" charset="2"/>
              </a:rPr>
              <a:t>3x10</a:t>
            </a:r>
            <a:r>
              <a:rPr lang="en-US" sz="2200" baseline="30000" dirty="0" smtClean="0">
                <a:sym typeface="Wingdings" panose="05000000000000000000" pitchFamily="2" charset="2"/>
              </a:rPr>
              <a:t>-14</a:t>
            </a:r>
            <a:r>
              <a:rPr lang="en-US" sz="2200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Important to revisit this limit theoretically</a:t>
            </a:r>
          </a:p>
          <a:p>
            <a:pPr marL="0" indent="0">
              <a:buNone/>
            </a:pPr>
            <a:endParaRPr lang="en-US" sz="15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New hidden forces</a:t>
            </a:r>
          </a:p>
          <a:p>
            <a:r>
              <a:rPr lang="en-US" sz="2200" dirty="0" smtClean="0">
                <a:latin typeface="+mj-lt"/>
                <a:sym typeface="Wingdings" panose="05000000000000000000" pitchFamily="2" charset="2"/>
              </a:rPr>
              <a:t>Searches for new light forces are a hot topic with a lot of experimental interest, but all searches are focusing on the “dark photon” model</a:t>
            </a:r>
          </a:p>
          <a:p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h</a:t>
            </a:r>
            <a:r>
              <a:rPr lang="en-US" sz="2200" dirty="0" smtClean="0">
                <a:sym typeface="Wingdings" panose="05000000000000000000" pitchFamily="2" charset="2"/>
              </a:rPr>
              <a:t> decays are a fantastic probe for a new light baryonic force that couples to quarks only.  Precision tests </a:t>
            </a:r>
            <a:r>
              <a:rPr lang="en-US" sz="2200" smtClean="0">
                <a:sym typeface="Wingdings" panose="05000000000000000000" pitchFamily="2" charset="2"/>
              </a:rPr>
              <a:t>of a new force </a:t>
            </a:r>
            <a:r>
              <a:rPr lang="en-US" sz="2200" dirty="0" smtClean="0">
                <a:sym typeface="Wingdings" panose="05000000000000000000" pitchFamily="2" charset="2"/>
              </a:rPr>
              <a:t>“hidden” in </a:t>
            </a:r>
            <a:r>
              <a:rPr lang="en-US" sz="2200" dirty="0" err="1" smtClean="0">
                <a:sym typeface="Wingdings" panose="05000000000000000000" pitchFamily="2" charset="2"/>
              </a:rPr>
              <a:t>nonperturbative</a:t>
            </a:r>
            <a:r>
              <a:rPr lang="en-US" sz="2200" dirty="0" smtClean="0">
                <a:sym typeface="Wingdings" panose="05000000000000000000" pitchFamily="2" charset="2"/>
              </a:rPr>
              <a:t> QCD.</a:t>
            </a:r>
          </a:p>
          <a:p>
            <a:r>
              <a:rPr lang="en-US" sz="2200" dirty="0" smtClean="0">
                <a:latin typeface="Symbol" panose="05050102010706020507" pitchFamily="18" charset="2"/>
              </a:rPr>
              <a:t>h </a:t>
            </a:r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sz="22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gg </a:t>
            </a:r>
            <a:r>
              <a:rPr lang="en-US" sz="2200" dirty="0" smtClean="0">
                <a:sym typeface="Wingdings" panose="05000000000000000000" pitchFamily="2" charset="2"/>
              </a:rPr>
              <a:t>gives </a:t>
            </a:r>
            <a:r>
              <a:rPr lang="en-US" sz="2200" b="1" dirty="0" smtClean="0">
                <a:sym typeface="Wingdings" panose="05000000000000000000" pitchFamily="2" charset="2"/>
              </a:rPr>
              <a:t>strongest</a:t>
            </a:r>
            <a:r>
              <a:rPr lang="en-US" sz="2200" dirty="0" smtClean="0">
                <a:sym typeface="Wingdings" panose="05000000000000000000" pitchFamily="2" charset="2"/>
              </a:rPr>
              <a:t> limit for few*100 MeV mass 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Current limit: baryonic force is </a:t>
            </a:r>
            <a:r>
              <a:rPr lang="en-US" sz="2200" b="1" dirty="0" smtClean="0">
                <a:sym typeface="Wingdings" panose="05000000000000000000" pitchFamily="2" charset="2"/>
              </a:rPr>
              <a:t>2000 times weaker</a:t>
            </a:r>
            <a:r>
              <a:rPr lang="en-US" sz="2200" dirty="0" smtClean="0">
                <a:sym typeface="Wingdings" panose="05000000000000000000" pitchFamily="2" charset="2"/>
              </a:rPr>
              <a:t> than electromagnetism!</a:t>
            </a:r>
          </a:p>
          <a:p>
            <a:r>
              <a:rPr lang="en-US" sz="2200" dirty="0" smtClean="0"/>
              <a:t>Better limits from kinematic analysis of </a:t>
            </a:r>
            <a:r>
              <a:rPr lang="en-US" sz="2200" dirty="0" smtClean="0">
                <a:latin typeface="Symbol" panose="05050102010706020507" pitchFamily="18" charset="2"/>
              </a:rPr>
              <a:t>h </a:t>
            </a:r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sz="22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200" dirty="0" smtClean="0">
                <a:latin typeface="Symbol" panose="05050102010706020507" pitchFamily="18" charset="2"/>
                <a:sym typeface="Wingdings" panose="05000000000000000000" pitchFamily="2" charset="2"/>
              </a:rPr>
              <a:t>gg</a:t>
            </a:r>
            <a:r>
              <a:rPr lang="en-US" sz="2200" dirty="0" smtClean="0"/>
              <a:t>?  This has not been done!</a:t>
            </a:r>
          </a:p>
        </p:txBody>
      </p:sp>
    </p:spTree>
    <p:extLst>
      <p:ext uri="{BB962C8B-B14F-4D97-AF65-F5344CB8AC3E}">
        <p14:creationId xmlns:p14="http://schemas.microsoft.com/office/powerpoint/2010/main" val="29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 violation (CPV):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Cosmology (baryon asymmetry):</a:t>
            </a:r>
          </a:p>
          <a:p>
            <a:pPr marL="457200" lvl="1" indent="0">
              <a:buNone/>
            </a:pPr>
            <a:r>
              <a:rPr lang="en-US" sz="2200" dirty="0" smtClean="0"/>
              <a:t>Sakharov conditions for </a:t>
            </a:r>
            <a:r>
              <a:rPr lang="en-US" sz="2200" dirty="0" err="1" smtClean="0"/>
              <a:t>baryogenesis</a:t>
            </a:r>
            <a:r>
              <a:rPr lang="en-US" sz="2200" dirty="0" smtClean="0"/>
              <a:t>  </a:t>
            </a:r>
            <a:r>
              <a:rPr lang="en-US" sz="2000" i="1" dirty="0" smtClean="0"/>
              <a:t>(Sakharov 1967)</a:t>
            </a:r>
          </a:p>
          <a:p>
            <a:pPr marL="45720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1. Baryon number violation</a:t>
            </a:r>
          </a:p>
          <a:p>
            <a:pPr marL="45720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2. C- and CP-violation</a:t>
            </a:r>
          </a:p>
          <a:p>
            <a:pPr marL="457200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3. Departure from equilibrium or CPT violation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2200" dirty="0" smtClean="0"/>
              <a:t>CP violation in the Standard Model (SM) </a:t>
            </a:r>
            <a:r>
              <a:rPr lang="en-US" sz="2200" b="1" dirty="0" smtClean="0"/>
              <a:t>insufficient</a:t>
            </a:r>
            <a:r>
              <a:rPr lang="en-US" sz="2200" dirty="0" smtClean="0"/>
              <a:t> to explain baryon asymmetry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Gavela</a:t>
            </a:r>
            <a:r>
              <a:rPr lang="en-US" sz="2000" i="1" dirty="0" smtClean="0"/>
              <a:t> et al 1993, </a:t>
            </a:r>
            <a:r>
              <a:rPr lang="en-US" sz="2000" i="1" dirty="0" err="1" smtClean="0"/>
              <a:t>Huet</a:t>
            </a:r>
            <a:r>
              <a:rPr lang="en-US" sz="2000" i="1" dirty="0" smtClean="0"/>
              <a:t> &amp; Sather 1994)</a:t>
            </a:r>
            <a:endParaRPr lang="en-US" sz="2000" i="1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/>
              <a:t>Particle physics</a:t>
            </a:r>
          </a:p>
          <a:p>
            <a:pPr marL="400050" lvl="1" indent="0">
              <a:buNone/>
            </a:pPr>
            <a:r>
              <a:rPr lang="en-US" sz="2200" dirty="0" smtClean="0"/>
              <a:t>CPV is a </a:t>
            </a:r>
            <a:r>
              <a:rPr lang="en-US" sz="2200" b="1" dirty="0" smtClean="0"/>
              <a:t>generic</a:t>
            </a:r>
            <a:r>
              <a:rPr lang="en-US" sz="2200" dirty="0" smtClean="0"/>
              <a:t> feature of particle physics theories beyond the SM e.g.  </a:t>
            </a:r>
            <a:r>
              <a:rPr lang="en-US" sz="2200" dirty="0" err="1" smtClean="0"/>
              <a:t>Supersymmetry</a:t>
            </a:r>
            <a:r>
              <a:rPr lang="en-US" sz="2200" dirty="0" smtClean="0"/>
              <a:t> or neutrino see-saw models: theories have new phases that can give successful </a:t>
            </a:r>
            <a:r>
              <a:rPr lang="en-US" sz="2200" dirty="0" err="1" smtClean="0"/>
              <a:t>baryogenesis</a:t>
            </a:r>
            <a:endParaRPr lang="en-US" sz="2200" dirty="0" smtClean="0"/>
          </a:p>
          <a:p>
            <a:pPr marL="4000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45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CPV decay 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</a:rPr>
              <a:t>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29718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Current limit: BR(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) &lt; 3.4 x 10</a:t>
            </a:r>
            <a:r>
              <a:rPr lang="en-US" baseline="30000" dirty="0" smtClean="0">
                <a:sym typeface="Wingdings" panose="05000000000000000000" pitchFamily="2" charset="2"/>
              </a:rPr>
              <a:t>-4</a:t>
            </a:r>
            <a:r>
              <a:rPr lang="en-US" dirty="0" smtClean="0">
                <a:sym typeface="Wingdings" panose="05000000000000000000" pitchFamily="2" charset="2"/>
              </a:rPr>
              <a:t>    (GAMS-4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  <a:p>
            <a:endParaRPr lang="en-US" sz="1600" dirty="0"/>
          </a:p>
          <a:p>
            <a:r>
              <a:rPr lang="en-US" sz="2800" dirty="0" smtClean="0"/>
              <a:t>Standard model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Jarlskog</a:t>
            </a:r>
            <a:r>
              <a:rPr lang="en-US" sz="2000" i="1" dirty="0" smtClean="0"/>
              <a:t> &amp; </a:t>
            </a:r>
            <a:r>
              <a:rPr lang="en-US" sz="2000" i="1" dirty="0" err="1" smtClean="0"/>
              <a:t>Shabalin</a:t>
            </a:r>
            <a:r>
              <a:rPr lang="en-US" sz="2000" i="1" dirty="0" smtClean="0"/>
              <a:t> 1995)</a:t>
            </a:r>
            <a:endParaRPr lang="en-US" sz="2800" i="1" dirty="0" smtClean="0"/>
          </a:p>
          <a:p>
            <a:pPr marL="457200" lvl="1" indent="0">
              <a:buNone/>
            </a:pPr>
            <a:r>
              <a:rPr lang="en-US" dirty="0" smtClean="0"/>
              <a:t>CKM phase: 	BR(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) &lt; 10</a:t>
            </a:r>
            <a:r>
              <a:rPr lang="en-US" baseline="30000" dirty="0" smtClean="0">
                <a:sym typeface="Wingdings" panose="05000000000000000000" pitchFamily="2" charset="2"/>
              </a:rPr>
              <a:t>-27</a:t>
            </a:r>
            <a:endParaRPr lang="en-US" baseline="30000" dirty="0" smtClean="0"/>
          </a:p>
          <a:p>
            <a:pPr marL="457200" lvl="1" indent="0">
              <a:buNone/>
            </a:pPr>
            <a:r>
              <a:rPr lang="en-US" dirty="0" err="1" smtClean="0">
                <a:latin typeface="Symbol" panose="05050102010706020507" pitchFamily="18" charset="2"/>
              </a:rPr>
              <a:t>q</a:t>
            </a:r>
            <a:r>
              <a:rPr lang="en-US" baseline="-25000" dirty="0" err="1" smtClean="0"/>
              <a:t>QCD</a:t>
            </a:r>
            <a:r>
              <a:rPr lang="en-US" dirty="0" smtClean="0"/>
              <a:t> phase:	BR(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 smtClean="0"/>
              <a:t>&lt; 10</a:t>
            </a:r>
            <a:r>
              <a:rPr lang="en-US" baseline="30000" dirty="0" smtClean="0"/>
              <a:t>-18</a:t>
            </a:r>
            <a:r>
              <a:rPr lang="en-US" dirty="0" smtClean="0"/>
              <a:t> x (</a:t>
            </a:r>
            <a:r>
              <a:rPr lang="en-US" dirty="0" err="1" smtClean="0">
                <a:latin typeface="Symbol" panose="05050102010706020507" pitchFamily="18" charset="2"/>
              </a:rPr>
              <a:t>q</a:t>
            </a:r>
            <a:r>
              <a:rPr lang="en-US" baseline="-25000" dirty="0" err="1" smtClean="0"/>
              <a:t>QCD</a:t>
            </a:r>
            <a:r>
              <a:rPr lang="en-US" baseline="-25000" dirty="0" smtClean="0"/>
              <a:t> </a:t>
            </a:r>
            <a:r>
              <a:rPr lang="en-US" dirty="0" smtClean="0"/>
              <a:t>/10</a:t>
            </a:r>
            <a:r>
              <a:rPr lang="en-US" baseline="30000" dirty="0" smtClean="0"/>
              <a:t>-10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447309"/>
            <a:ext cx="8077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Neutron electric dipole moment (EDM) constraint: </a:t>
            </a:r>
          </a:p>
          <a:p>
            <a:r>
              <a:rPr lang="en-US" i="1" dirty="0" smtClean="0"/>
              <a:t>(</a:t>
            </a:r>
            <a:r>
              <a:rPr lang="en-US" i="1" dirty="0" err="1" smtClean="0"/>
              <a:t>Crewther</a:t>
            </a:r>
            <a:r>
              <a:rPr lang="en-US" i="1" dirty="0" smtClean="0"/>
              <a:t> et al 1979, </a:t>
            </a:r>
            <a:r>
              <a:rPr lang="en-US" i="1" dirty="0" err="1" smtClean="0"/>
              <a:t>Pospelov</a:t>
            </a:r>
            <a:r>
              <a:rPr lang="en-US" i="1" dirty="0" smtClean="0"/>
              <a:t> &amp; Ritz 1999; Baker et al 2006)</a:t>
            </a:r>
            <a:endParaRPr lang="en-US" sz="2000" i="1" dirty="0" smtClean="0"/>
          </a:p>
          <a:p>
            <a:endParaRPr lang="en-US" dirty="0" smtClean="0"/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 =  2.4 x 10</a:t>
            </a:r>
            <a:r>
              <a:rPr lang="en-US" sz="2400" baseline="30000" dirty="0" smtClean="0"/>
              <a:t>-16</a:t>
            </a:r>
            <a:r>
              <a:rPr lang="en-US" sz="2400" dirty="0" smtClean="0"/>
              <a:t> e cm x </a:t>
            </a:r>
            <a:r>
              <a:rPr lang="en-US" sz="2400" dirty="0" err="1" smtClean="0">
                <a:latin typeface="Symbol" panose="05050102010706020507" pitchFamily="18" charset="2"/>
              </a:rPr>
              <a:t>q</a:t>
            </a:r>
            <a:r>
              <a:rPr lang="en-US" sz="2400" baseline="-25000" dirty="0" err="1" smtClean="0"/>
              <a:t>QCD</a:t>
            </a:r>
            <a:r>
              <a:rPr lang="en-US" sz="2400" baseline="-25000" dirty="0" smtClean="0"/>
              <a:t>   </a:t>
            </a:r>
            <a:r>
              <a:rPr lang="en-US" sz="2400" dirty="0" smtClean="0"/>
              <a:t>&lt; 2.9 x 10</a:t>
            </a:r>
            <a:r>
              <a:rPr lang="en-US" sz="2400" baseline="30000" dirty="0" smtClean="0"/>
              <a:t>-26</a:t>
            </a:r>
            <a:r>
              <a:rPr lang="en-US" sz="2400" dirty="0" smtClean="0"/>
              <a:t> e cm [90% limit]</a:t>
            </a:r>
            <a:endParaRPr lang="en-US" sz="2400" dirty="0"/>
          </a:p>
          <a:p>
            <a:endParaRPr lang="en-US" dirty="0" smtClean="0"/>
          </a:p>
          <a:p>
            <a:r>
              <a:rPr lang="en-US" sz="2400" dirty="0" smtClean="0"/>
              <a:t>Otherwise BR(</a:t>
            </a:r>
            <a:r>
              <a:rPr lang="en-US" sz="2400" dirty="0" smtClean="0">
                <a:latin typeface="Symbol" panose="05050102010706020507" pitchFamily="18" charset="2"/>
              </a:rPr>
              <a:t>h 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sz="24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sz="24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400" dirty="0" smtClean="0">
                <a:sym typeface="Wingdings" panose="05000000000000000000" pitchFamily="2" charset="2"/>
              </a:rPr>
              <a:t>) </a:t>
            </a:r>
            <a:r>
              <a:rPr lang="en-US" sz="2400" dirty="0" smtClean="0"/>
              <a:t>could have been sizable in SM!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6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CPV decay 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</a:rPr>
              <a:t>pp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BR(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) unambiguous probe for new CPV </a:t>
            </a:r>
          </a:p>
          <a:p>
            <a:endParaRPr lang="en-US" sz="1600" dirty="0" smtClean="0"/>
          </a:p>
          <a:p>
            <a:r>
              <a:rPr lang="en-US" dirty="0" smtClean="0"/>
              <a:t>Caveat: </a:t>
            </a:r>
          </a:p>
          <a:p>
            <a:pPr marL="457200" lvl="1" indent="0">
              <a:buNone/>
            </a:pPr>
            <a:r>
              <a:rPr lang="en-US" dirty="0" smtClean="0"/>
              <a:t>Any contribution to BR(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) also generates a nonzero neutron EDM.  Can use neutron EDM to limit </a:t>
            </a:r>
            <a:r>
              <a:rPr lang="en-US" dirty="0" smtClean="0"/>
              <a:t>BR(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).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dirty="0" err="1" smtClean="0"/>
              <a:t>Gorchtein</a:t>
            </a:r>
            <a:r>
              <a:rPr lang="en-US" dirty="0" smtClean="0"/>
              <a:t> bound: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Gorchtein</a:t>
            </a:r>
            <a:r>
              <a:rPr lang="en-US" sz="2000" i="1" dirty="0" smtClean="0"/>
              <a:t> 2008)</a:t>
            </a:r>
            <a:endParaRPr lang="en-US" i="1" dirty="0" smtClean="0"/>
          </a:p>
          <a:p>
            <a:pPr marL="457200" lvl="1" indent="0">
              <a:buNone/>
            </a:pPr>
            <a:r>
              <a:rPr lang="en-US" dirty="0" smtClean="0"/>
              <a:t>BR(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) </a:t>
            </a:r>
            <a:r>
              <a:rPr lang="en-US" dirty="0">
                <a:latin typeface="Symbol" panose="05050102010706020507" pitchFamily="18" charset="2"/>
                <a:sym typeface="Wingdings" panose="05000000000000000000" pitchFamily="2" charset="2"/>
              </a:rPr>
              <a:t>&lt;</a:t>
            </a:r>
            <a:r>
              <a:rPr lang="en-US" dirty="0" smtClean="0">
                <a:sym typeface="Wingdings" panose="05000000000000000000" pitchFamily="2" charset="2"/>
              </a:rPr>
              <a:t> 3.5 x 10</a:t>
            </a:r>
            <a:r>
              <a:rPr lang="en-US" baseline="30000" dirty="0" smtClean="0">
                <a:sym typeface="Wingdings" panose="05000000000000000000" pitchFamily="2" charset="2"/>
              </a:rPr>
              <a:t>-14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for </a:t>
            </a:r>
            <a:r>
              <a:rPr lang="en-US" sz="2400" i="1" dirty="0" err="1" smtClean="0">
                <a:sym typeface="Wingdings" panose="05000000000000000000" pitchFamily="2" charset="2"/>
              </a:rPr>
              <a:t>d</a:t>
            </a:r>
            <a:r>
              <a:rPr lang="en-US" sz="2400" i="1" baseline="-25000" dirty="0" err="1" smtClean="0">
                <a:sym typeface="Wingdings" panose="05000000000000000000" pitchFamily="2" charset="2"/>
              </a:rPr>
              <a:t>n</a:t>
            </a:r>
            <a:r>
              <a:rPr lang="en-US" sz="2400" i="1" dirty="0" smtClean="0">
                <a:sym typeface="Wingdings" panose="05000000000000000000" pitchFamily="2" charset="2"/>
              </a:rPr>
              <a:t> &lt; 2.9 x 10</a:t>
            </a:r>
            <a:r>
              <a:rPr lang="en-US" sz="2400" i="1" baseline="30000" dirty="0" smtClean="0">
                <a:sym typeface="Wingdings" panose="05000000000000000000" pitchFamily="2" charset="2"/>
              </a:rPr>
              <a:t>-26</a:t>
            </a:r>
            <a:r>
              <a:rPr lang="en-US" sz="2400" i="1" dirty="0" smtClean="0">
                <a:sym typeface="Wingdings" panose="05000000000000000000" pitchFamily="2" charset="2"/>
              </a:rPr>
              <a:t> e cm</a:t>
            </a:r>
            <a:endParaRPr lang="en-US" sz="3200" i="1" baseline="3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Gorchtein</a:t>
            </a:r>
            <a:r>
              <a:rPr lang="en-US" dirty="0" smtClean="0"/>
              <a:t>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2445"/>
            <a:ext cx="472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CP-odd </a:t>
            </a:r>
            <a:r>
              <a:rPr lang="en-US" dirty="0" err="1" smtClean="0">
                <a:latin typeface="Symbol" panose="05050102010706020507" pitchFamily="18" charset="2"/>
              </a:rPr>
              <a:t>hpp</a:t>
            </a:r>
            <a:r>
              <a:rPr lang="en-US" dirty="0" smtClean="0"/>
              <a:t> coupling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= CPV vertex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CP-odd </a:t>
            </a:r>
            <a:r>
              <a:rPr lang="en-US" dirty="0" err="1" smtClean="0">
                <a:latin typeface="Symbol" panose="05050102010706020507" pitchFamily="18" charset="2"/>
              </a:rPr>
              <a:t>h</a:t>
            </a:r>
            <a:r>
              <a:rPr lang="en-US" dirty="0" err="1" smtClean="0"/>
              <a:t>NN</a:t>
            </a:r>
            <a:r>
              <a:rPr lang="en-US" dirty="0" smtClean="0"/>
              <a:t> coupling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I</a:t>
            </a:r>
            <a:r>
              <a:rPr lang="en-US" sz="2400" dirty="0" smtClean="0"/>
              <a:t>ntegrate out </a:t>
            </a:r>
            <a:r>
              <a:rPr lang="en-US" sz="2400" dirty="0" err="1" smtClean="0"/>
              <a:t>pions</a:t>
            </a:r>
            <a:endParaRPr lang="en-US" sz="24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marL="57150" indent="0">
              <a:buNone/>
            </a:pPr>
            <a:r>
              <a:rPr lang="en-US" dirty="0" smtClean="0"/>
              <a:t>CP-odd </a:t>
            </a:r>
            <a:r>
              <a:rPr lang="en-US" dirty="0" err="1" smtClean="0"/>
              <a:t>NN</a:t>
            </a:r>
            <a:r>
              <a:rPr lang="en-US" dirty="0" err="1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coupling</a:t>
            </a:r>
          </a:p>
          <a:p>
            <a:pPr marL="57150" indent="0">
              <a:buNone/>
            </a:pPr>
            <a:r>
              <a:rPr lang="en-US" dirty="0"/>
              <a:t>	</a:t>
            </a:r>
            <a:r>
              <a:rPr lang="en-US" sz="2400" dirty="0" smtClean="0"/>
              <a:t>Integrate out </a:t>
            </a:r>
            <a:r>
              <a:rPr lang="en-US" sz="2400" dirty="0" smtClean="0">
                <a:latin typeface="Symbol" panose="05050102010706020507" pitchFamily="18" charset="2"/>
              </a:rPr>
              <a:t>h, r/w</a:t>
            </a:r>
            <a:endParaRPr lang="en-US" sz="2400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5638800" y="1247745"/>
            <a:ext cx="2202498" cy="1190655"/>
            <a:chOff x="5147846" y="1400145"/>
            <a:chExt cx="2202498" cy="1190655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5354" y="1600200"/>
              <a:ext cx="1762125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7024614" y="1400145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p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400" y="219069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p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47846" y="175260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h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90917" y="2577237"/>
            <a:ext cx="2433883" cy="1537563"/>
            <a:chOff x="5490917" y="2690812"/>
            <a:chExt cx="2433883" cy="1537563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5966" y="2690812"/>
              <a:ext cx="2114550" cy="147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6389168" y="2690812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h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65670" y="340989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p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75070" y="342900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p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90917" y="3859043"/>
              <a:ext cx="29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629034" y="3853788"/>
              <a:ext cx="29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</p:grp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2133600"/>
            <a:ext cx="2857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848470" y="4400490"/>
            <a:ext cx="3992953" cy="1847910"/>
            <a:chOff x="4848470" y="4705290"/>
            <a:chExt cx="3992953" cy="1847910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1173" y="4800600"/>
              <a:ext cx="2000250" cy="160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470" y="4886324"/>
              <a:ext cx="1876425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4885834" y="5562600"/>
              <a:ext cx="29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943234" y="5955268"/>
              <a:ext cx="29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05046" y="6153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h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43446" y="556260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h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99807" y="5486400"/>
              <a:ext cx="5725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r/w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24800" y="4724400"/>
              <a:ext cx="2904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g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81736" y="4705290"/>
              <a:ext cx="2904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g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33634" y="5562600"/>
              <a:ext cx="29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82000" y="5955268"/>
              <a:ext cx="29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7200" y="5867400"/>
            <a:ext cx="5381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panose="05050102010706020507" pitchFamily="18" charset="2"/>
              </a:rPr>
              <a:t>~</a:t>
            </a:r>
            <a:r>
              <a:rPr lang="en-US" sz="2800" dirty="0" smtClean="0"/>
              <a:t> 2.5 x 10</a:t>
            </a:r>
            <a:r>
              <a:rPr lang="en-US" sz="2800" baseline="30000" dirty="0" smtClean="0"/>
              <a:t>-17</a:t>
            </a:r>
            <a:r>
              <a:rPr lang="en-US" sz="2800" dirty="0" smtClean="0"/>
              <a:t> e cm x (</a:t>
            </a:r>
            <a:r>
              <a:rPr lang="en-US" sz="2800" dirty="0" err="1" smtClean="0"/>
              <a:t>g</a:t>
            </a:r>
            <a:r>
              <a:rPr lang="en-US" sz="2800" baseline="-25000" dirty="0" err="1" smtClean="0">
                <a:latin typeface="Symbol" panose="05050102010706020507" pitchFamily="18" charset="2"/>
              </a:rPr>
              <a:t>hpp</a:t>
            </a:r>
            <a:r>
              <a:rPr lang="en-US" sz="2800" baseline="-25000" dirty="0" smtClean="0">
                <a:latin typeface="Symbol" panose="05050102010706020507" pitchFamily="18" charset="2"/>
              </a:rPr>
              <a:t> </a:t>
            </a:r>
            <a:r>
              <a:rPr lang="en-US" sz="2800" dirty="0" smtClean="0"/>
              <a:t>/</a:t>
            </a:r>
            <a:r>
              <a:rPr lang="en-US" sz="2800" dirty="0" err="1" smtClean="0"/>
              <a:t>GeV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6682437" y="1371600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>
                <a:latin typeface="Symbol" panose="05050102010706020507" pitchFamily="18" charset="2"/>
              </a:rPr>
              <a:t>hpp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63241" y="6200093"/>
            <a:ext cx="1848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(</a:t>
            </a:r>
            <a:r>
              <a:rPr lang="en-US" i="1" dirty="0" err="1" smtClean="0"/>
              <a:t>Gorchstein</a:t>
            </a:r>
            <a:r>
              <a:rPr lang="en-US" i="1" dirty="0" smtClean="0"/>
              <a:t> 2008)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6800" y="6324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Order-of-magnitude estimate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Gorchtein</a:t>
            </a:r>
            <a:r>
              <a:rPr lang="en-US" dirty="0" smtClean="0"/>
              <a:t> bound (revisited?)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4909" y="1586299"/>
            <a:ext cx="5033717" cy="47859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CP-odd </a:t>
            </a:r>
            <a:r>
              <a:rPr lang="en-US" dirty="0" err="1" smtClean="0">
                <a:latin typeface="Symbol" panose="05050102010706020507" pitchFamily="18" charset="2"/>
              </a:rPr>
              <a:t>hpp</a:t>
            </a:r>
            <a:r>
              <a:rPr lang="en-US" dirty="0" smtClean="0"/>
              <a:t> coupling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= CPV vertex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CP-odd 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 err="1" smtClean="0"/>
              <a:t>NN</a:t>
            </a:r>
            <a:r>
              <a:rPr lang="en-US" dirty="0" smtClean="0"/>
              <a:t> coupling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000" dirty="0" smtClean="0"/>
              <a:t>Match onto </a:t>
            </a:r>
            <a:r>
              <a:rPr lang="en-US" sz="2000" dirty="0" smtClean="0">
                <a:latin typeface="Symbol" panose="05050102010706020507" pitchFamily="18" charset="2"/>
              </a:rPr>
              <a:t>p</a:t>
            </a:r>
            <a:r>
              <a:rPr lang="en-US" sz="2000" dirty="0" smtClean="0"/>
              <a:t>-N EFT by integrating out </a:t>
            </a:r>
            <a:r>
              <a:rPr lang="en-US" sz="2000" dirty="0" smtClean="0">
                <a:latin typeface="Symbol" panose="05050102010706020507" pitchFamily="18" charset="2"/>
              </a:rPr>
              <a:t>h.  </a:t>
            </a:r>
          </a:p>
          <a:p>
            <a:pPr marL="0" indent="0">
              <a:buNone/>
            </a:pPr>
            <a:r>
              <a:rPr lang="en-US" sz="2000" dirty="0">
                <a:latin typeface="Symbol" panose="05050102010706020507" pitchFamily="18" charset="2"/>
              </a:rPr>
              <a:t> </a:t>
            </a:r>
            <a:r>
              <a:rPr lang="en-US" sz="2000" dirty="0" smtClean="0">
                <a:latin typeface="Symbol" panose="05050102010706020507" pitchFamily="18" charset="2"/>
              </a:rPr>
              <a:t> </a:t>
            </a:r>
            <a:r>
              <a:rPr lang="en-US" sz="2000" dirty="0" smtClean="0">
                <a:latin typeface="+mj-lt"/>
              </a:rPr>
              <a:t>Generate CP-odd (</a:t>
            </a:r>
            <a:r>
              <a:rPr lang="en-US" sz="2000" dirty="0" err="1" smtClean="0">
                <a:latin typeface="+mj-lt"/>
              </a:rPr>
              <a:t>isoscalar</a:t>
            </a:r>
            <a:r>
              <a:rPr lang="en-US" sz="2000" dirty="0" smtClean="0">
                <a:latin typeface="+mj-lt"/>
              </a:rPr>
              <a:t>) coupling.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</a:t>
            </a:r>
          </a:p>
          <a:p>
            <a:pPr marL="57150" indent="0">
              <a:buNone/>
            </a:pPr>
            <a:r>
              <a:rPr lang="en-US" dirty="0" smtClean="0"/>
              <a:t>CP-odd </a:t>
            </a:r>
            <a:r>
              <a:rPr lang="en-US" dirty="0" err="1" smtClean="0"/>
              <a:t>NN</a:t>
            </a:r>
            <a:r>
              <a:rPr lang="en-US" dirty="0" err="1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coupling</a:t>
            </a:r>
          </a:p>
          <a:p>
            <a:pPr marL="5715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Match </a:t>
            </a:r>
            <a:r>
              <a:rPr lang="en-US" sz="2000" dirty="0">
                <a:solidFill>
                  <a:prstClr val="black"/>
                </a:solidFill>
              </a:rPr>
              <a:t>onto </a:t>
            </a:r>
            <a:r>
              <a:rPr lang="en-US" sz="2000" dirty="0" smtClean="0">
                <a:solidFill>
                  <a:prstClr val="black"/>
                </a:solidFill>
                <a:latin typeface="Symbol" panose="05050102010706020507" pitchFamily="18" charset="2"/>
              </a:rPr>
              <a:t>g</a:t>
            </a:r>
            <a:r>
              <a:rPr lang="en-US" sz="2000" dirty="0" smtClean="0">
                <a:solidFill>
                  <a:prstClr val="black"/>
                </a:solidFill>
              </a:rPr>
              <a:t>-N </a:t>
            </a:r>
            <a:r>
              <a:rPr lang="en-US" sz="2000" dirty="0">
                <a:solidFill>
                  <a:prstClr val="black"/>
                </a:solidFill>
              </a:rPr>
              <a:t>EFT by integrating out </a:t>
            </a:r>
            <a:r>
              <a:rPr lang="en-US" sz="2000" dirty="0" smtClean="0">
                <a:solidFill>
                  <a:prstClr val="black"/>
                </a:solidFill>
                <a:latin typeface="Symbol" panose="05050102010706020507" pitchFamily="18" charset="2"/>
              </a:rPr>
              <a:t>p.</a:t>
            </a:r>
            <a:endParaRPr lang="en-US" dirty="0"/>
          </a:p>
          <a:p>
            <a:pPr marL="5715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 n EDM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99909" y="1371600"/>
            <a:ext cx="2202498" cy="1190655"/>
            <a:chOff x="5147846" y="1400145"/>
            <a:chExt cx="2202498" cy="1190655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25354" y="1600200"/>
              <a:ext cx="1762125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024614" y="1400145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p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0400" y="219069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p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47846" y="175260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h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52026" y="2701092"/>
            <a:ext cx="2433883" cy="1537563"/>
            <a:chOff x="5490917" y="2690812"/>
            <a:chExt cx="2433883" cy="1537563"/>
          </a:xfrm>
        </p:grpSpPr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5966" y="2690812"/>
              <a:ext cx="2114550" cy="147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6389168" y="2690812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p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65670" y="340989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p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75070" y="342900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h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90917" y="3859043"/>
              <a:ext cx="29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9034" y="3853788"/>
              <a:ext cx="29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</p:grpSp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59" y="2257455"/>
            <a:ext cx="2857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" name="Group 2047"/>
          <p:cNvGrpSpPr/>
          <p:nvPr/>
        </p:nvGrpSpPr>
        <p:grpSpPr>
          <a:xfrm>
            <a:off x="6457084" y="4567535"/>
            <a:ext cx="1876425" cy="1847910"/>
            <a:chOff x="4848470" y="4400490"/>
            <a:chExt cx="1876425" cy="1847910"/>
          </a:xfrm>
        </p:grpSpPr>
        <p:pic>
          <p:nvPicPr>
            <p:cNvPr id="20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470" y="4581524"/>
              <a:ext cx="1876425" cy="1438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4885834" y="5257800"/>
              <a:ext cx="29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05046" y="5848290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p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81736" y="4400490"/>
              <a:ext cx="2904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Symbol" panose="05050102010706020507" pitchFamily="18" charset="2"/>
                </a:rPr>
                <a:t>g</a:t>
              </a:r>
              <a:endParaRPr lang="en-US" dirty="0">
                <a:latin typeface="Symbol" panose="05050102010706020507" pitchFamily="18" charset="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33634" y="5257800"/>
              <a:ext cx="295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7086629" y="1495455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>
                <a:latin typeface="Symbol" panose="05050102010706020507" pitchFamily="18" charset="2"/>
              </a:rPr>
              <a:t>hpp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33"/>
          <a:stretch/>
        </p:blipFill>
        <p:spPr bwMode="auto">
          <a:xfrm>
            <a:off x="4616518" y="3888145"/>
            <a:ext cx="670468" cy="62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131" y="5722845"/>
            <a:ext cx="3819150" cy="8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2054"/>
          <p:cNvSpPr/>
          <p:nvPr/>
        </p:nvSpPr>
        <p:spPr>
          <a:xfrm>
            <a:off x="4191000" y="4876800"/>
            <a:ext cx="2168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(</a:t>
            </a:r>
            <a:r>
              <a:rPr lang="en-US" i="1" dirty="0" err="1" smtClean="0"/>
              <a:t>Crewther</a:t>
            </a:r>
            <a:r>
              <a:rPr lang="en-US" i="1" dirty="0" smtClean="0"/>
              <a:t> et al 1979)</a:t>
            </a:r>
            <a:endParaRPr lang="en-US" dirty="0"/>
          </a:p>
        </p:txBody>
      </p:sp>
      <p:sp>
        <p:nvSpPr>
          <p:cNvPr id="2056" name="TextBox 2055"/>
          <p:cNvSpPr txBox="1"/>
          <p:nvPr/>
        </p:nvSpPr>
        <p:spPr>
          <a:xfrm>
            <a:off x="457200" y="1219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this bound be made more rigorous?  Some ideas…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 CPV decay </a:t>
            </a:r>
            <a:r>
              <a:rPr lang="en-US" dirty="0" smtClean="0">
                <a:latin typeface="Symbol" panose="05050102010706020507" pitchFamily="18" charset="2"/>
              </a:rPr>
              <a:t>h </a:t>
            </a:r>
            <a:r>
              <a:rPr lang="en-US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Symbol" panose="05050102010706020507" pitchFamily="18" charset="2"/>
              </a:rPr>
              <a:t>pp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6418" y="1447800"/>
            <a:ext cx="84582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BR(</a:t>
            </a:r>
            <a:r>
              <a:rPr lang="en-US" sz="2800" dirty="0" smtClean="0">
                <a:latin typeface="Symbol" panose="05050102010706020507" pitchFamily="18" charset="2"/>
              </a:rPr>
              <a:t>h </a:t>
            </a:r>
            <a:r>
              <a:rPr lang="en-US" sz="28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latin typeface="Symbol" panose="05050102010706020507" pitchFamily="18" charset="2"/>
              </a:rPr>
              <a:t>pp</a:t>
            </a:r>
            <a:r>
              <a:rPr lang="en-US" sz="2800" dirty="0" smtClean="0"/>
              <a:t>) must be </a:t>
            </a:r>
            <a:r>
              <a:rPr lang="en-US" sz="2800" b="1" dirty="0" smtClean="0"/>
              <a:t>far below</a:t>
            </a:r>
            <a:r>
              <a:rPr lang="en-US" sz="2800" dirty="0" smtClean="0"/>
              <a:t> experimental sensitivities due to stringent n EDM limit:</a:t>
            </a:r>
          </a:p>
          <a:p>
            <a:pPr lvl="1"/>
            <a:r>
              <a:rPr lang="en-US" sz="2400" dirty="0" smtClean="0"/>
              <a:t>Current limit: </a:t>
            </a:r>
            <a:r>
              <a:rPr lang="en-US" sz="2400" dirty="0" err="1" smtClean="0">
                <a:sym typeface="Wingdings" panose="05000000000000000000" pitchFamily="2" charset="2"/>
              </a:rPr>
              <a:t>d</a:t>
            </a:r>
            <a:r>
              <a:rPr lang="en-US" sz="2400" baseline="-25000" dirty="0" err="1" smtClean="0">
                <a:sym typeface="Wingdings" panose="05000000000000000000" pitchFamily="2" charset="2"/>
              </a:rPr>
              <a:t>n</a:t>
            </a:r>
            <a:r>
              <a:rPr lang="en-US" sz="2400" dirty="0" smtClean="0">
                <a:sym typeface="Wingdings" panose="05000000000000000000" pitchFamily="2" charset="2"/>
              </a:rPr>
              <a:t> &lt; 2.9 x 10</a:t>
            </a:r>
            <a:r>
              <a:rPr lang="en-US" sz="2400" baseline="30000" dirty="0" smtClean="0">
                <a:sym typeface="Wingdings" panose="05000000000000000000" pitchFamily="2" charset="2"/>
              </a:rPr>
              <a:t>-26</a:t>
            </a:r>
            <a:r>
              <a:rPr lang="en-US" sz="2400" dirty="0" smtClean="0">
                <a:sym typeface="Wingdings" panose="05000000000000000000" pitchFamily="2" charset="2"/>
              </a:rPr>
              <a:t> e cm  </a:t>
            </a:r>
            <a:r>
              <a:rPr lang="en-US" sz="1800" i="1" dirty="0" smtClean="0"/>
              <a:t>(Baker et al 2006)</a:t>
            </a:r>
            <a:endParaRPr lang="en-US" sz="2400" dirty="0">
              <a:sym typeface="Wingdings" panose="05000000000000000000" pitchFamily="2" charset="2"/>
            </a:endParaRPr>
          </a:p>
          <a:p>
            <a:pPr lvl="1"/>
            <a:r>
              <a:rPr lang="en-US" sz="2400" dirty="0" err="1" smtClean="0"/>
              <a:t>Gorchtein</a:t>
            </a:r>
            <a:r>
              <a:rPr lang="en-US" sz="2400" dirty="0" smtClean="0"/>
              <a:t> bound: BR(</a:t>
            </a:r>
            <a:r>
              <a:rPr lang="en-US" sz="2400" dirty="0" smtClean="0">
                <a:latin typeface="Symbol" panose="05050102010706020507" pitchFamily="18" charset="2"/>
              </a:rPr>
              <a:t>h 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 p</a:t>
            </a:r>
            <a:r>
              <a:rPr lang="en-US" sz="24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400" dirty="0" smtClean="0">
                <a:latin typeface="Symbol" panose="05050102010706020507" pitchFamily="18" charset="2"/>
                <a:sym typeface="Wingdings" panose="05000000000000000000" pitchFamily="2" charset="2"/>
              </a:rPr>
              <a:t>p</a:t>
            </a:r>
            <a:r>
              <a:rPr lang="en-US" sz="2400" baseline="30000" dirty="0" smtClean="0">
                <a:latin typeface="Symbol" panose="05050102010706020507" pitchFamily="18" charset="2"/>
                <a:sym typeface="Wingdings" panose="05000000000000000000" pitchFamily="2" charset="2"/>
              </a:rPr>
              <a:t>0</a:t>
            </a:r>
            <a:r>
              <a:rPr lang="en-US" sz="2400" dirty="0" smtClean="0">
                <a:sym typeface="Wingdings" panose="05000000000000000000" pitchFamily="2" charset="2"/>
              </a:rPr>
              <a:t>) </a:t>
            </a:r>
            <a:r>
              <a:rPr lang="en-US" sz="2400" dirty="0">
                <a:latin typeface="Symbol" panose="05050102010706020507" pitchFamily="18" charset="2"/>
                <a:sym typeface="Wingdings" panose="05000000000000000000" pitchFamily="2" charset="2"/>
              </a:rPr>
              <a:t>&lt;</a:t>
            </a:r>
            <a:r>
              <a:rPr lang="en-US" sz="2400" dirty="0" smtClean="0">
                <a:sym typeface="Wingdings" panose="05000000000000000000" pitchFamily="2" charset="2"/>
              </a:rPr>
              <a:t> 3.5 x 10</a:t>
            </a:r>
            <a:r>
              <a:rPr lang="en-US" sz="2400" baseline="30000" dirty="0" smtClean="0">
                <a:sym typeface="Wingdings" panose="05000000000000000000" pitchFamily="2" charset="2"/>
              </a:rPr>
              <a:t>-14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sz="2400" b="1" dirty="0" smtClean="0">
                <a:sym typeface="Wingdings" panose="05000000000000000000" pitchFamily="2" charset="2"/>
              </a:rPr>
              <a:t>Independent</a:t>
            </a:r>
            <a:r>
              <a:rPr lang="en-US" sz="2400" dirty="0" smtClean="0">
                <a:sym typeface="Wingdings" panose="05000000000000000000" pitchFamily="2" charset="2"/>
              </a:rPr>
              <a:t> of particle physics model for new CPV</a:t>
            </a:r>
          </a:p>
          <a:p>
            <a:pPr lvl="1"/>
            <a:endParaRPr lang="en-US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Caveat:  Bound is </a:t>
            </a:r>
            <a:r>
              <a:rPr lang="en-US" sz="2800" b="1" dirty="0" smtClean="0">
                <a:sym typeface="Wingdings" panose="05000000000000000000" pitchFamily="2" charset="2"/>
              </a:rPr>
              <a:t>approximate</a:t>
            </a:r>
            <a:r>
              <a:rPr lang="en-US" sz="2800" dirty="0" smtClean="0">
                <a:sym typeface="Wingdings" panose="05000000000000000000" pitchFamily="2" charset="2"/>
              </a:rPr>
              <a:t> (order of magnitude only)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Worthwhile to revisit this bound to make it more precise</a:t>
            </a:r>
          </a:p>
          <a:p>
            <a:pPr lvl="1"/>
            <a:r>
              <a:rPr lang="en-US" sz="2400" b="1" dirty="0" smtClean="0">
                <a:sym typeface="Wingdings" panose="05000000000000000000" pitchFamily="2" charset="2"/>
              </a:rPr>
              <a:t>BUT</a:t>
            </a:r>
            <a:r>
              <a:rPr lang="en-US" sz="2400" dirty="0" smtClean="0">
                <a:sym typeface="Wingdings" panose="05000000000000000000" pitchFamily="2" charset="2"/>
              </a:rPr>
              <a:t> cannot avoid generating </a:t>
            </a:r>
            <a:r>
              <a:rPr lang="en-US" sz="2400" dirty="0" err="1" smtClean="0">
                <a:sym typeface="Wingdings" panose="05000000000000000000" pitchFamily="2" charset="2"/>
              </a:rPr>
              <a:t>d</a:t>
            </a:r>
            <a:r>
              <a:rPr lang="en-US" sz="2400" baseline="-25000" dirty="0" err="1" smtClean="0">
                <a:sym typeface="Wingdings" panose="05000000000000000000" pitchFamily="2" charset="2"/>
              </a:rPr>
              <a:t>n</a:t>
            </a:r>
            <a:r>
              <a:rPr lang="en-US" sz="2400" dirty="0" smtClean="0">
                <a:sym typeface="Wingdings" panose="05000000000000000000" pitchFamily="2" charset="2"/>
              </a:rPr>
              <a:t> at two loop order: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9791" y="5562600"/>
            <a:ext cx="652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err="1" smtClean="0"/>
              <a:t>d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~</a:t>
            </a:r>
            <a:r>
              <a:rPr lang="en-US" sz="2400" dirty="0" smtClean="0"/>
              <a:t> e </a:t>
            </a:r>
            <a:r>
              <a:rPr lang="en-US" sz="2400" dirty="0" err="1" smtClean="0"/>
              <a:t>g</a:t>
            </a:r>
            <a:r>
              <a:rPr lang="en-US" sz="2400" baseline="-25000" dirty="0" err="1" smtClean="0">
                <a:latin typeface="Symbol" panose="05050102010706020507" pitchFamily="18" charset="2"/>
              </a:rPr>
              <a:t>hpp</a:t>
            </a:r>
            <a:r>
              <a:rPr lang="en-US" sz="2400" baseline="-250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/>
              <a:t>/ ((4</a:t>
            </a:r>
            <a:r>
              <a:rPr lang="en-US" sz="2400" dirty="0" smtClean="0">
                <a:latin typeface="Symbol" panose="05050102010706020507" pitchFamily="18" charset="2"/>
              </a:rPr>
              <a:t>p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M</a:t>
            </a:r>
            <a:r>
              <a:rPr lang="en-US" sz="2400" baseline="-25000" dirty="0" smtClean="0"/>
              <a:t>QCD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Symbol" panose="05050102010706020507" pitchFamily="18" charset="2"/>
              </a:rPr>
              <a:t>~</a:t>
            </a:r>
            <a:r>
              <a:rPr lang="en-US" sz="2400" dirty="0" smtClean="0"/>
              <a:t> 10</a:t>
            </a:r>
            <a:r>
              <a:rPr lang="en-US" sz="2400" baseline="30000" dirty="0" smtClean="0"/>
              <a:t>-18</a:t>
            </a:r>
            <a:r>
              <a:rPr lang="en-US" sz="2400" dirty="0" smtClean="0"/>
              <a:t> e cm x (</a:t>
            </a:r>
            <a:r>
              <a:rPr lang="en-US" sz="2400" dirty="0" err="1" smtClean="0"/>
              <a:t>g</a:t>
            </a:r>
            <a:r>
              <a:rPr lang="en-US" sz="2400" baseline="-25000" dirty="0" err="1" smtClean="0">
                <a:latin typeface="Symbol" panose="05050102010706020507" pitchFamily="18" charset="2"/>
              </a:rPr>
              <a:t>hpp</a:t>
            </a:r>
            <a:r>
              <a:rPr lang="en-US" sz="2400" baseline="-25000" dirty="0" smtClean="0">
                <a:latin typeface="Symbol" panose="05050102010706020507" pitchFamily="18" charset="2"/>
              </a:rPr>
              <a:t> </a:t>
            </a:r>
            <a:r>
              <a:rPr lang="en-US" sz="2400" dirty="0" smtClean="0"/>
              <a:t>/</a:t>
            </a:r>
            <a:r>
              <a:rPr lang="en-US" sz="2400" dirty="0" err="1" smtClean="0"/>
              <a:t>GeV</a:t>
            </a:r>
            <a:r>
              <a:rPr lang="en-US" sz="2400" dirty="0" smtClean="0"/>
              <a:t>)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8891" y="6019800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Very naïve estimate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2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1863</Words>
  <Application>Microsoft Office PowerPoint</Application>
  <PresentationFormat>On-screen Show (4:3)</PresentationFormat>
  <Paragraphs>373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New physics hiding in low energy QCD</vt:lpstr>
      <vt:lpstr>Outline</vt:lpstr>
      <vt:lpstr>Part 1</vt:lpstr>
      <vt:lpstr>CP violation (CPV): motivation</vt:lpstr>
      <vt:lpstr>CPV decay h  pp</vt:lpstr>
      <vt:lpstr>CPV decay h  pp</vt:lpstr>
      <vt:lpstr>Gorchtein bound</vt:lpstr>
      <vt:lpstr>Gorchtein bound (revisited?)</vt:lpstr>
      <vt:lpstr>Conclusions:  CPV decay h  pp</vt:lpstr>
      <vt:lpstr>Conclusions:  CPV decay h  pp</vt:lpstr>
      <vt:lpstr>Part 2</vt:lpstr>
      <vt:lpstr>Motivation for new forces</vt:lpstr>
      <vt:lpstr>Motivation for new forces</vt:lpstr>
      <vt:lpstr>Searches for dark photons</vt:lpstr>
      <vt:lpstr>New baryonic force</vt:lpstr>
      <vt:lpstr>New baryonic force</vt:lpstr>
      <vt:lpstr>Constraints on new baryonic force</vt:lpstr>
      <vt:lpstr>h decay</vt:lpstr>
      <vt:lpstr>B decay</vt:lpstr>
      <vt:lpstr>Decay channels of B boson</vt:lpstr>
      <vt:lpstr>Decay channels of B boson</vt:lpstr>
      <vt:lpstr>Decay channels of B boson</vt:lpstr>
      <vt:lpstr>h decay</vt:lpstr>
      <vt:lpstr>h decay</vt:lpstr>
      <vt:lpstr>New physics in h  p0gg</vt:lpstr>
      <vt:lpstr>New physics in h  p0gg</vt:lpstr>
      <vt:lpstr>New physics in h  p0gg</vt:lpstr>
      <vt:lpstr>Constraints on a new baryonic force</vt:lpstr>
      <vt:lpstr>Constraints on a new baryonic force</vt:lpstr>
      <vt:lpstr>Constraints on a new baryonic force</vt:lpstr>
      <vt:lpstr>Constraints on a new baryonic force</vt:lpstr>
      <vt:lpstr>Constraints on a new baryonic force</vt:lpstr>
      <vt:lpstr>Constraints on a new baryonic force</vt:lpstr>
      <vt:lpstr>h  p0gg kinematics</vt:lpstr>
      <vt:lpstr>h  p0gg kinematics</vt:lpstr>
      <vt:lpstr>h  p0gg kinematics</vt:lpstr>
      <vt:lpstr>Conclusions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physics hiding in low energy QCD</dc:title>
  <dc:creator>Sean</dc:creator>
  <cp:lastModifiedBy>Sean</cp:lastModifiedBy>
  <cp:revision>194</cp:revision>
  <dcterms:created xsi:type="dcterms:W3CDTF">2014-02-15T20:34:54Z</dcterms:created>
  <dcterms:modified xsi:type="dcterms:W3CDTF">2014-05-14T21:36:45Z</dcterms:modified>
</cp:coreProperties>
</file>