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31"/>
  </p:notesMasterIdLst>
  <p:sldIdLst>
    <p:sldId id="512" r:id="rId2"/>
    <p:sldId id="528" r:id="rId3"/>
    <p:sldId id="534" r:id="rId4"/>
    <p:sldId id="453" r:id="rId5"/>
    <p:sldId id="454" r:id="rId6"/>
    <p:sldId id="515" r:id="rId7"/>
    <p:sldId id="442" r:id="rId8"/>
    <p:sldId id="516" r:id="rId9"/>
    <p:sldId id="536" r:id="rId10"/>
    <p:sldId id="505" r:id="rId11"/>
    <p:sldId id="511" r:id="rId12"/>
    <p:sldId id="471" r:id="rId13"/>
    <p:sldId id="487" r:id="rId14"/>
    <p:sldId id="529" r:id="rId15"/>
    <p:sldId id="520" r:id="rId16"/>
    <p:sldId id="521" r:id="rId17"/>
    <p:sldId id="530" r:id="rId18"/>
    <p:sldId id="531" r:id="rId19"/>
    <p:sldId id="532" r:id="rId20"/>
    <p:sldId id="473" r:id="rId21"/>
    <p:sldId id="472" r:id="rId22"/>
    <p:sldId id="525" r:id="rId23"/>
    <p:sldId id="526" r:id="rId24"/>
    <p:sldId id="533" r:id="rId25"/>
    <p:sldId id="383" r:id="rId26"/>
    <p:sldId id="508" r:id="rId27"/>
    <p:sldId id="494" r:id="rId28"/>
    <p:sldId id="495" r:id="rId29"/>
    <p:sldId id="497" r:id="rId30"/>
  </p:sldIdLst>
  <p:sldSz cx="10077450" cy="75628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0C0C0"/>
    <a:srgbClr val="DDDDDD"/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72" autoAdjust="0"/>
    <p:restoredTop sz="57070" autoAdjust="0"/>
  </p:normalViewPr>
  <p:slideViewPr>
    <p:cSldViewPr>
      <p:cViewPr varScale="1">
        <p:scale>
          <a:sx n="68" d="100"/>
          <a:sy n="68" d="100"/>
        </p:scale>
        <p:origin x="-39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8657B48-9EC6-4F44-9AC3-980F414BBA2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657B48-9EC6-4F44-9AC3-980F414BBA2B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657B48-9EC6-4F44-9AC3-980F414BBA2B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3188" y="763588"/>
            <a:ext cx="50244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8657B48-9EC6-4F44-9AC3-980F414BBA2B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10" y="2349387"/>
            <a:ext cx="8565833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619" y="4285615"/>
            <a:ext cx="7054215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3213" y="334378"/>
            <a:ext cx="2498368" cy="71164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612" y="334378"/>
            <a:ext cx="7330645" cy="71164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50" y="4859833"/>
            <a:ext cx="8565833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050" y="3205460"/>
            <a:ext cx="8565833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612" y="1946734"/>
            <a:ext cx="4914506" cy="55040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075" y="1946734"/>
            <a:ext cx="4914507" cy="55040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4" y="302866"/>
            <a:ext cx="906970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1692890"/>
            <a:ext cx="4452624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2" y="2398405"/>
            <a:ext cx="4452624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206" y="1692890"/>
            <a:ext cx="4454373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06" y="2398405"/>
            <a:ext cx="4454373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4" y="301113"/>
            <a:ext cx="3315412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003" y="301115"/>
            <a:ext cx="5633574" cy="64546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4" y="1582598"/>
            <a:ext cx="3315412" cy="5173200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251" y="5293995"/>
            <a:ext cx="6046470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251" y="675755"/>
            <a:ext cx="6046470" cy="453771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251" y="5918981"/>
            <a:ext cx="6046470" cy="887584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74" y="302866"/>
            <a:ext cx="9069705" cy="1260475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1764667"/>
            <a:ext cx="9069705" cy="4991131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4" y="7009643"/>
            <a:ext cx="2351405" cy="402652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130" y="7009643"/>
            <a:ext cx="3191193" cy="402652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2174" y="7009643"/>
            <a:ext cx="2351405" cy="402652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AACD-473E-47AD-A976-FDA98709AB1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9635" y="280963"/>
            <a:ext cx="7786742" cy="1006771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GB" sz="3200" b="1" u="sng" dirty="0" smtClean="0">
                <a:latin typeface="Britannic Bold" pitchFamily="34" charset="0"/>
              </a:rPr>
              <a:t>Black Hole </a:t>
            </a:r>
            <a:r>
              <a:rPr lang="en-GB" sz="3200" b="1" u="sng" dirty="0" smtClean="0">
                <a:latin typeface="Britannic Bold" pitchFamily="34" charset="0"/>
              </a:rPr>
              <a:t>Thermodynamics with Lambda: Some Consequences</a:t>
            </a:r>
            <a:endParaRPr lang="en-GB" sz="3200" b="1" u="sng" dirty="0" smtClean="0">
              <a:latin typeface="Britannic Bold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95453" y="1423971"/>
            <a:ext cx="6643734" cy="4786346"/>
            <a:chOff x="1966891" y="1638285"/>
            <a:chExt cx="6286544" cy="4357718"/>
          </a:xfrm>
        </p:grpSpPr>
        <p:grpSp>
          <p:nvGrpSpPr>
            <p:cNvPr id="17" name="Group 16"/>
            <p:cNvGrpSpPr/>
            <p:nvPr/>
          </p:nvGrpSpPr>
          <p:grpSpPr>
            <a:xfrm>
              <a:off x="1966891" y="2424103"/>
              <a:ext cx="6286544" cy="3571900"/>
              <a:chOff x="2181205" y="3638549"/>
              <a:chExt cx="6286544" cy="3571900"/>
            </a:xfrm>
          </p:grpSpPr>
          <p:pic>
            <p:nvPicPr>
              <p:cNvPr id="18" name="Picture 2" descr="http://2012books.lardbucket.org/books/principles-of-general-chemistry-v1.0m/section_14/a433792ac2caa29995f55547b9d15918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52643" y="3638549"/>
                <a:ext cx="6215106" cy="3534785"/>
              </a:xfrm>
              <a:prstGeom prst="rect">
                <a:avLst/>
              </a:prstGeom>
              <a:noFill/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2181205" y="6710383"/>
                <a:ext cx="6286544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181733" y="4352929"/>
                <a:ext cx="785818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5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itchFamily="18" charset="2"/>
                  </a:rPr>
                  <a:t>L</a:t>
                </a:r>
                <a:endParaRPr lang="en-GB" sz="5000" dirty="0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038329" y="1638285"/>
              <a:ext cx="6215106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ovéPole 4"/>
          <p:cNvSpPr txBox="1"/>
          <p:nvPr/>
        </p:nvSpPr>
        <p:spPr>
          <a:xfrm>
            <a:off x="2967023" y="1495409"/>
            <a:ext cx="4429156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 smtClean="0"/>
              <a:t>David </a:t>
            </a:r>
            <a:r>
              <a:rPr lang="en-GB" sz="2300" b="1" dirty="0" err="1" smtClean="0"/>
              <a:t>Kubiz</a:t>
            </a:r>
            <a:r>
              <a:rPr lang="cs-CZ" sz="2300" b="1" dirty="0" err="1" smtClean="0"/>
              <a:t>ňák</a:t>
            </a:r>
            <a:endParaRPr lang="en-GB" sz="2300" b="1" dirty="0" smtClean="0"/>
          </a:p>
          <a:p>
            <a:pPr algn="ctr"/>
            <a:r>
              <a:rPr lang="en-GB" sz="2300" b="1" dirty="0" smtClean="0"/>
              <a:t>(Perimeter Institute)</a:t>
            </a:r>
            <a:endParaRPr lang="en-CA" sz="2300" b="1" dirty="0" smtClean="0"/>
          </a:p>
          <a:p>
            <a:pPr algn="ctr"/>
            <a:r>
              <a:rPr lang="en-GB" sz="2400" b="1" dirty="0" smtClean="0"/>
              <a:t> </a:t>
            </a:r>
          </a:p>
          <a:p>
            <a:endParaRPr lang="en-CA" sz="2400" dirty="0"/>
          </a:p>
        </p:txBody>
      </p:sp>
      <p:sp>
        <p:nvSpPr>
          <p:cNvPr id="29" name="Rectangle 28"/>
          <p:cNvSpPr/>
          <p:nvPr/>
        </p:nvSpPr>
        <p:spPr>
          <a:xfrm>
            <a:off x="538131" y="5638813"/>
            <a:ext cx="9144064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895321" y="5996003"/>
            <a:ext cx="8358246" cy="135253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/>
              <a:t>Lambda and Quasi-Lambda workshop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/>
              <a:t>University of Massachusetts, Amherst, MA, USA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 smtClean="0"/>
              <a:t>April 10 – April 12, 2014</a:t>
            </a:r>
            <a:endParaRPr lang="en-GB" sz="2200" b="1" dirty="0"/>
          </a:p>
        </p:txBody>
      </p:sp>
    </p:spTree>
  </p:cSld>
  <p:clrMapOvr>
    <a:masterClrMapping/>
  </p:clrMapOvr>
  <p:transition advTm="157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1007" y="423839"/>
            <a:ext cx="9039253" cy="4224804"/>
            <a:chOff x="895321" y="4710119"/>
            <a:chExt cx="9039253" cy="4224804"/>
          </a:xfrm>
        </p:grpSpPr>
        <p:sp>
          <p:nvSpPr>
            <p:cNvPr id="3" name="Rectangle 2"/>
            <p:cNvSpPr/>
            <p:nvPr/>
          </p:nvSpPr>
          <p:spPr>
            <a:xfrm>
              <a:off x="895321" y="4710119"/>
              <a:ext cx="8890575" cy="493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u="sng" dirty="0" smtClean="0">
                  <a:latin typeface="Arial" pitchFamily="34" charset="0"/>
                  <a:cs typeface="Arial" pitchFamily="34" charset="0"/>
                </a:rPr>
                <a:t>Good definition of volume: isoperimetric </a:t>
              </a:r>
              <a:r>
                <a:rPr lang="en-US" sz="2800" b="1" u="sng" dirty="0" err="1" smtClean="0">
                  <a:latin typeface="Arial" pitchFamily="34" charset="0"/>
                  <a:cs typeface="Arial" pitchFamily="34" charset="0"/>
                </a:rPr>
                <a:t>ineguality</a:t>
              </a:r>
              <a:endParaRPr lang="en-GB" sz="2800" b="1" u="sng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81073" y="5210185"/>
              <a:ext cx="8753501" cy="3724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buSzPct val="100000"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>
                <a:buSzPct val="100000"/>
              </a:pPr>
              <a:r>
                <a:rPr lang="en-GB" sz="2200" b="1" dirty="0" smtClean="0"/>
                <a:t>Isoperimetric Inequalities </a:t>
              </a:r>
              <a:r>
                <a:rPr lang="en-GB" sz="2200" dirty="0" smtClean="0"/>
                <a:t>(analogue of Penrose inequalities)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200" b="1" dirty="0" smtClean="0"/>
            </a:p>
            <a:p>
              <a:pPr>
                <a:buSzPct val="100000"/>
              </a:pPr>
              <a:r>
                <a:rPr lang="en-GB" sz="2200" b="1" dirty="0" smtClean="0"/>
                <a:t> 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323949" y="1566847"/>
            <a:ext cx="735811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GB" dirty="0" smtClean="0"/>
              <a:t>M. </a:t>
            </a:r>
            <a:r>
              <a:rPr lang="en-GB" dirty="0" err="1" smtClean="0"/>
              <a:t>Cvetic</a:t>
            </a:r>
            <a:r>
              <a:rPr lang="en-GB" dirty="0" smtClean="0"/>
              <a:t>, G.W Gibbons, DK, C.N. Pope, </a:t>
            </a:r>
            <a:r>
              <a:rPr lang="en-GB" i="1" dirty="0" smtClean="0"/>
              <a:t>Black hole enthalpy and an entropy inequality for the thermodynamic volume, </a:t>
            </a:r>
            <a:r>
              <a:rPr lang="en-GB" dirty="0" smtClean="0"/>
              <a:t> Phys. Rev. D84 (2011) 024037, [arXiv:1012.2888].</a:t>
            </a:r>
            <a:endParaRPr lang="en-GB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609569" y="2638417"/>
            <a:ext cx="8858312" cy="3643338"/>
            <a:chOff x="752445" y="2638417"/>
            <a:chExt cx="8858312" cy="3571900"/>
          </a:xfrm>
        </p:grpSpPr>
        <p:sp>
          <p:nvSpPr>
            <p:cNvPr id="12" name="Rectangle 11"/>
            <p:cNvSpPr/>
            <p:nvPr/>
          </p:nvSpPr>
          <p:spPr>
            <a:xfrm>
              <a:off x="752445" y="2638417"/>
              <a:ext cx="8858312" cy="3571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323949" y="2995607"/>
              <a:ext cx="7358114" cy="2137609"/>
              <a:chOff x="1323949" y="2352665"/>
              <a:chExt cx="7358114" cy="2137609"/>
            </a:xfrm>
          </p:grpSpPr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23949" y="2352665"/>
                <a:ext cx="4786346" cy="10636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19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96113" y="2424103"/>
                <a:ext cx="1785950" cy="9801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38857" y="3638549"/>
                <a:ext cx="1571636" cy="8517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323949" y="3781425"/>
                <a:ext cx="4572032" cy="40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200" u="sng" dirty="0" smtClean="0"/>
                  <a:t>Conjecture</a:t>
                </a:r>
                <a:r>
                  <a:rPr lang="en-GB" sz="2200" dirty="0" smtClean="0"/>
                  <a:t>: for any </a:t>
                </a:r>
                <a:r>
                  <a:rPr lang="en-GB" sz="2200" dirty="0" err="1" smtClean="0"/>
                  <a:t>AdS</a:t>
                </a:r>
                <a:r>
                  <a:rPr lang="en-GB" sz="2200" dirty="0" smtClean="0"/>
                  <a:t> black hole</a:t>
                </a: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895321" y="5353061"/>
            <a:ext cx="8539187" cy="72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“For a black hole of given thermodynamic volume V, the entropy is maximised for Schwarzschild-</a:t>
            </a:r>
            <a:r>
              <a:rPr lang="en-GB" sz="2200" dirty="0" err="1" smtClean="0"/>
              <a:t>AdS</a:t>
            </a:r>
            <a:r>
              <a:rPr lang="en-GB" sz="2200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445" y="352401"/>
            <a:ext cx="857256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GB" sz="2800" b="1" u="sng" dirty="0" smtClean="0"/>
              <a:t>Allows one to derive the valid </a:t>
            </a:r>
            <a:r>
              <a:rPr lang="en-GB" sz="2800" b="1" u="sng" dirty="0" err="1" smtClean="0"/>
              <a:t>Smarr</a:t>
            </a:r>
            <a:r>
              <a:rPr lang="en-GB" sz="2800" b="1" u="sng" dirty="0" smtClean="0"/>
              <a:t> </a:t>
            </a:r>
            <a:r>
              <a:rPr lang="en-GB" sz="2800" b="1" u="sng" dirty="0" smtClean="0"/>
              <a:t>relation</a:t>
            </a:r>
            <a:r>
              <a:rPr lang="en-GB" sz="2800" b="1" u="sng" dirty="0" smtClean="0"/>
              <a:t> </a:t>
            </a:r>
            <a:r>
              <a:rPr lang="en-GB" sz="2800" b="1" u="sng" dirty="0" smtClean="0"/>
              <a:t>(scaling argument)</a:t>
            </a:r>
            <a:endParaRPr lang="en-GB" sz="2800" b="1" u="sng" dirty="0"/>
          </a:p>
        </p:txBody>
      </p:sp>
      <p:grpSp>
        <p:nvGrpSpPr>
          <p:cNvPr id="3" name="Group 32"/>
          <p:cNvGrpSpPr/>
          <p:nvPr/>
        </p:nvGrpSpPr>
        <p:grpSpPr>
          <a:xfrm>
            <a:off x="538131" y="1281095"/>
            <a:ext cx="8843897" cy="5422974"/>
            <a:chOff x="752445" y="1066781"/>
            <a:chExt cx="8973005" cy="5544244"/>
          </a:xfrm>
        </p:grpSpPr>
        <p:grpSp>
          <p:nvGrpSpPr>
            <p:cNvPr id="5" name="Group 7"/>
            <p:cNvGrpSpPr/>
            <p:nvPr/>
          </p:nvGrpSpPr>
          <p:grpSpPr>
            <a:xfrm>
              <a:off x="752445" y="1066781"/>
              <a:ext cx="8841083" cy="1319218"/>
              <a:chOff x="681007" y="1423971"/>
              <a:chExt cx="9269711" cy="1247780"/>
            </a:xfrm>
          </p:grpSpPr>
          <p:sp>
            <p:nvSpPr>
              <p:cNvPr id="4" name="TextovéPole 9"/>
              <p:cNvSpPr txBox="1"/>
              <p:nvPr/>
            </p:nvSpPr>
            <p:spPr>
              <a:xfrm>
                <a:off x="681007" y="1423971"/>
                <a:ext cx="2857520" cy="421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u="sng" dirty="0" smtClean="0"/>
                  <a:t>Euler’s theorem:</a:t>
                </a:r>
                <a:endParaRPr lang="en-CA" sz="2400" b="1" u="sng" dirty="0" smtClean="0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30810" y="1896958"/>
                <a:ext cx="3763599" cy="58104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4752973" y="1995475"/>
                <a:ext cx="714380" cy="306899"/>
              </a:xfrm>
              <a:prstGeom prst="rightArrow">
                <a:avLst>
                  <a:gd name="adj1" fmla="val 50000"/>
                  <a:gd name="adj2" fmla="val 87052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2D050"/>
                  </a:solidFill>
                </a:endParaRPr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10229" y="1709723"/>
                <a:ext cx="4340489" cy="9620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10" name="TextovéPole 9"/>
            <p:cNvSpPr txBox="1"/>
            <p:nvPr/>
          </p:nvSpPr>
          <p:spPr>
            <a:xfrm>
              <a:off x="752445" y="2566979"/>
              <a:ext cx="2857520" cy="44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Mass of black hole</a:t>
              </a:r>
              <a:r>
                <a:rPr lang="en-CA" sz="2400" u="sng" dirty="0" smtClean="0"/>
                <a:t>:</a:t>
              </a:r>
              <a:endParaRPr lang="en-CA" sz="2400" b="1" u="sng" dirty="0" smtClean="0"/>
            </a:p>
          </p:txBody>
        </p:sp>
        <p:sp>
          <p:nvSpPr>
            <p:cNvPr id="19" name="Plus 18"/>
            <p:cNvSpPr/>
            <p:nvPr/>
          </p:nvSpPr>
          <p:spPr>
            <a:xfrm>
              <a:off x="5753627" y="4645521"/>
              <a:ext cx="500066" cy="571504"/>
            </a:xfrm>
            <a:prstGeom prst="mathPlus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0" y="5741054"/>
              <a:ext cx="2409030" cy="445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u="sng" dirty="0" err="1" smtClean="0"/>
                <a:t>Smarr</a:t>
              </a:r>
              <a:r>
                <a:rPr lang="en-GB" sz="2400" b="1" u="sng" dirty="0" smtClean="0"/>
                <a:t> relation:</a:t>
              </a:r>
              <a:endParaRPr lang="en-GB" sz="2400" b="1" u="sng" dirty="0"/>
            </a:p>
          </p:txBody>
        </p:sp>
        <p:sp>
          <p:nvSpPr>
            <p:cNvPr id="13" name="TextovéPole 9"/>
            <p:cNvSpPr txBox="1"/>
            <p:nvPr/>
          </p:nvSpPr>
          <p:spPr>
            <a:xfrm>
              <a:off x="1181073" y="3567111"/>
              <a:ext cx="1285884" cy="40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200" dirty="0" smtClean="0"/>
                <a:t>since</a:t>
              </a:r>
              <a:endParaRPr lang="en-CA" sz="2200" b="1" u="sng" dirty="0" smtClean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41604" y="5887125"/>
              <a:ext cx="3571875" cy="7239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1681" y="2527491"/>
              <a:ext cx="2819400" cy="7715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8" name="Right Arrow 27"/>
            <p:cNvSpPr/>
            <p:nvPr/>
          </p:nvSpPr>
          <p:spPr>
            <a:xfrm>
              <a:off x="8110559" y="3567111"/>
              <a:ext cx="928694" cy="357190"/>
            </a:xfrm>
            <a:prstGeom prst="rightArrow">
              <a:avLst>
                <a:gd name="adj1" fmla="val 50000"/>
                <a:gd name="adj2" fmla="val 8705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92D050"/>
                </a:solidFill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09767" y="3424235"/>
              <a:ext cx="5710254" cy="689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77254" y="4426414"/>
              <a:ext cx="4071967" cy="974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05955" y="4572485"/>
              <a:ext cx="3319495" cy="66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4015" y="423839"/>
            <a:ext cx="6182590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Black hole thermodynamics in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AdS</a:t>
            </a:r>
            <a:endParaRPr lang="en-GB" sz="28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53" y="1638285"/>
            <a:ext cx="5000660" cy="9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8263" y="3281359"/>
            <a:ext cx="5643602" cy="105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895321" y="1138219"/>
            <a:ext cx="7286676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en-CA" sz="2300" dirty="0" smtClean="0"/>
              <a:t>First law of black hole thermodynamics:</a:t>
            </a:r>
          </a:p>
        </p:txBody>
      </p:sp>
      <p:sp>
        <p:nvSpPr>
          <p:cNvPr id="9" name="Rectangle 8"/>
          <p:cNvSpPr/>
          <p:nvPr/>
        </p:nvSpPr>
        <p:spPr>
          <a:xfrm>
            <a:off x="966759" y="2781293"/>
            <a:ext cx="5572164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</a:pPr>
            <a:r>
              <a:rPr lang="en-CA" sz="2300" dirty="0" err="1" smtClean="0"/>
              <a:t>Smarr</a:t>
            </a:r>
            <a:r>
              <a:rPr lang="en-CA" sz="2300" dirty="0" smtClean="0"/>
              <a:t>-Gibbs-</a:t>
            </a:r>
            <a:r>
              <a:rPr lang="en-CA" sz="2300" dirty="0" err="1" smtClean="0"/>
              <a:t>Duhem</a:t>
            </a:r>
            <a:r>
              <a:rPr lang="en-CA" sz="2300" dirty="0" smtClean="0"/>
              <a:t> relation: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753237" y="1638285"/>
            <a:ext cx="2591357" cy="3714776"/>
            <a:chOff x="6538923" y="1281095"/>
            <a:chExt cx="2591357" cy="3714776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38989" y="2924169"/>
              <a:ext cx="2091291" cy="10715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53237" y="1281095"/>
              <a:ext cx="1485900" cy="1009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0" name="Bent Arrow 9"/>
            <p:cNvSpPr/>
            <p:nvPr/>
          </p:nvSpPr>
          <p:spPr>
            <a:xfrm rot="16200000" flipV="1">
              <a:off x="6984134" y="3479090"/>
              <a:ext cx="1071570" cy="1961992"/>
            </a:xfrm>
            <a:prstGeom prst="bentArrow">
              <a:avLst>
                <a:gd name="adj1" fmla="val 40754"/>
                <a:gd name="adj2" fmla="val 25000"/>
                <a:gd name="adj3" fmla="val 29211"/>
                <a:gd name="adj4" fmla="val 4375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Bent Arrow 15"/>
            <p:cNvSpPr/>
            <p:nvPr/>
          </p:nvSpPr>
          <p:spPr>
            <a:xfrm rot="16200000" flipV="1">
              <a:off x="6984134" y="1907454"/>
              <a:ext cx="714380" cy="1033298"/>
            </a:xfrm>
            <a:prstGeom prst="bentArrow">
              <a:avLst>
                <a:gd name="adj1" fmla="val 40754"/>
                <a:gd name="adj2" fmla="val 25000"/>
                <a:gd name="adj3" fmla="val 29211"/>
                <a:gd name="adj4" fmla="val 4375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38197" y="5781689"/>
            <a:ext cx="8786874" cy="1451096"/>
            <a:chOff x="1038197" y="5781689"/>
            <a:chExt cx="8786874" cy="1451096"/>
          </a:xfrm>
        </p:grpSpPr>
        <p:sp>
          <p:nvSpPr>
            <p:cNvPr id="11" name="Rectangle 10"/>
            <p:cNvSpPr/>
            <p:nvPr/>
          </p:nvSpPr>
          <p:spPr>
            <a:xfrm>
              <a:off x="1038197" y="5781689"/>
              <a:ext cx="8786874" cy="421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</a:pPr>
              <a:r>
                <a:rPr lang="en-CA" sz="2300" u="sng" dirty="0" smtClean="0"/>
                <a:t>Generalization</a:t>
              </a:r>
              <a:r>
                <a:rPr lang="en-CA" sz="2300" dirty="0" smtClean="0"/>
                <a:t>: </a:t>
              </a:r>
              <a:r>
                <a:rPr lang="en-CA" sz="2300" dirty="0" smtClean="0"/>
                <a:t>Extra term for any </a:t>
              </a:r>
              <a:r>
                <a:rPr lang="en-CA" sz="2300" dirty="0" err="1" smtClean="0"/>
                <a:t>dimensionful</a:t>
              </a:r>
              <a:r>
                <a:rPr lang="en-CA" sz="2300" dirty="0" smtClean="0"/>
                <a:t> parameter</a:t>
              </a:r>
              <a:endParaRPr lang="en-CA" sz="2200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1073" y="6281755"/>
              <a:ext cx="8572560" cy="95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err="1" smtClean="0"/>
                <a:t>D.Kastor</a:t>
              </a:r>
              <a:r>
                <a:rPr lang="en-GB" sz="2000" dirty="0" smtClean="0"/>
                <a:t>, </a:t>
              </a:r>
              <a:r>
                <a:rPr lang="en-GB" sz="2000" dirty="0" err="1" smtClean="0"/>
                <a:t>S.Ray</a:t>
              </a:r>
              <a:r>
                <a:rPr lang="en-GB" sz="2000" dirty="0" smtClean="0"/>
                <a:t>, and </a:t>
              </a:r>
              <a:r>
                <a:rPr lang="en-GB" sz="2000" dirty="0" err="1" smtClean="0"/>
                <a:t>J.Traschen</a:t>
              </a:r>
              <a:r>
                <a:rPr lang="en-GB" sz="2000" dirty="0" smtClean="0"/>
                <a:t>, </a:t>
              </a:r>
              <a:r>
                <a:rPr lang="en-GB" sz="2000" i="1" dirty="0" err="1" smtClean="0"/>
                <a:t>Smarr</a:t>
              </a:r>
              <a:r>
                <a:rPr lang="en-GB" sz="2000" i="1" dirty="0" smtClean="0"/>
                <a:t> Formula and an Extended First Law for Lovelock Gravity</a:t>
              </a:r>
              <a:r>
                <a:rPr lang="en-GB" sz="2000" dirty="0" smtClean="0"/>
                <a:t>, </a:t>
              </a:r>
              <a:r>
                <a:rPr lang="en-GB" sz="2000" dirty="0" smtClean="0"/>
                <a:t>Class. Quant. </a:t>
              </a:r>
              <a:r>
                <a:rPr lang="en-GB" sz="2000" dirty="0" err="1" smtClean="0"/>
                <a:t>Grav</a:t>
              </a:r>
              <a:r>
                <a:rPr lang="en-GB" sz="2000" dirty="0" smtClean="0"/>
                <a:t>.  </a:t>
              </a:r>
              <a:r>
                <a:rPr lang="en-GB" sz="2000" dirty="0" smtClean="0"/>
                <a:t>27 </a:t>
              </a:r>
              <a:r>
                <a:rPr lang="en-GB" sz="2000" dirty="0" smtClean="0"/>
                <a:t>(</a:t>
              </a:r>
              <a:r>
                <a:rPr lang="en-GB" sz="2000" dirty="0" smtClean="0"/>
                <a:t>2010) 235014, </a:t>
              </a:r>
              <a:r>
                <a:rPr lang="en-GB" sz="2000" dirty="0" smtClean="0"/>
                <a:t>[</a:t>
              </a:r>
              <a:r>
                <a:rPr lang="en-GB" sz="2000" dirty="0" smtClean="0"/>
                <a:t>arXiv:1005.5053].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04758" y="781029"/>
            <a:ext cx="9572692" cy="3498586"/>
            <a:chOff x="609569" y="423839"/>
            <a:chExt cx="9467881" cy="3498586"/>
          </a:xfrm>
        </p:grpSpPr>
        <p:sp>
          <p:nvSpPr>
            <p:cNvPr id="2" name="Rectangle 1"/>
            <p:cNvSpPr/>
            <p:nvPr/>
          </p:nvSpPr>
          <p:spPr>
            <a:xfrm>
              <a:off x="609569" y="423839"/>
              <a:ext cx="9467881" cy="3498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 Study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: charged and rotating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AdS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black holes in a canonical</a:t>
              </a:r>
            </a:p>
            <a:p>
              <a:pPr>
                <a:buSzPct val="100000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(fixed Q or J) ensemble. Relate to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fluid thermodynamics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by comparing the “same physical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quantities”</a:t>
              </a: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2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The corresponding thermodynamic potential is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Gibbs free energy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    equilibrium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state corresponds to the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global  minimum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of G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. </a:t>
              </a:r>
              <a:endParaRPr lang="en-GB" sz="2400" b="1" dirty="0"/>
            </a:p>
          </p:txBody>
        </p:sp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9135" y="2352665"/>
              <a:ext cx="7489518" cy="8843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538131" y="4352929"/>
            <a:ext cx="9325005" cy="1614071"/>
            <a:chOff x="752445" y="3781425"/>
            <a:chExt cx="9325005" cy="1614071"/>
          </a:xfrm>
        </p:grpSpPr>
        <p:sp>
          <p:nvSpPr>
            <p:cNvPr id="4" name="Rectangle 3"/>
            <p:cNvSpPr/>
            <p:nvPr/>
          </p:nvSpPr>
          <p:spPr>
            <a:xfrm>
              <a:off x="752445" y="3781425"/>
              <a:ext cx="9325005" cy="435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b="1" u="sng" dirty="0" smtClean="0">
                  <a:latin typeface="Arial" pitchFamily="34" charset="0"/>
                  <a:cs typeface="Arial" pitchFamily="34" charset="0"/>
                </a:rPr>
                <a:t> Local thermodynamic stability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: positivity of the specific heat</a:t>
              </a:r>
              <a:endParaRPr lang="en-GB" sz="2400" b="1" dirty="0"/>
            </a:p>
          </p:txBody>
        </p:sp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09767" y="4281491"/>
              <a:ext cx="5715040" cy="11140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6" name="Rectangle 5"/>
          <p:cNvSpPr/>
          <p:nvPr/>
        </p:nvSpPr>
        <p:spPr>
          <a:xfrm>
            <a:off x="609569" y="6138879"/>
            <a:ext cx="7000923" cy="96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Phase diagrams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P-T diagrams</a:t>
            </a:r>
          </a:p>
          <a:p>
            <a:pPr>
              <a:lnSpc>
                <a:spcPct val="50000"/>
              </a:lnSpc>
              <a:buSzPct val="100000"/>
              <a:buFont typeface="Arial" pitchFamily="34" charset="0"/>
              <a:buChar char="•"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Critical points: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calculate critical exponents,….</a:t>
            </a:r>
            <a:endParaRPr lang="en-GB" sz="2400" b="1" u="sng" dirty="0"/>
          </a:p>
        </p:txBody>
      </p:sp>
      <p:sp>
        <p:nvSpPr>
          <p:cNvPr id="9" name="Rectangle 8"/>
          <p:cNvSpPr/>
          <p:nvPr/>
        </p:nvSpPr>
        <p:spPr>
          <a:xfrm>
            <a:off x="2609833" y="209525"/>
            <a:ext cx="5072098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Thermodynamic machinery</a:t>
            </a:r>
            <a:endParaRPr lang="en-GB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9569" y="352401"/>
            <a:ext cx="8858312" cy="293704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1028700" indent="-1028700" algn="ctr">
              <a:lnSpc>
                <a:spcPct val="137000"/>
              </a:lnSpc>
              <a:buClr>
                <a:srgbClr val="92D05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45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AdS</a:t>
            </a:r>
            <a:r>
              <a:rPr lang="en-GB" sz="4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</a:t>
            </a:r>
            <a:r>
              <a:rPr lang="en-GB" sz="4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analogue of “everyday thermodynamics of simple substances”</a:t>
            </a:r>
            <a:endParaRPr lang="en-GB" sz="45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01" y="3567111"/>
            <a:ext cx="7201818" cy="350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966759" y="209525"/>
            <a:ext cx="8643998" cy="2093557"/>
            <a:chOff x="966759" y="209525"/>
            <a:chExt cx="8643998" cy="2093557"/>
          </a:xfrm>
        </p:grpSpPr>
        <p:sp>
          <p:nvSpPr>
            <p:cNvPr id="2" name="Rectangle 1"/>
            <p:cNvSpPr/>
            <p:nvPr/>
          </p:nvSpPr>
          <p:spPr>
            <a:xfrm>
              <a:off x="2181205" y="209525"/>
              <a:ext cx="5816016" cy="493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u="sng" dirty="0" smtClean="0">
                  <a:latin typeface="Arial" pitchFamily="34" charset="0"/>
                  <a:cs typeface="Arial" pitchFamily="34" charset="0"/>
                </a:rPr>
                <a:t>a) Schwarzschild-</a:t>
              </a:r>
              <a:r>
                <a:rPr lang="en-US" sz="2800" b="1" u="sng" dirty="0" err="1" smtClean="0">
                  <a:latin typeface="Arial" pitchFamily="34" charset="0"/>
                  <a:cs typeface="Arial" pitchFamily="34" charset="0"/>
                </a:rPr>
                <a:t>AdS</a:t>
              </a:r>
              <a:r>
                <a:rPr lang="en-US" sz="2800" b="1" u="sng" dirty="0" smtClean="0">
                  <a:latin typeface="Arial" pitchFamily="34" charset="0"/>
                  <a:cs typeface="Arial" pitchFamily="34" charset="0"/>
                </a:rPr>
                <a:t> black hole</a:t>
              </a:r>
              <a:endParaRPr lang="en-GB" sz="2800" b="1" u="sng" dirty="0"/>
            </a:p>
          </p:txBody>
        </p:sp>
        <p:sp>
          <p:nvSpPr>
            <p:cNvPr id="4" name="Obdélník 4"/>
            <p:cNvSpPr/>
            <p:nvPr/>
          </p:nvSpPr>
          <p:spPr>
            <a:xfrm>
              <a:off x="966759" y="1638285"/>
              <a:ext cx="8643998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 smtClean="0"/>
                <a:t>S.W. Hawking &amp; D.N. Page, </a:t>
              </a:r>
              <a:r>
                <a:rPr lang="en-CA" sz="2000" i="1" dirty="0" smtClean="0"/>
                <a:t>Thermodynamics of black holes in anti-de-Sitter space</a:t>
              </a:r>
              <a:r>
                <a:rPr lang="en-CA" sz="2000" dirty="0" smtClean="0"/>
                <a:t>, </a:t>
              </a:r>
              <a:r>
                <a:rPr lang="en-CA" sz="2000" dirty="0" err="1" smtClean="0"/>
                <a:t>Commun</a:t>
              </a:r>
              <a:r>
                <a:rPr lang="en-CA" sz="2000" dirty="0" smtClean="0"/>
                <a:t>. Math. Phys. 87, 577 (1983).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52445" y="566715"/>
            <a:ext cx="8929750" cy="2736980"/>
            <a:chOff x="609569" y="-361979"/>
            <a:chExt cx="8929750" cy="2736980"/>
          </a:xfrm>
        </p:grpSpPr>
        <p:sp>
          <p:nvSpPr>
            <p:cNvPr id="5" name="Rectangle 4"/>
            <p:cNvSpPr/>
            <p:nvPr/>
          </p:nvSpPr>
          <p:spPr>
            <a:xfrm>
              <a:off x="752445" y="-361979"/>
              <a:ext cx="4281941" cy="779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u="sng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200" b="1" u="sng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u="sng" dirty="0" smtClean="0">
                  <a:latin typeface="Arial" pitchFamily="34" charset="0"/>
                  <a:cs typeface="Arial" pitchFamily="34" charset="0"/>
                </a:rPr>
                <a:t>Hawking-Page transition:</a:t>
              </a:r>
              <a:endParaRPr lang="en-GB" sz="2600" b="1" u="sng" dirty="0"/>
            </a:p>
          </p:txBody>
        </p:sp>
        <p:sp>
          <p:nvSpPr>
            <p:cNvPr id="7" name="TextovéPole 9"/>
            <p:cNvSpPr txBox="1"/>
            <p:nvPr/>
          </p:nvSpPr>
          <p:spPr>
            <a:xfrm>
              <a:off x="609569" y="1423971"/>
              <a:ext cx="8929750" cy="95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CA" sz="2000" dirty="0" smtClean="0"/>
                <a:t> AF black holes evaporate by Hawking radiation. </a:t>
              </a:r>
              <a:r>
                <a:rPr lang="en-CA" sz="2000" dirty="0" err="1" smtClean="0"/>
                <a:t>AdS</a:t>
              </a:r>
              <a:r>
                <a:rPr lang="en-CA" sz="2000" dirty="0" smtClean="0"/>
                <a:t> has constant negative curvature which acts like a confining box, there are static black holes in thermal equilibrium</a:t>
              </a:r>
              <a:r>
                <a:rPr lang="en-CA" dirty="0" smtClean="0"/>
                <a:t>. 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752445" y="3709987"/>
            <a:ext cx="4214842" cy="297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CA" sz="2000" dirty="0" smtClean="0"/>
              <a:t> Black holes have minimal temperature T=Tmin~1/l. For T&lt;</a:t>
            </a:r>
            <a:r>
              <a:rPr lang="en-CA" sz="2000" dirty="0" err="1" smtClean="0"/>
              <a:t>Tmin</a:t>
            </a:r>
            <a:r>
              <a:rPr lang="en-CA" sz="2000" dirty="0" smtClean="0"/>
              <a:t> gas of particles in </a:t>
            </a:r>
            <a:r>
              <a:rPr lang="en-CA" sz="2000" dirty="0" err="1" smtClean="0"/>
              <a:t>AdS</a:t>
            </a:r>
            <a:r>
              <a:rPr lang="en-CA" sz="2000" dirty="0" smtClean="0"/>
              <a:t>.</a:t>
            </a:r>
          </a:p>
          <a:p>
            <a:pPr>
              <a:lnSpc>
                <a:spcPct val="50000"/>
              </a:lnSpc>
              <a:buSzPct val="100000"/>
              <a:buFont typeface="Arial" pitchFamily="34" charset="0"/>
              <a:buChar char="•"/>
            </a:pPr>
            <a:endParaRPr lang="en-CA" sz="20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CA" sz="2000" dirty="0" smtClean="0"/>
              <a:t> Large black holes have positive specific heat, equilibrium configuration is stable.</a:t>
            </a:r>
          </a:p>
          <a:p>
            <a:pPr>
              <a:lnSpc>
                <a:spcPct val="50000"/>
              </a:lnSpc>
              <a:buSzPct val="100000"/>
              <a:buFont typeface="Arial" pitchFamily="34" charset="0"/>
              <a:buChar char="•"/>
            </a:pPr>
            <a:endParaRPr lang="en-CA" sz="20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CA" sz="2000" dirty="0" smtClean="0"/>
              <a:t> There is a </a:t>
            </a:r>
            <a:r>
              <a:rPr lang="en-CA" sz="2000" b="1" dirty="0" smtClean="0"/>
              <a:t>1</a:t>
            </a:r>
            <a:r>
              <a:rPr lang="en-CA" sz="2000" b="1" baseline="30000" dirty="0" smtClean="0"/>
              <a:t>st</a:t>
            </a:r>
            <a:r>
              <a:rPr lang="en-CA" sz="2000" b="1" dirty="0" smtClean="0"/>
              <a:t> order transition </a:t>
            </a:r>
            <a:r>
              <a:rPr lang="en-CA" sz="2000" dirty="0" smtClean="0"/>
              <a:t>between gas of particles and large black holes at </a:t>
            </a:r>
            <a:r>
              <a:rPr lang="en-CA" sz="2000" dirty="0" err="1" smtClean="0"/>
              <a:t>Tc</a:t>
            </a:r>
            <a:endParaRPr lang="en-CA" sz="2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3067045"/>
            <a:ext cx="4786347" cy="4214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9" y="781029"/>
            <a:ext cx="2648974" cy="838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83" y="138087"/>
            <a:ext cx="5357850" cy="45538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52577" y="280963"/>
            <a:ext cx="3773790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Hawking-Page transition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324609" y="423839"/>
            <a:ext cx="3357585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CA" sz="2400" u="sng" dirty="0" smtClean="0"/>
              <a:t>Witten (1998):</a:t>
            </a:r>
            <a:r>
              <a:rPr lang="en-CA" sz="2400" dirty="0" smtClean="0"/>
              <a:t> phase</a:t>
            </a:r>
            <a:r>
              <a:rPr lang="en-CA" sz="2400" b="1" dirty="0" smtClean="0"/>
              <a:t> transition in dual CFT</a:t>
            </a:r>
            <a:r>
              <a:rPr lang="en-CA" sz="2400" dirty="0" smtClean="0"/>
              <a:t> (quark-gluon plasma)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7485" y="1852599"/>
            <a:ext cx="3214709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CA" sz="2400" dirty="0" smtClean="0"/>
              <a:t>“</a:t>
            </a:r>
            <a:r>
              <a:rPr lang="en-CA" sz="2400" u="sng" dirty="0" smtClean="0"/>
              <a:t>fluid interpretation</a:t>
            </a:r>
            <a:r>
              <a:rPr lang="en-CA" sz="2400" dirty="0" smtClean="0"/>
              <a:t>”: solid/liquid PT (infinite coexistence line)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09569" y="3352797"/>
            <a:ext cx="9162201" cy="3721973"/>
            <a:chOff x="609569" y="3352797"/>
            <a:chExt cx="9162201" cy="3721973"/>
          </a:xfrm>
        </p:grpSpPr>
        <p:grpSp>
          <p:nvGrpSpPr>
            <p:cNvPr id="16" name="Group 15"/>
            <p:cNvGrpSpPr/>
            <p:nvPr/>
          </p:nvGrpSpPr>
          <p:grpSpPr>
            <a:xfrm>
              <a:off x="609569" y="3352797"/>
              <a:ext cx="9072626" cy="3721973"/>
              <a:chOff x="609569" y="3352797"/>
              <a:chExt cx="9072626" cy="372197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9569" y="3352797"/>
                <a:ext cx="9072626" cy="3721973"/>
                <a:chOff x="609569" y="3352797"/>
                <a:chExt cx="9072626" cy="3721973"/>
              </a:xfrm>
            </p:grpSpPr>
            <p:grpSp>
              <p:nvGrpSpPr>
                <p:cNvPr id="2" name="Group 8"/>
                <p:cNvGrpSpPr/>
                <p:nvPr/>
              </p:nvGrpSpPr>
              <p:grpSpPr>
                <a:xfrm>
                  <a:off x="609569" y="4852995"/>
                  <a:ext cx="9044672" cy="2221775"/>
                  <a:chOff x="395255" y="4852995"/>
                  <a:chExt cx="9044672" cy="2221775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395255" y="4852995"/>
                    <a:ext cx="7337265" cy="4358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b="1" u="sng" dirty="0" smtClean="0">
                        <a:latin typeface="Arial" pitchFamily="34" charset="0"/>
                        <a:cs typeface="Arial" pitchFamily="34" charset="0"/>
                      </a:rPr>
                      <a:t>Equation of state:</a:t>
                    </a:r>
                    <a:r>
                      <a:rPr lang="en-US" sz="2400" dirty="0" smtClean="0">
                        <a:latin typeface="Arial" pitchFamily="34" charset="0"/>
                        <a:cs typeface="Arial" pitchFamily="34" charset="0"/>
                      </a:rPr>
                      <a:t> depends on the horizon topology</a:t>
                    </a:r>
                    <a:endParaRPr lang="en-GB" sz="2400" dirty="0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538131" y="6638945"/>
                    <a:ext cx="8901796" cy="4358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u="sng" dirty="0" smtClean="0">
                        <a:latin typeface="Arial" pitchFamily="34" charset="0"/>
                        <a:cs typeface="Arial" pitchFamily="34" charset="0"/>
                      </a:rPr>
                      <a:t>Planar black holes</a:t>
                    </a:r>
                    <a:r>
                      <a:rPr lang="en-US" sz="2400" dirty="0" smtClean="0">
                        <a:latin typeface="Arial" pitchFamily="34" charset="0"/>
                        <a:cs typeface="Arial" pitchFamily="34" charset="0"/>
                      </a:rPr>
                      <a:t> correspond to ideal gas! Can we go beyond?</a:t>
                    </a:r>
                    <a:endParaRPr lang="en-GB" sz="2400" dirty="0"/>
                  </a:p>
                </p:txBody>
              </p:sp>
            </p:grp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6467485" y="3352797"/>
                  <a:ext cx="3214710" cy="87429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95321" y="5399651"/>
                <a:ext cx="3357586" cy="11678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67221" y="5495937"/>
              <a:ext cx="5304549" cy="9697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8131" y="709591"/>
            <a:ext cx="9144064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GB" dirty="0" smtClean="0"/>
              <a:t>  </a:t>
            </a:r>
            <a:r>
              <a:rPr lang="en-GB" dirty="0" err="1" smtClean="0"/>
              <a:t>Chamblin</a:t>
            </a:r>
            <a:r>
              <a:rPr lang="en-GB" dirty="0" smtClean="0"/>
              <a:t>, </a:t>
            </a:r>
            <a:r>
              <a:rPr lang="en-GB" dirty="0" err="1" smtClean="0"/>
              <a:t>Emparan</a:t>
            </a:r>
            <a:r>
              <a:rPr lang="en-GB" dirty="0" smtClean="0"/>
              <a:t>, Johnson, Myers, </a:t>
            </a:r>
            <a:r>
              <a:rPr lang="en-GB" i="1" dirty="0" smtClean="0"/>
              <a:t>Charged </a:t>
            </a:r>
            <a:r>
              <a:rPr lang="en-GB" i="1" dirty="0" err="1" smtClean="0"/>
              <a:t>AdS</a:t>
            </a:r>
            <a:r>
              <a:rPr lang="en-GB" i="1" dirty="0" smtClean="0"/>
              <a:t> black holes and catastrophic holography</a:t>
            </a:r>
            <a:r>
              <a:rPr lang="en-GB" dirty="0" smtClean="0"/>
              <a:t>, </a:t>
            </a:r>
            <a:r>
              <a:rPr lang="en-GB" dirty="0" err="1" smtClean="0"/>
              <a:t>Phys.Rev</a:t>
            </a:r>
            <a:r>
              <a:rPr lang="en-GB" dirty="0" smtClean="0"/>
              <a:t>. D60 (1999) 064018, [hep-</a:t>
            </a:r>
            <a:r>
              <a:rPr lang="en-GB" dirty="0" err="1" smtClean="0"/>
              <a:t>th</a:t>
            </a:r>
            <a:r>
              <a:rPr lang="en-GB" dirty="0" smtClean="0"/>
              <a:t>/9902170].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 smtClean="0"/>
              <a:t> DK, R.B. Mann, </a:t>
            </a:r>
            <a:r>
              <a:rPr lang="en-GB" i="1" dirty="0" smtClean="0"/>
              <a:t>P-V criticality of charged </a:t>
            </a:r>
            <a:r>
              <a:rPr lang="en-GB" i="1" dirty="0" err="1" smtClean="0"/>
              <a:t>AdS</a:t>
            </a:r>
            <a:r>
              <a:rPr lang="en-GB" i="1" dirty="0" smtClean="0"/>
              <a:t> black holes</a:t>
            </a:r>
            <a:r>
              <a:rPr lang="en-GB" dirty="0" smtClean="0"/>
              <a:t>, JHEP 1207 (2012) 033.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569" y="209525"/>
            <a:ext cx="9072626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b) Van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der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Waals fluid and charged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BHs</a:t>
            </a:r>
            <a:endParaRPr lang="en-GB" sz="2800" dirty="0"/>
          </a:p>
        </p:txBody>
      </p:sp>
      <p:grpSp>
        <p:nvGrpSpPr>
          <p:cNvPr id="2" name="Group 21"/>
          <p:cNvGrpSpPr/>
          <p:nvPr/>
        </p:nvGrpSpPr>
        <p:grpSpPr>
          <a:xfrm>
            <a:off x="0" y="1781161"/>
            <a:ext cx="9825071" cy="5286412"/>
            <a:chOff x="0" y="1781161"/>
            <a:chExt cx="9825071" cy="5286412"/>
          </a:xfrm>
        </p:grpSpPr>
        <p:grpSp>
          <p:nvGrpSpPr>
            <p:cNvPr id="3" name="Group 32"/>
            <p:cNvGrpSpPr/>
            <p:nvPr/>
          </p:nvGrpSpPr>
          <p:grpSpPr>
            <a:xfrm>
              <a:off x="0" y="1781161"/>
              <a:ext cx="9825071" cy="5286412"/>
              <a:chOff x="0" y="1924037"/>
              <a:chExt cx="9825071" cy="528641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1924037"/>
                <a:ext cx="9286940" cy="464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u="sng" dirty="0" smtClean="0"/>
                  <a:t>Van </a:t>
                </a:r>
                <a:r>
                  <a:rPr lang="en-US" sz="2600" b="1" u="sng" dirty="0" err="1" smtClean="0"/>
                  <a:t>der</a:t>
                </a:r>
                <a:r>
                  <a:rPr lang="en-US" sz="2600" b="1" u="sng" dirty="0" smtClean="0"/>
                  <a:t> Waals fluid</a:t>
                </a:r>
                <a:endParaRPr lang="en-GB" sz="2600" b="1" u="sng" dirty="0"/>
              </a:p>
            </p:txBody>
          </p:sp>
          <p:grpSp>
            <p:nvGrpSpPr>
              <p:cNvPr id="4" name="Group 31"/>
              <p:cNvGrpSpPr/>
              <p:nvPr/>
            </p:nvGrpSpPr>
            <p:grpSpPr>
              <a:xfrm>
                <a:off x="395255" y="2566979"/>
                <a:ext cx="9429816" cy="4643470"/>
                <a:chOff x="395255" y="2566979"/>
                <a:chExt cx="9429816" cy="4643470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824543" y="2638417"/>
                  <a:ext cx="3621128" cy="92869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5" name="Group 26"/>
                <p:cNvGrpSpPr/>
                <p:nvPr/>
              </p:nvGrpSpPr>
              <p:grpSpPr>
                <a:xfrm>
                  <a:off x="395255" y="2566979"/>
                  <a:ext cx="5000660" cy="4643470"/>
                  <a:chOff x="1538263" y="923905"/>
                  <a:chExt cx="6570255" cy="6215106"/>
                </a:xfrm>
              </p:grpSpPr>
              <p:pic>
                <p:nvPicPr>
                  <p:cNvPr id="2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538263" y="923905"/>
                    <a:ext cx="6570255" cy="621510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29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2681271" y="995343"/>
                    <a:ext cx="880156" cy="10481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6967551" y="3352797"/>
                    <a:ext cx="1003268" cy="1049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5895981" y="3781425"/>
                  <a:ext cx="3929090" cy="1351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200" dirty="0" smtClean="0"/>
                    <a:t>Parameter </a:t>
                  </a:r>
                  <a:r>
                    <a:rPr lang="en-GB" sz="2200" u="sng" dirty="0" smtClean="0"/>
                    <a:t>a</a:t>
                  </a:r>
                  <a:r>
                    <a:rPr lang="en-GB" sz="2200" dirty="0" smtClean="0"/>
                    <a:t> measures the </a:t>
                  </a:r>
                  <a:r>
                    <a:rPr lang="en-GB" sz="2200" b="1" dirty="0" smtClean="0"/>
                    <a:t>attraction</a:t>
                  </a:r>
                  <a:r>
                    <a:rPr lang="en-GB" sz="2200" dirty="0" smtClean="0"/>
                    <a:t> between particles (a&gt;0) and </a:t>
                  </a:r>
                  <a:r>
                    <a:rPr lang="en-GB" sz="2200" u="sng" dirty="0" smtClean="0"/>
                    <a:t>b </a:t>
                  </a:r>
                  <a:r>
                    <a:rPr lang="en-GB" sz="2200" dirty="0" smtClean="0"/>
                    <a:t>corresponds to “</a:t>
                  </a:r>
                  <a:r>
                    <a:rPr lang="en-GB" sz="2200" b="1" dirty="0" smtClean="0"/>
                    <a:t>volume of fluid particles</a:t>
                  </a:r>
                  <a:r>
                    <a:rPr lang="en-GB" sz="2200" dirty="0" smtClean="0"/>
                    <a:t>”. </a:t>
                  </a:r>
                  <a:endParaRPr lang="en-GB" sz="2200" dirty="0"/>
                </a:p>
              </p:txBody>
            </p:sp>
          </p:grpSp>
        </p:grpSp>
        <p:grpSp>
          <p:nvGrpSpPr>
            <p:cNvPr id="6" name="Group 19"/>
            <p:cNvGrpSpPr/>
            <p:nvPr/>
          </p:nvGrpSpPr>
          <p:grpSpPr>
            <a:xfrm>
              <a:off x="5753105" y="5281623"/>
              <a:ext cx="3286148" cy="1474221"/>
              <a:chOff x="180941" y="4210053"/>
              <a:chExt cx="3286148" cy="1474221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81073" y="4852995"/>
                <a:ext cx="2286016" cy="8312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180941" y="4210053"/>
                <a:ext cx="2071702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b="1" dirty="0" smtClean="0"/>
                  <a:t>Critical point:</a:t>
                </a:r>
                <a:endParaRPr lang="en-GB" sz="22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1007" y="1066781"/>
            <a:ext cx="278608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Equation of state:</a:t>
            </a:r>
            <a:endParaRPr lang="en-GB" sz="2400" b="1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69" y="2281227"/>
            <a:ext cx="4143404" cy="3924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4824411" y="4352929"/>
            <a:ext cx="545342" cy="40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vs.</a:t>
            </a:r>
            <a:endParaRPr lang="en-GB" sz="2200" u="sng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915" y="2352665"/>
            <a:ext cx="4378828" cy="3913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95255" y="209525"/>
            <a:ext cx="9072626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Analogy complete?</a:t>
            </a:r>
            <a:endParaRPr lang="en-GB" sz="2800" dirty="0"/>
          </a:p>
        </p:txBody>
      </p:sp>
      <p:sp>
        <p:nvSpPr>
          <p:cNvPr id="21" name="Rectangle 20"/>
          <p:cNvSpPr/>
          <p:nvPr/>
        </p:nvSpPr>
        <p:spPr>
          <a:xfrm>
            <a:off x="2038329" y="2424103"/>
            <a:ext cx="2357454" cy="72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charged </a:t>
            </a: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 BH:</a:t>
            </a:r>
          </a:p>
          <a:p>
            <a:pPr algn="ctr">
              <a:buSzPct val="100000"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(fixed Q)</a:t>
            </a:r>
            <a:endParaRPr lang="en-GB" sz="2200" u="sng" dirty="0"/>
          </a:p>
        </p:txBody>
      </p:sp>
      <p:sp>
        <p:nvSpPr>
          <p:cNvPr id="22" name="Rectangle 21"/>
          <p:cNvSpPr/>
          <p:nvPr/>
        </p:nvSpPr>
        <p:spPr>
          <a:xfrm>
            <a:off x="7324741" y="2566979"/>
            <a:ext cx="1470274" cy="40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VdW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 fluid:</a:t>
            </a:r>
            <a:endParaRPr lang="en-GB" sz="22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4279" y="781029"/>
            <a:ext cx="3786214" cy="1146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395255" y="209525"/>
            <a:ext cx="9215502" cy="4429156"/>
            <a:chOff x="466693" y="277902"/>
            <a:chExt cx="9286940" cy="4246462"/>
          </a:xfrm>
        </p:grpSpPr>
        <p:sp>
          <p:nvSpPr>
            <p:cNvPr id="2" name="TextBox 1"/>
            <p:cNvSpPr txBox="1"/>
            <p:nvPr/>
          </p:nvSpPr>
          <p:spPr>
            <a:xfrm>
              <a:off x="3778315" y="277902"/>
              <a:ext cx="3357586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u="sng" dirty="0" smtClean="0"/>
                <a:t>Coexistence line</a:t>
              </a:r>
              <a:endParaRPr lang="en-GB" sz="2400" b="1" u="sng" dirty="0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6693" y="852467"/>
              <a:ext cx="4268769" cy="36718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4895849" y="2066913"/>
              <a:ext cx="545342" cy="407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200" u="sng" dirty="0" smtClean="0">
                  <a:latin typeface="Arial" pitchFamily="34" charset="0"/>
                  <a:cs typeface="Arial" pitchFamily="34" charset="0"/>
                </a:rPr>
                <a:t>vs.</a:t>
              </a:r>
              <a:endParaRPr lang="en-GB" sz="2200" u="sng" dirty="0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38791" y="849419"/>
              <a:ext cx="4214842" cy="36610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5" name="Group 12"/>
          <p:cNvGrpSpPr/>
          <p:nvPr/>
        </p:nvGrpSpPr>
        <p:grpSpPr>
          <a:xfrm>
            <a:off x="681007" y="5067309"/>
            <a:ext cx="8572560" cy="1051067"/>
            <a:chOff x="823883" y="4852995"/>
            <a:chExt cx="8572560" cy="105106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95783" y="4852995"/>
              <a:ext cx="5000660" cy="825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823883" y="5097431"/>
              <a:ext cx="8572560" cy="806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MFT critical exponents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200" dirty="0" smtClean="0"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25000"/>
                </a:lnSpc>
                <a:buSzPct val="100000"/>
                <a:buFont typeface="Arial" pitchFamily="34" charset="0"/>
                <a:buChar char="•"/>
              </a:pPr>
              <a:endParaRPr lang="en-US" sz="22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23883" y="6210317"/>
            <a:ext cx="8572560" cy="11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govern specific heat, volume, compressibility and pressure at the vicinity of critical point.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5000"/>
              </a:lnSpc>
              <a:buSzPct val="100000"/>
              <a:buFont typeface="Arial" pitchFamily="34" charset="0"/>
              <a:buChar char="•"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395651" y="352401"/>
            <a:ext cx="4000528" cy="620693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b="1" u="sng" dirty="0" smtClean="0"/>
              <a:t>Plan of the talk</a:t>
            </a:r>
            <a:endParaRPr lang="en-GB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38197" y="995343"/>
            <a:ext cx="8501122" cy="408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Black holes as thermodynamic objects </a:t>
            </a:r>
          </a:p>
          <a:p>
            <a:pPr marL="514350" indent="-514350">
              <a:lnSpc>
                <a:spcPct val="50000"/>
              </a:lnSpc>
              <a:buClrTx/>
              <a:buSzPct val="100000"/>
              <a:buFont typeface="+mj-lt"/>
              <a:buAutoNum type="roman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Cosmological constant: thermodynamic pressure and volume</a:t>
            </a:r>
          </a:p>
          <a:p>
            <a:pPr marL="514350" indent="-514350">
              <a:lnSpc>
                <a:spcPct val="50000"/>
              </a:lnSpc>
              <a:buClrTx/>
              <a:buSzPct val="100000"/>
              <a:buFont typeface="+mj-lt"/>
              <a:buAutoNum type="roman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analogue of “everyday thermodynamics of simple substances”</a:t>
            </a:r>
          </a:p>
          <a:p>
            <a:pPr marL="946150" lvl="1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Hawking-Page transition</a:t>
            </a:r>
          </a:p>
          <a:p>
            <a:pPr marL="946150" lvl="1" indent="-514350">
              <a:buClrTx/>
              <a:buSzPct val="100000"/>
              <a:buFont typeface="+mj-lt"/>
              <a:buAutoNum type="romanU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VdW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fluid and charged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black holes</a:t>
            </a:r>
          </a:p>
          <a:p>
            <a:pPr marL="946150" lvl="1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Reentrant phase transition</a:t>
            </a:r>
          </a:p>
          <a:p>
            <a:pPr marL="946150" lvl="1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Triple point and solid/liquid/gas analogue </a:t>
            </a:r>
          </a:p>
          <a:p>
            <a:pPr marL="514350" indent="-514350">
              <a:lnSpc>
                <a:spcPct val="50000"/>
              </a:lnSpc>
              <a:buClrTx/>
              <a:buSzPct val="100000"/>
              <a:buFont typeface="+mj-lt"/>
              <a:buAutoNum type="romanU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197" y="5638813"/>
            <a:ext cx="8572560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GB" sz="2400" u="sng" dirty="0" smtClean="0"/>
              <a:t>Friends</a:t>
            </a:r>
            <a:r>
              <a:rPr lang="en-GB" sz="2400" dirty="0" smtClean="0"/>
              <a:t>: N. </a:t>
            </a:r>
            <a:r>
              <a:rPr lang="en-GB" sz="2400" dirty="0" err="1" smtClean="0"/>
              <a:t>Altamirano</a:t>
            </a:r>
            <a:r>
              <a:rPr lang="en-GB" sz="2400" dirty="0" smtClean="0"/>
              <a:t>, </a:t>
            </a:r>
            <a:r>
              <a:rPr lang="en-GB" sz="2400" b="1" dirty="0" smtClean="0"/>
              <a:t>M. </a:t>
            </a:r>
            <a:r>
              <a:rPr lang="en-GB" sz="2400" b="1" dirty="0" err="1" smtClean="0"/>
              <a:t>Cvetic</a:t>
            </a:r>
            <a:r>
              <a:rPr lang="en-GB" sz="2400" dirty="0" smtClean="0"/>
              <a:t>, B. Dolan, G. Gibbons, </a:t>
            </a:r>
            <a:br>
              <a:rPr lang="en-GB" sz="2400" dirty="0" smtClean="0"/>
            </a:br>
            <a:r>
              <a:rPr lang="en-GB" sz="2400" dirty="0" smtClean="0"/>
              <a:t>S. </a:t>
            </a:r>
            <a:r>
              <a:rPr lang="en-GB" sz="2400" dirty="0" err="1" smtClean="0"/>
              <a:t>Gunasekaran</a:t>
            </a:r>
            <a:r>
              <a:rPr lang="en-GB" sz="2400" dirty="0" smtClean="0"/>
              <a:t>, </a:t>
            </a:r>
            <a:r>
              <a:rPr lang="en-GB" sz="2400" b="1" dirty="0" smtClean="0"/>
              <a:t>D. </a:t>
            </a:r>
            <a:r>
              <a:rPr lang="en-GB" sz="2400" b="1" dirty="0" err="1" smtClean="0"/>
              <a:t>Kastor</a:t>
            </a:r>
            <a:r>
              <a:rPr lang="en-GB" sz="2400" dirty="0" smtClean="0"/>
              <a:t>, </a:t>
            </a:r>
            <a:r>
              <a:rPr lang="en-GB" sz="2400" b="1" dirty="0" smtClean="0"/>
              <a:t>R. Mann</a:t>
            </a:r>
            <a:r>
              <a:rPr lang="en-GB" sz="2400" dirty="0" smtClean="0"/>
              <a:t>, Z. </a:t>
            </a:r>
            <a:r>
              <a:rPr lang="en-GB" sz="2400" dirty="0" err="1" smtClean="0"/>
              <a:t>Sherkatghanad</a:t>
            </a:r>
            <a:r>
              <a:rPr lang="en-GB" sz="2400" dirty="0" smtClean="0"/>
              <a:t>, </a:t>
            </a:r>
            <a:br>
              <a:rPr lang="en-GB" sz="2400" dirty="0" smtClean="0"/>
            </a:br>
            <a:r>
              <a:rPr lang="en-GB" sz="2400" b="1" dirty="0" smtClean="0"/>
              <a:t>J. </a:t>
            </a:r>
            <a:r>
              <a:rPr lang="en-GB" sz="2400" b="1" dirty="0" err="1" smtClean="0"/>
              <a:t>Traschen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8395" y="209525"/>
            <a:ext cx="5161991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c) Reentrant phase transition</a:t>
            </a:r>
            <a:endParaRPr lang="en-GB" sz="2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823883" y="781029"/>
            <a:ext cx="8643998" cy="1466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A system undergoes an RPT if a </a:t>
            </a:r>
            <a:r>
              <a:rPr lang="en-GB" sz="2400" b="1" dirty="0" smtClean="0"/>
              <a:t>monotonic</a:t>
            </a:r>
            <a:r>
              <a:rPr lang="en-GB" sz="2400" dirty="0" smtClean="0"/>
              <a:t> variation of any thermodynamic quantity results in two (or more) phase transitions such that the </a:t>
            </a:r>
            <a:r>
              <a:rPr lang="en-GB" sz="2400" b="1" dirty="0" smtClean="0"/>
              <a:t>final state is macroscopically similar </a:t>
            </a:r>
            <a:r>
              <a:rPr lang="en-GB" sz="2400" dirty="0" smtClean="0"/>
              <a:t>to the initial state.</a:t>
            </a:r>
            <a:endParaRPr lang="en-GB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52445" y="2209789"/>
            <a:ext cx="9001188" cy="5030076"/>
            <a:chOff x="752445" y="2209789"/>
            <a:chExt cx="9001188" cy="503007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95849" y="2209789"/>
              <a:ext cx="4857784" cy="50300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52445" y="2495541"/>
              <a:ext cx="4214842" cy="1079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u="sng" dirty="0" smtClean="0"/>
                <a:t>First observed by Hudson (1904)</a:t>
              </a:r>
              <a:r>
                <a:rPr lang="en-GB" sz="2300" dirty="0" smtClean="0"/>
                <a:t> in a nicotine/water mixture</a:t>
              </a:r>
              <a:endParaRPr lang="en-GB" sz="23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5321" y="3638549"/>
              <a:ext cx="4786346" cy="349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Z. Phys. Chem. 47 (1904) 113.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007" y="4352929"/>
            <a:ext cx="4357717" cy="2765945"/>
            <a:chOff x="681007" y="4352929"/>
            <a:chExt cx="4357717" cy="2765945"/>
          </a:xfrm>
        </p:grpSpPr>
        <p:sp>
          <p:nvSpPr>
            <p:cNvPr id="8" name="Rectangle 7"/>
            <p:cNvSpPr/>
            <p:nvPr/>
          </p:nvSpPr>
          <p:spPr>
            <a:xfrm>
              <a:off x="681007" y="4352929"/>
              <a:ext cx="4143404" cy="1929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300" u="sng" dirty="0" smtClean="0"/>
                <a:t>Since then</a:t>
              </a:r>
              <a:r>
                <a:rPr lang="en-GB" sz="2300" dirty="0" smtClean="0"/>
                <a:t>: </a:t>
              </a:r>
            </a:p>
            <a:p>
              <a:pPr>
                <a:lnSpc>
                  <a:spcPct val="50000"/>
                </a:lnSpc>
              </a:pPr>
              <a:endParaRPr lang="en-GB" sz="2300" dirty="0" smtClean="0"/>
            </a:p>
            <a:p>
              <a:r>
                <a:rPr lang="en-GB" sz="2300" dirty="0" err="1" smtClean="0"/>
                <a:t>multicomponent</a:t>
              </a:r>
              <a:r>
                <a:rPr lang="en-GB" sz="2300" dirty="0" smtClean="0"/>
                <a:t> fluid systems, gels, ferroelectrics, liquid crystals, and binary gases</a:t>
              </a:r>
            </a:p>
            <a:p>
              <a:r>
                <a:rPr lang="en-GB" sz="2400" dirty="0" smtClean="0"/>
                <a:t> </a:t>
              </a:r>
              <a:endParaRPr lang="en-GB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45" y="5996003"/>
              <a:ext cx="4286279" cy="1122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/>
                <a:t>T. Narayanan and A. Kumar, </a:t>
              </a:r>
              <a:r>
                <a:rPr lang="en-GB" dirty="0" err="1" smtClean="0"/>
                <a:t>Reentrant</a:t>
              </a:r>
              <a:r>
                <a:rPr lang="en-GB" dirty="0" smtClean="0"/>
                <a:t> phase transitions in </a:t>
              </a:r>
              <a:r>
                <a:rPr lang="en-GB" dirty="0" err="1" smtClean="0"/>
                <a:t>multicomponent</a:t>
              </a:r>
              <a:r>
                <a:rPr lang="en-GB" dirty="0" smtClean="0"/>
                <a:t> liquid mixtures, Physics Reports 249 (1994) 135–218.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55" y="1995475"/>
            <a:ext cx="4643470" cy="4172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569" y="352401"/>
            <a:ext cx="8810425" cy="1122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analogue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large/small/large black hole phase transition in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singly spinning  Kerr-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BH in 6 dimensions</a:t>
            </a:r>
            <a:endParaRPr lang="en-GB" sz="2400" dirty="0" smtClean="0"/>
          </a:p>
          <a:p>
            <a:endParaRPr lang="en-GB" sz="2400" b="1" u="sng" dirty="0"/>
          </a:p>
        </p:txBody>
      </p:sp>
      <p:sp>
        <p:nvSpPr>
          <p:cNvPr id="5" name="Obdélník 4"/>
          <p:cNvSpPr/>
          <p:nvPr/>
        </p:nvSpPr>
        <p:spPr>
          <a:xfrm>
            <a:off x="752445" y="1209657"/>
            <a:ext cx="8643998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 smtClean="0"/>
              <a:t>N.Altamirano</a:t>
            </a:r>
            <a:r>
              <a:rPr lang="en-CA" dirty="0" smtClean="0"/>
              <a:t>, DK, R.B. Mann, </a:t>
            </a:r>
            <a:r>
              <a:rPr lang="en-CA" i="1" dirty="0" err="1" smtClean="0"/>
              <a:t>Reentrant</a:t>
            </a:r>
            <a:r>
              <a:rPr lang="en-CA" i="1" dirty="0" smtClean="0"/>
              <a:t> phase transitions in rotating </a:t>
            </a:r>
            <a:r>
              <a:rPr lang="en-CA" i="1" dirty="0" err="1" smtClean="0"/>
              <a:t>AdS</a:t>
            </a:r>
            <a:r>
              <a:rPr lang="en-CA" i="1" dirty="0" smtClean="0"/>
              <a:t> black holes</a:t>
            </a:r>
            <a:r>
              <a:rPr lang="en-CA" dirty="0" smtClean="0"/>
              <a:t>, arXiv:1306.5756 (2013).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5321" y="6440042"/>
            <a:ext cx="8066632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accompanied by a peculiar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zeroth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-order phase transition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1995475"/>
            <a:ext cx="4730373" cy="4214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752709" y="2066913"/>
            <a:ext cx="207170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824015" y="2209789"/>
            <a:ext cx="3143272" cy="2338390"/>
            <a:chOff x="5981700" y="3263900"/>
            <a:chExt cx="2713193" cy="1981200"/>
          </a:xfrm>
        </p:grpSpPr>
        <p:sp>
          <p:nvSpPr>
            <p:cNvPr id="10" name="Rectangle 9"/>
            <p:cNvSpPr/>
            <p:nvPr/>
          </p:nvSpPr>
          <p:spPr>
            <a:xfrm>
              <a:off x="5981700" y="3263900"/>
              <a:ext cx="550862" cy="1981200"/>
            </a:xfrm>
            <a:prstGeom prst="rect">
              <a:avLst/>
            </a:prstGeom>
            <a:noFill/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41480" y="3392829"/>
              <a:ext cx="2053413" cy="607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halkboard"/>
                </a:rPr>
                <a:t>Reentrant phase transition</a:t>
              </a:r>
              <a:endParaRPr lang="en-US" dirty="0">
                <a:latin typeface="Chalkboard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324741" y="2352665"/>
            <a:ext cx="2095994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Chalkboard"/>
                <a:cs typeface="Arial" pitchFamily="34" charset="0"/>
              </a:rPr>
              <a:t>zeroth</a:t>
            </a:r>
            <a:r>
              <a:rPr lang="en-US" dirty="0" smtClean="0">
                <a:latin typeface="Chalkboard"/>
                <a:cs typeface="Arial" pitchFamily="34" charset="0"/>
              </a:rPr>
              <a:t>-order phase transition</a:t>
            </a:r>
            <a:endParaRPr lang="en-GB" dirty="0">
              <a:latin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19" y="781029"/>
            <a:ext cx="5357850" cy="45823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395651" y="209525"/>
            <a:ext cx="3171061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P-T phase diagram</a:t>
            </a:r>
            <a:endParaRPr lang="en-GB" sz="2600" b="1" u="sng" dirty="0"/>
          </a:p>
        </p:txBody>
      </p:sp>
      <p:grpSp>
        <p:nvGrpSpPr>
          <p:cNvPr id="2" name="Group 21"/>
          <p:cNvGrpSpPr/>
          <p:nvPr/>
        </p:nvGrpSpPr>
        <p:grpSpPr>
          <a:xfrm>
            <a:off x="1395387" y="5638813"/>
            <a:ext cx="7786742" cy="1643075"/>
            <a:chOff x="1109635" y="5424499"/>
            <a:chExt cx="8143932" cy="1928827"/>
          </a:xfrm>
        </p:grpSpPr>
        <p:sp>
          <p:nvSpPr>
            <p:cNvPr id="20" name="Rectangle 19"/>
            <p:cNvSpPr/>
            <p:nvPr/>
          </p:nvSpPr>
          <p:spPr>
            <a:xfrm>
              <a:off x="1109635" y="5424499"/>
              <a:ext cx="8143932" cy="19288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9701" y="5567375"/>
              <a:ext cx="7286676" cy="169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0"/>
          <p:cNvGrpSpPr/>
          <p:nvPr/>
        </p:nvGrpSpPr>
        <p:grpSpPr>
          <a:xfrm>
            <a:off x="5038725" y="2781293"/>
            <a:ext cx="2443983" cy="1450615"/>
            <a:chOff x="5803083" y="2717798"/>
            <a:chExt cx="2443983" cy="1450615"/>
          </a:xfrm>
        </p:grpSpPr>
        <p:cxnSp>
          <p:nvCxnSpPr>
            <p:cNvPr id="23" name="Straight Arrow Connector 22"/>
            <p:cNvCxnSpPr/>
            <p:nvPr/>
          </p:nvCxnSpPr>
          <p:spPr>
            <a:xfrm rot="10800000">
              <a:off x="5803083" y="2717798"/>
              <a:ext cx="857256" cy="7858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231711" y="3503616"/>
              <a:ext cx="2015355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Chalkboard"/>
                </a:rPr>
                <a:t>0</a:t>
              </a:r>
              <a:r>
                <a:rPr lang="en-US" sz="2000" baseline="30000" dirty="0" smtClean="0">
                  <a:latin typeface="Chalkboard"/>
                </a:rPr>
                <a:t>th</a:t>
              </a:r>
              <a:r>
                <a:rPr lang="en-US" sz="2000" dirty="0" smtClean="0">
                  <a:latin typeface="Chalkboard"/>
                </a:rPr>
                <a:t> order phase transition</a:t>
              </a:r>
              <a:endParaRPr lang="en-US" sz="2000" dirty="0">
                <a:latin typeface="Chalkboard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5538791" y="852467"/>
            <a:ext cx="2015355" cy="857256"/>
            <a:chOff x="2022860" y="123188"/>
            <a:chExt cx="2015355" cy="857256"/>
          </a:xfrm>
        </p:grpSpPr>
        <p:sp>
          <p:nvSpPr>
            <p:cNvPr id="25" name="Rectangle 24"/>
            <p:cNvSpPr/>
            <p:nvPr/>
          </p:nvSpPr>
          <p:spPr>
            <a:xfrm>
              <a:off x="2022860" y="123188"/>
              <a:ext cx="2015355" cy="664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latin typeface="Chalkboard"/>
                </a:rPr>
                <a:t>1</a:t>
              </a:r>
              <a:r>
                <a:rPr lang="en-US" sz="2000" baseline="30000" dirty="0" smtClean="0">
                  <a:latin typeface="Chalkboard"/>
                </a:rPr>
                <a:t>st</a:t>
              </a:r>
              <a:r>
                <a:rPr lang="en-US" sz="2000" dirty="0" smtClean="0">
                  <a:latin typeface="Chalkboard"/>
                </a:rPr>
                <a:t> order phase transition</a:t>
              </a:r>
              <a:endParaRPr lang="en-US" sz="2000" dirty="0">
                <a:latin typeface="Chalkboard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2951554" y="766130"/>
              <a:ext cx="357190" cy="21431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52841" y="209525"/>
            <a:ext cx="3134191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J-T </a:t>
            </a:r>
            <a:r>
              <a:rPr lang="en-US" sz="2600" b="1" u="sng" dirty="0" smtClean="0">
                <a:latin typeface="Arial" pitchFamily="34" charset="0"/>
                <a:cs typeface="Arial" pitchFamily="34" charset="0"/>
              </a:rPr>
              <a:t>phase diagram</a:t>
            </a:r>
            <a:endParaRPr lang="en-GB" sz="2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752577" y="709591"/>
            <a:ext cx="6862007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discovered RPT does not require variable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L!</a:t>
            </a:r>
            <a:endParaRPr lang="en-GB" sz="24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2709" y="1209657"/>
            <a:ext cx="4857784" cy="4433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181073" y="5924565"/>
            <a:ext cx="8324873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in any d&gt;6: “two components”: BH vs. Black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brane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endParaRPr lang="en-GB" sz="2400" dirty="0" smtClean="0"/>
          </a:p>
        </p:txBody>
      </p:sp>
      <p:grpSp>
        <p:nvGrpSpPr>
          <p:cNvPr id="2" name="Group 6"/>
          <p:cNvGrpSpPr/>
          <p:nvPr/>
        </p:nvGrpSpPr>
        <p:grpSpPr>
          <a:xfrm>
            <a:off x="3109899" y="6496069"/>
            <a:ext cx="5086372" cy="720725"/>
            <a:chOff x="3109899" y="6496069"/>
            <a:chExt cx="5086372" cy="720725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3109899" y="6496069"/>
              <a:ext cx="1079500" cy="720725"/>
              <a:chOff x="2608" y="2115"/>
              <a:chExt cx="362" cy="318"/>
            </a:xfrm>
          </p:grpSpPr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2608" y="2161"/>
                <a:ext cx="362" cy="272"/>
              </a:xfrm>
              <a:prstGeom prst="ellipse">
                <a:avLst/>
              </a:prstGeom>
              <a:gradFill rotWithShape="1">
                <a:gsLst>
                  <a:gs pos="0">
                    <a:srgbClr val="DDDDDD">
                      <a:gamma/>
                      <a:shade val="0"/>
                      <a:invGamma/>
                    </a:srgbClr>
                  </a:gs>
                  <a:gs pos="100000">
                    <a:srgbClr val="DDDDD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2654" y="2115"/>
                <a:ext cx="272" cy="91"/>
                <a:chOff x="703" y="2386"/>
                <a:chExt cx="726" cy="273"/>
              </a:xfrm>
            </p:grpSpPr>
            <p:sp>
              <p:nvSpPr>
                <p:cNvPr id="16" name="Oval 9"/>
                <p:cNvSpPr>
                  <a:spLocks noChangeArrowheads="1"/>
                </p:cNvSpPr>
                <p:nvPr/>
              </p:nvSpPr>
              <p:spPr bwMode="auto">
                <a:xfrm>
                  <a:off x="703" y="2386"/>
                  <a:ext cx="726" cy="273"/>
                </a:xfrm>
                <a:prstGeom prst="ellipse">
                  <a:avLst/>
                </a:prstGeom>
                <a:noFill/>
                <a:ln w="1587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CA"/>
                </a:p>
              </p:txBody>
            </p:sp>
            <p:sp>
              <p:nvSpPr>
                <p:cNvPr id="17" name="Line 10"/>
                <p:cNvSpPr>
                  <a:spLocks noChangeShapeType="1"/>
                </p:cNvSpPr>
                <p:nvPr/>
              </p:nvSpPr>
              <p:spPr bwMode="auto">
                <a:xfrm>
                  <a:off x="975" y="2659"/>
                  <a:ext cx="90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en-CA"/>
                </a:p>
              </p:txBody>
            </p:sp>
          </p:grpSp>
        </p:grpSp>
        <p:sp>
          <p:nvSpPr>
            <p:cNvPr id="9" name="Line 51"/>
            <p:cNvSpPr>
              <a:spLocks noChangeShapeType="1"/>
            </p:cNvSpPr>
            <p:nvPr/>
          </p:nvSpPr>
          <p:spPr bwMode="auto">
            <a:xfrm flipV="1">
              <a:off x="4681535" y="6853259"/>
              <a:ext cx="1203325" cy="6350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10" name="Oval 50"/>
            <p:cNvSpPr>
              <a:spLocks noChangeArrowheads="1"/>
            </p:cNvSpPr>
            <p:nvPr/>
          </p:nvSpPr>
          <p:spPr bwMode="auto">
            <a:xfrm>
              <a:off x="6253171" y="6567507"/>
              <a:ext cx="1943100" cy="552450"/>
            </a:xfrm>
            <a:prstGeom prst="ellipse">
              <a:avLst/>
            </a:prstGeom>
            <a:solidFill>
              <a:schemeClr val="tx1">
                <a:lumMod val="65000"/>
              </a:scheme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6610361" y="6496069"/>
              <a:ext cx="1184275" cy="138113"/>
              <a:chOff x="703" y="2386"/>
              <a:chExt cx="726" cy="273"/>
            </a:xfrm>
          </p:grpSpPr>
          <p:sp>
            <p:nvSpPr>
              <p:cNvPr id="12" name="Oval 53"/>
              <p:cNvSpPr>
                <a:spLocks noChangeArrowheads="1"/>
              </p:cNvSpPr>
              <p:nvPr/>
            </p:nvSpPr>
            <p:spPr bwMode="auto">
              <a:xfrm>
                <a:off x="703" y="2386"/>
                <a:ext cx="726" cy="273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13" name="Line 54"/>
              <p:cNvSpPr>
                <a:spLocks noChangeShapeType="1"/>
              </p:cNvSpPr>
              <p:nvPr/>
            </p:nvSpPr>
            <p:spPr bwMode="auto">
              <a:xfrm>
                <a:off x="975" y="2659"/>
                <a:ext cx="9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CA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2511" y="280963"/>
            <a:ext cx="7690952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d) Triple point and solid/liquid/gas analogue</a:t>
            </a:r>
            <a:endParaRPr lang="en-GB" sz="28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31" y="2638417"/>
            <a:ext cx="4920945" cy="440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966759" y="1924037"/>
            <a:ext cx="8572560" cy="63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900" dirty="0" err="1" smtClean="0"/>
              <a:t>N.Altamirano</a:t>
            </a:r>
            <a:r>
              <a:rPr lang="en-CA" sz="1900" dirty="0" smtClean="0"/>
              <a:t>, DK, R.B. Mann, Z. </a:t>
            </a:r>
            <a:r>
              <a:rPr lang="en-CA" sz="1900" dirty="0" err="1" smtClean="0"/>
              <a:t>Sherkatghanad</a:t>
            </a:r>
            <a:r>
              <a:rPr lang="en-CA" sz="1900" dirty="0" smtClean="0"/>
              <a:t>, </a:t>
            </a:r>
            <a:r>
              <a:rPr lang="en-CA" sz="1900" i="1" dirty="0" smtClean="0"/>
              <a:t>Kerr-Ads analogue of </a:t>
            </a:r>
            <a:r>
              <a:rPr lang="en-CA" sz="1900" i="1" dirty="0" err="1" smtClean="0"/>
              <a:t>tricritical</a:t>
            </a:r>
            <a:r>
              <a:rPr lang="en-CA" sz="1900" i="1" dirty="0" smtClean="0"/>
              <a:t> point and solid/liquid/gas phase transition, </a:t>
            </a:r>
            <a:r>
              <a:rPr lang="en-CA" sz="1900" dirty="0" smtClean="0"/>
              <a:t>arXiv:1308.2672 (2013).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1007" y="781029"/>
            <a:ext cx="8799204" cy="1466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large/small/large black hole phase transition and a triple point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 multiply spinning Kerr-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BH in 6 dimensions with certain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ratio q of the two angular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momenta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</a:t>
            </a:r>
            <a:endParaRPr lang="en-GB" sz="2400" dirty="0" smtClean="0"/>
          </a:p>
          <a:p>
            <a:endParaRPr lang="en-GB" sz="2400" b="1" u="sng" dirty="0"/>
          </a:p>
        </p:txBody>
      </p:sp>
      <p:pic>
        <p:nvPicPr>
          <p:cNvPr id="7" name="Picture 2" descr="http://ltl.tkk.fi/research/theory/TypicalP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0229" y="2924169"/>
            <a:ext cx="4181469" cy="378621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38395" y="0"/>
            <a:ext cx="5000660" cy="814026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1028700" indent="-1028700" algn="ctr">
              <a:lnSpc>
                <a:spcPct val="137000"/>
              </a:lnSpc>
              <a:buClr>
                <a:srgbClr val="92D05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Conclusions</a:t>
            </a:r>
            <a:endParaRPr lang="en-GB" sz="38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569" y="995343"/>
            <a:ext cx="9144064" cy="5177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200" dirty="0" smtClean="0"/>
              <a:t>Thermodynamics is a </a:t>
            </a:r>
            <a:r>
              <a:rPr lang="en-GB" sz="2200" b="1" dirty="0" smtClean="0"/>
              <a:t>governing principle</a:t>
            </a:r>
            <a:r>
              <a:rPr lang="en-GB" sz="2200" dirty="0" smtClean="0"/>
              <a:t>, black holes are not an exception! </a:t>
            </a:r>
          </a:p>
          <a:p>
            <a:pPr marL="457200" indent="-457200">
              <a:lnSpc>
                <a:spcPct val="50000"/>
              </a:lnSpc>
              <a:buSzPct val="100000"/>
              <a:buFont typeface="+mj-lt"/>
              <a:buAutoNum type="arabicParenR"/>
            </a:pPr>
            <a:endParaRPr lang="en-GB" sz="22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200" dirty="0" smtClean="0"/>
              <a:t>Recently people have been playing with the idea of identifying the cosmological constant with the dynamical </a:t>
            </a:r>
            <a:r>
              <a:rPr lang="en-GB" sz="2200" b="1" dirty="0" smtClean="0"/>
              <a:t>pressure</a:t>
            </a:r>
            <a:r>
              <a:rPr lang="en-GB" sz="2200" dirty="0" smtClean="0"/>
              <a:t>. This gives a way of defining the </a:t>
            </a:r>
            <a:r>
              <a:rPr lang="en-GB" sz="2200" b="1" dirty="0" smtClean="0"/>
              <a:t>volume of black holes</a:t>
            </a:r>
            <a:r>
              <a:rPr lang="en-GB" sz="2200" dirty="0" smtClean="0"/>
              <a:t>. </a:t>
            </a:r>
          </a:p>
          <a:p>
            <a:pPr marL="457200" indent="-457200">
              <a:lnSpc>
                <a:spcPct val="50000"/>
              </a:lnSpc>
              <a:buSzPct val="100000"/>
              <a:buFont typeface="+mj-lt"/>
              <a:buAutoNum type="arabicParenR"/>
            </a:pPr>
            <a:endParaRPr lang="en-GB" sz="22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200" dirty="0" smtClean="0"/>
              <a:t>Gain some </a:t>
            </a:r>
            <a:r>
              <a:rPr lang="en-GB" sz="2200" b="1" dirty="0" smtClean="0"/>
              <a:t>useful properties: </a:t>
            </a:r>
            <a:r>
              <a:rPr lang="en-GB" sz="2200" dirty="0" smtClean="0"/>
              <a:t>Isoperimetric inequalities, consistency with the </a:t>
            </a:r>
            <a:r>
              <a:rPr lang="en-GB" sz="2200" dirty="0" err="1" smtClean="0"/>
              <a:t>Smarr</a:t>
            </a:r>
            <a:r>
              <a:rPr lang="en-GB" sz="2200" dirty="0" smtClean="0"/>
              <a:t> relation, compressibility,....? </a:t>
            </a:r>
          </a:p>
          <a:p>
            <a:pPr marL="457200" indent="-457200">
              <a:lnSpc>
                <a:spcPct val="50000"/>
              </a:lnSpc>
              <a:buSzPct val="100000"/>
              <a:buFont typeface="+mj-lt"/>
              <a:buAutoNum type="arabicParenR"/>
            </a:pPr>
            <a:endParaRPr lang="en-GB" sz="22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200" dirty="0" smtClean="0"/>
              <a:t>One can also search for analogues with “every day thermodynamics of simple substances”: solid/liquid, Van </a:t>
            </a:r>
            <a:r>
              <a:rPr lang="en-GB" sz="2200" dirty="0" err="1" smtClean="0"/>
              <a:t>der</a:t>
            </a:r>
            <a:r>
              <a:rPr lang="en-GB" sz="2200" dirty="0" smtClean="0"/>
              <a:t> Waals, </a:t>
            </a:r>
            <a:r>
              <a:rPr lang="en-GB" sz="2200" dirty="0" err="1" smtClean="0"/>
              <a:t>reentrant</a:t>
            </a:r>
            <a:r>
              <a:rPr lang="en-GB" sz="2200" dirty="0" smtClean="0"/>
              <a:t> phase transitions, triple points, solid/liquid/gas phase transitions,...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en-GB" sz="22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200" dirty="0" smtClean="0"/>
              <a:t>Can also be extended to </a:t>
            </a:r>
            <a:r>
              <a:rPr lang="en-GB" sz="2200" b="1" dirty="0" err="1" smtClean="0"/>
              <a:t>dS</a:t>
            </a:r>
            <a:r>
              <a:rPr lang="en-GB" sz="2200" b="1" dirty="0" smtClean="0"/>
              <a:t> black hole </a:t>
            </a:r>
            <a:r>
              <a:rPr lang="en-GB" sz="2200" b="1" dirty="0" err="1" smtClean="0"/>
              <a:t>spacetimes</a:t>
            </a:r>
            <a:r>
              <a:rPr lang="en-GB" sz="2200" b="1" dirty="0" smtClean="0"/>
              <a:t> </a:t>
            </a:r>
            <a:r>
              <a:rPr lang="en-GB" sz="2200" dirty="0" smtClean="0"/>
              <a:t>(arXiv:1301.5926).</a:t>
            </a:r>
          </a:p>
          <a:p>
            <a:pPr marL="457200" indent="-457200">
              <a:lnSpc>
                <a:spcPct val="50000"/>
              </a:lnSpc>
              <a:buSzPct val="100000"/>
              <a:buFont typeface="+mj-lt"/>
              <a:buAutoNum type="arabicParenR"/>
            </a:pPr>
            <a:endParaRPr lang="en-GB" sz="2200" dirty="0" smtClean="0"/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GB" sz="2200" dirty="0" smtClean="0"/>
              <a:t>Is there an interpretation in </a:t>
            </a:r>
            <a:r>
              <a:rPr lang="en-GB" sz="2200" b="1" dirty="0" err="1" smtClean="0"/>
              <a:t>AdS</a:t>
            </a:r>
            <a:r>
              <a:rPr lang="en-GB" sz="2200" b="1" dirty="0" smtClean="0"/>
              <a:t>/CFT correspondence</a:t>
            </a:r>
            <a:r>
              <a:rPr lang="en-GB" sz="2200" dirty="0" smtClean="0"/>
              <a:t>? </a:t>
            </a:r>
            <a:endParaRPr lang="en-C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95255" y="923905"/>
            <a:ext cx="8858312" cy="947332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1028700" indent="-1028700" algn="ctr">
              <a:lnSpc>
                <a:spcPct val="137000"/>
              </a:lnSpc>
              <a:buClr>
                <a:srgbClr val="92D05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4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VI) Appendices</a:t>
            </a:r>
            <a:endParaRPr lang="en-GB" sz="45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</a:endParaRPr>
          </a:p>
        </p:txBody>
      </p:sp>
      <p:pic>
        <p:nvPicPr>
          <p:cNvPr id="2050" name="Picture 2" descr="http://www.pepid.com/images/appendi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585" y="2209789"/>
            <a:ext cx="4286280" cy="433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8395" y="209525"/>
            <a:ext cx="4889993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a) Variable </a:t>
            </a:r>
            <a:r>
              <a:rPr lang="en-US" sz="2800" b="1" u="sng" dirty="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/CFT?</a:t>
            </a:r>
            <a:endParaRPr lang="en-GB" sz="28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63" y="923905"/>
            <a:ext cx="2857520" cy="1254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411" y="923905"/>
            <a:ext cx="3782378" cy="1283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38197" y="2352665"/>
            <a:ext cx="7858180" cy="165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Varying </a:t>
            </a:r>
            <a:r>
              <a:rPr lang="en-US" sz="2400" dirty="0" smtClean="0">
                <a:latin typeface="Symbol" pitchFamily="18" charset="2"/>
                <a:cs typeface="Arial" pitchFamily="34" charset="0"/>
              </a:rPr>
              <a:t>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corresponds to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varying 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(provided we fix the Planck length)</a:t>
            </a:r>
          </a:p>
          <a:p>
            <a:pPr>
              <a:lnSpc>
                <a:spcPct val="50000"/>
              </a:lnSpc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Similarly since CFT,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YM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does not run. Going beyond CFT do we get RG flow?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197" y="4138615"/>
            <a:ext cx="9039253" cy="320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Continuous variation of 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probably OK.</a:t>
            </a:r>
          </a:p>
          <a:p>
            <a:pPr>
              <a:lnSpc>
                <a:spcPct val="100000"/>
              </a:lnSpc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Classical gravity corresponds to                   </a:t>
            </a:r>
          </a:p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(similar to TD limit…can vary number of moles continuously)</a:t>
            </a:r>
          </a:p>
          <a:p>
            <a:pPr>
              <a:buSzPct val="100000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Quantized N…quantum gravity effects?</a:t>
            </a:r>
          </a:p>
          <a:p>
            <a:pPr>
              <a:buSzPct val="100000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Grand-canonical ensemble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of stringy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vacua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with conjugate quantity playing role of “chemical potential”?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5" y="4567243"/>
            <a:ext cx="1357322" cy="595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577" y="138087"/>
            <a:ext cx="6655989" cy="493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Thermodynamics of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dS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black holes</a:t>
            </a:r>
            <a:endParaRPr lang="en-GB" sz="28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752445" y="709591"/>
            <a:ext cx="4214842" cy="42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u="sng" dirty="0" smtClean="0"/>
              <a:t>2 problems:</a:t>
            </a:r>
            <a:r>
              <a:rPr lang="en-GB" sz="2300" dirty="0" smtClean="0"/>
              <a:t> </a:t>
            </a:r>
            <a:endParaRPr lang="en-GB" sz="2300" dirty="0"/>
          </a:p>
        </p:txBody>
      </p:sp>
      <p:sp>
        <p:nvSpPr>
          <p:cNvPr id="4" name="Rectangle 3"/>
          <p:cNvSpPr/>
          <p:nvPr/>
        </p:nvSpPr>
        <p:spPr>
          <a:xfrm>
            <a:off x="2466957" y="709591"/>
            <a:ext cx="6891421" cy="1079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GB" sz="2300" dirty="0" smtClean="0"/>
              <a:t>2 horizons at different temperatures</a:t>
            </a:r>
          </a:p>
          <a:p>
            <a:pPr marL="457200" indent="-457200">
              <a:buSzPct val="100000"/>
              <a:buFont typeface="Arial" pitchFamily="34" charset="0"/>
              <a:buChar char="•"/>
            </a:pPr>
            <a:r>
              <a:rPr lang="en-GB" sz="2300" dirty="0" smtClean="0"/>
              <a:t>No </a:t>
            </a:r>
            <a:r>
              <a:rPr lang="en-GB" sz="2300" dirty="0" err="1" smtClean="0"/>
              <a:t>timelike</a:t>
            </a:r>
            <a:r>
              <a:rPr lang="en-GB" sz="2300" dirty="0" smtClean="0"/>
              <a:t> KF outside the BH and hence there is no asymptotic mass </a:t>
            </a:r>
            <a:endParaRPr lang="en-GB" sz="2300" dirty="0"/>
          </a:p>
        </p:txBody>
      </p:sp>
      <p:sp>
        <p:nvSpPr>
          <p:cNvPr id="5" name="Rectangle 4"/>
          <p:cNvSpPr/>
          <p:nvPr/>
        </p:nvSpPr>
        <p:spPr>
          <a:xfrm>
            <a:off x="823883" y="1852599"/>
            <a:ext cx="8643998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B.P. Dolan, D. </a:t>
            </a:r>
            <a:r>
              <a:rPr lang="en-CA" dirty="0" err="1" smtClean="0"/>
              <a:t>Kastor</a:t>
            </a:r>
            <a:r>
              <a:rPr lang="en-CA" dirty="0" smtClean="0"/>
              <a:t>, DK, R.B. Mann, J. </a:t>
            </a:r>
            <a:r>
              <a:rPr lang="en-CA" dirty="0" err="1" smtClean="0"/>
              <a:t>Traschen</a:t>
            </a:r>
            <a:r>
              <a:rPr lang="en-CA" dirty="0" smtClean="0"/>
              <a:t>, </a:t>
            </a:r>
            <a:r>
              <a:rPr lang="en-GB" dirty="0" smtClean="0"/>
              <a:t>Thermodynamic Volumes and Isoperimetric Inequalities for de Sitter Black Holes</a:t>
            </a:r>
            <a:r>
              <a:rPr lang="en-CA" i="1" dirty="0" smtClean="0"/>
              <a:t>, </a:t>
            </a:r>
            <a:r>
              <a:rPr lang="en-CA" dirty="0" smtClean="0"/>
              <a:t>arXiv:13001.5926 (2013).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395" y="6567507"/>
            <a:ext cx="2571768" cy="6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95321" y="2638417"/>
            <a:ext cx="4214842" cy="42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u="sng" dirty="0" smtClean="0"/>
              <a:t>Identify:</a:t>
            </a:r>
            <a:r>
              <a:rPr lang="en-GB" sz="2300" dirty="0" smtClean="0"/>
              <a:t> </a:t>
            </a:r>
            <a:endParaRPr lang="en-GB" sz="2300" dirty="0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272" y="2566979"/>
            <a:ext cx="2786082" cy="1001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95321" y="3638549"/>
            <a:ext cx="7715304" cy="42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u="sng" dirty="0" smtClean="0"/>
              <a:t>Hamiltonian analysis</a:t>
            </a:r>
            <a:r>
              <a:rPr lang="en-GB" sz="2300" dirty="0" smtClean="0"/>
              <a:t> gives 3 first laws and </a:t>
            </a:r>
            <a:r>
              <a:rPr lang="en-GB" sz="2300" dirty="0" err="1" smtClean="0"/>
              <a:t>Smarr</a:t>
            </a:r>
            <a:r>
              <a:rPr lang="en-GB" sz="2300" dirty="0" smtClean="0"/>
              <a:t> relations </a:t>
            </a:r>
            <a:endParaRPr lang="en-GB" sz="23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81139" y="4138615"/>
            <a:ext cx="6858048" cy="2286016"/>
            <a:chOff x="1681139" y="4138615"/>
            <a:chExt cx="6858048" cy="2286016"/>
          </a:xfrm>
        </p:grpSpPr>
        <p:sp>
          <p:nvSpPr>
            <p:cNvPr id="13" name="Rectangle 12"/>
            <p:cNvSpPr/>
            <p:nvPr/>
          </p:nvSpPr>
          <p:spPr>
            <a:xfrm>
              <a:off x="1681139" y="4138615"/>
              <a:ext cx="6858048" cy="228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95519" y="4924433"/>
              <a:ext cx="5072098" cy="670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24081" y="5567375"/>
              <a:ext cx="5786478" cy="656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95519" y="4210053"/>
              <a:ext cx="5214974" cy="812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Rectangle 17"/>
          <p:cNvSpPr/>
          <p:nvPr/>
        </p:nvSpPr>
        <p:spPr>
          <a:xfrm>
            <a:off x="895321" y="6638945"/>
            <a:ext cx="9501254" cy="421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u="sng" dirty="0" smtClean="0"/>
              <a:t>TD volume</a:t>
            </a:r>
            <a:r>
              <a:rPr lang="en-GB" sz="2300" dirty="0" smtClean="0"/>
              <a:t>                                   conjectured to obey ISO inequality. </a:t>
            </a:r>
            <a:endParaRPr lang="en-GB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9635" y="1138219"/>
            <a:ext cx="8143932" cy="5500726"/>
            <a:chOff x="1109635" y="1138219"/>
            <a:chExt cx="8143932" cy="5500726"/>
          </a:xfrm>
        </p:grpSpPr>
        <p:sp>
          <p:nvSpPr>
            <p:cNvPr id="3" name="Rectangle 2"/>
            <p:cNvSpPr/>
            <p:nvPr/>
          </p:nvSpPr>
          <p:spPr>
            <a:xfrm>
              <a:off x="1109635" y="1138219"/>
              <a:ext cx="8143932" cy="5500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52577" y="1566847"/>
              <a:ext cx="6858048" cy="4499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dirty="0" smtClean="0"/>
                <a:t>If someone points out to you that your pet theory of the universe is in disagreement with Maxwell's </a:t>
              </a:r>
              <a:r>
                <a:rPr lang="en-GB" sz="2200" dirty="0" smtClean="0"/>
                <a:t>equations-then </a:t>
              </a:r>
              <a:r>
                <a:rPr lang="en-GB" sz="2200" dirty="0" smtClean="0"/>
                <a:t>so much the worse for Maxwell's equations. If it is found to be contradicted by </a:t>
              </a:r>
              <a:r>
                <a:rPr lang="en-GB" sz="2200" dirty="0" smtClean="0"/>
                <a:t>observation-well </a:t>
              </a:r>
              <a:r>
                <a:rPr lang="en-GB" sz="2200" dirty="0" smtClean="0"/>
                <a:t>these experimentalists do bungle things sometimes. But if your theory is found to be against the second law of thermodynamics I can give you no hope; there is nothing for it but to collapse in deepest humiliation. </a:t>
              </a:r>
              <a:br>
                <a:rPr lang="en-GB" sz="2200" dirty="0" smtClean="0"/>
              </a:br>
              <a:endParaRPr lang="en-GB" sz="2200" dirty="0" smtClean="0"/>
            </a:p>
            <a:p>
              <a:r>
                <a:rPr lang="en-GB" sz="2200" dirty="0" smtClean="0"/>
                <a:t>Sir </a:t>
              </a:r>
              <a:r>
                <a:rPr lang="en-GB" sz="2200" dirty="0" smtClean="0"/>
                <a:t>Arthur Stanley </a:t>
              </a:r>
              <a:r>
                <a:rPr lang="en-GB" sz="2200" dirty="0" err="1" smtClean="0"/>
                <a:t>Eddington</a:t>
              </a:r>
              <a:r>
                <a:rPr lang="en-GB" sz="2200" dirty="0" smtClean="0"/>
                <a:t/>
              </a:r>
              <a:br>
                <a:rPr lang="en-GB" sz="2200" dirty="0" smtClean="0"/>
              </a:br>
              <a:endParaRPr lang="en-GB" sz="2200" dirty="0" smtClean="0"/>
            </a:p>
            <a:p>
              <a:r>
                <a:rPr lang="en-GB" sz="2200" dirty="0" smtClean="0"/>
                <a:t>Gifford Lectures (1927), </a:t>
              </a:r>
              <a:r>
                <a:rPr lang="en-GB" sz="2200" i="1" dirty="0" smtClean="0"/>
                <a:t>The Nature of the Physical World</a:t>
              </a:r>
              <a:r>
                <a:rPr lang="en-GB" sz="2200" dirty="0" smtClean="0"/>
                <a:t> (1928), 74. </a:t>
              </a:r>
              <a:endParaRPr lang="en-GB" sz="2200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66825" y="352401"/>
            <a:ext cx="7279557" cy="5216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Black 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holes 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as thermodynamic objects</a:t>
            </a:r>
            <a:endParaRPr lang="en-GB" sz="3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171" y="495277"/>
            <a:ext cx="3357586" cy="28779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323817" y="566715"/>
            <a:ext cx="5500726" cy="1342377"/>
            <a:chOff x="538131" y="1066781"/>
            <a:chExt cx="5500726" cy="1342377"/>
          </a:xfrm>
        </p:grpSpPr>
        <p:sp>
          <p:nvSpPr>
            <p:cNvPr id="4" name="Rectangle 3"/>
            <p:cNvSpPr/>
            <p:nvPr/>
          </p:nvSpPr>
          <p:spPr>
            <a:xfrm>
              <a:off x="538131" y="1066781"/>
              <a:ext cx="3416320" cy="40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sng" dirty="0" smtClean="0">
                  <a:latin typeface="Arial" pitchFamily="34" charset="0"/>
                  <a:cs typeface="Arial" pitchFamily="34" charset="0"/>
                </a:rPr>
                <a:t>Schwarzschild black hole:</a:t>
              </a:r>
              <a:endParaRPr lang="en-GB" sz="2200" u="sng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1007" y="1566848"/>
              <a:ext cx="5357850" cy="842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0" name="Group 19"/>
          <p:cNvGrpSpPr/>
          <p:nvPr/>
        </p:nvGrpSpPr>
        <p:grpSpPr>
          <a:xfrm>
            <a:off x="538131" y="2281227"/>
            <a:ext cx="4857784" cy="1357322"/>
            <a:chOff x="681007" y="2852731"/>
            <a:chExt cx="4857784" cy="1408506"/>
          </a:xfrm>
        </p:grpSpPr>
        <p:sp>
          <p:nvSpPr>
            <p:cNvPr id="7" name="Rectangle 6"/>
            <p:cNvSpPr/>
            <p:nvPr/>
          </p:nvSpPr>
          <p:spPr>
            <a:xfrm>
              <a:off x="681007" y="2852731"/>
              <a:ext cx="4209807" cy="40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200" u="sng" dirty="0" smtClean="0">
                  <a:latin typeface="Arial" pitchFamily="34" charset="0"/>
                  <a:cs typeface="Arial" pitchFamily="34" charset="0"/>
                </a:rPr>
                <a:t>asymptotic mass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(total energy)</a:t>
              </a:r>
              <a:endParaRPr lang="en-GB" sz="2200" u="sng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38197" y="3352797"/>
              <a:ext cx="4500594" cy="908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9" name="Group 18"/>
          <p:cNvGrpSpPr/>
          <p:nvPr/>
        </p:nvGrpSpPr>
        <p:grpSpPr>
          <a:xfrm>
            <a:off x="609569" y="3852863"/>
            <a:ext cx="8763951" cy="2062172"/>
            <a:chOff x="681007" y="4567243"/>
            <a:chExt cx="8763951" cy="2062172"/>
          </a:xfrm>
        </p:grpSpPr>
        <p:grpSp>
          <p:nvGrpSpPr>
            <p:cNvPr id="16" name="Group 15"/>
            <p:cNvGrpSpPr/>
            <p:nvPr/>
          </p:nvGrpSpPr>
          <p:grpSpPr>
            <a:xfrm>
              <a:off x="681007" y="4567243"/>
              <a:ext cx="8763951" cy="1835923"/>
              <a:chOff x="681007" y="4567243"/>
              <a:chExt cx="8763951" cy="183592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81007" y="4567243"/>
                <a:ext cx="480772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  <a:buFont typeface="Arial" pitchFamily="34" charset="0"/>
                  <a:buChar char="•"/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u="sng" dirty="0" smtClean="0">
                    <a:latin typeface="Arial" pitchFamily="34" charset="0"/>
                    <a:cs typeface="Arial" pitchFamily="34" charset="0"/>
                  </a:rPr>
                  <a:t>black hole horizon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: (radius </a:t>
                </a:r>
                <a:r>
                  <a:rPr lang="en-US" sz="2200" dirty="0" err="1" smtClean="0">
                    <a:latin typeface="Arial" pitchFamily="34" charset="0"/>
                    <a:cs typeface="Arial" pitchFamily="34" charset="0"/>
                  </a:rPr>
                  <a:t>rh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=2M)</a:t>
                </a:r>
                <a:endParaRPr lang="en-GB" sz="22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09701" y="5996003"/>
                <a:ext cx="1834156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surface area </a:t>
                </a:r>
                <a:endParaRPr lang="en-GB" sz="2200" dirty="0"/>
              </a:p>
            </p:txBody>
          </p:sp>
          <p:pic>
            <p:nvPicPr>
              <p:cNvPr id="11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52841" y="5067309"/>
                <a:ext cx="2952750" cy="6762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538263" y="5281623"/>
                <a:ext cx="2100255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surface gravity </a:t>
                </a:r>
                <a:endParaRPr lang="en-GB" sz="2200" dirty="0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896245" y="4924433"/>
                <a:ext cx="1548713" cy="9143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5" name="Right Arrow 14"/>
              <p:cNvSpPr/>
              <p:nvPr/>
            </p:nvSpPr>
            <p:spPr>
              <a:xfrm>
                <a:off x="6967551" y="5210185"/>
                <a:ext cx="714380" cy="357190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5967419" y="6067441"/>
              <a:ext cx="2351926" cy="40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</a:pP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never decreases </a:t>
              </a:r>
              <a:endParaRPr lang="en-GB" sz="2200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81403" y="5924565"/>
              <a:ext cx="2009775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29" name="Group 28"/>
          <p:cNvGrpSpPr/>
          <p:nvPr/>
        </p:nvGrpSpPr>
        <p:grpSpPr>
          <a:xfrm>
            <a:off x="1538263" y="6138879"/>
            <a:ext cx="7858180" cy="1138219"/>
            <a:chOff x="1538263" y="6138879"/>
            <a:chExt cx="7858180" cy="1138219"/>
          </a:xfrm>
        </p:grpSpPr>
        <p:sp>
          <p:nvSpPr>
            <p:cNvPr id="26" name="Rectangle 25"/>
            <p:cNvSpPr/>
            <p:nvPr/>
          </p:nvSpPr>
          <p:spPr>
            <a:xfrm>
              <a:off x="1538263" y="6138879"/>
              <a:ext cx="7858180" cy="11382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95453" y="6353193"/>
              <a:ext cx="2445544" cy="704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610361" y="6353193"/>
              <a:ext cx="2373313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4" name="Left-Right Arrow 23"/>
            <p:cNvSpPr/>
            <p:nvPr/>
          </p:nvSpPr>
          <p:spPr>
            <a:xfrm>
              <a:off x="4752973" y="6638945"/>
              <a:ext cx="1571636" cy="357190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81535" y="6210317"/>
              <a:ext cx="1596912" cy="3785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latin typeface="Arial" pitchFamily="34" charset="0"/>
                  <a:cs typeface="Arial" pitchFamily="34" charset="0"/>
                </a:rPr>
                <a:t>Bekenstein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52445" y="352401"/>
            <a:ext cx="6382098" cy="1423680"/>
            <a:chOff x="681007" y="423839"/>
            <a:chExt cx="6666448" cy="1700889"/>
          </a:xfrm>
        </p:grpSpPr>
        <p:sp>
          <p:nvSpPr>
            <p:cNvPr id="2" name="Rectangle 1"/>
            <p:cNvSpPr/>
            <p:nvPr/>
          </p:nvSpPr>
          <p:spPr>
            <a:xfrm>
              <a:off x="681007" y="423839"/>
              <a:ext cx="2341180" cy="486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u="sng" dirty="0" smtClean="0">
                  <a:latin typeface="Arial" pitchFamily="34" charset="0"/>
                  <a:cs typeface="Arial" pitchFamily="34" charset="0"/>
                </a:rPr>
                <a:t>Hawking (1974):</a:t>
              </a:r>
              <a:endParaRPr lang="en-GB" sz="2200" u="sng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9965" y="423839"/>
              <a:ext cx="3429024" cy="10814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681138" y="1638285"/>
              <a:ext cx="5666317" cy="486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derivation used QFT in curved </a:t>
              </a:r>
              <a:r>
                <a:rPr lang="en-US" sz="2200" dirty="0" err="1" smtClean="0">
                  <a:latin typeface="Arial" pitchFamily="34" charset="0"/>
                  <a:cs typeface="Arial" pitchFamily="34" charset="0"/>
                </a:rPr>
                <a:t>spacetime</a:t>
              </a:r>
              <a:endParaRPr lang="en-GB" sz="2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569" y="1924037"/>
            <a:ext cx="9215502" cy="5336385"/>
            <a:chOff x="609569" y="1924037"/>
            <a:chExt cx="9215502" cy="5336385"/>
          </a:xfrm>
        </p:grpSpPr>
        <p:grpSp>
          <p:nvGrpSpPr>
            <p:cNvPr id="15" name="Group 14"/>
            <p:cNvGrpSpPr/>
            <p:nvPr/>
          </p:nvGrpSpPr>
          <p:grpSpPr>
            <a:xfrm>
              <a:off x="609569" y="1924037"/>
              <a:ext cx="9215502" cy="4845958"/>
              <a:chOff x="681007" y="2138351"/>
              <a:chExt cx="9215502" cy="484595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38197" y="2566979"/>
                <a:ext cx="7960834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SzPct val="100000"/>
                  <a:buFont typeface="Arial" pitchFamily="34" charset="0"/>
                  <a:buChar char="•"/>
                </a:pP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 Euclidean path integral approach (Gibbons &amp; Hawking-1977)</a:t>
                </a:r>
                <a:endParaRPr lang="en-GB" sz="22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81007" y="2138351"/>
                <a:ext cx="2619628" cy="407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u="sng" dirty="0" smtClean="0">
                    <a:latin typeface="Arial" pitchFamily="34" charset="0"/>
                    <a:cs typeface="Arial" pitchFamily="34" charset="0"/>
                  </a:rPr>
                  <a:t>Other approaches:</a:t>
                </a:r>
                <a:endParaRPr lang="en-GB" sz="2200" u="sng" dirty="0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38329" y="2995607"/>
                <a:ext cx="5286412" cy="958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09767" y="4138615"/>
                <a:ext cx="2643206" cy="9463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81733" y="4138615"/>
                <a:ext cx="2786082" cy="980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10" name="Right Arrow 9"/>
              <p:cNvSpPr/>
              <p:nvPr/>
            </p:nvSpPr>
            <p:spPr>
              <a:xfrm>
                <a:off x="5038725" y="4424367"/>
                <a:ext cx="857256" cy="428628"/>
              </a:xfrm>
              <a:prstGeom prst="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38263" y="5281623"/>
                <a:ext cx="8358246" cy="10368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Euclidean manifold non-singular if  the imaginary time </a:t>
                </a:r>
                <a:r>
                  <a:rPr lang="en-US" sz="2200" dirty="0" smtClean="0">
                    <a:latin typeface="Symbol" pitchFamily="18" charset="2"/>
                    <a:cs typeface="Arial" pitchFamily="34" charset="0"/>
                  </a:rPr>
                  <a:t>t 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identified with a certain period </a:t>
                </a:r>
                <a:r>
                  <a:rPr lang="en-US" sz="2200" dirty="0" smtClean="0">
                    <a:latin typeface="Symbol" pitchFamily="18" charset="2"/>
                    <a:cs typeface="Arial" pitchFamily="34" charset="0"/>
                  </a:rPr>
                  <a:t>Dt</a:t>
                </a:r>
                <a:r>
                  <a:rPr lang="en-US" sz="2200" dirty="0" smtClean="0">
                    <a:latin typeface="Arial" pitchFamily="34" charset="0"/>
                    <a:cs typeface="Arial" pitchFamily="34" charset="0"/>
                  </a:rPr>
                  <a:t>. In QFT this corresponds to a finite temperature</a:t>
                </a:r>
                <a:endParaRPr lang="en-GB" sz="2200" dirty="0"/>
              </a:p>
            </p:txBody>
          </p:sp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38527" y="6055241"/>
                <a:ext cx="3286148" cy="9290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1109635" y="6853259"/>
              <a:ext cx="5853269" cy="40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 Tunneling approach, LQG, String theory, ….</a:t>
              </a:r>
              <a:endParaRPr lang="en-GB" sz="220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53303" y="209525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966759" y="495277"/>
            <a:ext cx="8577769" cy="5965149"/>
            <a:chOff x="823882" y="138086"/>
            <a:chExt cx="8577769" cy="5965149"/>
          </a:xfrm>
        </p:grpSpPr>
        <p:sp>
          <p:nvSpPr>
            <p:cNvPr id="3" name="Rectangle 2"/>
            <p:cNvSpPr/>
            <p:nvPr/>
          </p:nvSpPr>
          <p:spPr>
            <a:xfrm>
              <a:off x="2538394" y="138086"/>
              <a:ext cx="5047889" cy="493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u="sng" dirty="0" smtClean="0">
                  <a:latin typeface="Arial" pitchFamily="34" charset="0"/>
                  <a:cs typeface="Arial" pitchFamily="34" charset="0"/>
                </a:rPr>
                <a:t>Black hole thermodynamics</a:t>
              </a:r>
              <a:endParaRPr lang="en-GB" sz="2800" b="1" u="sng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5518" y="1423971"/>
              <a:ext cx="5384445" cy="107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81204" y="3209921"/>
              <a:ext cx="6076729" cy="113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895320" y="781029"/>
              <a:ext cx="7415775" cy="421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itchFamily="34" charset="0"/>
                <a:buChar char="•"/>
              </a:pPr>
              <a:r>
                <a:rPr lang="en-CA" sz="2300" dirty="0" smtClean="0"/>
                <a:t>First law of black hole thermodynamics: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3882" y="2638417"/>
              <a:ext cx="5670887" cy="421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itchFamily="34" charset="0"/>
                <a:buChar char="•"/>
              </a:pPr>
              <a:r>
                <a:rPr lang="en-CA" sz="2300" dirty="0" err="1" smtClean="0"/>
                <a:t>Smarr</a:t>
              </a:r>
              <a:r>
                <a:rPr lang="en-CA" sz="2300" dirty="0" smtClean="0"/>
                <a:t>-Gibbs-</a:t>
              </a:r>
              <a:r>
                <a:rPr lang="en-CA" sz="2300" dirty="0" err="1" smtClean="0"/>
                <a:t>Duhem</a:t>
              </a:r>
              <a:r>
                <a:rPr lang="en-CA" sz="2300" dirty="0" smtClean="0"/>
                <a:t> relation: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5321" y="4495804"/>
              <a:ext cx="8506330" cy="7507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100000"/>
                <a:buFont typeface="Arial" pitchFamily="34" charset="0"/>
                <a:buChar char="•"/>
              </a:pPr>
              <a:r>
                <a:rPr lang="en-CA" sz="2300" dirty="0" smtClean="0"/>
                <a:t>Specific heat of AF Schwarzschild BH is negative </a:t>
              </a:r>
            </a:p>
            <a:p>
              <a:pPr marL="342900" indent="-342900">
                <a:buSzPct val="100000"/>
              </a:pPr>
              <a:r>
                <a:rPr lang="en-CA" sz="2300" dirty="0" smtClean="0"/>
                <a:t>     (cannot have thermal equilibrium</a:t>
              </a:r>
              <a:r>
                <a:rPr lang="en-CA" sz="2200" dirty="0" smtClean="0"/>
                <a:t>)</a:t>
              </a:r>
              <a:endParaRPr lang="en-CA" sz="2200" dirty="0" smtClean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38460" y="5638812"/>
              <a:ext cx="4000528" cy="464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u="sng" dirty="0" smtClean="0">
                  <a:latin typeface="Arial" pitchFamily="34" charset="0"/>
                  <a:cs typeface="Arial" pitchFamily="34" charset="0"/>
                </a:rPr>
                <a:t>Where is the </a:t>
              </a:r>
              <a:r>
                <a:rPr lang="en-US" sz="2600" b="1" u="sng" dirty="0" err="1" smtClean="0">
                  <a:latin typeface="Arial" pitchFamily="34" charset="0"/>
                  <a:cs typeface="Arial" pitchFamily="34" charset="0"/>
                </a:rPr>
                <a:t>PdV</a:t>
              </a:r>
              <a:r>
                <a:rPr lang="en-US" sz="2600" b="1" u="sng" dirty="0" smtClean="0">
                  <a:latin typeface="Arial" pitchFamily="34" charset="0"/>
                  <a:cs typeface="Arial" pitchFamily="34" charset="0"/>
                </a:rPr>
                <a:t> term?</a:t>
              </a:r>
              <a:endParaRPr lang="en-GB" sz="2600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9569" y="781029"/>
            <a:ext cx="8715435" cy="1936128"/>
          </a:xfrm>
          <a:prstGeom prst="rect">
            <a:avLst/>
          </a:prstGeom>
          <a:noFill/>
          <a:ln w="36000">
            <a:noFill/>
            <a:round/>
            <a:headEnd type="triangle" w="med" len="med"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marL="1028700" indent="-1028700" algn="ctr">
              <a:lnSpc>
                <a:spcPct val="137000"/>
              </a:lnSpc>
              <a:buClr>
                <a:srgbClr val="92D05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4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 </a:t>
            </a:r>
            <a:r>
              <a:rPr lang="en-GB" sz="4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as thermodynamic </a:t>
            </a:r>
            <a:r>
              <a:rPr lang="en-GB" sz="4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pressure &amp; </a:t>
            </a:r>
            <a:r>
              <a:rPr lang="en-GB" sz="4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thermodynamic </a:t>
            </a:r>
            <a:r>
              <a:rPr lang="en-GB" sz="4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volume  </a:t>
            </a:r>
            <a:endParaRPr lang="en-GB" sz="4600" b="1" u="sng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38329" y="2995607"/>
            <a:ext cx="6286544" cy="3571900"/>
            <a:chOff x="2181205" y="3638549"/>
            <a:chExt cx="6286544" cy="3571900"/>
          </a:xfrm>
        </p:grpSpPr>
        <p:pic>
          <p:nvPicPr>
            <p:cNvPr id="11266" name="Picture 2" descr="http://2012books.lardbucket.org/books/principles-of-general-chemistry-v1.0m/section_14/a433792ac2caa29995f55547b9d1591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52643" y="3638549"/>
              <a:ext cx="6215106" cy="3534785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2181205" y="6710383"/>
              <a:ext cx="6286544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1733" y="4352929"/>
              <a:ext cx="785818" cy="80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5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L</a:t>
              </a:r>
              <a:endParaRPr lang="en-GB" sz="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8131" y="638153"/>
            <a:ext cx="9072626" cy="5715040"/>
            <a:chOff x="538131" y="423839"/>
            <a:chExt cx="9072626" cy="5786478"/>
          </a:xfrm>
        </p:grpSpPr>
        <p:sp>
          <p:nvSpPr>
            <p:cNvPr id="13" name="Rectangle 12"/>
            <p:cNvSpPr/>
            <p:nvPr/>
          </p:nvSpPr>
          <p:spPr>
            <a:xfrm>
              <a:off x="538131" y="423839"/>
              <a:ext cx="9072626" cy="57864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110031" y="785494"/>
              <a:ext cx="2428892" cy="615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u="sng" dirty="0" smtClean="0">
                  <a:latin typeface="Arial" pitchFamily="34" charset="0"/>
                  <a:cs typeface="Arial" pitchFamily="34" charset="0"/>
                </a:rPr>
                <a:t>Proposal</a:t>
              </a:r>
              <a:endParaRPr lang="en-GB" sz="3600" b="1" u="sng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5321" y="1709723"/>
              <a:ext cx="8501122" cy="3860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Consider an asymptotically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AdS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black hole </a:t>
              </a:r>
              <a:r>
                <a:rPr lang="en-US" sz="2600" dirty="0" err="1" smtClean="0">
                  <a:latin typeface="Arial" pitchFamily="34" charset="0"/>
                  <a:cs typeface="Arial" pitchFamily="34" charset="0"/>
                </a:rPr>
                <a:t>spacetime</a:t>
              </a:r>
              <a:endParaRPr lang="en-GB" sz="2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GB" sz="2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GB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Identify the cosmological constant with a thermodynamic 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pressure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6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Allow this to be a “dynamical” quantity</a:t>
              </a:r>
              <a:endParaRPr lang="en-GB" sz="2600" dirty="0"/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593" y="3424235"/>
              <a:ext cx="4193100" cy="11761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5321" y="423839"/>
            <a:ext cx="8429684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First law of black hole thermodynamics in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AdS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en-GB" sz="2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205" y="2138351"/>
            <a:ext cx="5786478" cy="937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66759" y="1209657"/>
            <a:ext cx="8572560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/>
              <a:t>D.Kastor</a:t>
            </a:r>
            <a:r>
              <a:rPr lang="en-GB" sz="2000" dirty="0" smtClean="0"/>
              <a:t>, </a:t>
            </a:r>
            <a:r>
              <a:rPr lang="en-GB" sz="2000" dirty="0" err="1" smtClean="0"/>
              <a:t>S.Ray</a:t>
            </a:r>
            <a:r>
              <a:rPr lang="en-GB" sz="2000" dirty="0" smtClean="0"/>
              <a:t>, and </a:t>
            </a:r>
            <a:r>
              <a:rPr lang="en-GB" sz="2000" dirty="0" err="1" smtClean="0"/>
              <a:t>J.Traschen</a:t>
            </a:r>
            <a:r>
              <a:rPr lang="en-GB" sz="2000" dirty="0" smtClean="0"/>
              <a:t>, </a:t>
            </a:r>
            <a:r>
              <a:rPr lang="en-GB" sz="2000" i="1" dirty="0" smtClean="0"/>
              <a:t>Enthalpy and the Mechanics of </a:t>
            </a:r>
            <a:r>
              <a:rPr lang="en-GB" sz="2000" i="1" dirty="0" err="1" smtClean="0"/>
              <a:t>AdS</a:t>
            </a:r>
            <a:r>
              <a:rPr lang="en-GB" sz="2000" i="1" dirty="0" smtClean="0"/>
              <a:t> Black Holes</a:t>
            </a:r>
            <a:r>
              <a:rPr lang="en-GB" sz="2000" dirty="0" smtClean="0"/>
              <a:t>, Class. Quant. </a:t>
            </a:r>
            <a:r>
              <a:rPr lang="en-GB" sz="2000" dirty="0" err="1" smtClean="0"/>
              <a:t>Grav</a:t>
            </a:r>
            <a:r>
              <a:rPr lang="en-GB" sz="2000" dirty="0" smtClean="0"/>
              <a:t>.  26 (2009) 195011, [arXiv:0904.2765].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3039" y="2209789"/>
            <a:ext cx="642942" cy="73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109635" y="3424235"/>
            <a:ext cx="8286808" cy="3527248"/>
            <a:chOff x="1109635" y="3424235"/>
            <a:chExt cx="8286808" cy="3527248"/>
          </a:xfrm>
        </p:grpSpPr>
        <p:sp>
          <p:nvSpPr>
            <p:cNvPr id="7" name="Rectangle 6"/>
            <p:cNvSpPr/>
            <p:nvPr/>
          </p:nvSpPr>
          <p:spPr>
            <a:xfrm>
              <a:off x="1109635" y="3424235"/>
              <a:ext cx="8286808" cy="3527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Introduces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PdV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term into black hole thermodynamics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Mass M interpreted as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enthalpy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rather than energy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The formula can be used to calculate the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thermodynamic volume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associated with the black hole</a:t>
              </a: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  <a:p>
              <a:pPr>
                <a:buSzPct val="100000"/>
                <a:buFont typeface="Arial" pitchFamily="34" charset="0"/>
                <a:buChar char="•"/>
              </a:pPr>
              <a:endParaRPr lang="en-US" sz="24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4016" y="5853127"/>
              <a:ext cx="4500594" cy="435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for example, for Schwarzschild:</a:t>
              </a:r>
              <a:endParaRPr lang="en-GB" sz="2400" dirty="0"/>
            </a:p>
          </p:txBody>
        </p:sp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38923" y="5710251"/>
              <a:ext cx="2143125" cy="1038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8957</TotalTime>
  <Words>1494</Words>
  <PresentationFormat>Custom</PresentationFormat>
  <Paragraphs>198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 kubiznak</dc:creator>
  <cp:lastModifiedBy>David Kubiznak</cp:lastModifiedBy>
  <cp:revision>1141</cp:revision>
  <dcterms:modified xsi:type="dcterms:W3CDTF">2014-04-11T12:54:56Z</dcterms:modified>
</cp:coreProperties>
</file>