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36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39.xml" ContentType="application/vnd.openxmlformats-officedocument.presentationml.notesSlide+xml"/>
  <Override PartName="/ppt/embeddings/oleObject45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85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86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8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89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tags/tag27.xml" ContentType="application/vnd.openxmlformats-officedocument.presentationml.tags+xml"/>
  <Override PartName="/ppt/notesSlides/notesSlide90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2"/>
  </p:notesMasterIdLst>
  <p:sldIdLst>
    <p:sldId id="258" r:id="rId2"/>
    <p:sldId id="259" r:id="rId3"/>
    <p:sldId id="260" r:id="rId4"/>
    <p:sldId id="265" r:id="rId5"/>
    <p:sldId id="266" r:id="rId6"/>
    <p:sldId id="270" r:id="rId7"/>
    <p:sldId id="267" r:id="rId8"/>
    <p:sldId id="269" r:id="rId9"/>
    <p:sldId id="268" r:id="rId10"/>
    <p:sldId id="262" r:id="rId11"/>
    <p:sldId id="263" r:id="rId12"/>
    <p:sldId id="264" r:id="rId13"/>
    <p:sldId id="261" r:id="rId14"/>
    <p:sldId id="272" r:id="rId15"/>
    <p:sldId id="271" r:id="rId16"/>
    <p:sldId id="273" r:id="rId17"/>
    <p:sldId id="274" r:id="rId18"/>
    <p:sldId id="275" r:id="rId19"/>
    <p:sldId id="276" r:id="rId20"/>
    <p:sldId id="345" r:id="rId21"/>
    <p:sldId id="277" r:id="rId22"/>
    <p:sldId id="280" r:id="rId23"/>
    <p:sldId id="281" r:id="rId24"/>
    <p:sldId id="282" r:id="rId25"/>
    <p:sldId id="346" r:id="rId26"/>
    <p:sldId id="347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313" r:id="rId38"/>
    <p:sldId id="294" r:id="rId39"/>
    <p:sldId id="295" r:id="rId40"/>
    <p:sldId id="296" r:id="rId41"/>
    <p:sldId id="303" r:id="rId42"/>
    <p:sldId id="306" r:id="rId43"/>
    <p:sldId id="308" r:id="rId44"/>
    <p:sldId id="311" r:id="rId45"/>
    <p:sldId id="310" r:id="rId46"/>
    <p:sldId id="314" r:id="rId47"/>
    <p:sldId id="315" r:id="rId48"/>
    <p:sldId id="316" r:id="rId49"/>
    <p:sldId id="323" r:id="rId50"/>
    <p:sldId id="317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18" r:id="rId61"/>
    <p:sldId id="320" r:id="rId62"/>
    <p:sldId id="321" r:id="rId63"/>
    <p:sldId id="322" r:id="rId64"/>
    <p:sldId id="335" r:id="rId65"/>
    <p:sldId id="333" r:id="rId66"/>
    <p:sldId id="334" r:id="rId67"/>
    <p:sldId id="336" r:id="rId68"/>
    <p:sldId id="337" r:id="rId69"/>
    <p:sldId id="338" r:id="rId70"/>
    <p:sldId id="339" r:id="rId71"/>
    <p:sldId id="340" r:id="rId72"/>
    <p:sldId id="348" r:id="rId73"/>
    <p:sldId id="342" r:id="rId74"/>
    <p:sldId id="343" r:id="rId75"/>
    <p:sldId id="341" r:id="rId76"/>
    <p:sldId id="344" r:id="rId77"/>
    <p:sldId id="349" r:id="rId78"/>
    <p:sldId id="350" r:id="rId79"/>
    <p:sldId id="351" r:id="rId80"/>
    <p:sldId id="352" r:id="rId81"/>
    <p:sldId id="309" r:id="rId82"/>
    <p:sldId id="307" r:id="rId83"/>
    <p:sldId id="304" r:id="rId84"/>
    <p:sldId id="297" r:id="rId85"/>
    <p:sldId id="298" r:id="rId86"/>
    <p:sldId id="299" r:id="rId87"/>
    <p:sldId id="291" r:id="rId88"/>
    <p:sldId id="300" r:id="rId89"/>
    <p:sldId id="301" r:id="rId90"/>
    <p:sldId id="302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6" Type="http://schemas.openxmlformats.org/officeDocument/2006/relationships/image" Target="../media/image113.emf"/><Relationship Id="rId7" Type="http://schemas.openxmlformats.org/officeDocument/2006/relationships/image" Target="../media/image114.emf"/><Relationship Id="rId8" Type="http://schemas.openxmlformats.org/officeDocument/2006/relationships/image" Target="../media/image115.emf"/><Relationship Id="rId9" Type="http://schemas.openxmlformats.org/officeDocument/2006/relationships/image" Target="../media/image116.emf"/><Relationship Id="rId10" Type="http://schemas.openxmlformats.org/officeDocument/2006/relationships/image" Target="../media/image117.emf"/><Relationship Id="rId11" Type="http://schemas.openxmlformats.org/officeDocument/2006/relationships/image" Target="../media/image118.emf"/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Relationship Id="rId2" Type="http://schemas.openxmlformats.org/officeDocument/2006/relationships/image" Target="../media/image1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Relationship Id="rId2" Type="http://schemas.openxmlformats.org/officeDocument/2006/relationships/image" Target="../media/image1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4" Type="http://schemas.openxmlformats.org/officeDocument/2006/relationships/image" Target="../media/image144.emf"/><Relationship Id="rId5" Type="http://schemas.openxmlformats.org/officeDocument/2006/relationships/image" Target="../media/image145.emf"/><Relationship Id="rId6" Type="http://schemas.openxmlformats.org/officeDocument/2006/relationships/image" Target="../media/image146.emf"/><Relationship Id="rId7" Type="http://schemas.openxmlformats.org/officeDocument/2006/relationships/image" Target="../media/image147.emf"/><Relationship Id="rId8" Type="http://schemas.openxmlformats.org/officeDocument/2006/relationships/image" Target="../media/image148.emf"/><Relationship Id="rId9" Type="http://schemas.openxmlformats.org/officeDocument/2006/relationships/image" Target="../media/image149.emf"/><Relationship Id="rId10" Type="http://schemas.openxmlformats.org/officeDocument/2006/relationships/image" Target="../media/image150.emf"/><Relationship Id="rId1" Type="http://schemas.openxmlformats.org/officeDocument/2006/relationships/image" Target="../media/image141.emf"/><Relationship Id="rId2" Type="http://schemas.openxmlformats.org/officeDocument/2006/relationships/image" Target="../media/image1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Relationship Id="rId2" Type="http://schemas.openxmlformats.org/officeDocument/2006/relationships/image" Target="../media/image1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16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78E27-0554-A349-8769-32041ED4C582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29B5-86C2-3C44-BBE7-203E5D3D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C14E53-9671-CC41-AF1D-3DC1255C4138}" type="slidenum">
              <a:rPr lang="en-US" sz="1200" i="0">
                <a:solidFill>
                  <a:srgbClr val="000000"/>
                </a:solidFill>
              </a:rPr>
              <a:pPr/>
              <a:t>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673BD1-8D79-5042-8D83-DBE5B52BA7EE}" type="slidenum">
              <a:rPr lang="en-US" sz="1200" i="0">
                <a:solidFill>
                  <a:srgbClr val="000000"/>
                </a:solidFill>
              </a:rPr>
              <a:pPr/>
              <a:t>15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E3946-271E-C149-9EF4-E82D8286AB74}" type="slidenum">
              <a:rPr lang="en-US" sz="1200" i="0">
                <a:solidFill>
                  <a:srgbClr val="000000"/>
                </a:solidFill>
              </a:rPr>
              <a:pPr/>
              <a:t>16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E54E4-B0C4-8C4A-8FFC-2780D8120063}" type="slidenum">
              <a:rPr lang="en-US"/>
              <a:pPr/>
              <a:t>17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18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E07F81-6DED-BF48-98FA-03ECFADE4D2D}" type="slidenum">
              <a:rPr lang="en-US" sz="1200" i="0"/>
              <a:pPr/>
              <a:t>19</a:t>
            </a:fld>
            <a:endParaRPr lang="en-US" sz="1200" i="0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EC3D5-143C-0A43-BB93-0B76A128BB17}" type="slidenum">
              <a:rPr lang="en-US" sz="1200" i="0">
                <a:solidFill>
                  <a:srgbClr val="000000"/>
                </a:solidFill>
              </a:rPr>
              <a:pPr/>
              <a:t>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20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AF50D5-1B83-A743-8236-A7276BCFBA6F}" type="slidenum">
              <a:rPr lang="en-US" sz="1200" i="0"/>
              <a:pPr/>
              <a:t>21</a:t>
            </a:fld>
            <a:endParaRPr lang="en-US" sz="1200" i="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75F629-6976-414F-8071-D2F4039EBC9A}" type="slidenum">
              <a:rPr lang="en-US" sz="1200" i="0"/>
              <a:pPr/>
              <a:t>22</a:t>
            </a:fld>
            <a:endParaRPr lang="en-US" sz="1200" i="0"/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066A6-8947-8D41-8B02-8AA6C7B1F078}" type="slidenum">
              <a:rPr lang="en-US" sz="1200" i="0"/>
              <a:pPr/>
              <a:t>23</a:t>
            </a:fld>
            <a:endParaRPr lang="en-US" sz="1200" i="0"/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AE8162-4BF1-024D-B9D5-FCE6E75BA583}" type="slidenum">
              <a:rPr lang="en-US" sz="1200" i="0"/>
              <a:pPr/>
              <a:t>24</a:t>
            </a:fld>
            <a:endParaRPr lang="en-US" sz="1200" i="0"/>
          </a:p>
        </p:txBody>
      </p:sp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BE5E9-03D2-5443-B6DC-C42D49A7E127}" type="slidenum">
              <a:rPr lang="en-US"/>
              <a:pPr/>
              <a:t>25</a:t>
            </a:fld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60B82-D57B-D34C-A034-EC9BB0376CAB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5F343-9E5F-034D-9D58-491BB1848428}" type="slidenum">
              <a:rPr lang="en-US"/>
              <a:pPr/>
              <a:t>27</a:t>
            </a:fld>
            <a:endParaRPr lang="en-US"/>
          </a:p>
        </p:txBody>
      </p:sp>
      <p:sp>
        <p:nvSpPr>
          <p:cNvPr id="2293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E83B4-1696-944A-8D6A-DA286857063A}" type="slidenum">
              <a:rPr lang="en-US"/>
              <a:pPr/>
              <a:t>28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AE72C-ECDB-4342-9214-FB3BCDFD981A}" type="slidenum">
              <a:rPr lang="en-US"/>
              <a:pPr/>
              <a:t>29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3A4FF-B1FD-6A40-AC77-83FC1E692BE5}" type="slidenum">
              <a:rPr lang="en-US"/>
              <a:pPr/>
              <a:t>30</a:t>
            </a:fld>
            <a:endParaRPr lang="en-US"/>
          </a:p>
        </p:txBody>
      </p:sp>
      <p:sp>
        <p:nvSpPr>
          <p:cNvPr id="2355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68A34-6995-F74D-AFB2-252ED09A618D}" type="slidenum">
              <a:rPr lang="en-US"/>
              <a:pPr/>
              <a:t>31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32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B7A9F-D6B4-E949-B8FC-69E062BB7353}" type="slidenum">
              <a:rPr lang="en-US"/>
              <a:pPr/>
              <a:t>33</a:t>
            </a:fld>
            <a:endParaRPr lang="en-US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D9040-2DC7-4F4A-8353-4EC719EC3C0A}" type="slidenum">
              <a:rPr lang="en-US"/>
              <a:pPr/>
              <a:t>34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86B83-BDB7-004E-AB5F-20F5AE248F78}" type="slidenum">
              <a:rPr lang="en-US"/>
              <a:pPr/>
              <a:t>35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5CB87-3C79-BC4A-9898-F732D3FCDCC3}" type="slidenum">
              <a:rPr lang="en-US"/>
              <a:pPr/>
              <a:t>36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5CB87-3C79-BC4A-9898-F732D3FCDCC3}" type="slidenum">
              <a:rPr lang="en-US"/>
              <a:pPr/>
              <a:t>37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FEAF4-F307-3741-BEED-A79AA25BABB5}" type="slidenum">
              <a:rPr lang="en-US"/>
              <a:pPr/>
              <a:t>38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4A55F-33EF-7C45-A2B6-C0AAE692C190}" type="slidenum">
              <a:rPr lang="en-US"/>
              <a:pPr/>
              <a:t>39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47980-370E-974E-8D3A-9DD3DBCBB741}" type="slidenum">
              <a:rPr lang="en-US"/>
              <a:pPr/>
              <a:t>40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41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42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43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44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45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46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47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48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49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5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474C9-385F-0748-BB78-85B33F9979C3}" type="slidenum">
              <a:rPr lang="en-US" sz="1200" i="0">
                <a:solidFill>
                  <a:srgbClr val="000000"/>
                </a:solidFill>
              </a:rPr>
              <a:pPr/>
              <a:t>55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CD841-13C3-C244-BE09-8E9A9EAF1D74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CD841-13C3-C244-BE09-8E9A9EAF1D74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CD841-13C3-C244-BE09-8E9A9EAF1D74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CD841-13C3-C244-BE09-8E9A9EAF1D74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3D10-14F7-2847-BE3C-EF6796212357}" type="slidenum">
              <a:rPr lang="en-US" sz="1200" i="0">
                <a:solidFill>
                  <a:srgbClr val="000000"/>
                </a:solidFill>
              </a:rPr>
              <a:pPr/>
              <a:t>60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3D10-14F7-2847-BE3C-EF6796212357}" type="slidenum">
              <a:rPr lang="en-US" sz="1200" i="0">
                <a:solidFill>
                  <a:srgbClr val="000000"/>
                </a:solidFill>
              </a:rPr>
              <a:pPr/>
              <a:t>61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3D10-14F7-2847-BE3C-EF6796212357}" type="slidenum">
              <a:rPr lang="en-US" sz="1200" i="0">
                <a:solidFill>
                  <a:srgbClr val="000000"/>
                </a:solidFill>
              </a:rPr>
              <a:pPr/>
              <a:t>62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3D10-14F7-2847-BE3C-EF6796212357}" type="slidenum">
              <a:rPr lang="en-US" sz="1200" i="0">
                <a:solidFill>
                  <a:srgbClr val="000000"/>
                </a:solidFill>
              </a:rPr>
              <a:pPr/>
              <a:t>63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EC3D5-143C-0A43-BB93-0B76A128BB17}" type="slidenum">
              <a:rPr lang="en-US" sz="1200" i="0">
                <a:solidFill>
                  <a:srgbClr val="000000"/>
                </a:solidFill>
              </a:rPr>
              <a:pPr/>
              <a:t>64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65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66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67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68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69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71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73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74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75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9654E-0A30-6E49-84FE-64A895E8E1E1}" type="slidenum">
              <a:rPr lang="en-US" sz="1200" i="0">
                <a:solidFill>
                  <a:srgbClr val="000000"/>
                </a:solidFill>
              </a:rPr>
              <a:pPr/>
              <a:t>76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673BD1-8D79-5042-8D83-DBE5B52BA7EE}" type="slidenum">
              <a:rPr lang="en-US" sz="1200" i="0">
                <a:solidFill>
                  <a:srgbClr val="000000"/>
                </a:solidFill>
              </a:rPr>
              <a:pPr/>
              <a:t>77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E3946-271E-C149-9EF4-E82D8286AB74}" type="slidenum">
              <a:rPr lang="en-US" sz="1200" i="0">
                <a:solidFill>
                  <a:srgbClr val="000000"/>
                </a:solidFill>
              </a:rPr>
              <a:pPr/>
              <a:t>78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E54E4-B0C4-8C4A-8FFC-2780D8120063}" type="slidenum">
              <a:rPr lang="en-US"/>
              <a:pPr/>
              <a:t>79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8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80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46345-22B3-0D43-A8EB-B99538A646D9}" type="slidenum">
              <a:rPr lang="en-US"/>
              <a:pPr/>
              <a:t>81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82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CFE3-A599-A747-B13B-317271957DFE}" type="slidenum">
              <a:rPr lang="en-US"/>
              <a:pPr/>
              <a:t>83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B0D18-2CED-BB44-9F9B-70086158DE4E}" type="slidenum">
              <a:rPr lang="en-US"/>
              <a:pPr/>
              <a:t>84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30132-A8AF-3F4C-8C0F-8C088C3B7E21}" type="slidenum">
              <a:rPr lang="en-US"/>
              <a:pPr/>
              <a:t>85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42905-9A35-B74E-BC94-07E8CDA5DECD}" type="slidenum">
              <a:rPr lang="en-US"/>
              <a:pPr/>
              <a:t>86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9556F-E1F3-DD4C-AF07-893A9C803D0C}" type="slidenum">
              <a:rPr lang="en-US"/>
              <a:pPr/>
              <a:t>87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6AB18-47A8-9E4A-98CE-2E44AE78D6B4}" type="slidenum">
              <a:rPr lang="en-US"/>
              <a:pPr/>
              <a:t>88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B88F3-B5A7-D14F-A8B4-7FF239DBFAE1}" type="slidenum">
              <a:rPr lang="en-US"/>
              <a:pPr/>
              <a:t>89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029BA-699D-E64B-8B02-ADE39EB73548}" type="slidenum">
              <a:rPr lang="en-US" sz="1200" i="0">
                <a:solidFill>
                  <a:srgbClr val="000000"/>
                </a:solidFill>
              </a:rPr>
              <a:pPr/>
              <a:t>9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CEC5B-B3A6-2D42-B40F-9E49E4328CD4}" type="slidenum">
              <a:rPr lang="en-US"/>
              <a:pPr/>
              <a:t>90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68B1-7880-FE41-82B7-56B1D06D2A3E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120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91E10-84A2-7240-8FF2-4B0A73717659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72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8B87-4463-7645-A502-C835FE185FD6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152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6941-393A-354D-BAAC-07ECF74EA69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88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5F6C-0692-8B42-972E-73B139C4A10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59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527C-4CE9-D94E-9E23-04E357440D43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62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12A2-A096-AB44-A7DF-19F8A863C63D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74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2E20-27E1-9E4F-9102-F553013E342A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817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2FE8-CF9C-734A-B71A-A6D4C8DFB337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827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4022-38B3-C24E-874C-3ABAC6DE59E9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74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E031-C231-0A43-9951-1951B7D42CF2}" type="slidenum">
              <a:rPr lang="en-US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7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A98234-6883-4944-A82C-03B70D89192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emf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28.emf"/><Relationship Id="rId22" Type="http://schemas.openxmlformats.org/officeDocument/2006/relationships/oleObject" Target="../embeddings/oleObject17.bin"/><Relationship Id="rId23" Type="http://schemas.openxmlformats.org/officeDocument/2006/relationships/image" Target="../media/image29.emf"/><Relationship Id="rId24" Type="http://schemas.openxmlformats.org/officeDocument/2006/relationships/oleObject" Target="../embeddings/oleObject18.bin"/><Relationship Id="rId25" Type="http://schemas.openxmlformats.org/officeDocument/2006/relationships/image" Target="../media/image30.emf"/><Relationship Id="rId26" Type="http://schemas.openxmlformats.org/officeDocument/2006/relationships/oleObject" Target="../embeddings/oleObject19.bin"/><Relationship Id="rId27" Type="http://schemas.openxmlformats.org/officeDocument/2006/relationships/image" Target="../media/image31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2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25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26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0.emf"/><Relationship Id="rId7" Type="http://schemas.openxmlformats.org/officeDocument/2006/relationships/image" Target="../media/image32.emf"/><Relationship Id="rId8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4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50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59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60.emf"/><Relationship Id="rId23" Type="http://schemas.openxmlformats.org/officeDocument/2006/relationships/image" Target="../media/image61.png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6.xml"/><Relationship Id="rId5" Type="http://schemas.openxmlformats.org/officeDocument/2006/relationships/oleObject" Target="../embeddings/oleObject3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6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6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1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4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5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5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e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103.emf"/><Relationship Id="rId14" Type="http://schemas.openxmlformats.org/officeDocument/2006/relationships/image" Target="../media/image71.png"/><Relationship Id="rId15" Type="http://schemas.openxmlformats.org/officeDocument/2006/relationships/image" Target="../media/image10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99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100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101.emf"/><Relationship Id="rId10" Type="http://schemas.openxmlformats.org/officeDocument/2006/relationships/oleObject" Target="../embeddings/oleObject4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2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105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3.xml"/><Relationship Id="rId5" Type="http://schemas.openxmlformats.org/officeDocument/2006/relationships/image" Target="../media/image66.png"/><Relationship Id="rId6" Type="http://schemas.openxmlformats.org/officeDocument/2006/relationships/image" Target="../media/image68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emf"/><Relationship Id="rId20" Type="http://schemas.openxmlformats.org/officeDocument/2006/relationships/oleObject" Target="../embeddings/oleObject59.bin"/><Relationship Id="rId21" Type="http://schemas.openxmlformats.org/officeDocument/2006/relationships/image" Target="../media/image116.emf"/><Relationship Id="rId22" Type="http://schemas.openxmlformats.org/officeDocument/2006/relationships/oleObject" Target="../embeddings/oleObject60.bin"/><Relationship Id="rId23" Type="http://schemas.openxmlformats.org/officeDocument/2006/relationships/image" Target="../media/image117.emf"/><Relationship Id="rId24" Type="http://schemas.openxmlformats.org/officeDocument/2006/relationships/oleObject" Target="../embeddings/oleObject61.bin"/><Relationship Id="rId25" Type="http://schemas.openxmlformats.org/officeDocument/2006/relationships/image" Target="../media/image118.e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112.emf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113.emf"/><Relationship Id="rId16" Type="http://schemas.openxmlformats.org/officeDocument/2006/relationships/oleObject" Target="../embeddings/oleObject57.bin"/><Relationship Id="rId17" Type="http://schemas.openxmlformats.org/officeDocument/2006/relationships/image" Target="../media/image114.emf"/><Relationship Id="rId18" Type="http://schemas.openxmlformats.org/officeDocument/2006/relationships/oleObject" Target="../embeddings/oleObject58.bin"/><Relationship Id="rId19" Type="http://schemas.openxmlformats.org/officeDocument/2006/relationships/image" Target="../media/image11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109.emf"/><Relationship Id="rId8" Type="http://schemas.openxmlformats.org/officeDocument/2006/relationships/oleObject" Target="../embeddings/oleObject53.bin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123.emf"/><Relationship Id="rId14" Type="http://schemas.openxmlformats.org/officeDocument/2006/relationships/oleObject" Target="../embeddings/oleObject67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68.bin"/><Relationship Id="rId17" Type="http://schemas.openxmlformats.org/officeDocument/2006/relationships/image" Target="../media/image1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121.emf"/><Relationship Id="rId10" Type="http://schemas.openxmlformats.org/officeDocument/2006/relationships/oleObject" Target="../embeddings/oleObject6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126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1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87.xml"/><Relationship Id="rId10" Type="http://schemas.openxmlformats.org/officeDocument/2006/relationships/image" Target="../media/image128.png"/></Relationships>
</file>

<file path=ppt/slides/_rels/slide8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png"/><Relationship Id="rId12" Type="http://schemas.openxmlformats.org/officeDocument/2006/relationships/image" Target="../media/image139.png"/><Relationship Id="rId13" Type="http://schemas.openxmlformats.org/officeDocument/2006/relationships/image" Target="../media/image140.png"/><Relationship Id="rId1" Type="http://schemas.openxmlformats.org/officeDocument/2006/relationships/vmlDrawing" Target="../drawings/vmlDrawing14.v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88.xml"/><Relationship Id="rId6" Type="http://schemas.openxmlformats.org/officeDocument/2006/relationships/oleObject" Target="../embeddings/oleObject71.bin"/><Relationship Id="rId7" Type="http://schemas.openxmlformats.org/officeDocument/2006/relationships/image" Target="../media/image135.emf"/><Relationship Id="rId8" Type="http://schemas.openxmlformats.org/officeDocument/2006/relationships/oleObject" Target="../embeddings/oleObject72.bin"/><Relationship Id="rId9" Type="http://schemas.openxmlformats.org/officeDocument/2006/relationships/image" Target="../media/image136.emf"/><Relationship Id="rId10" Type="http://schemas.openxmlformats.org/officeDocument/2006/relationships/image" Target="../media/image137.png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emf"/><Relationship Id="rId20" Type="http://schemas.openxmlformats.org/officeDocument/2006/relationships/oleObject" Target="../embeddings/oleObject81.bin"/><Relationship Id="rId21" Type="http://schemas.openxmlformats.org/officeDocument/2006/relationships/image" Target="../media/image149.emf"/><Relationship Id="rId22" Type="http://schemas.openxmlformats.org/officeDocument/2006/relationships/oleObject" Target="../embeddings/oleObject82.bin"/><Relationship Id="rId23" Type="http://schemas.openxmlformats.org/officeDocument/2006/relationships/image" Target="../media/image150.emf"/><Relationship Id="rId10" Type="http://schemas.openxmlformats.org/officeDocument/2006/relationships/oleObject" Target="../embeddings/oleObject76.bin"/><Relationship Id="rId11" Type="http://schemas.openxmlformats.org/officeDocument/2006/relationships/image" Target="../media/image144.e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145.emf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146.emf"/><Relationship Id="rId16" Type="http://schemas.openxmlformats.org/officeDocument/2006/relationships/oleObject" Target="../embeddings/oleObject79.bin"/><Relationship Id="rId17" Type="http://schemas.openxmlformats.org/officeDocument/2006/relationships/image" Target="../media/image147.emf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1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9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141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142.emf"/><Relationship Id="rId8" Type="http://schemas.openxmlformats.org/officeDocument/2006/relationships/oleObject" Target="../embeddings/oleObject7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90.xml"/><Relationship Id="rId5" Type="http://schemas.openxmlformats.org/officeDocument/2006/relationships/oleObject" Target="../embeddings/oleObject83.bin"/><Relationship Id="rId6" Type="http://schemas.openxmlformats.org/officeDocument/2006/relationships/image" Target="../media/image151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152.emf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" Type="http://schemas.openxmlformats.org/officeDocument/2006/relationships/vmlDrawing" Target="../drawings/vmlDrawing16.vml"/><Relationship Id="rId2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05820A-65E0-0A44-BD4C-6CD6B0257088}" type="slidenum">
              <a:rPr lang="en-US" sz="1400" i="0">
                <a:solidFill>
                  <a:srgbClr val="000000"/>
                </a:solidFill>
              </a:rPr>
              <a:pPr/>
              <a:t>1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533400" y="228600"/>
            <a:ext cx="83058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1041" y="379513"/>
            <a:ext cx="6533966" cy="838200"/>
          </a:xfrm>
          <a:noFill/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VI: Electric Dipole Moments Beyond the Standard Model</a:t>
            </a:r>
            <a:endParaRPr lang="en-US" sz="2800" b="1" i="1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2662180" cy="58477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ACFI EDM School November 2016</a:t>
            </a: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38200" y="1752600"/>
            <a:ext cx="4343400" cy="796925"/>
            <a:chOff x="914400" y="1524000"/>
            <a:chExt cx="4343400" cy="796925"/>
          </a:xfrm>
        </p:grpSpPr>
        <p:sp>
          <p:nvSpPr>
            <p:cNvPr id="174084" name="Text Box 4"/>
            <p:cNvSpPr txBox="1">
              <a:spLocks noChangeArrowheads="1"/>
            </p:cNvSpPr>
            <p:nvPr/>
          </p:nvSpPr>
          <p:spPr bwMode="auto">
            <a:xfrm>
              <a:off x="914400" y="1524000"/>
              <a:ext cx="3505200" cy="79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6C18B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M.J. Ramsey-Musolf</a:t>
              </a:r>
            </a:p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i="1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defTabSz="91440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U Mass Amherst</a:t>
              </a:r>
              <a:endParaRPr lang="en-US" sz="2400" dirty="0">
                <a:solidFill>
                  <a:srgbClr val="6C18B0"/>
                </a:solidFill>
                <a:latin typeface="Time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348" name="Group 14"/>
            <p:cNvGrpSpPr>
              <a:grpSpLocks/>
            </p:cNvGrpSpPr>
            <p:nvPr/>
          </p:nvGrpSpPr>
          <p:grpSpPr bwMode="auto">
            <a:xfrm>
              <a:off x="4648200" y="1524000"/>
              <a:ext cx="609600" cy="760413"/>
              <a:chOff x="2640" y="941"/>
              <a:chExt cx="432" cy="546"/>
            </a:xfrm>
          </p:grpSpPr>
          <p:pic>
            <p:nvPicPr>
              <p:cNvPr id="174090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941"/>
                <a:ext cx="432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7409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48"/>
                <a:ext cx="432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342" name="Group 2"/>
          <p:cNvGrpSpPr>
            <a:grpSpLocks/>
          </p:cNvGrpSpPr>
          <p:nvPr/>
        </p:nvGrpSpPr>
        <p:grpSpPr bwMode="auto">
          <a:xfrm>
            <a:off x="762000" y="3048000"/>
            <a:ext cx="7696200" cy="2089150"/>
            <a:chOff x="762000" y="2743200"/>
            <a:chExt cx="7696200" cy="2089150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762000" y="4495800"/>
              <a:ext cx="403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008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http://www.physics.umass.edu/acfi/</a:t>
              </a: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344" name="Group 2"/>
            <p:cNvGrpSpPr>
              <a:grpSpLocks/>
            </p:cNvGrpSpPr>
            <p:nvPr/>
          </p:nvGrpSpPr>
          <p:grpSpPr bwMode="auto">
            <a:xfrm>
              <a:off x="838200" y="2743200"/>
              <a:ext cx="7620000" cy="1608138"/>
              <a:chOff x="838200" y="2743200"/>
              <a:chExt cx="7620000" cy="1608138"/>
            </a:xfrm>
          </p:grpSpPr>
          <p:pic>
            <p:nvPicPr>
              <p:cNvPr id="174093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743200"/>
                <a:ext cx="7620000" cy="160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4346" name="Rectangle 1"/>
              <p:cNvSpPr>
                <a:spLocks noChangeArrowheads="1"/>
              </p:cNvSpPr>
              <p:nvPr/>
            </p:nvSpPr>
            <p:spPr bwMode="auto">
              <a:xfrm>
                <a:off x="838200" y="2743200"/>
                <a:ext cx="7620000" cy="1600200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10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71067" y="2294215"/>
            <a:ext cx="924983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146" y="3747497"/>
            <a:ext cx="663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CPV Phase: large enough for baryogenesis ?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1449" y="3622608"/>
            <a:ext cx="6753351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33559" y="2994863"/>
            <a:ext cx="7838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050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11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146" y="3747497"/>
            <a:ext cx="663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BSM mass scale: </a:t>
            </a:r>
            <a:r>
              <a:rPr lang="en-US" sz="2400" i="1" dirty="0" err="1" smtClean="0">
                <a:solidFill>
                  <a:srgbClr val="000090"/>
                </a:solidFill>
              </a:rPr>
              <a:t>TeV</a:t>
            </a:r>
            <a:r>
              <a:rPr lang="en-US" sz="2400" i="1" dirty="0" smtClean="0">
                <a:solidFill>
                  <a:srgbClr val="000090"/>
                </a:solidFill>
              </a:rPr>
              <a:t> ? Much higher ?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21102" y="2314843"/>
            <a:ext cx="1395313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1449" y="3622608"/>
            <a:ext cx="5820791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>
            <a:off x="5118759" y="3015491"/>
            <a:ext cx="0" cy="6071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171449" y="5270331"/>
            <a:ext cx="704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= 246 GeV </a:t>
            </a:r>
            <a:r>
              <a:rPr lang="en-US" sz="2400" i="1" dirty="0">
                <a:solidFill>
                  <a:srgbClr val="000090"/>
                </a:solidFill>
                <a:cs typeface="Symbol" charset="2"/>
              </a:rPr>
              <a:t>	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Higgs vacuum expectation value</a:t>
            </a:r>
          </a:p>
          <a:p>
            <a:r>
              <a:rPr lang="en-US" sz="2400" i="1" dirty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 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&gt; 246 GeV		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Mass scale of BSM physics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1450" y="5278730"/>
            <a:ext cx="6886804" cy="822597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baseline="-25000" dirty="0" smtClean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146" y="3747497"/>
            <a:ext cx="704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BSM dynamics: perturbative? Strongly coupled? 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09604" y="2294215"/>
            <a:ext cx="830916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1449" y="3622608"/>
            <a:ext cx="7169071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>
            <a:off x="7925062" y="2994863"/>
            <a:ext cx="0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71449" y="5270331"/>
            <a:ext cx="704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660066"/>
                </a:solidFill>
                <a:cs typeface="Symbol" charset="2"/>
              </a:rPr>
              <a:t> 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y</a:t>
            </a:r>
            <a:r>
              <a:rPr lang="en-US" sz="2400" i="1" baseline="-25000" dirty="0" err="1" smtClean="0">
                <a:solidFill>
                  <a:srgbClr val="660066"/>
                </a:solidFill>
                <a:cs typeface="Symbol" charset="2"/>
              </a:rPr>
              <a:t>f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 </a:t>
            </a:r>
            <a:r>
              <a:rPr lang="en-US" sz="2400" i="1" dirty="0">
                <a:solidFill>
                  <a:srgbClr val="000090"/>
                </a:solidFill>
                <a:cs typeface="Symbol" charset="2"/>
              </a:rPr>
              <a:t>	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	Fermion f Yukawa coupling</a:t>
            </a:r>
          </a:p>
          <a:p>
            <a:r>
              <a:rPr lang="en-US" sz="2400" i="1" dirty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F		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Function of the dynamics 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1450" y="5278730"/>
            <a:ext cx="4974427" cy="822597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4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13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baseline="-25000" dirty="0" smtClean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825" y="3747497"/>
            <a:ext cx="704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Need information from at least three “frontiers” 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09604" y="2294215"/>
            <a:ext cx="830916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1449" y="3622608"/>
            <a:ext cx="7169071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>
            <a:off x="7925062" y="2994863"/>
            <a:ext cx="0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263163" y="2294215"/>
            <a:ext cx="885854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85371" y="2294764"/>
            <a:ext cx="1415366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29183" y="2994863"/>
            <a:ext cx="7839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051673" y="2994863"/>
            <a:ext cx="7839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65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14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baseline="-25000" dirty="0" smtClean="0">
                <a:solidFill>
                  <a:srgbClr val="80000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825" y="3747497"/>
            <a:ext cx="704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Need information from at least three “frontiers” 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09604" y="2294215"/>
            <a:ext cx="830916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1449" y="3622608"/>
            <a:ext cx="7169071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>
            <a:off x="7925062" y="2994863"/>
            <a:ext cx="0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263163" y="2294215"/>
            <a:ext cx="885854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85371" y="2294764"/>
            <a:ext cx="1415366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29183" y="2994863"/>
            <a:ext cx="7839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051673" y="2994863"/>
            <a:ext cx="7839" cy="6277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171449" y="4741321"/>
            <a:ext cx="7411749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Baryon asymmetry			</a:t>
            </a:r>
            <a:r>
              <a:rPr lang="en-US" sz="2800" i="1" dirty="0" smtClean="0">
                <a:solidFill>
                  <a:srgbClr val="3366FF"/>
                </a:solidFill>
              </a:rPr>
              <a:t>Cosmic Frontier</a:t>
            </a:r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High energy collisions		</a:t>
            </a:r>
            <a:r>
              <a:rPr lang="en-US" sz="2800" i="1" dirty="0" smtClean="0">
                <a:solidFill>
                  <a:srgbClr val="3366FF"/>
                </a:solidFill>
              </a:rPr>
              <a:t>Energy Frontier</a:t>
            </a:r>
            <a:endParaRPr lang="en-US" sz="2800" i="1" dirty="0" smtClean="0">
              <a:solidFill>
                <a:srgbClr val="660066"/>
              </a:solidFill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i="1" dirty="0" smtClean="0">
                <a:solidFill>
                  <a:srgbClr val="660066"/>
                </a:solidFill>
              </a:rPr>
              <a:t>EDMs							</a:t>
            </a:r>
            <a:r>
              <a:rPr lang="en-US" sz="2800" i="1" dirty="0" smtClean="0">
                <a:solidFill>
                  <a:srgbClr val="3366FF"/>
                </a:solidFill>
              </a:rPr>
              <a:t>Intensity Frontier</a:t>
            </a:r>
            <a:endParaRPr lang="en-US" sz="28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6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15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200400" y="1219200"/>
            <a:ext cx="2743200" cy="914400"/>
            <a:chOff x="1920" y="912"/>
            <a:chExt cx="1728" cy="576"/>
          </a:xfrm>
        </p:grpSpPr>
        <p:sp>
          <p:nvSpPr>
            <p:cNvPr id="86058" name="Rectangle 3"/>
            <p:cNvSpPr>
              <a:spLocks noChangeArrowheads="1"/>
            </p:cNvSpPr>
            <p:nvPr/>
          </p:nvSpPr>
          <p:spPr bwMode="auto">
            <a:xfrm>
              <a:off x="1920" y="912"/>
              <a:ext cx="1728" cy="576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59" name="Text Box 4"/>
            <p:cNvSpPr txBox="1">
              <a:spLocks noChangeArrowheads="1"/>
            </p:cNvSpPr>
            <p:nvPr/>
          </p:nvSpPr>
          <p:spPr bwMode="auto">
            <a:xfrm>
              <a:off x="2304" y="96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0">
                  <a:solidFill>
                    <a:srgbClr val="00007C"/>
                  </a:solidFill>
                </a:rPr>
                <a:t>BSM CPV</a:t>
              </a:r>
            </a:p>
          </p:txBody>
        </p:sp>
        <p:sp>
          <p:nvSpPr>
            <p:cNvPr id="86060" name="Text Box 5"/>
            <p:cNvSpPr txBox="1">
              <a:spLocks noChangeArrowheads="1"/>
            </p:cNvSpPr>
            <p:nvPr/>
          </p:nvSpPr>
          <p:spPr bwMode="auto">
            <a:xfrm>
              <a:off x="1920" y="1200"/>
              <a:ext cx="1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i="0">
                  <a:solidFill>
                    <a:srgbClr val="800080"/>
                  </a:solidFill>
                </a:rPr>
                <a:t>SUSY, GUTs, Extra Dim…</a:t>
              </a:r>
              <a:endParaRPr lang="en-US" sz="1800" b="1" i="0">
                <a:solidFill>
                  <a:srgbClr val="800080"/>
                </a:solidFill>
              </a:endParaRPr>
            </a:p>
          </p:txBody>
        </p:sp>
      </p:grpSp>
      <p:grpSp>
        <p:nvGrpSpPr>
          <p:cNvPr id="86019" name="Group 6"/>
          <p:cNvGrpSpPr>
            <a:grpSpLocks/>
          </p:cNvGrpSpPr>
          <p:nvPr/>
        </p:nvGrpSpPr>
        <p:grpSpPr bwMode="auto">
          <a:xfrm>
            <a:off x="3962400" y="5486400"/>
            <a:ext cx="1143000" cy="1143000"/>
            <a:chOff x="2592" y="3456"/>
            <a:chExt cx="720" cy="720"/>
          </a:xfrm>
        </p:grpSpPr>
        <p:sp>
          <p:nvSpPr>
            <p:cNvPr id="86056" name="Oval 7"/>
            <p:cNvSpPr>
              <a:spLocks noChangeArrowheads="1"/>
            </p:cNvSpPr>
            <p:nvPr/>
          </p:nvSpPr>
          <p:spPr bwMode="auto">
            <a:xfrm>
              <a:off x="2592" y="3456"/>
              <a:ext cx="720" cy="720"/>
            </a:xfrm>
            <a:prstGeom prst="ellipse">
              <a:avLst/>
            </a:prstGeom>
            <a:noFill/>
            <a:ln w="28575">
              <a:solidFill>
                <a:srgbClr val="7D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57" name="Text Box 8"/>
            <p:cNvSpPr txBox="1">
              <a:spLocks noChangeArrowheads="1"/>
            </p:cNvSpPr>
            <p:nvPr/>
          </p:nvSpPr>
          <p:spPr bwMode="auto">
            <a:xfrm>
              <a:off x="2688" y="364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i="0">
                  <a:solidFill>
                    <a:srgbClr val="00007C"/>
                  </a:solidFill>
                </a:rPr>
                <a:t>Expt</a:t>
              </a:r>
              <a:endParaRPr lang="en-US" b="1" i="0">
                <a:solidFill>
                  <a:srgbClr val="800080"/>
                </a:solidFill>
              </a:endParaRPr>
            </a:p>
          </p:txBody>
        </p:sp>
      </p:grpSp>
      <p:sp>
        <p:nvSpPr>
          <p:cNvPr id="86020" name="Line 9"/>
          <p:cNvSpPr>
            <a:spLocks noChangeShapeType="1"/>
          </p:cNvSpPr>
          <p:nvPr/>
        </p:nvSpPr>
        <p:spPr bwMode="auto">
          <a:xfrm>
            <a:off x="4495800" y="2057400"/>
            <a:ext cx="0" cy="8382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b="1" i="1">
                <a:solidFill>
                  <a:srgbClr val="00007C"/>
                </a:solidFill>
                <a:latin typeface="Arial" charset="0"/>
                <a:ea typeface="ＭＳ Ｐゴシック" charset="0"/>
                <a:cs typeface="ＭＳ Ｐゴシック" charset="0"/>
              </a:rPr>
              <a:t>EDM Interpretation &amp; Multiple Scales</a:t>
            </a:r>
            <a:endParaRPr lang="en-US" sz="2400" b="1">
              <a:solidFill>
                <a:srgbClr val="00007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22" name="Group 11"/>
          <p:cNvGrpSpPr>
            <a:grpSpLocks/>
          </p:cNvGrpSpPr>
          <p:nvPr/>
        </p:nvGrpSpPr>
        <p:grpSpPr bwMode="auto">
          <a:xfrm>
            <a:off x="228600" y="914400"/>
            <a:ext cx="3048000" cy="914400"/>
            <a:chOff x="144" y="576"/>
            <a:chExt cx="1920" cy="576"/>
          </a:xfrm>
        </p:grpSpPr>
        <p:grpSp>
          <p:nvGrpSpPr>
            <p:cNvPr id="86051" name="Group 12"/>
            <p:cNvGrpSpPr>
              <a:grpSpLocks/>
            </p:cNvGrpSpPr>
            <p:nvPr/>
          </p:nvGrpSpPr>
          <p:grpSpPr bwMode="auto">
            <a:xfrm>
              <a:off x="144" y="576"/>
              <a:ext cx="1728" cy="576"/>
              <a:chOff x="96" y="624"/>
              <a:chExt cx="1728" cy="576"/>
            </a:xfrm>
          </p:grpSpPr>
          <p:sp>
            <p:nvSpPr>
              <p:cNvPr id="86053" name="Rectangle 13"/>
              <p:cNvSpPr>
                <a:spLocks noChangeArrowheads="1"/>
              </p:cNvSpPr>
              <p:nvPr/>
            </p:nvSpPr>
            <p:spPr bwMode="auto">
              <a:xfrm>
                <a:off x="96" y="624"/>
                <a:ext cx="1728" cy="576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54" name="Text Box 14"/>
              <p:cNvSpPr txBox="1">
                <a:spLocks noChangeArrowheads="1"/>
              </p:cNvSpPr>
              <p:nvPr/>
            </p:nvSpPr>
            <p:spPr bwMode="auto">
              <a:xfrm>
                <a:off x="192" y="672"/>
                <a:ext cx="15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Baryon Asymmetry</a:t>
                </a:r>
              </a:p>
            </p:txBody>
          </p:sp>
          <p:sp>
            <p:nvSpPr>
              <p:cNvPr id="86055" name="Text Box 15"/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13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Early universe CPV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52" name="Line 16"/>
            <p:cNvSpPr>
              <a:spLocks noChangeShapeType="1"/>
            </p:cNvSpPr>
            <p:nvPr/>
          </p:nvSpPr>
          <p:spPr bwMode="auto">
            <a:xfrm>
              <a:off x="1776" y="864"/>
              <a:ext cx="288" cy="96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3" name="Group 17"/>
          <p:cNvGrpSpPr>
            <a:grpSpLocks/>
          </p:cNvGrpSpPr>
          <p:nvPr/>
        </p:nvGrpSpPr>
        <p:grpSpPr bwMode="auto">
          <a:xfrm>
            <a:off x="5867400" y="838200"/>
            <a:ext cx="3048000" cy="1066800"/>
            <a:chOff x="3696" y="528"/>
            <a:chExt cx="1920" cy="672"/>
          </a:xfrm>
        </p:grpSpPr>
        <p:grpSp>
          <p:nvGrpSpPr>
            <p:cNvPr id="86046" name="Group 18"/>
            <p:cNvGrpSpPr>
              <a:grpSpLocks/>
            </p:cNvGrpSpPr>
            <p:nvPr/>
          </p:nvGrpSpPr>
          <p:grpSpPr bwMode="auto">
            <a:xfrm>
              <a:off x="3888" y="528"/>
              <a:ext cx="1728" cy="672"/>
              <a:chOff x="3888" y="624"/>
              <a:chExt cx="1728" cy="672"/>
            </a:xfrm>
          </p:grpSpPr>
          <p:sp>
            <p:nvSpPr>
              <p:cNvPr id="86048" name="Rectangle 19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1728" cy="672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49" name="Text Box 20"/>
              <p:cNvSpPr txBox="1">
                <a:spLocks noChangeArrowheads="1"/>
              </p:cNvSpPr>
              <p:nvPr/>
            </p:nvSpPr>
            <p:spPr bwMode="auto">
              <a:xfrm>
                <a:off x="3984" y="672"/>
                <a:ext cx="15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Collider Searches</a:t>
                </a:r>
              </a:p>
            </p:txBody>
          </p:sp>
          <p:sp>
            <p:nvSpPr>
              <p:cNvPr id="86050" name="Text Box 21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163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Particle spectrum; also scalars for baryon asym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47" name="Line 22"/>
            <p:cNvSpPr>
              <a:spLocks noChangeShapeType="1"/>
            </p:cNvSpPr>
            <p:nvPr/>
          </p:nvSpPr>
          <p:spPr bwMode="auto">
            <a:xfrm flipH="1">
              <a:off x="3696" y="816"/>
              <a:ext cx="288" cy="192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4" name="Group 23"/>
          <p:cNvGrpSpPr>
            <a:grpSpLocks/>
          </p:cNvGrpSpPr>
          <p:nvPr/>
        </p:nvGrpSpPr>
        <p:grpSpPr bwMode="auto">
          <a:xfrm>
            <a:off x="990600" y="4876800"/>
            <a:ext cx="3048000" cy="990600"/>
            <a:chOff x="624" y="3072"/>
            <a:chExt cx="1920" cy="624"/>
          </a:xfrm>
        </p:grpSpPr>
        <p:grpSp>
          <p:nvGrpSpPr>
            <p:cNvPr id="86040" name="Group 24"/>
            <p:cNvGrpSpPr>
              <a:grpSpLocks/>
            </p:cNvGrpSpPr>
            <p:nvPr/>
          </p:nvGrpSpPr>
          <p:grpSpPr bwMode="auto">
            <a:xfrm>
              <a:off x="624" y="3072"/>
              <a:ext cx="1872" cy="576"/>
              <a:chOff x="1440" y="3264"/>
              <a:chExt cx="1872" cy="576"/>
            </a:xfrm>
          </p:grpSpPr>
          <p:sp>
            <p:nvSpPr>
              <p:cNvPr id="86042" name="Rectangle 25"/>
              <p:cNvSpPr>
                <a:spLocks noChangeArrowheads="1"/>
              </p:cNvSpPr>
              <p:nvPr/>
            </p:nvSpPr>
            <p:spPr bwMode="auto">
              <a:xfrm>
                <a:off x="1440" y="3264"/>
                <a:ext cx="1728" cy="576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43" name="Text Box 26"/>
              <p:cNvSpPr txBox="1">
                <a:spLocks noChangeArrowheads="1"/>
              </p:cNvSpPr>
              <p:nvPr/>
            </p:nvSpPr>
            <p:spPr bwMode="auto">
              <a:xfrm>
                <a:off x="1440" y="3312"/>
                <a:ext cx="18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QCD Matrix Elements</a:t>
                </a:r>
              </a:p>
            </p:txBody>
          </p:sp>
          <p:sp>
            <p:nvSpPr>
              <p:cNvPr id="86044" name="Text Box 27"/>
              <p:cNvSpPr txBox="1">
                <a:spLocks noChangeArrowheads="1"/>
              </p:cNvSpPr>
              <p:nvPr/>
            </p:nvSpPr>
            <p:spPr bwMode="auto">
              <a:xfrm>
                <a:off x="1536" y="355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800" b="1" i="0">
                    <a:solidFill>
                      <a:srgbClr val="800080"/>
                    </a:solidFill>
                  </a:rPr>
                  <a:t> d</a:t>
                </a:r>
                <a:r>
                  <a:rPr lang="en-US" sz="1800" b="1" i="0" baseline="-25000">
                    <a:solidFill>
                      <a:srgbClr val="800080"/>
                    </a:solidFill>
                  </a:rPr>
                  <a:t>n </a:t>
                </a:r>
                <a:r>
                  <a:rPr lang="en-US" sz="1800" b="1" i="0">
                    <a:solidFill>
                      <a:srgbClr val="800080"/>
                    </a:solidFill>
                  </a:rPr>
                  <a:t>, g</a:t>
                </a:r>
                <a:r>
                  <a:rPr lang="en-US" sz="1800" b="1" i="0" baseline="-25000">
                    <a:solidFill>
                      <a:srgbClr val="800080"/>
                    </a:solidFill>
                    <a:latin typeface="Symbol" charset="0"/>
                    <a:sym typeface="Symbol" charset="0"/>
                  </a:rPr>
                  <a:t></a:t>
                </a:r>
                <a:r>
                  <a:rPr lang="en-US" sz="1800" b="1" i="0" baseline="-25000">
                    <a:solidFill>
                      <a:srgbClr val="800080"/>
                    </a:solidFill>
                  </a:rPr>
                  <a:t>NN </a:t>
                </a:r>
                <a:r>
                  <a:rPr lang="en-US" sz="1800" b="1" i="0">
                    <a:solidFill>
                      <a:srgbClr val="800080"/>
                    </a:solidFill>
                  </a:rPr>
                  <a:t>, …</a:t>
                </a:r>
              </a:p>
            </p:txBody>
          </p:sp>
          <p:sp>
            <p:nvSpPr>
              <p:cNvPr id="86045" name="Line 28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6041" name="Line 29"/>
            <p:cNvSpPr>
              <a:spLocks noChangeShapeType="1"/>
            </p:cNvSpPr>
            <p:nvPr/>
          </p:nvSpPr>
          <p:spPr bwMode="auto">
            <a:xfrm>
              <a:off x="2304" y="3456"/>
              <a:ext cx="240" cy="240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5" name="Group 30"/>
          <p:cNvGrpSpPr>
            <a:grpSpLocks/>
          </p:cNvGrpSpPr>
          <p:nvPr/>
        </p:nvGrpSpPr>
        <p:grpSpPr bwMode="auto">
          <a:xfrm>
            <a:off x="5029200" y="4876800"/>
            <a:ext cx="3352800" cy="1371600"/>
            <a:chOff x="3168" y="3072"/>
            <a:chExt cx="2112" cy="864"/>
          </a:xfrm>
        </p:grpSpPr>
        <p:grpSp>
          <p:nvGrpSpPr>
            <p:cNvPr id="86035" name="Group 31"/>
            <p:cNvGrpSpPr>
              <a:grpSpLocks/>
            </p:cNvGrpSpPr>
            <p:nvPr/>
          </p:nvGrpSpPr>
          <p:grpSpPr bwMode="auto">
            <a:xfrm>
              <a:off x="3456" y="3072"/>
              <a:ext cx="1824" cy="864"/>
              <a:chOff x="3792" y="3264"/>
              <a:chExt cx="1824" cy="864"/>
            </a:xfrm>
          </p:grpSpPr>
          <p:sp>
            <p:nvSpPr>
              <p:cNvPr id="86037" name="Rectangle 32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1776" cy="864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38" name="Text Box 33"/>
              <p:cNvSpPr txBox="1">
                <a:spLocks noChangeArrowheads="1"/>
              </p:cNvSpPr>
              <p:nvPr/>
            </p:nvSpPr>
            <p:spPr bwMode="auto">
              <a:xfrm>
                <a:off x="3792" y="3312"/>
                <a:ext cx="18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Nuclear &amp; atomic MEs</a:t>
                </a:r>
              </a:p>
            </p:txBody>
          </p:sp>
          <p:sp>
            <p:nvSpPr>
              <p:cNvPr id="86039" name="Text Box 34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824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Schiff moment, other P- &amp; T-odd moments, e-nucleus CPV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36" name="Line 35"/>
            <p:cNvSpPr>
              <a:spLocks noChangeShapeType="1"/>
            </p:cNvSpPr>
            <p:nvPr/>
          </p:nvSpPr>
          <p:spPr bwMode="auto">
            <a:xfrm flipH="1">
              <a:off x="3168" y="3408"/>
              <a:ext cx="336" cy="288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6026" name="Line 36"/>
          <p:cNvSpPr>
            <a:spLocks noChangeShapeType="1"/>
          </p:cNvSpPr>
          <p:nvPr/>
        </p:nvSpPr>
        <p:spPr bwMode="auto">
          <a:xfrm flipH="1">
            <a:off x="3657600" y="5105400"/>
            <a:ext cx="1905000" cy="0"/>
          </a:xfrm>
          <a:prstGeom prst="line">
            <a:avLst/>
          </a:prstGeom>
          <a:noFill/>
          <a:ln w="19050">
            <a:solidFill>
              <a:srgbClr val="0047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27" name="Group 37"/>
          <p:cNvGrpSpPr>
            <a:grpSpLocks/>
          </p:cNvGrpSpPr>
          <p:nvPr/>
        </p:nvGrpSpPr>
        <p:grpSpPr bwMode="auto">
          <a:xfrm>
            <a:off x="8121650" y="2286000"/>
            <a:ext cx="366713" cy="2089150"/>
            <a:chOff x="5116" y="1440"/>
            <a:chExt cx="231" cy="1316"/>
          </a:xfrm>
        </p:grpSpPr>
        <p:sp>
          <p:nvSpPr>
            <p:cNvPr id="86033" name="Text Box 38"/>
            <p:cNvSpPr txBox="1">
              <a:spLocks noChangeArrowheads="1"/>
            </p:cNvSpPr>
            <p:nvPr/>
          </p:nvSpPr>
          <p:spPr bwMode="auto">
            <a:xfrm rot="-5400000">
              <a:off x="4704" y="2112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333399"/>
                  </a:solidFill>
                </a:rPr>
                <a:t>Energy Scale</a:t>
              </a:r>
            </a:p>
          </p:txBody>
        </p:sp>
        <p:sp>
          <p:nvSpPr>
            <p:cNvPr id="86034" name="Line 39"/>
            <p:cNvSpPr>
              <a:spLocks noChangeShapeType="1"/>
            </p:cNvSpPr>
            <p:nvPr/>
          </p:nvSpPr>
          <p:spPr bwMode="auto">
            <a:xfrm flipV="1">
              <a:off x="5184" y="1440"/>
              <a:ext cx="0" cy="384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8" name="Group 40"/>
          <p:cNvGrpSpPr>
            <a:grpSpLocks/>
          </p:cNvGrpSpPr>
          <p:nvPr/>
        </p:nvGrpSpPr>
        <p:grpSpPr bwMode="auto">
          <a:xfrm>
            <a:off x="1447800" y="2895600"/>
            <a:ext cx="6096000" cy="990600"/>
            <a:chOff x="1104" y="864"/>
            <a:chExt cx="3840" cy="624"/>
          </a:xfrm>
        </p:grpSpPr>
        <p:sp>
          <p:nvSpPr>
            <p:cNvPr id="86030" name="Rectangle 41"/>
            <p:cNvSpPr>
              <a:spLocks noChangeArrowheads="1"/>
            </p:cNvSpPr>
            <p:nvPr/>
          </p:nvSpPr>
          <p:spPr bwMode="auto">
            <a:xfrm>
              <a:off x="1104" y="864"/>
              <a:ext cx="3840" cy="624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31" name="Text Box 42"/>
            <p:cNvSpPr txBox="1">
              <a:spLocks noChangeArrowheads="1"/>
            </p:cNvSpPr>
            <p:nvPr/>
          </p:nvSpPr>
          <p:spPr bwMode="auto">
            <a:xfrm>
              <a:off x="1248" y="912"/>
              <a:ext cx="3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0">
                  <a:solidFill>
                    <a:srgbClr val="00007C"/>
                  </a:solidFill>
                </a:rPr>
                <a:t> d= 6 Effective Operators: </a:t>
              </a:r>
              <a:r>
                <a:rPr lang="ja-JP" altLang="en-US" sz="2000" b="1" i="0">
                  <a:solidFill>
                    <a:srgbClr val="00007C"/>
                  </a:solidFill>
                </a:rPr>
                <a:t>“</a:t>
              </a:r>
              <a:r>
                <a:rPr lang="en-US" altLang="ja-JP" sz="2000" b="1" i="0">
                  <a:solidFill>
                    <a:srgbClr val="00007C"/>
                  </a:solidFill>
                </a:rPr>
                <a:t>CPV Sources</a:t>
              </a:r>
              <a:r>
                <a:rPr lang="ja-JP" altLang="en-US" sz="2000" b="1" i="0">
                  <a:solidFill>
                    <a:srgbClr val="00007C"/>
                  </a:solidFill>
                </a:rPr>
                <a:t>”</a:t>
              </a:r>
              <a:endParaRPr lang="en-US" sz="2000" b="1" i="0">
                <a:solidFill>
                  <a:srgbClr val="00007C"/>
                </a:solidFill>
              </a:endParaRPr>
            </a:p>
          </p:txBody>
        </p:sp>
        <p:sp>
          <p:nvSpPr>
            <p:cNvPr id="86032" name="Text Box 43"/>
            <p:cNvSpPr txBox="1">
              <a:spLocks noChangeArrowheads="1"/>
            </p:cNvSpPr>
            <p:nvPr/>
          </p:nvSpPr>
          <p:spPr bwMode="auto">
            <a:xfrm>
              <a:off x="1104" y="1152"/>
              <a:ext cx="38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 i="0">
                  <a:solidFill>
                    <a:srgbClr val="800080"/>
                  </a:solidFill>
                </a:rPr>
                <a:t> fermion EDM, quark chromo EDM, 3 gluon, 4 fermion</a:t>
              </a:r>
            </a:p>
          </p:txBody>
        </p:sp>
      </p:grpSp>
      <p:sp>
        <p:nvSpPr>
          <p:cNvPr id="86029" name="Line 44"/>
          <p:cNvSpPr>
            <a:spLocks noChangeShapeType="1"/>
          </p:cNvSpPr>
          <p:nvPr/>
        </p:nvSpPr>
        <p:spPr bwMode="auto">
          <a:xfrm>
            <a:off x="4572000" y="3886200"/>
            <a:ext cx="0" cy="16002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7267B4-75BA-5541-92C8-B69921130AA0}" type="slidenum">
              <a:rPr lang="en-US" sz="1400" i="0">
                <a:solidFill>
                  <a:srgbClr val="000000"/>
                </a:solidFill>
              </a:rPr>
              <a:pPr/>
              <a:t>16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4770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i="1" smtClean="0">
                <a:solidFill>
                  <a:schemeClr val="accent2"/>
                </a:solidFill>
              </a:rPr>
              <a:t>Wilson Coefficients: Summary</a:t>
            </a:r>
            <a:endParaRPr lang="en-US" sz="3200" i="1" smtClean="0">
              <a:solidFill>
                <a:srgbClr val="9700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400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  <a:latin typeface="Symbol" charset="0"/>
                <a:sym typeface="Symbol" charset="0"/>
              </a:rPr>
              <a:t></a:t>
            </a:r>
            <a:r>
              <a:rPr lang="en-US" baseline="-25000">
                <a:solidFill>
                  <a:srgbClr val="800080"/>
                </a:solidFill>
                <a:latin typeface="Times" charset="0"/>
              </a:rPr>
              <a:t>f</a:t>
            </a:r>
            <a:r>
              <a:rPr lang="en-US">
                <a:solidFill>
                  <a:srgbClr val="800080"/>
                </a:solidFill>
                <a:latin typeface="Times" charset="0"/>
              </a:rPr>
              <a:t> </a:t>
            </a:r>
            <a:r>
              <a:rPr lang="en-US">
                <a:solidFill>
                  <a:srgbClr val="333399"/>
                </a:solidFill>
              </a:rPr>
              <a:t>		fermion EDM 	(3)</a:t>
            </a:r>
            <a:endParaRPr lang="en-US">
              <a:solidFill>
                <a:srgbClr val="80008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  <a:latin typeface="Symbol" charset="0"/>
                <a:sym typeface="Symbol" charset="0"/>
              </a:rPr>
              <a:t></a:t>
            </a:r>
            <a:r>
              <a:rPr lang="en-US" baseline="-25000">
                <a:solidFill>
                  <a:srgbClr val="800080"/>
                </a:solidFill>
                <a:latin typeface="Times" charset="0"/>
              </a:rPr>
              <a:t>q	 	</a:t>
            </a:r>
            <a:r>
              <a:rPr lang="en-US">
                <a:solidFill>
                  <a:srgbClr val="333399"/>
                </a:solidFill>
              </a:rPr>
              <a:t>quark CEDM 	(2)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G 		</a:t>
            </a:r>
            <a:r>
              <a:rPr lang="en-US">
                <a:solidFill>
                  <a:srgbClr val="333399"/>
                </a:solidFill>
              </a:rPr>
              <a:t>3 gluon 		(1)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quqd		</a:t>
            </a:r>
            <a:r>
              <a:rPr lang="en-US">
                <a:solidFill>
                  <a:srgbClr val="333399"/>
                </a:solidFill>
              </a:rPr>
              <a:t>non-leptonic 		(2)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lequ, ledq	</a:t>
            </a:r>
            <a:r>
              <a:rPr lang="en-US">
                <a:solidFill>
                  <a:srgbClr val="333399"/>
                </a:solidFill>
              </a:rPr>
              <a:t>semi-leptonic 	(3)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  <a:latin typeface="Symbol" charset="0"/>
                <a:sym typeface="Symbol" charset="0"/>
              </a:rPr>
              <a:t></a:t>
            </a:r>
            <a:r>
              <a:rPr lang="en-US" baseline="-25000">
                <a:solidFill>
                  <a:srgbClr val="800080"/>
                </a:solidFill>
              </a:rPr>
              <a:t>ud		</a:t>
            </a:r>
            <a:r>
              <a:rPr lang="en-US">
                <a:solidFill>
                  <a:srgbClr val="333399"/>
                </a:solidFill>
              </a:rPr>
              <a:t>induced 4f 		(1)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295400" y="1600200"/>
            <a:ext cx="6553200" cy="3581400"/>
          </a:xfrm>
          <a:prstGeom prst="rect">
            <a:avLst/>
          </a:prstGeom>
          <a:noFill/>
          <a:ln w="28575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0">
                <a:solidFill>
                  <a:srgbClr val="800080"/>
                </a:solidFill>
              </a:rPr>
              <a:t>~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0">
                <a:solidFill>
                  <a:srgbClr val="800080"/>
                </a:solidFill>
              </a:rPr>
              <a:t>~</a:t>
            </a:r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1371600" y="5562600"/>
            <a:ext cx="2057400" cy="457200"/>
            <a:chOff x="864" y="3504"/>
            <a:chExt cx="1296" cy="288"/>
          </a:xfrm>
        </p:grpSpPr>
        <p:sp>
          <p:nvSpPr>
            <p:cNvPr id="88074" name="Text Box 9"/>
            <p:cNvSpPr txBox="1">
              <a:spLocks noChangeArrowheads="1"/>
            </p:cNvSpPr>
            <p:nvPr/>
          </p:nvSpPr>
          <p:spPr bwMode="auto">
            <a:xfrm>
              <a:off x="864" y="3504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333399"/>
                  </a:solidFill>
                </a:rPr>
                <a:t>12 total + </a:t>
              </a:r>
              <a:r>
                <a:rPr lang="en-US">
                  <a:solidFill>
                    <a:srgbClr val="333399"/>
                  </a:solidFill>
                  <a:latin typeface="Symbol" charset="0"/>
                  <a:sym typeface="Symbol" charset="0"/>
                </a:rPr>
                <a:t></a:t>
              </a:r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88075" name="Line 10"/>
            <p:cNvSpPr>
              <a:spLocks noChangeShapeType="1"/>
            </p:cNvSpPr>
            <p:nvPr/>
          </p:nvSpPr>
          <p:spPr bwMode="auto">
            <a:xfrm>
              <a:off x="1776" y="3552"/>
              <a:ext cx="1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4724400" y="5486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 light flavors only (e,u,d)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630000ED-D25B-6342-8B70-ED2948912984}" type="slidenum">
              <a:rPr lang="en-US" sz="1400" i="0" smtClean="0">
                <a:solidFill>
                  <a:srgbClr val="000000"/>
                </a:solidFill>
              </a:rPr>
              <a:pPr/>
              <a:t>16</a:t>
            </a:fld>
            <a:endParaRPr lang="en-US" sz="140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E4C2-E8B5-9249-9E97-9A7F7CEB3C44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715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3352800" cy="914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>
              <a:buClr>
                <a:srgbClr val="008700"/>
              </a:buClr>
            </a:pPr>
            <a:r>
              <a:rPr lang="en-US" sz="3200" b="1" i="1">
                <a:solidFill>
                  <a:schemeClr val="accent2"/>
                </a:solidFill>
              </a:rPr>
              <a:t>BSM Origins</a:t>
            </a:r>
            <a:endParaRPr lang="en-US" sz="3200" i="1">
              <a:solidFill>
                <a:srgbClr val="9700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1595988"/>
            <a:ext cx="266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800080"/>
                </a:solidFill>
              </a:rPr>
              <a:t>EDM: </a:t>
            </a:r>
            <a:r>
              <a:rPr lang="en-US" sz="2000" i="1" dirty="0">
                <a:solidFill>
                  <a:srgbClr val="800080"/>
                </a:solidFill>
                <a:latin typeface="Symbol" charset="0"/>
                <a:sym typeface="Symbol" charset="0"/>
              </a:rPr>
              <a:t></a:t>
            </a:r>
            <a:r>
              <a:rPr lang="en-US" sz="2000" i="1" dirty="0" err="1">
                <a:solidFill>
                  <a:srgbClr val="800080"/>
                </a:solidFill>
              </a:rPr>
              <a:t>ff</a:t>
            </a:r>
            <a:r>
              <a:rPr lang="en-US" sz="2000" i="1" dirty="0">
                <a:solidFill>
                  <a:schemeClr val="accent2"/>
                </a:solidFill>
              </a:rPr>
              <a:t>	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CEDM</a:t>
            </a:r>
            <a:r>
              <a:rPr lang="en-US" sz="2000" i="1" dirty="0">
                <a:solidFill>
                  <a:srgbClr val="800080"/>
                </a:solidFill>
              </a:rPr>
              <a:t>: </a:t>
            </a:r>
            <a:r>
              <a:rPr lang="en-US" sz="2000" i="1" dirty="0" err="1">
                <a:solidFill>
                  <a:srgbClr val="800080"/>
                </a:solidFill>
              </a:rPr>
              <a:t>gff</a:t>
            </a:r>
            <a:r>
              <a:rPr lang="en-US" sz="2000" i="1" baseline="-25000" dirty="0">
                <a:solidFill>
                  <a:srgbClr val="800080"/>
                </a:solidFill>
                <a:latin typeface="Times" charset="0"/>
              </a:rPr>
              <a:t>	 	</a:t>
            </a:r>
            <a:endParaRPr lang="en-US" sz="2000" i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 smtClean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Weinberg </a:t>
            </a:r>
            <a:r>
              <a:rPr lang="en-US" sz="2000" i="1" dirty="0" err="1">
                <a:solidFill>
                  <a:srgbClr val="800080"/>
                </a:solidFill>
              </a:rPr>
              <a:t>ggg</a:t>
            </a:r>
            <a:r>
              <a:rPr lang="en-US" sz="2000" i="1" dirty="0">
                <a:solidFill>
                  <a:srgbClr val="800080"/>
                </a:solidFill>
              </a:rPr>
              <a:t>:</a:t>
            </a:r>
            <a:r>
              <a:rPr lang="en-US" sz="2000" i="1" baseline="-25000" dirty="0">
                <a:solidFill>
                  <a:srgbClr val="800080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endParaRPr lang="en-US" sz="2000" i="1" baseline="-250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baseline="-250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 smtClean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Four </a:t>
            </a:r>
            <a:r>
              <a:rPr lang="en-US" sz="2000" i="1" dirty="0">
                <a:solidFill>
                  <a:srgbClr val="800080"/>
                </a:solidFill>
              </a:rPr>
              <a:t>fermion</a:t>
            </a:r>
            <a:r>
              <a:rPr lang="en-US" sz="2000" i="1" baseline="-25000" dirty="0">
                <a:solidFill>
                  <a:srgbClr val="800080"/>
                </a:solidFill>
              </a:rPr>
              <a:t>	</a:t>
            </a:r>
            <a:r>
              <a:rPr lang="en-US" sz="2000" i="1" dirty="0">
                <a:solidFill>
                  <a:schemeClr val="accent2"/>
                </a:solidFill>
              </a:rPr>
              <a:t> 	</a:t>
            </a:r>
          </a:p>
          <a:p>
            <a:pPr>
              <a:spcBef>
                <a:spcPct val="50000"/>
              </a:spcBef>
            </a:pPr>
            <a:endParaRPr lang="en-US" sz="2000" i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rgbClr val="800080"/>
                </a:solidFill>
              </a:rPr>
              <a:t>udHH</a:t>
            </a:r>
            <a:r>
              <a:rPr lang="en-US" sz="2000" i="1" baseline="-25000" dirty="0">
                <a:solidFill>
                  <a:srgbClr val="800080"/>
                </a:solidFill>
              </a:rPr>
              <a:t>		</a:t>
            </a:r>
            <a:r>
              <a:rPr lang="en-US" i="1" dirty="0">
                <a:solidFill>
                  <a:schemeClr val="accent2"/>
                </a:solidFill>
              </a:rPr>
              <a:t>	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590800" y="1447800"/>
            <a:ext cx="2930525" cy="4006850"/>
            <a:chOff x="1632" y="912"/>
            <a:chExt cx="1846" cy="2524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4"/>
              <a:ext cx="84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912"/>
              <a:ext cx="74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016"/>
              <a:ext cx="524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32"/>
              <a:ext cx="101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2256" y="1584"/>
              <a:ext cx="960" cy="1248"/>
              <a:chOff x="2256" y="1584"/>
              <a:chExt cx="960" cy="1248"/>
            </a:xfrm>
          </p:grpSpPr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2688" y="211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MSSM</a:t>
                </a:r>
              </a:p>
            </p:txBody>
          </p:sp>
          <p:sp>
            <p:nvSpPr>
              <p:cNvPr id="32780" name="Line 12"/>
              <p:cNvSpPr>
                <a:spLocks noChangeShapeType="1"/>
              </p:cNvSpPr>
              <p:nvPr/>
            </p:nvSpPr>
            <p:spPr bwMode="auto">
              <a:xfrm flipH="1" flipV="1">
                <a:off x="2256" y="1584"/>
                <a:ext cx="480" cy="480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Line 13"/>
              <p:cNvSpPr>
                <a:spLocks noChangeShapeType="1"/>
              </p:cNvSpPr>
              <p:nvPr/>
            </p:nvSpPr>
            <p:spPr bwMode="auto">
              <a:xfrm flipV="1">
                <a:off x="2880" y="1584"/>
                <a:ext cx="144" cy="480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AutoShape 16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2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7391400" y="838200"/>
            <a:ext cx="909638" cy="2590800"/>
            <a:chOff x="4656" y="528"/>
            <a:chExt cx="573" cy="1632"/>
          </a:xfrm>
        </p:grpSpPr>
        <p:pic>
          <p:nvPicPr>
            <p:cNvPr id="32786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396" y="788"/>
              <a:ext cx="1094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87" name="Group 19"/>
            <p:cNvGrpSpPr>
              <a:grpSpLocks/>
            </p:cNvGrpSpPr>
            <p:nvPr/>
          </p:nvGrpSpPr>
          <p:grpSpPr bwMode="auto">
            <a:xfrm>
              <a:off x="4704" y="1536"/>
              <a:ext cx="432" cy="624"/>
              <a:chOff x="4704" y="1536"/>
              <a:chExt cx="432" cy="624"/>
            </a:xfrm>
          </p:grpSpPr>
          <p:sp>
            <p:nvSpPr>
              <p:cNvPr id="32788" name="Text Box 20"/>
              <p:cNvSpPr txBox="1">
                <a:spLocks noChangeArrowheads="1"/>
              </p:cNvSpPr>
              <p:nvPr/>
            </p:nvSpPr>
            <p:spPr bwMode="auto">
              <a:xfrm>
                <a:off x="4752" y="1968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RS</a:t>
                </a:r>
              </a:p>
            </p:txBody>
          </p:sp>
          <p:sp>
            <p:nvSpPr>
              <p:cNvPr id="32789" name="Line 21"/>
              <p:cNvSpPr>
                <a:spLocks noChangeShapeType="1"/>
              </p:cNvSpPr>
              <p:nvPr/>
            </p:nvSpPr>
            <p:spPr bwMode="auto">
              <a:xfrm flipH="1" flipV="1">
                <a:off x="4848" y="1536"/>
                <a:ext cx="48" cy="432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AutoShape 22"/>
              <p:cNvSpPr>
                <a:spLocks noChangeArrowheads="1"/>
              </p:cNvSpPr>
              <p:nvPr/>
            </p:nvSpPr>
            <p:spPr bwMode="auto">
              <a:xfrm>
                <a:off x="4704" y="1968"/>
                <a:ext cx="432" cy="19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5410200" y="1447800"/>
            <a:ext cx="1644650" cy="5091113"/>
            <a:chOff x="3408" y="912"/>
            <a:chExt cx="1036" cy="3207"/>
          </a:xfrm>
        </p:grpSpPr>
        <p:pic>
          <p:nvPicPr>
            <p:cNvPr id="32792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912"/>
              <a:ext cx="673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93" name="Group 25"/>
            <p:cNvGrpSpPr>
              <a:grpSpLocks/>
            </p:cNvGrpSpPr>
            <p:nvPr/>
          </p:nvGrpSpPr>
          <p:grpSpPr bwMode="auto">
            <a:xfrm>
              <a:off x="3744" y="1584"/>
              <a:ext cx="576" cy="672"/>
              <a:chOff x="3744" y="1584"/>
              <a:chExt cx="576" cy="672"/>
            </a:xfrm>
          </p:grpSpPr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3792" y="206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LRSM</a:t>
                </a:r>
              </a:p>
            </p:txBody>
          </p:sp>
          <p:sp>
            <p:nvSpPr>
              <p:cNvPr id="32795" name="Line 27"/>
              <p:cNvSpPr>
                <a:spLocks noChangeShapeType="1"/>
              </p:cNvSpPr>
              <p:nvPr/>
            </p:nvSpPr>
            <p:spPr bwMode="auto">
              <a:xfrm flipH="1" flipV="1">
                <a:off x="3984" y="1584"/>
                <a:ext cx="48" cy="432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AutoShape 2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528" cy="2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97" name="Group 29"/>
            <p:cNvGrpSpPr>
              <a:grpSpLocks/>
            </p:cNvGrpSpPr>
            <p:nvPr/>
          </p:nvGrpSpPr>
          <p:grpSpPr bwMode="auto">
            <a:xfrm>
              <a:off x="3408" y="3168"/>
              <a:ext cx="1036" cy="951"/>
              <a:chOff x="3408" y="3168"/>
              <a:chExt cx="1036" cy="951"/>
            </a:xfrm>
          </p:grpSpPr>
          <p:grpSp>
            <p:nvGrpSpPr>
              <p:cNvPr id="32798" name="Group 30"/>
              <p:cNvGrpSpPr>
                <a:grpSpLocks/>
              </p:cNvGrpSpPr>
              <p:nvPr/>
            </p:nvGrpSpPr>
            <p:grpSpPr bwMode="auto">
              <a:xfrm rot="-11227452">
                <a:off x="3982" y="3531"/>
                <a:ext cx="171" cy="343"/>
                <a:chOff x="576" y="912"/>
                <a:chExt cx="432" cy="720"/>
              </a:xfrm>
            </p:grpSpPr>
            <p:sp>
              <p:nvSpPr>
                <p:cNvPr id="32799" name="Line 31"/>
                <p:cNvSpPr>
                  <a:spLocks noChangeShapeType="1"/>
                </p:cNvSpPr>
                <p:nvPr/>
              </p:nvSpPr>
              <p:spPr bwMode="auto">
                <a:xfrm>
                  <a:off x="624" y="912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76" y="1296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1" name="Freeform 33"/>
              <p:cNvSpPr>
                <a:spLocks/>
              </p:cNvSpPr>
              <p:nvPr/>
            </p:nvSpPr>
            <p:spPr bwMode="auto">
              <a:xfrm rot="-502844">
                <a:off x="3789" y="3650"/>
                <a:ext cx="179" cy="77"/>
              </a:xfrm>
              <a:custGeom>
                <a:avLst/>
                <a:gdLst>
                  <a:gd name="T0" fmla="*/ 28 w 2295"/>
                  <a:gd name="T1" fmla="*/ 238 h 535"/>
                  <a:gd name="T2" fmla="*/ 141 w 2295"/>
                  <a:gd name="T3" fmla="*/ 2 h 535"/>
                  <a:gd name="T4" fmla="*/ 233 w 2295"/>
                  <a:gd name="T5" fmla="*/ 12 h 535"/>
                  <a:gd name="T6" fmla="*/ 284 w 2295"/>
                  <a:gd name="T7" fmla="*/ 136 h 535"/>
                  <a:gd name="T8" fmla="*/ 346 w 2295"/>
                  <a:gd name="T9" fmla="*/ 330 h 535"/>
                  <a:gd name="T10" fmla="*/ 418 w 2295"/>
                  <a:gd name="T11" fmla="*/ 382 h 535"/>
                  <a:gd name="T12" fmla="*/ 520 w 2295"/>
                  <a:gd name="T13" fmla="*/ 361 h 535"/>
                  <a:gd name="T14" fmla="*/ 582 w 2295"/>
                  <a:gd name="T15" fmla="*/ 259 h 535"/>
                  <a:gd name="T16" fmla="*/ 592 w 2295"/>
                  <a:gd name="T17" fmla="*/ 136 h 535"/>
                  <a:gd name="T18" fmla="*/ 613 w 2295"/>
                  <a:gd name="T19" fmla="*/ 64 h 535"/>
                  <a:gd name="T20" fmla="*/ 664 w 2295"/>
                  <a:gd name="T21" fmla="*/ 43 h 535"/>
                  <a:gd name="T22" fmla="*/ 807 w 2295"/>
                  <a:gd name="T23" fmla="*/ 156 h 535"/>
                  <a:gd name="T24" fmla="*/ 818 w 2295"/>
                  <a:gd name="T25" fmla="*/ 238 h 535"/>
                  <a:gd name="T26" fmla="*/ 828 w 2295"/>
                  <a:gd name="T27" fmla="*/ 300 h 535"/>
                  <a:gd name="T28" fmla="*/ 838 w 2295"/>
                  <a:gd name="T29" fmla="*/ 382 h 535"/>
                  <a:gd name="T30" fmla="*/ 941 w 2295"/>
                  <a:gd name="T31" fmla="*/ 423 h 535"/>
                  <a:gd name="T32" fmla="*/ 982 w 2295"/>
                  <a:gd name="T33" fmla="*/ 412 h 535"/>
                  <a:gd name="T34" fmla="*/ 1023 w 2295"/>
                  <a:gd name="T35" fmla="*/ 351 h 535"/>
                  <a:gd name="T36" fmla="*/ 1054 w 2295"/>
                  <a:gd name="T37" fmla="*/ 238 h 535"/>
                  <a:gd name="T38" fmla="*/ 1074 w 2295"/>
                  <a:gd name="T39" fmla="*/ 146 h 535"/>
                  <a:gd name="T40" fmla="*/ 1166 w 2295"/>
                  <a:gd name="T41" fmla="*/ 95 h 535"/>
                  <a:gd name="T42" fmla="*/ 1341 w 2295"/>
                  <a:gd name="T43" fmla="*/ 136 h 535"/>
                  <a:gd name="T44" fmla="*/ 1382 w 2295"/>
                  <a:gd name="T45" fmla="*/ 269 h 535"/>
                  <a:gd name="T46" fmla="*/ 1392 w 2295"/>
                  <a:gd name="T47" fmla="*/ 300 h 535"/>
                  <a:gd name="T48" fmla="*/ 1433 w 2295"/>
                  <a:gd name="T49" fmla="*/ 443 h 535"/>
                  <a:gd name="T50" fmla="*/ 1536 w 2295"/>
                  <a:gd name="T51" fmla="*/ 433 h 535"/>
                  <a:gd name="T52" fmla="*/ 1566 w 2295"/>
                  <a:gd name="T53" fmla="*/ 341 h 535"/>
                  <a:gd name="T54" fmla="*/ 1587 w 2295"/>
                  <a:gd name="T55" fmla="*/ 228 h 535"/>
                  <a:gd name="T56" fmla="*/ 1648 w 2295"/>
                  <a:gd name="T57" fmla="*/ 166 h 535"/>
                  <a:gd name="T58" fmla="*/ 1720 w 2295"/>
                  <a:gd name="T59" fmla="*/ 177 h 535"/>
                  <a:gd name="T60" fmla="*/ 1802 w 2295"/>
                  <a:gd name="T61" fmla="*/ 238 h 535"/>
                  <a:gd name="T62" fmla="*/ 1874 w 2295"/>
                  <a:gd name="T63" fmla="*/ 484 h 535"/>
                  <a:gd name="T64" fmla="*/ 1997 w 2295"/>
                  <a:gd name="T65" fmla="*/ 423 h 535"/>
                  <a:gd name="T66" fmla="*/ 2079 w 2295"/>
                  <a:gd name="T67" fmla="*/ 238 h 535"/>
                  <a:gd name="T68" fmla="*/ 2130 w 2295"/>
                  <a:gd name="T69" fmla="*/ 228 h 535"/>
                  <a:gd name="T70" fmla="*/ 2254 w 2295"/>
                  <a:gd name="T71" fmla="*/ 341 h 535"/>
                  <a:gd name="T72" fmla="*/ 2264 w 2295"/>
                  <a:gd name="T73" fmla="*/ 515 h 535"/>
                  <a:gd name="T74" fmla="*/ 2295 w 2295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95" h="535">
                    <a:moveTo>
                      <a:pt x="28" y="238"/>
                    </a:moveTo>
                    <a:cubicBezTo>
                      <a:pt x="36" y="86"/>
                      <a:pt x="0" y="29"/>
                      <a:pt x="141" y="2"/>
                    </a:cubicBezTo>
                    <a:cubicBezTo>
                      <a:pt x="171" y="5"/>
                      <a:pt x="204" y="0"/>
                      <a:pt x="233" y="12"/>
                    </a:cubicBezTo>
                    <a:cubicBezTo>
                      <a:pt x="290" y="34"/>
                      <a:pt x="276" y="89"/>
                      <a:pt x="284" y="136"/>
                    </a:cubicBezTo>
                    <a:cubicBezTo>
                      <a:pt x="291" y="179"/>
                      <a:pt x="316" y="300"/>
                      <a:pt x="346" y="330"/>
                    </a:cubicBezTo>
                    <a:cubicBezTo>
                      <a:pt x="366" y="350"/>
                      <a:pt x="394" y="364"/>
                      <a:pt x="418" y="382"/>
                    </a:cubicBezTo>
                    <a:cubicBezTo>
                      <a:pt x="452" y="375"/>
                      <a:pt x="488" y="375"/>
                      <a:pt x="520" y="361"/>
                    </a:cubicBezTo>
                    <a:cubicBezTo>
                      <a:pt x="547" y="348"/>
                      <a:pt x="564" y="283"/>
                      <a:pt x="582" y="259"/>
                    </a:cubicBezTo>
                    <a:cubicBezTo>
                      <a:pt x="585" y="218"/>
                      <a:pt x="587" y="176"/>
                      <a:pt x="592" y="136"/>
                    </a:cubicBezTo>
                    <a:cubicBezTo>
                      <a:pt x="592" y="134"/>
                      <a:pt x="606" y="69"/>
                      <a:pt x="613" y="64"/>
                    </a:cubicBezTo>
                    <a:cubicBezTo>
                      <a:pt x="627" y="52"/>
                      <a:pt x="647" y="50"/>
                      <a:pt x="664" y="43"/>
                    </a:cubicBezTo>
                    <a:cubicBezTo>
                      <a:pt x="762" y="59"/>
                      <a:pt x="771" y="65"/>
                      <a:pt x="807" y="156"/>
                    </a:cubicBezTo>
                    <a:cubicBezTo>
                      <a:pt x="810" y="183"/>
                      <a:pt x="814" y="210"/>
                      <a:pt x="818" y="238"/>
                    </a:cubicBezTo>
                    <a:cubicBezTo>
                      <a:pt x="821" y="258"/>
                      <a:pt x="825" y="279"/>
                      <a:pt x="828" y="300"/>
                    </a:cubicBezTo>
                    <a:cubicBezTo>
                      <a:pt x="831" y="327"/>
                      <a:pt x="823" y="358"/>
                      <a:pt x="838" y="382"/>
                    </a:cubicBezTo>
                    <a:cubicBezTo>
                      <a:pt x="850" y="401"/>
                      <a:pt x="916" y="416"/>
                      <a:pt x="941" y="423"/>
                    </a:cubicBezTo>
                    <a:cubicBezTo>
                      <a:pt x="954" y="419"/>
                      <a:pt x="971" y="421"/>
                      <a:pt x="982" y="412"/>
                    </a:cubicBezTo>
                    <a:cubicBezTo>
                      <a:pt x="1000" y="395"/>
                      <a:pt x="1023" y="351"/>
                      <a:pt x="1023" y="351"/>
                    </a:cubicBezTo>
                    <a:cubicBezTo>
                      <a:pt x="1042" y="291"/>
                      <a:pt x="1043" y="295"/>
                      <a:pt x="1054" y="238"/>
                    </a:cubicBezTo>
                    <a:cubicBezTo>
                      <a:pt x="1059" y="207"/>
                      <a:pt x="1051" y="168"/>
                      <a:pt x="1074" y="146"/>
                    </a:cubicBezTo>
                    <a:cubicBezTo>
                      <a:pt x="1108" y="111"/>
                      <a:pt x="1127" y="107"/>
                      <a:pt x="1166" y="95"/>
                    </a:cubicBezTo>
                    <a:cubicBezTo>
                      <a:pt x="1224" y="109"/>
                      <a:pt x="1283" y="120"/>
                      <a:pt x="1341" y="136"/>
                    </a:cubicBezTo>
                    <a:cubicBezTo>
                      <a:pt x="1355" y="180"/>
                      <a:pt x="1367" y="224"/>
                      <a:pt x="1382" y="269"/>
                    </a:cubicBezTo>
                    <a:cubicBezTo>
                      <a:pt x="1385" y="279"/>
                      <a:pt x="1392" y="300"/>
                      <a:pt x="1392" y="300"/>
                    </a:cubicBezTo>
                    <a:cubicBezTo>
                      <a:pt x="1400" y="356"/>
                      <a:pt x="1402" y="395"/>
                      <a:pt x="1433" y="443"/>
                    </a:cubicBezTo>
                    <a:cubicBezTo>
                      <a:pt x="1467" y="439"/>
                      <a:pt x="1508" y="453"/>
                      <a:pt x="1536" y="433"/>
                    </a:cubicBezTo>
                    <a:cubicBezTo>
                      <a:pt x="1561" y="413"/>
                      <a:pt x="1566" y="341"/>
                      <a:pt x="1566" y="341"/>
                    </a:cubicBezTo>
                    <a:cubicBezTo>
                      <a:pt x="1571" y="303"/>
                      <a:pt x="1565" y="259"/>
                      <a:pt x="1587" y="228"/>
                    </a:cubicBezTo>
                    <a:cubicBezTo>
                      <a:pt x="1603" y="204"/>
                      <a:pt x="1648" y="166"/>
                      <a:pt x="1648" y="166"/>
                    </a:cubicBezTo>
                    <a:cubicBezTo>
                      <a:pt x="1672" y="169"/>
                      <a:pt x="1698" y="166"/>
                      <a:pt x="1720" y="177"/>
                    </a:cubicBezTo>
                    <a:cubicBezTo>
                      <a:pt x="1750" y="191"/>
                      <a:pt x="1802" y="238"/>
                      <a:pt x="1802" y="238"/>
                    </a:cubicBezTo>
                    <a:cubicBezTo>
                      <a:pt x="1841" y="315"/>
                      <a:pt x="1847" y="401"/>
                      <a:pt x="1874" y="484"/>
                    </a:cubicBezTo>
                    <a:cubicBezTo>
                      <a:pt x="1948" y="465"/>
                      <a:pt x="1954" y="479"/>
                      <a:pt x="1997" y="423"/>
                    </a:cubicBezTo>
                    <a:cubicBezTo>
                      <a:pt x="2030" y="378"/>
                      <a:pt x="2032" y="261"/>
                      <a:pt x="2079" y="238"/>
                    </a:cubicBezTo>
                    <a:cubicBezTo>
                      <a:pt x="2094" y="230"/>
                      <a:pt x="2113" y="231"/>
                      <a:pt x="2130" y="228"/>
                    </a:cubicBezTo>
                    <a:cubicBezTo>
                      <a:pt x="2214" y="264"/>
                      <a:pt x="2214" y="264"/>
                      <a:pt x="2254" y="341"/>
                    </a:cubicBezTo>
                    <a:cubicBezTo>
                      <a:pt x="2257" y="399"/>
                      <a:pt x="2251" y="458"/>
                      <a:pt x="2264" y="515"/>
                    </a:cubicBezTo>
                    <a:cubicBezTo>
                      <a:pt x="2266" y="527"/>
                      <a:pt x="2295" y="535"/>
                      <a:pt x="2295" y="5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02" name="Group 34"/>
              <p:cNvGrpSpPr>
                <a:grpSpLocks/>
              </p:cNvGrpSpPr>
              <p:nvPr/>
            </p:nvGrpSpPr>
            <p:grpSpPr bwMode="auto">
              <a:xfrm>
                <a:off x="3624" y="3501"/>
                <a:ext cx="171" cy="344"/>
                <a:chOff x="576" y="912"/>
                <a:chExt cx="432" cy="720"/>
              </a:xfrm>
            </p:grpSpPr>
            <p:sp>
              <p:nvSpPr>
                <p:cNvPr id="32803" name="Line 35"/>
                <p:cNvSpPr>
                  <a:spLocks noChangeShapeType="1"/>
                </p:cNvSpPr>
                <p:nvPr/>
              </p:nvSpPr>
              <p:spPr bwMode="auto">
                <a:xfrm>
                  <a:off x="624" y="912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576" y="1296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5" name="Text Box 37"/>
              <p:cNvSpPr txBox="1">
                <a:spLocks noChangeArrowheads="1"/>
              </p:cNvSpPr>
              <p:nvPr/>
            </p:nvSpPr>
            <p:spPr bwMode="auto">
              <a:xfrm>
                <a:off x="3408" y="3408"/>
                <a:ext cx="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d</a:t>
                </a:r>
                <a:r>
                  <a:rPr lang="en-US" sz="2000" i="1" baseline="-25000">
                    <a:latin typeface="Times" charset="0"/>
                  </a:rPr>
                  <a:t>L</a:t>
                </a:r>
                <a:endParaRPr lang="en-US" sz="1800" i="1"/>
              </a:p>
            </p:txBody>
          </p:sp>
          <p:sp>
            <p:nvSpPr>
              <p:cNvPr id="32806" name="Text Box 38"/>
              <p:cNvSpPr txBox="1">
                <a:spLocks noChangeArrowheads="1"/>
              </p:cNvSpPr>
              <p:nvPr/>
            </p:nvSpPr>
            <p:spPr bwMode="auto">
              <a:xfrm>
                <a:off x="3408" y="3744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u</a:t>
                </a:r>
                <a:r>
                  <a:rPr lang="en-US" sz="2000" i="1" baseline="-25000">
                    <a:latin typeface="Times" charset="0"/>
                  </a:rPr>
                  <a:t>L</a:t>
                </a:r>
                <a:endParaRPr lang="en-US" sz="1800" i="1"/>
              </a:p>
            </p:txBody>
          </p:sp>
          <p:sp>
            <p:nvSpPr>
              <p:cNvPr id="32807" name="Text Box 39"/>
              <p:cNvSpPr txBox="1">
                <a:spLocks noChangeArrowheads="1"/>
              </p:cNvSpPr>
              <p:nvPr/>
            </p:nvSpPr>
            <p:spPr bwMode="auto">
              <a:xfrm>
                <a:off x="4120" y="3412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u</a:t>
                </a:r>
                <a:r>
                  <a:rPr lang="en-US" sz="2000" i="1" baseline="-25000">
                    <a:latin typeface="Times" charset="0"/>
                  </a:rPr>
                  <a:t>R</a:t>
                </a:r>
                <a:endParaRPr lang="en-US" sz="1800" i="1"/>
              </a:p>
            </p:txBody>
          </p:sp>
          <p:sp>
            <p:nvSpPr>
              <p:cNvPr id="32808" name="Text Box 40"/>
              <p:cNvSpPr txBox="1">
                <a:spLocks noChangeArrowheads="1"/>
              </p:cNvSpPr>
              <p:nvPr/>
            </p:nvSpPr>
            <p:spPr bwMode="auto">
              <a:xfrm>
                <a:off x="4128" y="3744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d</a:t>
                </a:r>
                <a:r>
                  <a:rPr lang="en-US" sz="2000" i="1" baseline="-25000">
                    <a:latin typeface="Times" charset="0"/>
                  </a:rPr>
                  <a:t>R</a:t>
                </a:r>
                <a:endParaRPr lang="en-US" sz="1800" i="1"/>
              </a:p>
            </p:txBody>
          </p:sp>
          <p:sp>
            <p:nvSpPr>
              <p:cNvPr id="32809" name="Text Box 41"/>
              <p:cNvSpPr txBox="1">
                <a:spLocks noChangeArrowheads="1"/>
              </p:cNvSpPr>
              <p:nvPr/>
            </p:nvSpPr>
            <p:spPr bwMode="auto">
              <a:xfrm>
                <a:off x="3760" y="3456"/>
                <a:ext cx="4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Times" charset="0"/>
                  </a:rPr>
                  <a:t>W</a:t>
                </a:r>
                <a:r>
                  <a:rPr lang="en-US" sz="2000" i="1" baseline="30000" dirty="0">
                    <a:latin typeface="Times" charset="0"/>
                  </a:rPr>
                  <a:t>+</a:t>
                </a:r>
                <a:endParaRPr lang="en-US" sz="1800" i="1" dirty="0"/>
              </a:p>
            </p:txBody>
          </p:sp>
          <p:sp>
            <p:nvSpPr>
              <p:cNvPr id="32810" name="Line 42"/>
              <p:cNvSpPr>
                <a:spLocks noChangeShapeType="1"/>
              </p:cNvSpPr>
              <p:nvPr/>
            </p:nvSpPr>
            <p:spPr bwMode="auto">
              <a:xfrm flipV="1">
                <a:off x="3982" y="3383"/>
                <a:ext cx="56" cy="326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Line 43"/>
              <p:cNvSpPr>
                <a:spLocks noChangeShapeType="1"/>
              </p:cNvSpPr>
              <p:nvPr/>
            </p:nvSpPr>
            <p:spPr bwMode="auto">
              <a:xfrm flipH="1" flipV="1">
                <a:off x="3982" y="3709"/>
                <a:ext cx="56" cy="297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3810" y="3888"/>
                <a:ext cx="16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latin typeface="Symbol" charset="0"/>
                    <a:sym typeface="Symbol" charset="0"/>
                  </a:rPr>
                  <a:t></a:t>
                </a:r>
              </a:p>
            </p:txBody>
          </p:sp>
          <p:sp>
            <p:nvSpPr>
              <p:cNvPr id="32813" name="Text Box 45"/>
              <p:cNvSpPr txBox="1">
                <a:spLocks noChangeArrowheads="1"/>
              </p:cNvSpPr>
              <p:nvPr/>
            </p:nvSpPr>
            <p:spPr bwMode="auto">
              <a:xfrm>
                <a:off x="3961" y="3168"/>
                <a:ext cx="16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latin typeface="Symbol" charset="0"/>
                    <a:sym typeface="Symbol" charset="0"/>
                  </a:rPr>
                  <a:t></a:t>
                </a:r>
              </a:p>
            </p:txBody>
          </p:sp>
        </p:grp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flipH="1">
              <a:off x="3888" y="2256"/>
              <a:ext cx="144" cy="1104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18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II. BSM Motivation</a:t>
            </a:r>
          </a:p>
        </p:txBody>
      </p:sp>
    </p:spTree>
    <p:extLst>
      <p:ext uri="{BB962C8B-B14F-4D97-AF65-F5344CB8AC3E}">
        <p14:creationId xmlns:p14="http://schemas.microsoft.com/office/powerpoint/2010/main" val="17857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6502882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The Origin of Matter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004B00"/>
              </a:buClr>
            </a:pPr>
            <a:r>
              <a:rPr lang="en-US" b="1" dirty="0">
                <a:solidFill>
                  <a:srgbClr val="800080"/>
                </a:solidFill>
              </a:rPr>
              <a:t>Explaining the origin, identity, and relative fractions of the cosmic energy budget is one of the most compelling motivations for physics beyond the Standard Model</a:t>
            </a:r>
            <a:endParaRPr lang="en-US" b="1" i="0" dirty="0">
              <a:solidFill>
                <a:srgbClr val="800080"/>
              </a:solidFill>
            </a:endParaRP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2286000" y="1219200"/>
            <a:ext cx="4394200" cy="3695700"/>
            <a:chOff x="1440" y="720"/>
            <a:chExt cx="2768" cy="2328"/>
          </a:xfrm>
        </p:grpSpPr>
        <p:pic>
          <p:nvPicPr>
            <p:cNvPr id="4669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08"/>
              <a:ext cx="2768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6951" name="Rectangle 7"/>
            <p:cNvSpPr>
              <a:spLocks noChangeArrowheads="1"/>
            </p:cNvSpPr>
            <p:nvPr/>
          </p:nvSpPr>
          <p:spPr bwMode="auto">
            <a:xfrm>
              <a:off x="1817" y="720"/>
              <a:ext cx="2029" cy="336"/>
            </a:xfrm>
            <a:prstGeom prst="rect">
              <a:avLst/>
            </a:prstGeom>
            <a:solidFill>
              <a:srgbClr val="E2CD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/>
            </a:p>
          </p:txBody>
        </p:sp>
        <p:sp>
          <p:nvSpPr>
            <p:cNvPr id="466952" name="Text Box 8"/>
            <p:cNvSpPr txBox="1">
              <a:spLocks noChangeArrowheads="1"/>
            </p:cNvSpPr>
            <p:nvPr/>
          </p:nvSpPr>
          <p:spPr bwMode="auto">
            <a:xfrm>
              <a:off x="1920" y="768"/>
              <a:ext cx="1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970000"/>
                  </a:solidFill>
                </a:rPr>
                <a:t>Cosmic Energy Budget</a:t>
              </a:r>
              <a:endParaRPr lang="en-US" sz="2000" i="0">
                <a:solidFill>
                  <a:srgbClr val="970000"/>
                </a:solidFill>
              </a:endParaRPr>
            </a:p>
          </p:txBody>
        </p:sp>
        <p:grpSp>
          <p:nvGrpSpPr>
            <p:cNvPr id="30734" name="Group 12"/>
            <p:cNvGrpSpPr>
              <a:grpSpLocks/>
            </p:cNvGrpSpPr>
            <p:nvPr/>
          </p:nvGrpSpPr>
          <p:grpSpPr bwMode="auto">
            <a:xfrm>
              <a:off x="1865" y="1152"/>
              <a:ext cx="1179" cy="250"/>
              <a:chOff x="1728" y="1104"/>
              <a:chExt cx="1200" cy="250"/>
            </a:xfrm>
          </p:grpSpPr>
          <p:sp>
            <p:nvSpPr>
              <p:cNvPr id="466957" name="Rectangle 13"/>
              <p:cNvSpPr>
                <a:spLocks noChangeArrowheads="1"/>
              </p:cNvSpPr>
              <p:nvPr/>
            </p:nvSpPr>
            <p:spPr bwMode="auto">
              <a:xfrm>
                <a:off x="1728" y="1104"/>
                <a:ext cx="1152" cy="240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/>
              </a:p>
            </p:txBody>
          </p:sp>
          <p:sp>
            <p:nvSpPr>
              <p:cNvPr id="466958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104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0">
                    <a:solidFill>
                      <a:srgbClr val="970000"/>
                    </a:solidFill>
                  </a:rPr>
                  <a:t>Dark Matter</a:t>
                </a:r>
              </a:p>
            </p:txBody>
          </p:sp>
        </p:grp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2903" y="2736"/>
              <a:ext cx="1179" cy="250"/>
              <a:chOff x="1056" y="1776"/>
              <a:chExt cx="1200" cy="250"/>
            </a:xfrm>
          </p:grpSpPr>
          <p:sp>
            <p:nvSpPr>
              <p:cNvPr id="466960" name="Rectangle 16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1152" cy="240"/>
              </a:xfrm>
              <a:prstGeom prst="rect">
                <a:avLst/>
              </a:prstGeom>
              <a:solidFill>
                <a:srgbClr val="D1FA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/>
              </a:p>
            </p:txBody>
          </p:sp>
          <p:sp>
            <p:nvSpPr>
              <p:cNvPr id="466961" name="Text Box 17"/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11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i="0">
                    <a:solidFill>
                      <a:srgbClr val="970000"/>
                    </a:solidFill>
                  </a:rPr>
                  <a:t>Dark Energy</a:t>
                </a:r>
              </a:p>
            </p:txBody>
          </p:sp>
        </p:grpSp>
      </p:grp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4800600" y="3505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68 %</a:t>
            </a:r>
          </a:p>
        </p:txBody>
      </p:sp>
      <p:sp>
        <p:nvSpPr>
          <p:cNvPr id="30726" name="TextBox 18"/>
          <p:cNvSpPr txBox="1">
            <a:spLocks noChangeArrowheads="1"/>
          </p:cNvSpPr>
          <p:nvPr/>
        </p:nvSpPr>
        <p:spPr bwMode="auto">
          <a:xfrm>
            <a:off x="3886200" y="243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800000"/>
                </a:solidFill>
              </a:rPr>
              <a:t>27 %</a:t>
            </a:r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2590800" y="3352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</a:rPr>
              <a:t>5 %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435225" y="2895600"/>
            <a:ext cx="172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rgbClr val="970000"/>
                </a:solidFill>
              </a:rPr>
              <a:t>Baryons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360613" y="2895600"/>
            <a:ext cx="1349375" cy="381000"/>
          </a:xfrm>
          <a:prstGeom prst="rect">
            <a:avLst/>
          </a:prstGeom>
          <a:solidFill>
            <a:srgbClr val="D1FA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2438400" y="2895600"/>
            <a:ext cx="172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rgbClr val="970000"/>
                </a:solidFill>
              </a:rPr>
              <a:t>Baryons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AE3B0E-A15E-F64B-9F41-B7DC3650775E}" type="slidenum">
              <a:rPr lang="en-US" sz="1400" i="0">
                <a:solidFill>
                  <a:srgbClr val="000000"/>
                </a:solidFill>
              </a:rPr>
              <a:pPr/>
              <a:t>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IV Outline</a:t>
            </a:r>
            <a:endParaRPr lang="en-US" sz="3200" b="1" i="1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254813" y="1733608"/>
            <a:ext cx="7086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General Considerations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BSM Motivation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Supersymmetry (Minimal Model)</a:t>
            </a:r>
            <a:endParaRPr lang="en-US" sz="2000" dirty="0">
              <a:solidFill>
                <a:srgbClr val="7D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Higgs Portal CPV: 2 Higgs Doublet Model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romanUcPeriod"/>
            </a:pPr>
            <a:r>
              <a:rPr lang="en-US" sz="2000" dirty="0" smtClean="0">
                <a:solidFill>
                  <a:srgbClr val="7D0000"/>
                </a:solidFill>
              </a:rPr>
              <a:t>Extended Gauge Sector: Left-Right Symmetric Model</a:t>
            </a:r>
          </a:p>
        </p:txBody>
      </p:sp>
    </p:spTree>
    <p:extLst>
      <p:ext uri="{BB962C8B-B14F-4D97-AF65-F5344CB8AC3E}">
        <p14:creationId xmlns:p14="http://schemas.microsoft.com/office/powerpoint/2010/main" val="116161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20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Naturalness Problem</a:t>
            </a:r>
            <a:endParaRPr lang="en-US" sz="3200" i="1" dirty="0" smtClean="0">
              <a:solidFill>
                <a:srgbClr val="9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Scalar Fields in Particle Physics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19400" y="3429000"/>
            <a:ext cx="3352800" cy="160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Scalar Fields in Particle Physics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667000" y="1676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D0000"/>
                </a:solidFill>
              </a:rPr>
              <a:t>Scalar fields are a simple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609600" y="5029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D0000"/>
                </a:solidFill>
              </a:rPr>
              <a:t>Discovery of a (probably) fundamental 125 GeV scalar :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2819400" y="3429000"/>
            <a:ext cx="3352800" cy="160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1676400" y="2667000"/>
            <a:ext cx="5943600" cy="1697038"/>
            <a:chOff x="1056" y="1680"/>
            <a:chExt cx="3744" cy="1069"/>
          </a:xfrm>
        </p:grpSpPr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056" y="1680"/>
              <a:ext cx="37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D0000"/>
                  </a:solidFill>
                </a:rPr>
                <a:t>Scalar fields are theoretically problematic</a:t>
              </a:r>
            </a:p>
          </p:txBody>
        </p: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>
              <a:off x="1392" y="2256"/>
              <a:ext cx="1248" cy="493"/>
              <a:chOff x="432" y="2448"/>
              <a:chExt cx="1792" cy="816"/>
            </a:xfrm>
          </p:grpSpPr>
          <p:sp>
            <p:nvSpPr>
              <p:cNvPr id="208906" name="Line 10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/>
              </a:p>
            </p:txBody>
          </p:sp>
          <p:sp>
            <p:nvSpPr>
              <p:cNvPr id="208907" name="Oval 11"/>
              <p:cNvSpPr>
                <a:spLocks noChangeArrowheads="1"/>
              </p:cNvSpPr>
              <p:nvPr/>
            </p:nvSpPr>
            <p:spPr bwMode="auto">
              <a:xfrm>
                <a:off x="1057" y="2640"/>
                <a:ext cx="576" cy="624"/>
              </a:xfrm>
              <a:prstGeom prst="ellipse">
                <a:avLst/>
              </a:prstGeom>
              <a:noFill/>
              <a:ln w="28575">
                <a:solidFill>
                  <a:srgbClr val="B7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i="0">
                  <a:solidFill>
                    <a:srgbClr val="B70000"/>
                  </a:solidFill>
                </a:endParaRPr>
              </a:p>
            </p:txBody>
          </p:sp>
          <p:graphicFrame>
            <p:nvGraphicFramePr>
              <p:cNvPr id="43021" name="Object 12"/>
              <p:cNvGraphicFramePr>
                <a:graphicFrameLocks noChangeAspect="1"/>
              </p:cNvGraphicFramePr>
              <p:nvPr/>
            </p:nvGraphicFramePr>
            <p:xfrm>
              <a:off x="432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51" name="Equation" r:id="rId4" imgW="203200" imgH="165100" progId="Equation.3">
                      <p:embed/>
                    </p:oleObj>
                  </mc:Choice>
                  <mc:Fallback>
                    <p:oleObj name="Equation" r:id="rId4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022" name="Object 13"/>
              <p:cNvGraphicFramePr>
                <a:graphicFrameLocks noChangeAspect="1"/>
              </p:cNvGraphicFramePr>
              <p:nvPr/>
            </p:nvGraphicFramePr>
            <p:xfrm>
              <a:off x="1968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52" name="Equation" r:id="rId6" imgW="203200" imgH="165100" progId="Equation.3">
                      <p:embed/>
                    </p:oleObj>
                  </mc:Choice>
                  <mc:Fallback>
                    <p:oleObj name="Equation" r:id="rId6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023" name="Object 14"/>
              <p:cNvGraphicFramePr>
                <a:graphicFrameLocks noChangeAspect="1"/>
              </p:cNvGraphicFramePr>
              <p:nvPr/>
            </p:nvGraphicFramePr>
            <p:xfrm>
              <a:off x="1536" y="2448"/>
              <a:ext cx="41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53" name="Equation" r:id="rId8" imgW="330200" imgH="177800" progId="Equation.3">
                      <p:embed/>
                    </p:oleObj>
                  </mc:Choice>
                  <mc:Fallback>
                    <p:oleObj name="Equation" r:id="rId8" imgW="3302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448"/>
                            <a:ext cx="41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3168" y="240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0080"/>
                  </a:solidFill>
                  <a:latin typeface="Symbol" charset="0"/>
                  <a:sym typeface="Symbol" charset="0"/>
                </a:rPr>
                <a:t></a:t>
              </a:r>
              <a:r>
                <a:rPr lang="en-US">
                  <a:solidFill>
                    <a:srgbClr val="800080"/>
                  </a:solidFill>
                </a:rPr>
                <a:t>m</a:t>
              </a:r>
              <a:r>
                <a:rPr lang="en-US" baseline="30000">
                  <a:solidFill>
                    <a:srgbClr val="800080"/>
                  </a:solidFill>
                </a:rPr>
                <a:t>2</a:t>
              </a:r>
              <a:r>
                <a:rPr lang="en-US">
                  <a:solidFill>
                    <a:srgbClr val="800080"/>
                  </a:solidFill>
                </a:rPr>
                <a:t> ~ </a:t>
              </a:r>
              <a:r>
                <a:rPr lang="en-US">
                  <a:solidFill>
                    <a:srgbClr val="800080"/>
                  </a:solidFill>
                  <a:latin typeface="Symbol" charset="0"/>
                  <a:sym typeface="Symbol" charset="0"/>
                </a:rPr>
                <a:t></a:t>
              </a:r>
              <a:r>
                <a:rPr lang="en-US" baseline="30000">
                  <a:solidFill>
                    <a:srgbClr val="800080"/>
                  </a:solidFill>
                </a:rPr>
                <a:t>2</a:t>
              </a:r>
              <a:endParaRPr lang="en-US">
                <a:solidFill>
                  <a:srgbClr val="800080"/>
                </a:solidFill>
                <a:latin typeface="Symbol" charset="0"/>
                <a:sym typeface="Symbol" charset="0"/>
              </a:endParaRPr>
            </a:p>
          </p:txBody>
        </p:sp>
      </p:grp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1143000" y="57912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Is it telling us anything about </a:t>
            </a:r>
            <a:r>
              <a:rPr lang="en-US">
                <a:solidFill>
                  <a:schemeClr val="accent2"/>
                </a:solidFill>
                <a:latin typeface="Symbol" charset="0"/>
                <a:sym typeface="Symbol" charset="0"/>
              </a:rPr>
              <a:t></a:t>
            </a:r>
            <a:r>
              <a:rPr lang="en-US">
                <a:solidFill>
                  <a:schemeClr val="accent2"/>
                </a:solidFill>
              </a:rPr>
              <a:t> ? Naturalness? </a:t>
            </a:r>
            <a:endParaRPr lang="en-US">
              <a:solidFill>
                <a:srgbClr val="7D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/>
      <p:bldP spid="2089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smtClean="0">
                <a:solidFill>
                  <a:schemeClr val="accent2"/>
                </a:solidFill>
              </a:rPr>
              <a:t>Scalar Fields in Particle Physics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667000" y="1676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D0000"/>
                </a:solidFill>
              </a:rPr>
              <a:t>Scalar fields are a simple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609600" y="5029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D0000"/>
                </a:solidFill>
              </a:rPr>
              <a:t>Discovery of a (probably) fundamental 125 GeV scalar :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2819400" y="3429000"/>
            <a:ext cx="3352800" cy="1600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1676400" y="2667000"/>
            <a:ext cx="5943600" cy="1697038"/>
            <a:chOff x="1056" y="1680"/>
            <a:chExt cx="3744" cy="1069"/>
          </a:xfrm>
        </p:grpSpPr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1056" y="1680"/>
              <a:ext cx="37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D0000"/>
                  </a:solidFill>
                </a:rPr>
                <a:t>Scalar fields are theoretically problematic</a:t>
              </a:r>
            </a:p>
          </p:txBody>
        </p:sp>
        <p:grpSp>
          <p:nvGrpSpPr>
            <p:cNvPr id="45065" name="Group 9"/>
            <p:cNvGrpSpPr>
              <a:grpSpLocks/>
            </p:cNvGrpSpPr>
            <p:nvPr/>
          </p:nvGrpSpPr>
          <p:grpSpPr bwMode="auto">
            <a:xfrm>
              <a:off x="1392" y="2256"/>
              <a:ext cx="1248" cy="493"/>
              <a:chOff x="432" y="2448"/>
              <a:chExt cx="1792" cy="816"/>
            </a:xfrm>
          </p:grpSpPr>
          <p:sp>
            <p:nvSpPr>
              <p:cNvPr id="208906" name="Line 10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/>
              </a:p>
            </p:txBody>
          </p:sp>
          <p:sp>
            <p:nvSpPr>
              <p:cNvPr id="208907" name="Oval 11"/>
              <p:cNvSpPr>
                <a:spLocks noChangeArrowheads="1"/>
              </p:cNvSpPr>
              <p:nvPr/>
            </p:nvSpPr>
            <p:spPr bwMode="auto">
              <a:xfrm>
                <a:off x="1057" y="2640"/>
                <a:ext cx="576" cy="624"/>
              </a:xfrm>
              <a:prstGeom prst="ellipse">
                <a:avLst/>
              </a:prstGeom>
              <a:noFill/>
              <a:ln w="28575">
                <a:solidFill>
                  <a:srgbClr val="B7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i="0">
                  <a:solidFill>
                    <a:srgbClr val="B70000"/>
                  </a:solidFill>
                </a:endParaRPr>
              </a:p>
            </p:txBody>
          </p:sp>
          <p:graphicFrame>
            <p:nvGraphicFramePr>
              <p:cNvPr id="45069" name="Object 12"/>
              <p:cNvGraphicFramePr>
                <a:graphicFrameLocks noChangeAspect="1"/>
              </p:cNvGraphicFramePr>
              <p:nvPr/>
            </p:nvGraphicFramePr>
            <p:xfrm>
              <a:off x="432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99" name="Equation" r:id="rId4" imgW="203200" imgH="165100" progId="Equation.3">
                      <p:embed/>
                    </p:oleObj>
                  </mc:Choice>
                  <mc:Fallback>
                    <p:oleObj name="Equation" r:id="rId4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0" name="Object 13"/>
              <p:cNvGraphicFramePr>
                <a:graphicFrameLocks noChangeAspect="1"/>
              </p:cNvGraphicFramePr>
              <p:nvPr/>
            </p:nvGraphicFramePr>
            <p:xfrm>
              <a:off x="1968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00" name="Equation" r:id="rId6" imgW="203200" imgH="165100" progId="Equation.3">
                      <p:embed/>
                    </p:oleObj>
                  </mc:Choice>
                  <mc:Fallback>
                    <p:oleObj name="Equation" r:id="rId6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1" name="Object 14"/>
              <p:cNvGraphicFramePr>
                <a:graphicFrameLocks noChangeAspect="1"/>
              </p:cNvGraphicFramePr>
              <p:nvPr/>
            </p:nvGraphicFramePr>
            <p:xfrm>
              <a:off x="1536" y="2448"/>
              <a:ext cx="41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01" name="Equation" r:id="rId8" imgW="330200" imgH="177800" progId="Equation.3">
                      <p:embed/>
                    </p:oleObj>
                  </mc:Choice>
                  <mc:Fallback>
                    <p:oleObj name="Equation" r:id="rId8" imgW="3302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448"/>
                            <a:ext cx="41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5066" name="Text Box 15"/>
            <p:cNvSpPr txBox="1">
              <a:spLocks noChangeArrowheads="1"/>
            </p:cNvSpPr>
            <p:nvPr/>
          </p:nvSpPr>
          <p:spPr bwMode="auto">
            <a:xfrm>
              <a:off x="3168" y="240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0080"/>
                  </a:solidFill>
                  <a:latin typeface="Symbol" charset="0"/>
                  <a:sym typeface="Symbol" charset="0"/>
                </a:rPr>
                <a:t></a:t>
              </a:r>
              <a:r>
                <a:rPr lang="en-US">
                  <a:solidFill>
                    <a:srgbClr val="800080"/>
                  </a:solidFill>
                </a:rPr>
                <a:t>m</a:t>
              </a:r>
              <a:r>
                <a:rPr lang="en-US" baseline="30000">
                  <a:solidFill>
                    <a:srgbClr val="800080"/>
                  </a:solidFill>
                </a:rPr>
                <a:t>2</a:t>
              </a:r>
              <a:r>
                <a:rPr lang="en-US">
                  <a:solidFill>
                    <a:srgbClr val="800080"/>
                  </a:solidFill>
                </a:rPr>
                <a:t> ~ </a:t>
              </a:r>
              <a:r>
                <a:rPr lang="en-US">
                  <a:solidFill>
                    <a:srgbClr val="800080"/>
                  </a:solidFill>
                  <a:latin typeface="Symbol" charset="0"/>
                  <a:sym typeface="Symbol" charset="0"/>
                </a:rPr>
                <a:t></a:t>
              </a:r>
              <a:r>
                <a:rPr lang="en-US" baseline="30000">
                  <a:solidFill>
                    <a:srgbClr val="800080"/>
                  </a:solidFill>
                </a:rPr>
                <a:t>2</a:t>
              </a:r>
              <a:endParaRPr lang="en-US">
                <a:solidFill>
                  <a:srgbClr val="800080"/>
                </a:solidFill>
                <a:latin typeface="Symbol" charset="0"/>
                <a:sym typeface="Symbol" charset="0"/>
              </a:endParaRPr>
            </a:p>
          </p:txBody>
        </p:sp>
      </p:grp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762000" y="57912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7D000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m</a:t>
            </a:r>
            <a:r>
              <a:rPr lang="en-US" baseline="-25000" dirty="0" smtClean="0">
                <a:solidFill>
                  <a:srgbClr val="000090"/>
                </a:solidFill>
              </a:rPr>
              <a:t>h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 ~ </a:t>
            </a:r>
            <a:r>
              <a:rPr lang="en-US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 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Symbol" charset="2"/>
              </a:rPr>
              <a:t>v</a:t>
            </a:r>
            <a:r>
              <a:rPr lang="en-US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2  </a:t>
            </a:r>
            <a:r>
              <a:rPr lang="en-US" dirty="0" smtClean="0">
                <a:solidFill>
                  <a:srgbClr val="800080"/>
                </a:solidFill>
                <a:latin typeface="+mn-lt"/>
                <a:cs typeface="Symbol" charset="2"/>
              </a:rPr>
              <a:t>&amp;</a:t>
            </a:r>
            <a:r>
              <a:rPr lang="en-US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	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Symbol" charset="2"/>
              </a:rPr>
              <a:t>G</a:t>
            </a:r>
            <a:r>
              <a:rPr lang="en-US" baseline="-25000" dirty="0" smtClean="0">
                <a:solidFill>
                  <a:srgbClr val="000090"/>
                </a:solidFill>
                <a:latin typeface="+mn-lt"/>
                <a:cs typeface="Symbol" charset="2"/>
              </a:rPr>
              <a:t>F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Symbol" charset="2"/>
              </a:rPr>
              <a:t> ~ 1/v</a:t>
            </a:r>
            <a:r>
              <a:rPr lang="en-US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2 </a:t>
            </a:r>
            <a:r>
              <a:rPr lang="en-US" dirty="0" smtClean="0">
                <a:solidFill>
                  <a:srgbClr val="800080"/>
                </a:solidFill>
                <a:latin typeface="+mn-lt"/>
                <a:cs typeface="Symbol" charset="2"/>
              </a:rPr>
              <a:t>: what keeps G</a:t>
            </a:r>
            <a:r>
              <a:rPr lang="en-US" baseline="-25000" dirty="0" smtClean="0">
                <a:solidFill>
                  <a:srgbClr val="800080"/>
                </a:solidFill>
                <a:latin typeface="+mn-lt"/>
                <a:cs typeface="Symbol" charset="2"/>
              </a:rPr>
              <a:t>F</a:t>
            </a:r>
            <a:r>
              <a:rPr lang="en-US" dirty="0" smtClean="0">
                <a:solidFill>
                  <a:srgbClr val="800080"/>
                </a:solidFill>
                <a:latin typeface="+mn-lt"/>
                <a:cs typeface="Symbol" charset="2"/>
              </a:rPr>
              <a:t> “large” ?</a:t>
            </a:r>
            <a:endParaRPr lang="en-US" dirty="0" smtClean="0">
              <a:solidFill>
                <a:srgbClr val="7D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LHC Implications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81126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000090"/>
              </a:buClr>
              <a:buFont typeface="Arial" charset="0"/>
              <a:buChar char="•"/>
            </a:pPr>
            <a:r>
              <a:rPr lang="en-US" dirty="0">
                <a:solidFill>
                  <a:srgbClr val="7D0000"/>
                </a:solidFill>
              </a:rPr>
              <a:t>Weak scale BSM physics (</a:t>
            </a:r>
            <a:r>
              <a:rPr lang="en-US" dirty="0">
                <a:solidFill>
                  <a:srgbClr val="0063B0"/>
                </a:solidFill>
              </a:rPr>
              <a:t>e.g., SUSY</a:t>
            </a:r>
            <a:r>
              <a:rPr lang="en-US" dirty="0">
                <a:solidFill>
                  <a:srgbClr val="7D0000"/>
                </a:solidFill>
              </a:rPr>
              <a:t>)  is there but challenging for the hadronic collider</a:t>
            </a:r>
          </a:p>
          <a:p>
            <a:pPr>
              <a:spcBef>
                <a:spcPct val="50000"/>
              </a:spcBef>
              <a:buClr>
                <a:srgbClr val="00009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7D0000"/>
                </a:solidFill>
              </a:rPr>
              <a:t>BSM physics </a:t>
            </a:r>
            <a:r>
              <a:rPr lang="en-US" dirty="0">
                <a:solidFill>
                  <a:srgbClr val="7D0000"/>
                </a:solidFill>
              </a:rPr>
              <a:t>is there but a bit heavy (</a:t>
            </a:r>
            <a:r>
              <a:rPr lang="en-US" dirty="0">
                <a:solidFill>
                  <a:srgbClr val="0063B0"/>
                </a:solidFill>
              </a:rPr>
              <a:t>some fine tuning</a:t>
            </a:r>
            <a:r>
              <a:rPr lang="en-US" dirty="0">
                <a:solidFill>
                  <a:srgbClr val="7D0000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000090"/>
              </a:buClr>
              <a:buFont typeface="Arial" charset="0"/>
              <a:buChar char="•"/>
            </a:pPr>
            <a:r>
              <a:rPr lang="en-US" dirty="0">
                <a:solidFill>
                  <a:srgbClr val="7D0000"/>
                </a:solidFill>
              </a:rPr>
              <a:t>We are thinking about the problem incorrectly (</a:t>
            </a:r>
            <a:r>
              <a:rPr lang="en-US" dirty="0">
                <a:solidFill>
                  <a:srgbClr val="0063B0"/>
                </a:solidFill>
              </a:rPr>
              <a:t>cosmological constant???</a:t>
            </a:r>
            <a:r>
              <a:rPr lang="en-US" dirty="0">
                <a:solidFill>
                  <a:srgbClr val="7D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930000"/>
                  </a:solidFill>
                </a:rPr>
                <a:t>EW Symmetry Breaking: Higgs </a:t>
              </a:r>
              <a:r>
                <a:rPr lang="en-US" sz="2000" i="1" dirty="0" smtClean="0">
                  <a:solidFill>
                    <a:srgbClr val="930000"/>
                  </a:solidFill>
                </a:rPr>
                <a:t> </a:t>
              </a:r>
              <a:endParaRPr lang="en-US" sz="2000" i="1" dirty="0">
                <a:solidFill>
                  <a:srgbClr val="930000"/>
                </a:solidFill>
              </a:endParaRPr>
            </a:p>
          </p:txBody>
        </p:sp>
      </p:grp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648200" y="4648200"/>
            <a:ext cx="1676400" cy="1752600"/>
            <a:chOff x="2928" y="2928"/>
            <a:chExt cx="1056" cy="1104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928" y="3552"/>
              <a:ext cx="1056" cy="480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962" y="3552"/>
              <a:ext cx="10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930000"/>
                  </a:solidFill>
                </a:rPr>
                <a:t>QCD: </a:t>
              </a:r>
              <a:r>
                <a:rPr lang="en-US" sz="2000" i="1" dirty="0" err="1" smtClean="0">
                  <a:solidFill>
                    <a:srgbClr val="930000"/>
                  </a:solidFill>
                </a:rPr>
                <a:t>n</a:t>
              </a:r>
              <a:r>
                <a:rPr lang="en-US" sz="2000" i="1" dirty="0" err="1">
                  <a:solidFill>
                    <a:srgbClr val="930000"/>
                  </a:solidFill>
                </a:rPr>
                <a:t>+p</a:t>
              </a:r>
              <a:r>
                <a:rPr lang="en-US" sz="2000" i="1" dirty="0">
                  <a:solidFill>
                    <a:srgbClr val="930000"/>
                  </a:solidFill>
                  <a:latin typeface="cmsy10" charset="0"/>
                </a:rPr>
                <a:t>!</a:t>
              </a:r>
              <a:r>
                <a:rPr lang="en-US" sz="2000" i="1" dirty="0">
                  <a:solidFill>
                    <a:srgbClr val="930000"/>
                  </a:solidFill>
                </a:rPr>
                <a:t> nuclei</a:t>
              </a: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3120" y="2928"/>
              <a:ext cx="288" cy="62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895600" y="4572000"/>
            <a:ext cx="1676400" cy="1828800"/>
            <a:chOff x="1824" y="2880"/>
            <a:chExt cx="1056" cy="1152"/>
          </a:xfrm>
        </p:grpSpPr>
        <p:grpSp>
          <p:nvGrpSpPr>
            <p:cNvPr id="12313" name="Group 25"/>
            <p:cNvGrpSpPr>
              <a:grpSpLocks/>
            </p:cNvGrpSpPr>
            <p:nvPr/>
          </p:nvGrpSpPr>
          <p:grpSpPr bwMode="auto">
            <a:xfrm>
              <a:off x="1824" y="3552"/>
              <a:ext cx="1056" cy="480"/>
              <a:chOff x="1680" y="576"/>
              <a:chExt cx="1536" cy="432"/>
            </a:xfrm>
          </p:grpSpPr>
          <p:sp>
            <p:nvSpPr>
              <p:cNvPr id="12314" name="Rectangle 26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 smtClean="0">
                    <a:solidFill>
                      <a:srgbClr val="930000"/>
                    </a:solidFill>
                  </a:rPr>
                  <a:t>QCD: </a:t>
                </a:r>
                <a:r>
                  <a:rPr lang="en-US" sz="2000" i="1" dirty="0" err="1" smtClean="0">
                    <a:solidFill>
                      <a:srgbClr val="930000"/>
                    </a:solidFill>
                  </a:rPr>
                  <a:t>q</a:t>
                </a:r>
                <a:r>
                  <a:rPr lang="en-US" sz="2000" i="1" dirty="0" err="1">
                    <a:solidFill>
                      <a:srgbClr val="930000"/>
                    </a:solidFill>
                  </a:rPr>
                  <a:t>+g</a:t>
                </a:r>
                <a:r>
                  <a:rPr lang="en-US" sz="2000" i="1" dirty="0">
                    <a:solidFill>
                      <a:srgbClr val="930000"/>
                    </a:solidFill>
                    <a:latin typeface="cmsy10" charset="0"/>
                  </a:rPr>
                  <a:t>!</a:t>
                </a:r>
                <a:r>
                  <a:rPr lang="en-US" sz="2000" i="1" dirty="0">
                    <a:solidFill>
                      <a:srgbClr val="93000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930000"/>
                    </a:solidFill>
                  </a:rPr>
                  <a:t>n,p</a:t>
                </a:r>
                <a:r>
                  <a:rPr lang="en-US" sz="2000" i="1" dirty="0">
                    <a:solidFill>
                      <a:srgbClr val="930000"/>
                    </a:solidFill>
                  </a:rPr>
                  <a:t>…</a:t>
                </a:r>
              </a:p>
            </p:txBody>
          </p:sp>
        </p:grp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2400" y="2880"/>
              <a:ext cx="96" cy="6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553200" y="4876800"/>
            <a:ext cx="1676400" cy="1524000"/>
            <a:chOff x="4128" y="3072"/>
            <a:chExt cx="1056" cy="96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4128" y="3552"/>
              <a:ext cx="1056" cy="480"/>
              <a:chOff x="1680" y="576"/>
              <a:chExt cx="1536" cy="432"/>
            </a:xfrm>
          </p:grpSpPr>
          <p:sp>
            <p:nvSpPr>
              <p:cNvPr id="12319" name="Rectangle 31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488" cy="432"/>
              </a:xfrm>
              <a:prstGeom prst="rect">
                <a:avLst/>
              </a:prstGeom>
              <a:solidFill>
                <a:srgbClr val="CDFF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1729" y="576"/>
                <a:ext cx="148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30000"/>
                    </a:solidFill>
                  </a:rPr>
                  <a:t>Astro: stars, galaxies,..</a:t>
                </a:r>
              </a:p>
            </p:txBody>
          </p:sp>
        </p:grp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H="1" flipV="1">
              <a:off x="4464" y="3072"/>
              <a:ext cx="240" cy="48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3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930000"/>
                  </a:solidFill>
                </a:rPr>
                <a:t>EW Symmetry Breaking: Higgs </a:t>
              </a:r>
              <a:r>
                <a:rPr lang="en-US" sz="2000" i="1" dirty="0" smtClean="0">
                  <a:solidFill>
                    <a:srgbClr val="930000"/>
                  </a:solidFill>
                </a:rPr>
                <a:t> </a:t>
              </a:r>
              <a:endParaRPr lang="en-US" sz="2000" i="1" dirty="0">
                <a:solidFill>
                  <a:srgbClr val="930000"/>
                </a:solidFill>
              </a:endParaRPr>
            </a:p>
          </p:txBody>
        </p:sp>
      </p:grp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838200" y="3810000"/>
            <a:ext cx="7239000" cy="2590800"/>
          </a:xfrm>
          <a:prstGeom prst="rect">
            <a:avLst/>
          </a:prstGeom>
          <a:solidFill>
            <a:srgbClr val="E4D997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914400" y="396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Puzzles the Standard Model can</a:t>
            </a:r>
            <a:r>
              <a:rPr lang="ja-JP" altLang="en-US" i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i="1">
                <a:solidFill>
                  <a:schemeClr val="accent2"/>
                </a:solidFill>
              </a:rPr>
              <a:t>t solve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990600" y="4572000"/>
            <a:ext cx="37338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Origin of matter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Unification &amp; gravity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Weak scale stability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Neutrinos</a:t>
            </a:r>
            <a:endParaRPr lang="en-US" sz="2000" i="1">
              <a:solidFill>
                <a:srgbClr val="660080"/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381000" y="2489781"/>
            <a:ext cx="1524000" cy="1219200"/>
            <a:chOff x="240" y="1632"/>
            <a:chExt cx="960" cy="674"/>
          </a:xfrm>
        </p:grpSpPr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240" y="1632"/>
              <a:ext cx="960" cy="672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288" y="1632"/>
              <a:ext cx="86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SUSY ?</a:t>
              </a:r>
            </a:p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GUTS ?</a:t>
              </a:r>
            </a:p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Extra Dims ?</a:t>
              </a:r>
              <a:r>
                <a:rPr lang="en-US" sz="2000" i="1" dirty="0">
                  <a:solidFill>
                    <a:srgbClr val="930000"/>
                  </a:solidFill>
                </a:rPr>
                <a:t> </a:t>
              </a:r>
            </a:p>
          </p:txBody>
        </p:sp>
      </p:grp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286000" y="320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R</a:t>
            </a:r>
            <a:endParaRPr lang="en-US" sz="1400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3622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L</a:t>
            </a:r>
            <a:r>
              <a:rPr lang="en-US" sz="1400" i="1" baseline="30000">
                <a:solidFill>
                  <a:schemeClr val="bg1"/>
                </a:solidFill>
              </a:rPr>
              <a:t>*</a:t>
            </a:r>
            <a:endParaRPr lang="en-US" sz="1400"/>
          </a:p>
        </p:txBody>
      </p: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2362200" y="2743200"/>
            <a:ext cx="685800" cy="457200"/>
            <a:chOff x="1488" y="1728"/>
            <a:chExt cx="432" cy="288"/>
          </a:xfrm>
        </p:grpSpPr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1488" y="182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W</a:t>
              </a:r>
              <a:r>
                <a:rPr lang="en-US" sz="1400" baseline="-250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18465" name="Text Box 33"/>
            <p:cNvSpPr txBox="1">
              <a:spLocks noChangeArrowheads="1"/>
            </p:cNvSpPr>
            <p:nvPr/>
          </p:nvSpPr>
          <p:spPr bwMode="auto">
            <a:xfrm>
              <a:off x="1488" y="17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~</a:t>
              </a:r>
              <a:endParaRPr lang="en-US" sz="1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84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8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8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animBg="1"/>
      <p:bldP spid="18461" grpId="0"/>
      <p:bldP spid="184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8355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83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28357" name="AutoShape 1029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AutoShape 1030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9" name="Rectangle 1031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Line 1032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Line 1033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362" name="Group 1034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228363" name="Rectangle 1035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4" name="Text Box 1036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228365" name="Group 1037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228366" name="Rectangle 1038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7" name="Text Box 1039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930000"/>
                  </a:solidFill>
                </a:rPr>
                <a:t>EW Symmetry Breaking: Higgs </a:t>
              </a:r>
              <a:r>
                <a:rPr lang="en-US" sz="2000" i="1" dirty="0" smtClean="0">
                  <a:solidFill>
                    <a:srgbClr val="930000"/>
                  </a:solidFill>
                </a:rPr>
                <a:t> </a:t>
              </a:r>
              <a:endParaRPr lang="en-US" sz="2000" i="1" dirty="0">
                <a:solidFill>
                  <a:srgbClr val="930000"/>
                </a:solidFill>
              </a:endParaRPr>
            </a:p>
          </p:txBody>
        </p:sp>
      </p:grpSp>
      <p:sp>
        <p:nvSpPr>
          <p:cNvPr id="228368" name="Line 1040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369" name="Group 1041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228370" name="Rectangle 1042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1" name="Text Box 1043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228372" name="Rectangle 1044"/>
          <p:cNvSpPr>
            <a:spLocks noChangeArrowheads="1"/>
          </p:cNvSpPr>
          <p:nvPr/>
        </p:nvSpPr>
        <p:spPr bwMode="auto">
          <a:xfrm>
            <a:off x="838200" y="3810000"/>
            <a:ext cx="7239000" cy="2590800"/>
          </a:xfrm>
          <a:prstGeom prst="rect">
            <a:avLst/>
          </a:prstGeom>
          <a:solidFill>
            <a:srgbClr val="E4D997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3" name="Text Box 1045"/>
          <p:cNvSpPr txBox="1">
            <a:spLocks noChangeArrowheads="1"/>
          </p:cNvSpPr>
          <p:nvPr/>
        </p:nvSpPr>
        <p:spPr bwMode="auto">
          <a:xfrm>
            <a:off x="914400" y="396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Puzzles the Standard Model can</a:t>
            </a:r>
            <a:r>
              <a:rPr lang="ja-JP" altLang="en-US" i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i="1">
                <a:solidFill>
                  <a:schemeClr val="accent2"/>
                </a:solidFill>
              </a:rPr>
              <a:t>t solve</a:t>
            </a:r>
          </a:p>
        </p:txBody>
      </p:sp>
      <p:sp>
        <p:nvSpPr>
          <p:cNvPr id="228374" name="Text Box 1046"/>
          <p:cNvSpPr txBox="1">
            <a:spLocks noChangeArrowheads="1"/>
          </p:cNvSpPr>
          <p:nvPr/>
        </p:nvSpPr>
        <p:spPr bwMode="auto">
          <a:xfrm>
            <a:off x="990600" y="4572000"/>
            <a:ext cx="37338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Origin of matter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Unification &amp; gravity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Weak scale stability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Neutrinos</a:t>
            </a:r>
            <a:endParaRPr lang="en-US" sz="2000" i="1">
              <a:solidFill>
                <a:srgbClr val="660080"/>
              </a:solidFill>
            </a:endParaRPr>
          </a:p>
        </p:txBody>
      </p:sp>
      <p:sp>
        <p:nvSpPr>
          <p:cNvPr id="228376" name="Line 1048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378" name="Group 1050"/>
          <p:cNvGrpSpPr>
            <a:grpSpLocks/>
          </p:cNvGrpSpPr>
          <p:nvPr/>
        </p:nvGrpSpPr>
        <p:grpSpPr bwMode="auto">
          <a:xfrm>
            <a:off x="381000" y="2590800"/>
            <a:ext cx="1524000" cy="1069975"/>
            <a:chOff x="240" y="1632"/>
            <a:chExt cx="960" cy="674"/>
          </a:xfrm>
        </p:grpSpPr>
        <p:sp>
          <p:nvSpPr>
            <p:cNvPr id="228379" name="Rectangle 1051"/>
            <p:cNvSpPr>
              <a:spLocks noChangeArrowheads="1"/>
            </p:cNvSpPr>
            <p:nvPr/>
          </p:nvSpPr>
          <p:spPr bwMode="auto">
            <a:xfrm>
              <a:off x="240" y="1632"/>
              <a:ext cx="960" cy="672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80" name="Text Box 1052"/>
            <p:cNvSpPr txBox="1">
              <a:spLocks noChangeArrowheads="1"/>
            </p:cNvSpPr>
            <p:nvPr/>
          </p:nvSpPr>
          <p:spPr bwMode="auto">
            <a:xfrm>
              <a:off x="288" y="1632"/>
              <a:ext cx="86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SUSY ?</a:t>
              </a:r>
            </a:p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GUTS </a:t>
              </a:r>
              <a:r>
                <a:rPr lang="en-US" sz="1600" i="1" dirty="0" smtClean="0">
                  <a:solidFill>
                    <a:srgbClr val="930000"/>
                  </a:solidFill>
                </a:rPr>
                <a:t>?Extra </a:t>
              </a:r>
              <a:r>
                <a:rPr lang="en-US" sz="1600" i="1" dirty="0">
                  <a:solidFill>
                    <a:srgbClr val="930000"/>
                  </a:solidFill>
                </a:rPr>
                <a:t>Dims ?</a:t>
              </a:r>
              <a:r>
                <a:rPr lang="en-US" sz="2000" i="1" dirty="0">
                  <a:solidFill>
                    <a:srgbClr val="930000"/>
                  </a:solidFill>
                </a:rPr>
                <a:t> </a:t>
              </a:r>
            </a:p>
          </p:txBody>
        </p:sp>
      </p:grpSp>
      <p:sp>
        <p:nvSpPr>
          <p:cNvPr id="228381" name="Text Box 1053"/>
          <p:cNvSpPr txBox="1">
            <a:spLocks noChangeArrowheads="1"/>
          </p:cNvSpPr>
          <p:nvPr/>
        </p:nvSpPr>
        <p:spPr bwMode="auto">
          <a:xfrm>
            <a:off x="2286000" y="320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R</a:t>
            </a:r>
            <a:endParaRPr lang="en-US" sz="1400"/>
          </a:p>
        </p:txBody>
      </p:sp>
      <p:sp>
        <p:nvSpPr>
          <p:cNvPr id="228382" name="Text Box 1054"/>
          <p:cNvSpPr txBox="1">
            <a:spLocks noChangeArrowheads="1"/>
          </p:cNvSpPr>
          <p:nvPr/>
        </p:nvSpPr>
        <p:spPr bwMode="auto">
          <a:xfrm>
            <a:off x="23622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L</a:t>
            </a:r>
            <a:r>
              <a:rPr lang="en-US" sz="1400" i="1" baseline="30000">
                <a:solidFill>
                  <a:schemeClr val="bg1"/>
                </a:solidFill>
              </a:rPr>
              <a:t>*</a:t>
            </a:r>
            <a:endParaRPr lang="en-US" sz="1400"/>
          </a:p>
        </p:txBody>
      </p:sp>
      <p:grpSp>
        <p:nvGrpSpPr>
          <p:cNvPr id="228383" name="Group 1055"/>
          <p:cNvGrpSpPr>
            <a:grpSpLocks/>
          </p:cNvGrpSpPr>
          <p:nvPr/>
        </p:nvGrpSpPr>
        <p:grpSpPr bwMode="auto">
          <a:xfrm>
            <a:off x="2362200" y="2743200"/>
            <a:ext cx="685800" cy="457200"/>
            <a:chOff x="1488" y="1728"/>
            <a:chExt cx="432" cy="288"/>
          </a:xfrm>
        </p:grpSpPr>
        <p:sp>
          <p:nvSpPr>
            <p:cNvPr id="228384" name="Text Box 1056"/>
            <p:cNvSpPr txBox="1">
              <a:spLocks noChangeArrowheads="1"/>
            </p:cNvSpPr>
            <p:nvPr/>
          </p:nvSpPr>
          <p:spPr bwMode="auto">
            <a:xfrm>
              <a:off x="1488" y="182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W</a:t>
              </a:r>
              <a:r>
                <a:rPr lang="en-US" sz="1400" baseline="-250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228385" name="Text Box 1057"/>
            <p:cNvSpPr txBox="1">
              <a:spLocks noChangeArrowheads="1"/>
            </p:cNvSpPr>
            <p:nvPr/>
          </p:nvSpPr>
          <p:spPr bwMode="auto">
            <a:xfrm>
              <a:off x="1488" y="17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~</a:t>
              </a:r>
              <a:endParaRPr lang="en-US" sz="1400"/>
            </a:p>
          </p:txBody>
        </p:sp>
      </p:grpSp>
      <p:sp>
        <p:nvSpPr>
          <p:cNvPr id="228386" name="Rectangle 1058"/>
          <p:cNvSpPr>
            <a:spLocks noChangeArrowheads="1"/>
          </p:cNvSpPr>
          <p:nvPr/>
        </p:nvSpPr>
        <p:spPr bwMode="auto">
          <a:xfrm>
            <a:off x="1392351" y="4953000"/>
            <a:ext cx="3027249" cy="914400"/>
          </a:xfrm>
          <a:prstGeom prst="rect">
            <a:avLst/>
          </a:prstGeom>
          <a:noFill/>
          <a:ln w="28575">
            <a:solidFill>
              <a:srgbClr val="0000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14021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26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214027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214029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214030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EW Symmetry Breaking: Higgs ? </a:t>
              </a:r>
            </a:p>
          </p:txBody>
        </p:sp>
      </p:grpSp>
      <p:sp>
        <p:nvSpPr>
          <p:cNvPr id="214032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3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214034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5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214040" name="Line 24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174" name="Group 158"/>
          <p:cNvGrpSpPr>
            <a:grpSpLocks/>
          </p:cNvGrpSpPr>
          <p:nvPr/>
        </p:nvGrpSpPr>
        <p:grpSpPr bwMode="auto">
          <a:xfrm>
            <a:off x="838200" y="4800600"/>
            <a:ext cx="3352800" cy="1600200"/>
            <a:chOff x="528" y="3024"/>
            <a:chExt cx="2112" cy="1008"/>
          </a:xfrm>
        </p:grpSpPr>
        <p:sp>
          <p:nvSpPr>
            <p:cNvPr id="214107" name="Rectangle 91"/>
            <p:cNvSpPr>
              <a:spLocks noChangeArrowheads="1"/>
            </p:cNvSpPr>
            <p:nvPr/>
          </p:nvSpPr>
          <p:spPr bwMode="auto">
            <a:xfrm>
              <a:off x="528" y="3024"/>
              <a:ext cx="2112" cy="1008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128" name="Group 112"/>
            <p:cNvGrpSpPr>
              <a:grpSpLocks/>
            </p:cNvGrpSpPr>
            <p:nvPr/>
          </p:nvGrpSpPr>
          <p:grpSpPr bwMode="auto">
            <a:xfrm>
              <a:off x="672" y="3168"/>
              <a:ext cx="1872" cy="336"/>
              <a:chOff x="672" y="1680"/>
              <a:chExt cx="4632" cy="462"/>
            </a:xfrm>
          </p:grpSpPr>
          <p:grpSp>
            <p:nvGrpSpPr>
              <p:cNvPr id="214129" name="Group 113"/>
              <p:cNvGrpSpPr>
                <a:grpSpLocks/>
              </p:cNvGrpSpPr>
              <p:nvPr/>
            </p:nvGrpSpPr>
            <p:grpSpPr bwMode="auto">
              <a:xfrm>
                <a:off x="672" y="1680"/>
                <a:ext cx="686" cy="462"/>
                <a:chOff x="528" y="1488"/>
                <a:chExt cx="768" cy="672"/>
              </a:xfrm>
            </p:grpSpPr>
            <p:sp>
              <p:nvSpPr>
                <p:cNvPr id="214130" name="Line 114"/>
                <p:cNvSpPr>
                  <a:spLocks noChangeShapeType="1"/>
                </p:cNvSpPr>
                <p:nvPr/>
              </p:nvSpPr>
              <p:spPr bwMode="auto">
                <a:xfrm>
                  <a:off x="528" y="1488"/>
                  <a:ext cx="336" cy="3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3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576" y="1824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32" name="Freeform 116"/>
                <p:cNvSpPr>
                  <a:spLocks/>
                </p:cNvSpPr>
                <p:nvPr/>
              </p:nvSpPr>
              <p:spPr bwMode="auto">
                <a:xfrm rot="-502844">
                  <a:off x="864" y="1728"/>
                  <a:ext cx="432" cy="144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4133" name="Group 117"/>
              <p:cNvGrpSpPr>
                <a:grpSpLocks/>
              </p:cNvGrpSpPr>
              <p:nvPr/>
            </p:nvGrpSpPr>
            <p:grpSpPr bwMode="auto">
              <a:xfrm>
                <a:off x="3984" y="1680"/>
                <a:ext cx="686" cy="462"/>
                <a:chOff x="2016" y="1488"/>
                <a:chExt cx="768" cy="672"/>
              </a:xfrm>
            </p:grpSpPr>
            <p:grpSp>
              <p:nvGrpSpPr>
                <p:cNvPr id="214134" name="Group 118"/>
                <p:cNvGrpSpPr>
                  <a:grpSpLocks/>
                </p:cNvGrpSpPr>
                <p:nvPr/>
              </p:nvGrpSpPr>
              <p:grpSpPr bwMode="auto">
                <a:xfrm>
                  <a:off x="2016" y="1488"/>
                  <a:ext cx="768" cy="672"/>
                  <a:chOff x="528" y="1488"/>
                  <a:chExt cx="768" cy="672"/>
                </a:xfrm>
              </p:grpSpPr>
              <p:sp>
                <p:nvSpPr>
                  <p:cNvPr id="21413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88"/>
                    <a:ext cx="336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136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824"/>
                    <a:ext cx="288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137" name="Freeform 121"/>
                  <p:cNvSpPr>
                    <a:spLocks/>
                  </p:cNvSpPr>
                  <p:nvPr/>
                </p:nvSpPr>
                <p:spPr bwMode="auto">
                  <a:xfrm rot="-502844">
                    <a:off x="864" y="1728"/>
                    <a:ext cx="432" cy="144"/>
                  </a:xfrm>
                  <a:custGeom>
                    <a:avLst/>
                    <a:gdLst>
                      <a:gd name="T0" fmla="*/ 28 w 2295"/>
                      <a:gd name="T1" fmla="*/ 238 h 535"/>
                      <a:gd name="T2" fmla="*/ 141 w 2295"/>
                      <a:gd name="T3" fmla="*/ 2 h 535"/>
                      <a:gd name="T4" fmla="*/ 233 w 2295"/>
                      <a:gd name="T5" fmla="*/ 12 h 535"/>
                      <a:gd name="T6" fmla="*/ 284 w 2295"/>
                      <a:gd name="T7" fmla="*/ 136 h 535"/>
                      <a:gd name="T8" fmla="*/ 346 w 2295"/>
                      <a:gd name="T9" fmla="*/ 330 h 535"/>
                      <a:gd name="T10" fmla="*/ 418 w 2295"/>
                      <a:gd name="T11" fmla="*/ 382 h 535"/>
                      <a:gd name="T12" fmla="*/ 520 w 2295"/>
                      <a:gd name="T13" fmla="*/ 361 h 535"/>
                      <a:gd name="T14" fmla="*/ 582 w 2295"/>
                      <a:gd name="T15" fmla="*/ 259 h 535"/>
                      <a:gd name="T16" fmla="*/ 592 w 2295"/>
                      <a:gd name="T17" fmla="*/ 136 h 535"/>
                      <a:gd name="T18" fmla="*/ 613 w 2295"/>
                      <a:gd name="T19" fmla="*/ 64 h 535"/>
                      <a:gd name="T20" fmla="*/ 664 w 2295"/>
                      <a:gd name="T21" fmla="*/ 43 h 535"/>
                      <a:gd name="T22" fmla="*/ 807 w 2295"/>
                      <a:gd name="T23" fmla="*/ 156 h 535"/>
                      <a:gd name="T24" fmla="*/ 818 w 2295"/>
                      <a:gd name="T25" fmla="*/ 238 h 535"/>
                      <a:gd name="T26" fmla="*/ 828 w 2295"/>
                      <a:gd name="T27" fmla="*/ 300 h 535"/>
                      <a:gd name="T28" fmla="*/ 838 w 2295"/>
                      <a:gd name="T29" fmla="*/ 382 h 535"/>
                      <a:gd name="T30" fmla="*/ 941 w 2295"/>
                      <a:gd name="T31" fmla="*/ 423 h 535"/>
                      <a:gd name="T32" fmla="*/ 982 w 2295"/>
                      <a:gd name="T33" fmla="*/ 412 h 535"/>
                      <a:gd name="T34" fmla="*/ 1023 w 2295"/>
                      <a:gd name="T35" fmla="*/ 351 h 535"/>
                      <a:gd name="T36" fmla="*/ 1054 w 2295"/>
                      <a:gd name="T37" fmla="*/ 238 h 535"/>
                      <a:gd name="T38" fmla="*/ 1074 w 2295"/>
                      <a:gd name="T39" fmla="*/ 146 h 535"/>
                      <a:gd name="T40" fmla="*/ 1166 w 2295"/>
                      <a:gd name="T41" fmla="*/ 95 h 535"/>
                      <a:gd name="T42" fmla="*/ 1341 w 2295"/>
                      <a:gd name="T43" fmla="*/ 136 h 535"/>
                      <a:gd name="T44" fmla="*/ 1382 w 2295"/>
                      <a:gd name="T45" fmla="*/ 269 h 535"/>
                      <a:gd name="T46" fmla="*/ 1392 w 2295"/>
                      <a:gd name="T47" fmla="*/ 300 h 535"/>
                      <a:gd name="T48" fmla="*/ 1433 w 2295"/>
                      <a:gd name="T49" fmla="*/ 443 h 535"/>
                      <a:gd name="T50" fmla="*/ 1536 w 2295"/>
                      <a:gd name="T51" fmla="*/ 433 h 535"/>
                      <a:gd name="T52" fmla="*/ 1566 w 2295"/>
                      <a:gd name="T53" fmla="*/ 341 h 535"/>
                      <a:gd name="T54" fmla="*/ 1587 w 2295"/>
                      <a:gd name="T55" fmla="*/ 228 h 535"/>
                      <a:gd name="T56" fmla="*/ 1648 w 2295"/>
                      <a:gd name="T57" fmla="*/ 166 h 535"/>
                      <a:gd name="T58" fmla="*/ 1720 w 2295"/>
                      <a:gd name="T59" fmla="*/ 177 h 535"/>
                      <a:gd name="T60" fmla="*/ 1802 w 2295"/>
                      <a:gd name="T61" fmla="*/ 238 h 535"/>
                      <a:gd name="T62" fmla="*/ 1874 w 2295"/>
                      <a:gd name="T63" fmla="*/ 484 h 535"/>
                      <a:gd name="T64" fmla="*/ 1997 w 2295"/>
                      <a:gd name="T65" fmla="*/ 423 h 535"/>
                      <a:gd name="T66" fmla="*/ 2079 w 2295"/>
                      <a:gd name="T67" fmla="*/ 238 h 535"/>
                      <a:gd name="T68" fmla="*/ 2130 w 2295"/>
                      <a:gd name="T69" fmla="*/ 228 h 535"/>
                      <a:gd name="T70" fmla="*/ 2254 w 2295"/>
                      <a:gd name="T71" fmla="*/ 341 h 535"/>
                      <a:gd name="T72" fmla="*/ 2264 w 2295"/>
                      <a:gd name="T73" fmla="*/ 515 h 535"/>
                      <a:gd name="T74" fmla="*/ 2295 w 2295"/>
                      <a:gd name="T75" fmla="*/ 535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95" h="535">
                        <a:moveTo>
                          <a:pt x="28" y="238"/>
                        </a:moveTo>
                        <a:cubicBezTo>
                          <a:pt x="36" y="86"/>
                          <a:pt x="0" y="29"/>
                          <a:pt x="141" y="2"/>
                        </a:cubicBezTo>
                        <a:cubicBezTo>
                          <a:pt x="171" y="5"/>
                          <a:pt x="204" y="0"/>
                          <a:pt x="233" y="12"/>
                        </a:cubicBezTo>
                        <a:cubicBezTo>
                          <a:pt x="290" y="34"/>
                          <a:pt x="276" y="89"/>
                          <a:pt x="284" y="136"/>
                        </a:cubicBezTo>
                        <a:cubicBezTo>
                          <a:pt x="291" y="179"/>
                          <a:pt x="316" y="300"/>
                          <a:pt x="346" y="330"/>
                        </a:cubicBezTo>
                        <a:cubicBezTo>
                          <a:pt x="366" y="350"/>
                          <a:pt x="394" y="364"/>
                          <a:pt x="418" y="382"/>
                        </a:cubicBezTo>
                        <a:cubicBezTo>
                          <a:pt x="452" y="375"/>
                          <a:pt x="488" y="375"/>
                          <a:pt x="520" y="361"/>
                        </a:cubicBezTo>
                        <a:cubicBezTo>
                          <a:pt x="547" y="348"/>
                          <a:pt x="564" y="283"/>
                          <a:pt x="582" y="259"/>
                        </a:cubicBezTo>
                        <a:cubicBezTo>
                          <a:pt x="585" y="218"/>
                          <a:pt x="587" y="176"/>
                          <a:pt x="592" y="136"/>
                        </a:cubicBezTo>
                        <a:cubicBezTo>
                          <a:pt x="592" y="134"/>
                          <a:pt x="606" y="69"/>
                          <a:pt x="613" y="64"/>
                        </a:cubicBezTo>
                        <a:cubicBezTo>
                          <a:pt x="627" y="52"/>
                          <a:pt x="647" y="50"/>
                          <a:pt x="664" y="43"/>
                        </a:cubicBezTo>
                        <a:cubicBezTo>
                          <a:pt x="762" y="59"/>
                          <a:pt x="771" y="65"/>
                          <a:pt x="807" y="156"/>
                        </a:cubicBezTo>
                        <a:cubicBezTo>
                          <a:pt x="810" y="183"/>
                          <a:pt x="814" y="210"/>
                          <a:pt x="818" y="238"/>
                        </a:cubicBezTo>
                        <a:cubicBezTo>
                          <a:pt x="821" y="258"/>
                          <a:pt x="825" y="279"/>
                          <a:pt x="828" y="300"/>
                        </a:cubicBezTo>
                        <a:cubicBezTo>
                          <a:pt x="831" y="327"/>
                          <a:pt x="823" y="358"/>
                          <a:pt x="838" y="382"/>
                        </a:cubicBezTo>
                        <a:cubicBezTo>
                          <a:pt x="850" y="401"/>
                          <a:pt x="916" y="416"/>
                          <a:pt x="941" y="423"/>
                        </a:cubicBezTo>
                        <a:cubicBezTo>
                          <a:pt x="954" y="419"/>
                          <a:pt x="971" y="421"/>
                          <a:pt x="982" y="412"/>
                        </a:cubicBezTo>
                        <a:cubicBezTo>
                          <a:pt x="1000" y="395"/>
                          <a:pt x="1023" y="351"/>
                          <a:pt x="1023" y="351"/>
                        </a:cubicBezTo>
                        <a:cubicBezTo>
                          <a:pt x="1042" y="291"/>
                          <a:pt x="1043" y="295"/>
                          <a:pt x="1054" y="238"/>
                        </a:cubicBezTo>
                        <a:cubicBezTo>
                          <a:pt x="1059" y="207"/>
                          <a:pt x="1051" y="168"/>
                          <a:pt x="1074" y="146"/>
                        </a:cubicBezTo>
                        <a:cubicBezTo>
                          <a:pt x="1108" y="111"/>
                          <a:pt x="1127" y="107"/>
                          <a:pt x="1166" y="95"/>
                        </a:cubicBezTo>
                        <a:cubicBezTo>
                          <a:pt x="1224" y="109"/>
                          <a:pt x="1283" y="120"/>
                          <a:pt x="1341" y="136"/>
                        </a:cubicBezTo>
                        <a:cubicBezTo>
                          <a:pt x="1355" y="180"/>
                          <a:pt x="1367" y="224"/>
                          <a:pt x="1382" y="269"/>
                        </a:cubicBezTo>
                        <a:cubicBezTo>
                          <a:pt x="1385" y="279"/>
                          <a:pt x="1392" y="300"/>
                          <a:pt x="1392" y="300"/>
                        </a:cubicBezTo>
                        <a:cubicBezTo>
                          <a:pt x="1400" y="356"/>
                          <a:pt x="1402" y="395"/>
                          <a:pt x="1433" y="443"/>
                        </a:cubicBezTo>
                        <a:cubicBezTo>
                          <a:pt x="1467" y="439"/>
                          <a:pt x="1508" y="453"/>
                          <a:pt x="1536" y="433"/>
                        </a:cubicBezTo>
                        <a:cubicBezTo>
                          <a:pt x="1561" y="413"/>
                          <a:pt x="1566" y="341"/>
                          <a:pt x="1566" y="341"/>
                        </a:cubicBezTo>
                        <a:cubicBezTo>
                          <a:pt x="1571" y="303"/>
                          <a:pt x="1565" y="259"/>
                          <a:pt x="1587" y="228"/>
                        </a:cubicBezTo>
                        <a:cubicBezTo>
                          <a:pt x="1603" y="204"/>
                          <a:pt x="1648" y="166"/>
                          <a:pt x="1648" y="166"/>
                        </a:cubicBezTo>
                        <a:cubicBezTo>
                          <a:pt x="1672" y="169"/>
                          <a:pt x="1698" y="166"/>
                          <a:pt x="1720" y="177"/>
                        </a:cubicBezTo>
                        <a:cubicBezTo>
                          <a:pt x="1750" y="191"/>
                          <a:pt x="1802" y="238"/>
                          <a:pt x="1802" y="238"/>
                        </a:cubicBezTo>
                        <a:cubicBezTo>
                          <a:pt x="1841" y="315"/>
                          <a:pt x="1847" y="401"/>
                          <a:pt x="1874" y="484"/>
                        </a:cubicBezTo>
                        <a:cubicBezTo>
                          <a:pt x="1948" y="465"/>
                          <a:pt x="1954" y="479"/>
                          <a:pt x="1997" y="423"/>
                        </a:cubicBezTo>
                        <a:cubicBezTo>
                          <a:pt x="2030" y="378"/>
                          <a:pt x="2032" y="261"/>
                          <a:pt x="2079" y="238"/>
                        </a:cubicBezTo>
                        <a:cubicBezTo>
                          <a:pt x="2094" y="230"/>
                          <a:pt x="2113" y="231"/>
                          <a:pt x="2130" y="228"/>
                        </a:cubicBezTo>
                        <a:cubicBezTo>
                          <a:pt x="2214" y="264"/>
                          <a:pt x="2214" y="264"/>
                          <a:pt x="2254" y="341"/>
                        </a:cubicBezTo>
                        <a:cubicBezTo>
                          <a:pt x="2257" y="399"/>
                          <a:pt x="2251" y="458"/>
                          <a:pt x="2264" y="515"/>
                        </a:cubicBezTo>
                        <a:cubicBezTo>
                          <a:pt x="2266" y="527"/>
                          <a:pt x="2295" y="535"/>
                          <a:pt x="2295" y="535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4138" name="Freeform 122"/>
                <p:cNvSpPr>
                  <a:spLocks/>
                </p:cNvSpPr>
                <p:nvPr/>
              </p:nvSpPr>
              <p:spPr bwMode="auto">
                <a:xfrm rot="-6132964">
                  <a:off x="1920" y="1776"/>
                  <a:ext cx="432" cy="144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14139" name="Object 123"/>
              <p:cNvGraphicFramePr>
                <a:graphicFrameLocks noChangeAspect="1"/>
              </p:cNvGraphicFramePr>
              <p:nvPr/>
            </p:nvGraphicFramePr>
            <p:xfrm>
              <a:off x="4800" y="1824"/>
              <a:ext cx="504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40" name="Equation" r:id="rId5" imgW="266700" imgH="101600" progId="Equation.3">
                      <p:embed/>
                    </p:oleObj>
                  </mc:Choice>
                  <mc:Fallback>
                    <p:oleObj name="Equation" r:id="rId5" imgW="2667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1824"/>
                            <a:ext cx="504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4140" name="Object 124"/>
              <p:cNvGraphicFramePr>
                <a:graphicFrameLocks noChangeAspect="1"/>
              </p:cNvGraphicFramePr>
              <p:nvPr/>
            </p:nvGraphicFramePr>
            <p:xfrm>
              <a:off x="3600" y="1824"/>
              <a:ext cx="216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41" name="Equation" r:id="rId7" imgW="114300" imgH="101600" progId="Equation.3">
                      <p:embed/>
                    </p:oleObj>
                  </mc:Choice>
                  <mc:Fallback>
                    <p:oleObj name="Equation" r:id="rId7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1824"/>
                            <a:ext cx="216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4141" name="Object 125"/>
              <p:cNvGraphicFramePr>
                <a:graphicFrameLocks noChangeAspect="1"/>
              </p:cNvGraphicFramePr>
              <p:nvPr/>
            </p:nvGraphicFramePr>
            <p:xfrm>
              <a:off x="1584" y="1824"/>
              <a:ext cx="216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42" name="Equation" r:id="rId9" imgW="114300" imgH="101600" progId="Equation.3">
                      <p:embed/>
                    </p:oleObj>
                  </mc:Choice>
                  <mc:Fallback>
                    <p:oleObj name="Equation" r:id="rId9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824"/>
                            <a:ext cx="216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14142" name="Group 126"/>
              <p:cNvGrpSpPr>
                <a:grpSpLocks/>
              </p:cNvGrpSpPr>
              <p:nvPr/>
            </p:nvGrpSpPr>
            <p:grpSpPr bwMode="auto">
              <a:xfrm>
                <a:off x="1968" y="1680"/>
                <a:ext cx="1442" cy="462"/>
                <a:chOff x="1968" y="1680"/>
                <a:chExt cx="1442" cy="462"/>
              </a:xfrm>
            </p:grpSpPr>
            <p:sp>
              <p:nvSpPr>
                <p:cNvPr id="214143" name="Line 127"/>
                <p:cNvSpPr>
                  <a:spLocks noChangeShapeType="1"/>
                </p:cNvSpPr>
                <p:nvPr/>
              </p:nvSpPr>
              <p:spPr bwMode="auto">
                <a:xfrm>
                  <a:off x="1968" y="1680"/>
                  <a:ext cx="301" cy="23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44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2011" y="1911"/>
                  <a:ext cx="258" cy="23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45" name="Freeform 129"/>
                <p:cNvSpPr>
                  <a:spLocks/>
                </p:cNvSpPr>
                <p:nvPr/>
              </p:nvSpPr>
              <p:spPr bwMode="auto">
                <a:xfrm rot="-502844">
                  <a:off x="2267" y="1846"/>
                  <a:ext cx="371" cy="75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46" name="Freeform 130"/>
                <p:cNvSpPr>
                  <a:spLocks/>
                </p:cNvSpPr>
                <p:nvPr/>
              </p:nvSpPr>
              <p:spPr bwMode="auto">
                <a:xfrm rot="-502844">
                  <a:off x="3024" y="1824"/>
                  <a:ext cx="386" cy="99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147" name="Oval 131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384" cy="336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148" name="Rectangle 132"/>
            <p:cNvSpPr>
              <a:spLocks noChangeArrowheads="1"/>
            </p:cNvSpPr>
            <p:nvPr/>
          </p:nvSpPr>
          <p:spPr bwMode="auto">
            <a:xfrm>
              <a:off x="864" y="3600"/>
              <a:ext cx="1292" cy="325"/>
            </a:xfrm>
            <a:prstGeom prst="rect">
              <a:avLst/>
            </a:prstGeom>
            <a:solidFill>
              <a:srgbClr val="D3F2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9" name="Text Box 133"/>
            <p:cNvSpPr txBox="1">
              <a:spLocks noChangeArrowheads="1"/>
            </p:cNvSpPr>
            <p:nvPr/>
          </p:nvSpPr>
          <p:spPr bwMode="auto">
            <a:xfrm>
              <a:off x="1008" y="3600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" charset="0"/>
                </a:rPr>
                <a:t> g = g(</a:t>
              </a:r>
              <a:r>
                <a:rPr lang="en-US" i="1">
                  <a:latin typeface="Symbol" charset="0"/>
                  <a:sym typeface="Symbol" charset="0"/>
                </a:rPr>
                <a:t></a:t>
              </a:r>
              <a:r>
                <a:rPr lang="en-US" i="1">
                  <a:latin typeface="Times" charset="0"/>
                </a:rPr>
                <a:t>)</a:t>
              </a:r>
            </a:p>
          </p:txBody>
        </p:sp>
      </p:grpSp>
      <p:grpSp>
        <p:nvGrpSpPr>
          <p:cNvPr id="214165" name="Group 149"/>
          <p:cNvGrpSpPr>
            <a:grpSpLocks/>
          </p:cNvGrpSpPr>
          <p:nvPr/>
        </p:nvGrpSpPr>
        <p:grpSpPr bwMode="auto">
          <a:xfrm>
            <a:off x="4419600" y="2057400"/>
            <a:ext cx="3810000" cy="4419600"/>
            <a:chOff x="2784" y="1296"/>
            <a:chExt cx="2400" cy="2784"/>
          </a:xfrm>
        </p:grpSpPr>
        <p:grpSp>
          <p:nvGrpSpPr>
            <p:cNvPr id="214151" name="Group 135"/>
            <p:cNvGrpSpPr>
              <a:grpSpLocks/>
            </p:cNvGrpSpPr>
            <p:nvPr/>
          </p:nvGrpSpPr>
          <p:grpSpPr bwMode="auto">
            <a:xfrm>
              <a:off x="2784" y="1296"/>
              <a:ext cx="2400" cy="2784"/>
              <a:chOff x="2784" y="1296"/>
              <a:chExt cx="2400" cy="2784"/>
            </a:xfrm>
          </p:grpSpPr>
          <p:sp>
            <p:nvSpPr>
              <p:cNvPr id="214074" name="Rectangle 58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2400" cy="27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4076" name="Picture 6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9" y="1392"/>
                <a:ext cx="2305" cy="2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4077" name="Rectangle 61"/>
              <p:cNvSpPr>
                <a:spLocks noChangeArrowheads="1"/>
              </p:cNvSpPr>
              <p:nvPr/>
            </p:nvSpPr>
            <p:spPr bwMode="auto">
              <a:xfrm>
                <a:off x="2830" y="1344"/>
                <a:ext cx="1893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78" name="Rectangle 62"/>
              <p:cNvSpPr>
                <a:spLocks noChangeArrowheads="1"/>
              </p:cNvSpPr>
              <p:nvPr/>
            </p:nvSpPr>
            <p:spPr bwMode="auto">
              <a:xfrm>
                <a:off x="2922" y="3696"/>
                <a:ext cx="1893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79" name="Rectangle 63"/>
              <p:cNvSpPr>
                <a:spLocks noChangeArrowheads="1"/>
              </p:cNvSpPr>
              <p:nvPr/>
            </p:nvSpPr>
            <p:spPr bwMode="auto">
              <a:xfrm>
                <a:off x="4676" y="1440"/>
                <a:ext cx="462" cy="38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80" name="Rectangle 64"/>
              <p:cNvSpPr>
                <a:spLocks noChangeArrowheads="1"/>
              </p:cNvSpPr>
              <p:nvPr/>
            </p:nvSpPr>
            <p:spPr bwMode="auto">
              <a:xfrm>
                <a:off x="4676" y="1968"/>
                <a:ext cx="462" cy="38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81" name="Rectangle 65"/>
              <p:cNvSpPr>
                <a:spLocks noChangeArrowheads="1"/>
              </p:cNvSpPr>
              <p:nvPr/>
            </p:nvSpPr>
            <p:spPr bwMode="auto">
              <a:xfrm>
                <a:off x="4676" y="3120"/>
                <a:ext cx="462" cy="38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82" name="Text Box 66"/>
              <p:cNvSpPr txBox="1">
                <a:spLocks noChangeArrowheads="1"/>
              </p:cNvSpPr>
              <p:nvPr/>
            </p:nvSpPr>
            <p:spPr bwMode="auto">
              <a:xfrm>
                <a:off x="4676" y="2064"/>
                <a:ext cx="2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100</a:t>
                </a:r>
              </a:p>
            </p:txBody>
          </p:sp>
          <p:sp>
            <p:nvSpPr>
              <p:cNvPr id="214083" name="Text Box 67"/>
              <p:cNvSpPr txBox="1">
                <a:spLocks noChangeArrowheads="1"/>
              </p:cNvSpPr>
              <p:nvPr/>
            </p:nvSpPr>
            <p:spPr bwMode="auto">
              <a:xfrm>
                <a:off x="4676" y="3264"/>
                <a:ext cx="2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</a:t>
                </a:r>
              </a:p>
            </p:txBody>
          </p:sp>
          <p:sp>
            <p:nvSpPr>
              <p:cNvPr id="214084" name="Text Box 68"/>
              <p:cNvSpPr txBox="1">
                <a:spLocks noChangeArrowheads="1"/>
              </p:cNvSpPr>
              <p:nvPr/>
            </p:nvSpPr>
            <p:spPr bwMode="auto">
              <a:xfrm>
                <a:off x="4306" y="3696"/>
                <a:ext cx="35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2</a:t>
                </a:r>
                <a:endParaRPr lang="en-US" sz="1200" b="1"/>
              </a:p>
            </p:txBody>
          </p:sp>
          <p:sp>
            <p:nvSpPr>
              <p:cNvPr id="214085" name="Text Box 69"/>
              <p:cNvSpPr txBox="1">
                <a:spLocks noChangeArrowheads="1"/>
              </p:cNvSpPr>
              <p:nvPr/>
            </p:nvSpPr>
            <p:spPr bwMode="auto">
              <a:xfrm>
                <a:off x="2876" y="3696"/>
                <a:ext cx="36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18</a:t>
                </a:r>
                <a:endParaRPr lang="en-US" sz="1200" b="1"/>
              </a:p>
            </p:txBody>
          </p:sp>
        </p:grpSp>
        <p:sp>
          <p:nvSpPr>
            <p:cNvPr id="214150" name="Text Box 134"/>
            <p:cNvSpPr txBox="1">
              <a:spLocks noChangeArrowheads="1"/>
            </p:cNvSpPr>
            <p:nvPr/>
          </p:nvSpPr>
          <p:spPr bwMode="auto">
            <a:xfrm rot="-5400000">
              <a:off x="4589" y="2563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</a:t>
              </a:r>
              <a:r>
                <a:rPr lang="en-US" sz="2000" i="1" baseline="30000">
                  <a:solidFill>
                    <a:srgbClr val="800080"/>
                  </a:solidFill>
                  <a:latin typeface="Times" charset="0"/>
                </a:rPr>
                <a:t>-1</a:t>
              </a:r>
              <a:endParaRPr lang="en-US" sz="2000" i="1">
                <a:latin typeface="Symbol" charset="0"/>
                <a:sym typeface="Symbol" charset="0"/>
              </a:endParaRPr>
            </a:p>
          </p:txBody>
        </p:sp>
        <p:sp>
          <p:nvSpPr>
            <p:cNvPr id="214152" name="Text Box 136"/>
            <p:cNvSpPr txBox="1">
              <a:spLocks noChangeArrowheads="1"/>
            </p:cNvSpPr>
            <p:nvPr/>
          </p:nvSpPr>
          <p:spPr bwMode="auto">
            <a:xfrm>
              <a:off x="3744" y="3744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</a:t>
              </a:r>
              <a:endParaRPr lang="en-US" sz="2000" i="1">
                <a:latin typeface="Symbol" charset="0"/>
                <a:sym typeface="Symbol" charset="0"/>
              </a:endParaRPr>
            </a:p>
          </p:txBody>
        </p:sp>
      </p:grpSp>
      <p:grpSp>
        <p:nvGrpSpPr>
          <p:cNvPr id="214166" name="Group 150"/>
          <p:cNvGrpSpPr>
            <a:grpSpLocks/>
          </p:cNvGrpSpPr>
          <p:nvPr/>
        </p:nvGrpSpPr>
        <p:grpSpPr bwMode="auto">
          <a:xfrm>
            <a:off x="4419600" y="5486400"/>
            <a:ext cx="2743200" cy="381000"/>
            <a:chOff x="2784" y="3456"/>
            <a:chExt cx="1728" cy="240"/>
          </a:xfrm>
        </p:grpSpPr>
        <p:pic>
          <p:nvPicPr>
            <p:cNvPr id="214167" name="Picture 15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456"/>
              <a:ext cx="1728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168" name="Text Box 152"/>
            <p:cNvSpPr txBox="1">
              <a:spLocks noChangeArrowheads="1"/>
            </p:cNvSpPr>
            <p:nvPr/>
          </p:nvSpPr>
          <p:spPr bwMode="auto">
            <a:xfrm>
              <a:off x="3456" y="3504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</a:rPr>
                <a:t>Desert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14169" name="Group 153"/>
          <p:cNvGrpSpPr>
            <a:grpSpLocks/>
          </p:cNvGrpSpPr>
          <p:nvPr/>
        </p:nvGrpSpPr>
        <p:grpSpPr bwMode="auto">
          <a:xfrm>
            <a:off x="4800600" y="3429000"/>
            <a:ext cx="1219200" cy="1752600"/>
            <a:chOff x="3024" y="2160"/>
            <a:chExt cx="768" cy="1104"/>
          </a:xfrm>
        </p:grpSpPr>
        <p:sp>
          <p:nvSpPr>
            <p:cNvPr id="214170" name="Oval 154"/>
            <p:cNvSpPr>
              <a:spLocks noChangeArrowheads="1"/>
            </p:cNvSpPr>
            <p:nvPr/>
          </p:nvSpPr>
          <p:spPr bwMode="auto">
            <a:xfrm>
              <a:off x="3168" y="2160"/>
              <a:ext cx="384" cy="384"/>
            </a:xfrm>
            <a:prstGeom prst="ellips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1" name="Text Box 155"/>
            <p:cNvSpPr txBox="1">
              <a:spLocks noChangeArrowheads="1"/>
            </p:cNvSpPr>
            <p:nvPr/>
          </p:nvSpPr>
          <p:spPr bwMode="auto">
            <a:xfrm>
              <a:off x="3024" y="2784"/>
              <a:ext cx="76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 i="1">
                  <a:solidFill>
                    <a:schemeClr val="accent2"/>
                  </a:solidFill>
                </a:rPr>
                <a:t>“</a:t>
              </a:r>
              <a:r>
                <a:rPr lang="en-US" sz="1400" i="1">
                  <a:solidFill>
                    <a:schemeClr val="accent2"/>
                  </a:solidFill>
                </a:rPr>
                <a:t>Near miss</a:t>
              </a:r>
              <a:r>
                <a:rPr lang="ja-JP" altLang="en-US" sz="1400" i="1">
                  <a:solidFill>
                    <a:schemeClr val="accent2"/>
                  </a:solidFill>
                </a:rPr>
                <a:t>”</a:t>
              </a:r>
              <a:r>
                <a:rPr lang="en-US" sz="1400" i="1">
                  <a:solidFill>
                    <a:schemeClr val="accent2"/>
                  </a:solidFill>
                </a:rPr>
                <a:t> for grand unification</a:t>
              </a:r>
            </a:p>
          </p:txBody>
        </p:sp>
        <p:sp>
          <p:nvSpPr>
            <p:cNvPr id="214172" name="Rectangle 156"/>
            <p:cNvSpPr>
              <a:spLocks noChangeArrowheads="1"/>
            </p:cNvSpPr>
            <p:nvPr/>
          </p:nvSpPr>
          <p:spPr bwMode="auto">
            <a:xfrm>
              <a:off x="3024" y="2784"/>
              <a:ext cx="672" cy="480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3" name="Line 157"/>
            <p:cNvSpPr>
              <a:spLocks noChangeShapeType="1"/>
            </p:cNvSpPr>
            <p:nvPr/>
          </p:nvSpPr>
          <p:spPr bwMode="auto">
            <a:xfrm flipV="1">
              <a:off x="3360" y="254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4178" name="Group 162"/>
          <p:cNvGrpSpPr>
            <a:grpSpLocks/>
          </p:cNvGrpSpPr>
          <p:nvPr/>
        </p:nvGrpSpPr>
        <p:grpSpPr bwMode="auto">
          <a:xfrm>
            <a:off x="4419600" y="2057400"/>
            <a:ext cx="3810000" cy="4419600"/>
            <a:chOff x="2784" y="1296"/>
            <a:chExt cx="2400" cy="2784"/>
          </a:xfrm>
        </p:grpSpPr>
        <p:grpSp>
          <p:nvGrpSpPr>
            <p:cNvPr id="214179" name="Group 163"/>
            <p:cNvGrpSpPr>
              <a:grpSpLocks/>
            </p:cNvGrpSpPr>
            <p:nvPr/>
          </p:nvGrpSpPr>
          <p:grpSpPr bwMode="auto">
            <a:xfrm>
              <a:off x="2784" y="1296"/>
              <a:ext cx="2400" cy="2784"/>
              <a:chOff x="1872" y="1296"/>
              <a:chExt cx="2400" cy="2784"/>
            </a:xfrm>
          </p:grpSpPr>
          <p:sp>
            <p:nvSpPr>
              <p:cNvPr id="214180" name="Rectangle 164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2400" cy="27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4181" name="Picture 16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5" y="1390"/>
                <a:ext cx="2262" cy="2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4182" name="Rectangle 166"/>
              <p:cNvSpPr>
                <a:spLocks noChangeArrowheads="1"/>
              </p:cNvSpPr>
              <p:nvPr/>
            </p:nvSpPr>
            <p:spPr bwMode="auto">
              <a:xfrm>
                <a:off x="1917" y="1343"/>
                <a:ext cx="1857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3" name="Rectangle 167"/>
              <p:cNvSpPr>
                <a:spLocks noChangeArrowheads="1"/>
              </p:cNvSpPr>
              <p:nvPr/>
            </p:nvSpPr>
            <p:spPr bwMode="auto">
              <a:xfrm>
                <a:off x="2008" y="3655"/>
                <a:ext cx="1857" cy="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4" name="Rectangle 168"/>
              <p:cNvSpPr>
                <a:spLocks noChangeArrowheads="1"/>
              </p:cNvSpPr>
              <p:nvPr/>
            </p:nvSpPr>
            <p:spPr bwMode="auto">
              <a:xfrm>
                <a:off x="3729" y="1437"/>
                <a:ext cx="453" cy="37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5" name="Text Box 169"/>
              <p:cNvSpPr txBox="1">
                <a:spLocks noChangeArrowheads="1"/>
              </p:cNvSpPr>
              <p:nvPr/>
            </p:nvSpPr>
            <p:spPr bwMode="auto">
              <a:xfrm>
                <a:off x="3366" y="365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2</a:t>
                </a:r>
                <a:endParaRPr lang="en-US" sz="1200" b="1"/>
              </a:p>
            </p:txBody>
          </p:sp>
          <p:sp>
            <p:nvSpPr>
              <p:cNvPr id="214186" name="Text Box 170"/>
              <p:cNvSpPr txBox="1">
                <a:spLocks noChangeArrowheads="1"/>
              </p:cNvSpPr>
              <p:nvPr/>
            </p:nvSpPr>
            <p:spPr bwMode="auto">
              <a:xfrm>
                <a:off x="1961" y="3655"/>
                <a:ext cx="3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18</a:t>
                </a:r>
                <a:endParaRPr lang="en-US" sz="1200" b="1"/>
              </a:p>
            </p:txBody>
          </p:sp>
          <p:pic>
            <p:nvPicPr>
              <p:cNvPr id="214187" name="Picture 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" y="1390"/>
                <a:ext cx="1896" cy="2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4188" name="Rectangle 172"/>
              <p:cNvSpPr>
                <a:spLocks noChangeArrowheads="1"/>
              </p:cNvSpPr>
              <p:nvPr/>
            </p:nvSpPr>
            <p:spPr bwMode="auto">
              <a:xfrm>
                <a:off x="1962" y="1390"/>
                <a:ext cx="1903" cy="2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9" name="Rectangle 173"/>
              <p:cNvSpPr>
                <a:spLocks noChangeArrowheads="1"/>
              </p:cNvSpPr>
              <p:nvPr/>
            </p:nvSpPr>
            <p:spPr bwMode="auto">
              <a:xfrm>
                <a:off x="1962" y="3655"/>
                <a:ext cx="1767" cy="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90" name="Rectangle 174"/>
              <p:cNvSpPr>
                <a:spLocks noChangeArrowheads="1"/>
              </p:cNvSpPr>
              <p:nvPr/>
            </p:nvSpPr>
            <p:spPr bwMode="auto">
              <a:xfrm>
                <a:off x="3729" y="1957"/>
                <a:ext cx="498" cy="37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91" name="Rectangle 175"/>
              <p:cNvSpPr>
                <a:spLocks noChangeArrowheads="1"/>
              </p:cNvSpPr>
              <p:nvPr/>
            </p:nvSpPr>
            <p:spPr bwMode="auto">
              <a:xfrm>
                <a:off x="3729" y="3089"/>
                <a:ext cx="453" cy="37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92" name="Text Box 176"/>
              <p:cNvSpPr txBox="1">
                <a:spLocks noChangeArrowheads="1"/>
              </p:cNvSpPr>
              <p:nvPr/>
            </p:nvSpPr>
            <p:spPr bwMode="auto">
              <a:xfrm>
                <a:off x="3729" y="2051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100</a:t>
                </a:r>
              </a:p>
            </p:txBody>
          </p:sp>
          <p:sp>
            <p:nvSpPr>
              <p:cNvPr id="214193" name="Text Box 177"/>
              <p:cNvSpPr txBox="1">
                <a:spLocks noChangeArrowheads="1"/>
              </p:cNvSpPr>
              <p:nvPr/>
            </p:nvSpPr>
            <p:spPr bwMode="auto">
              <a:xfrm>
                <a:off x="3729" y="323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</a:t>
                </a:r>
              </a:p>
            </p:txBody>
          </p:sp>
          <p:sp>
            <p:nvSpPr>
              <p:cNvPr id="214194" name="Text Box 178"/>
              <p:cNvSpPr txBox="1">
                <a:spLocks noChangeArrowheads="1"/>
              </p:cNvSpPr>
              <p:nvPr/>
            </p:nvSpPr>
            <p:spPr bwMode="auto">
              <a:xfrm>
                <a:off x="3412" y="3655"/>
                <a:ext cx="33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2</a:t>
                </a:r>
                <a:endParaRPr lang="en-US" sz="1200" b="1"/>
              </a:p>
            </p:txBody>
          </p:sp>
          <p:sp>
            <p:nvSpPr>
              <p:cNvPr id="214195" name="Text Box 179"/>
              <p:cNvSpPr txBox="1">
                <a:spLocks noChangeArrowheads="1"/>
              </p:cNvSpPr>
              <p:nvPr/>
            </p:nvSpPr>
            <p:spPr bwMode="auto">
              <a:xfrm>
                <a:off x="1961" y="3655"/>
                <a:ext cx="3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 </a:t>
                </a:r>
                <a:r>
                  <a:rPr lang="en-US" sz="1200" b="1" baseline="30000"/>
                  <a:t>18</a:t>
                </a:r>
                <a:endParaRPr lang="en-US" sz="1200" b="1"/>
              </a:p>
            </p:txBody>
          </p:sp>
          <p:sp>
            <p:nvSpPr>
              <p:cNvPr id="214196" name="Rectangle 180"/>
              <p:cNvSpPr>
                <a:spLocks noChangeArrowheads="1"/>
              </p:cNvSpPr>
              <p:nvPr/>
            </p:nvSpPr>
            <p:spPr bwMode="auto">
              <a:xfrm>
                <a:off x="2098" y="1721"/>
                <a:ext cx="104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97" name="Rectangle 181"/>
              <p:cNvSpPr>
                <a:spLocks noChangeArrowheads="1"/>
              </p:cNvSpPr>
              <p:nvPr/>
            </p:nvSpPr>
            <p:spPr bwMode="auto">
              <a:xfrm>
                <a:off x="2098" y="3184"/>
                <a:ext cx="104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98" name="Text Box 182"/>
              <p:cNvSpPr txBox="1">
                <a:spLocks noChangeArrowheads="1"/>
              </p:cNvSpPr>
              <p:nvPr/>
            </p:nvSpPr>
            <p:spPr bwMode="auto">
              <a:xfrm>
                <a:off x="2189" y="3185"/>
                <a:ext cx="9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i="1">
                    <a:solidFill>
                      <a:srgbClr val="800080"/>
                    </a:solidFill>
                  </a:rPr>
                  <a:t>Unification</a:t>
                </a:r>
                <a:endParaRPr lang="en-US" sz="1800" i="1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214199" name="Text Box 183"/>
            <p:cNvSpPr txBox="1">
              <a:spLocks noChangeArrowheads="1"/>
            </p:cNvSpPr>
            <p:nvPr/>
          </p:nvSpPr>
          <p:spPr bwMode="auto">
            <a:xfrm rot="-5400000">
              <a:off x="4589" y="2563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</a:t>
              </a:r>
              <a:r>
                <a:rPr lang="en-US" sz="2000" i="1" baseline="30000">
                  <a:solidFill>
                    <a:srgbClr val="800080"/>
                  </a:solidFill>
                  <a:latin typeface="Times" charset="0"/>
                </a:rPr>
                <a:t>-1</a:t>
              </a:r>
              <a:endParaRPr lang="en-US" sz="2000" i="1">
                <a:latin typeface="Symbol" charset="0"/>
                <a:sym typeface="Symbol" charset="0"/>
              </a:endParaRPr>
            </a:p>
          </p:txBody>
        </p:sp>
        <p:sp>
          <p:nvSpPr>
            <p:cNvPr id="214200" name="Text Box 184"/>
            <p:cNvSpPr txBox="1">
              <a:spLocks noChangeArrowheads="1"/>
            </p:cNvSpPr>
            <p:nvPr/>
          </p:nvSpPr>
          <p:spPr bwMode="auto">
            <a:xfrm>
              <a:off x="3744" y="3744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800080"/>
                  </a:solidFill>
                  <a:latin typeface="Symbol" charset="0"/>
                  <a:sym typeface="Symbol" charset="0"/>
                </a:rPr>
                <a:t></a:t>
              </a:r>
              <a:endParaRPr lang="en-US" sz="2000" i="1">
                <a:latin typeface="Symbol" charset="0"/>
                <a:sym typeface="Symbol" charset="0"/>
              </a:endParaRPr>
            </a:p>
          </p:txBody>
        </p:sp>
      </p:grpSp>
      <p:sp>
        <p:nvSpPr>
          <p:cNvPr id="214201" name="Line 185"/>
          <p:cNvSpPr>
            <a:spLocks noChangeShapeType="1"/>
          </p:cNvSpPr>
          <p:nvPr/>
        </p:nvSpPr>
        <p:spPr bwMode="auto">
          <a:xfrm flipH="1">
            <a:off x="3429000" y="2743200"/>
            <a:ext cx="3657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202" name="Line 186"/>
          <p:cNvSpPr>
            <a:spLocks noChangeShapeType="1"/>
          </p:cNvSpPr>
          <p:nvPr/>
        </p:nvSpPr>
        <p:spPr bwMode="auto">
          <a:xfrm flipH="1" flipV="1">
            <a:off x="1828800" y="3733800"/>
            <a:ext cx="2895600" cy="1143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203" name="Group 187"/>
          <p:cNvGrpSpPr>
            <a:grpSpLocks/>
          </p:cNvGrpSpPr>
          <p:nvPr/>
        </p:nvGrpSpPr>
        <p:grpSpPr bwMode="auto">
          <a:xfrm>
            <a:off x="838200" y="4191000"/>
            <a:ext cx="3505200" cy="2209800"/>
            <a:chOff x="336" y="2784"/>
            <a:chExt cx="2688" cy="1440"/>
          </a:xfrm>
        </p:grpSpPr>
        <p:sp>
          <p:nvSpPr>
            <p:cNvPr id="214204" name="Rectangle 188"/>
            <p:cNvSpPr>
              <a:spLocks noChangeArrowheads="1"/>
            </p:cNvSpPr>
            <p:nvPr/>
          </p:nvSpPr>
          <p:spPr bwMode="auto">
            <a:xfrm>
              <a:off x="336" y="2784"/>
              <a:ext cx="2688" cy="1440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4205" name="Picture 18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80"/>
              <a:ext cx="2352" cy="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01" grpId="0" animBg="1"/>
      <p:bldP spid="2142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07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63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26309" name="AutoShape 1029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AutoShape 1030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Rectangle 1031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Line 1032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3" name="Line 1033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4" name="Group 1034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226315" name="Rectangle 1035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6" name="Text Box 1036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226317" name="Group 1037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226318" name="Rectangle 1038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9" name="Text Box 1039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EW Symmetry Breaking: Higgs ? </a:t>
              </a:r>
            </a:p>
          </p:txBody>
        </p:sp>
      </p:grpSp>
      <p:sp>
        <p:nvSpPr>
          <p:cNvPr id="226320" name="Line 1040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21" name="Group 1041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226322" name="Rectangle 1042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3" name="Text Box 1043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226324" name="Line 1044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25" name="Group 1045"/>
          <p:cNvGrpSpPr>
            <a:grpSpLocks/>
          </p:cNvGrpSpPr>
          <p:nvPr/>
        </p:nvGrpSpPr>
        <p:grpSpPr bwMode="auto">
          <a:xfrm>
            <a:off x="4419600" y="2057400"/>
            <a:ext cx="3810000" cy="4419600"/>
            <a:chOff x="2784" y="1296"/>
            <a:chExt cx="2400" cy="2784"/>
          </a:xfrm>
        </p:grpSpPr>
        <p:sp>
          <p:nvSpPr>
            <p:cNvPr id="226326" name="Rectangle 1046"/>
            <p:cNvSpPr>
              <a:spLocks noChangeArrowheads="1"/>
            </p:cNvSpPr>
            <p:nvPr/>
          </p:nvSpPr>
          <p:spPr bwMode="auto">
            <a:xfrm>
              <a:off x="2784" y="1296"/>
              <a:ext cx="2400" cy="2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6327" name="Picture 10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1392"/>
              <a:ext cx="2305" cy="2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6328" name="Rectangle 1048"/>
            <p:cNvSpPr>
              <a:spLocks noChangeArrowheads="1"/>
            </p:cNvSpPr>
            <p:nvPr/>
          </p:nvSpPr>
          <p:spPr bwMode="auto">
            <a:xfrm>
              <a:off x="2830" y="1344"/>
              <a:ext cx="1893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9" name="Rectangle 1049"/>
            <p:cNvSpPr>
              <a:spLocks noChangeArrowheads="1"/>
            </p:cNvSpPr>
            <p:nvPr/>
          </p:nvSpPr>
          <p:spPr bwMode="auto">
            <a:xfrm>
              <a:off x="2922" y="3696"/>
              <a:ext cx="1893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0" name="Rectangle 1050"/>
            <p:cNvSpPr>
              <a:spLocks noChangeArrowheads="1"/>
            </p:cNvSpPr>
            <p:nvPr/>
          </p:nvSpPr>
          <p:spPr bwMode="auto">
            <a:xfrm>
              <a:off x="4676" y="1440"/>
              <a:ext cx="462" cy="3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1" name="Rectangle 1051"/>
            <p:cNvSpPr>
              <a:spLocks noChangeArrowheads="1"/>
            </p:cNvSpPr>
            <p:nvPr/>
          </p:nvSpPr>
          <p:spPr bwMode="auto">
            <a:xfrm>
              <a:off x="4676" y="1968"/>
              <a:ext cx="462" cy="3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2" name="Rectangle 1052"/>
            <p:cNvSpPr>
              <a:spLocks noChangeArrowheads="1"/>
            </p:cNvSpPr>
            <p:nvPr/>
          </p:nvSpPr>
          <p:spPr bwMode="auto">
            <a:xfrm>
              <a:off x="4676" y="3120"/>
              <a:ext cx="462" cy="3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3" name="Text Box 1053"/>
            <p:cNvSpPr txBox="1">
              <a:spLocks noChangeArrowheads="1"/>
            </p:cNvSpPr>
            <p:nvPr/>
          </p:nvSpPr>
          <p:spPr bwMode="auto">
            <a:xfrm>
              <a:off x="4676" y="2064"/>
              <a:ext cx="2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100</a:t>
              </a:r>
            </a:p>
          </p:txBody>
        </p:sp>
        <p:sp>
          <p:nvSpPr>
            <p:cNvPr id="226334" name="Text Box 1054"/>
            <p:cNvSpPr txBox="1">
              <a:spLocks noChangeArrowheads="1"/>
            </p:cNvSpPr>
            <p:nvPr/>
          </p:nvSpPr>
          <p:spPr bwMode="auto">
            <a:xfrm>
              <a:off x="4676" y="3264"/>
              <a:ext cx="2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226335" name="Text Box 1055"/>
            <p:cNvSpPr txBox="1">
              <a:spLocks noChangeArrowheads="1"/>
            </p:cNvSpPr>
            <p:nvPr/>
          </p:nvSpPr>
          <p:spPr bwMode="auto">
            <a:xfrm>
              <a:off x="4306" y="3696"/>
              <a:ext cx="3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10 </a:t>
              </a:r>
              <a:r>
                <a:rPr lang="en-US" sz="1200" b="1" baseline="30000"/>
                <a:t>2</a:t>
              </a:r>
              <a:endParaRPr lang="en-US" sz="1200" b="1"/>
            </a:p>
          </p:txBody>
        </p:sp>
        <p:sp>
          <p:nvSpPr>
            <p:cNvPr id="226336" name="Text Box 1056"/>
            <p:cNvSpPr txBox="1">
              <a:spLocks noChangeArrowheads="1"/>
            </p:cNvSpPr>
            <p:nvPr/>
          </p:nvSpPr>
          <p:spPr bwMode="auto">
            <a:xfrm>
              <a:off x="2876" y="3696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10 </a:t>
              </a:r>
              <a:r>
                <a:rPr lang="en-US" sz="1200" b="1" baseline="30000"/>
                <a:t>18</a:t>
              </a:r>
              <a:endParaRPr lang="en-US" sz="1200" b="1"/>
            </a:p>
          </p:txBody>
        </p:sp>
      </p:grpSp>
      <p:sp>
        <p:nvSpPr>
          <p:cNvPr id="226360" name="Text Box 1080"/>
          <p:cNvSpPr txBox="1">
            <a:spLocks noChangeArrowheads="1"/>
          </p:cNvSpPr>
          <p:nvPr/>
        </p:nvSpPr>
        <p:spPr bwMode="auto">
          <a:xfrm rot="-5400000">
            <a:off x="7285038" y="4068762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800080"/>
                </a:solidFill>
                <a:latin typeface="Symbol" charset="0"/>
                <a:sym typeface="Symbol" charset="0"/>
              </a:rPr>
              <a:t></a:t>
            </a:r>
            <a:r>
              <a:rPr lang="en-US" sz="2000" i="1" baseline="30000">
                <a:solidFill>
                  <a:srgbClr val="800080"/>
                </a:solidFill>
                <a:latin typeface="Times" charset="0"/>
              </a:rPr>
              <a:t>-1</a:t>
            </a:r>
            <a:endParaRPr lang="en-US" sz="2000" i="1">
              <a:latin typeface="Symbol" charset="0"/>
              <a:sym typeface="Symbol" charset="0"/>
            </a:endParaRPr>
          </a:p>
        </p:txBody>
      </p:sp>
      <p:sp>
        <p:nvSpPr>
          <p:cNvPr id="226361" name="Text Box 1081"/>
          <p:cNvSpPr txBox="1">
            <a:spLocks noChangeArrowheads="1"/>
          </p:cNvSpPr>
          <p:nvPr/>
        </p:nvSpPr>
        <p:spPr bwMode="auto">
          <a:xfrm>
            <a:off x="5943600" y="5943600"/>
            <a:ext cx="41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800080"/>
                </a:solidFill>
                <a:latin typeface="Symbol" charset="0"/>
                <a:sym typeface="Symbol" charset="0"/>
              </a:rPr>
              <a:t></a:t>
            </a:r>
            <a:endParaRPr lang="en-US" sz="2000" i="1">
              <a:latin typeface="Symbol" charset="0"/>
              <a:sym typeface="Symbol" charset="0"/>
            </a:endParaRPr>
          </a:p>
        </p:txBody>
      </p:sp>
      <p:sp>
        <p:nvSpPr>
          <p:cNvPr id="226362" name="Line 1082"/>
          <p:cNvSpPr>
            <a:spLocks noChangeShapeType="1"/>
          </p:cNvSpPr>
          <p:nvPr/>
        </p:nvSpPr>
        <p:spPr bwMode="auto">
          <a:xfrm flipH="1">
            <a:off x="3429000" y="2743200"/>
            <a:ext cx="36576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63" name="Line 1083"/>
          <p:cNvSpPr>
            <a:spLocks noChangeShapeType="1"/>
          </p:cNvSpPr>
          <p:nvPr/>
        </p:nvSpPr>
        <p:spPr bwMode="auto">
          <a:xfrm flipH="1" flipV="1">
            <a:off x="1828800" y="3733800"/>
            <a:ext cx="2895600" cy="1143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64" name="Picture 10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6400"/>
            <a:ext cx="27432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65" name="Text Box 1085"/>
          <p:cNvSpPr txBox="1">
            <a:spLocks noChangeArrowheads="1"/>
          </p:cNvSpPr>
          <p:nvPr/>
        </p:nvSpPr>
        <p:spPr bwMode="auto">
          <a:xfrm>
            <a:off x="5486400" y="5562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Desert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26371" name="Picture 10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800600"/>
            <a:ext cx="679450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6378" name="Group 1098"/>
          <p:cNvGrpSpPr>
            <a:grpSpLocks/>
          </p:cNvGrpSpPr>
          <p:nvPr/>
        </p:nvGrpSpPr>
        <p:grpSpPr bwMode="auto">
          <a:xfrm>
            <a:off x="838200" y="4800600"/>
            <a:ext cx="3352800" cy="1600200"/>
            <a:chOff x="528" y="3024"/>
            <a:chExt cx="2016" cy="1008"/>
          </a:xfrm>
        </p:grpSpPr>
        <p:grpSp>
          <p:nvGrpSpPr>
            <p:cNvPr id="226338" name="Group 1058"/>
            <p:cNvGrpSpPr>
              <a:grpSpLocks/>
            </p:cNvGrpSpPr>
            <p:nvPr/>
          </p:nvGrpSpPr>
          <p:grpSpPr bwMode="auto">
            <a:xfrm>
              <a:off x="672" y="3168"/>
              <a:ext cx="1872" cy="336"/>
              <a:chOff x="672" y="1680"/>
              <a:chExt cx="4632" cy="462"/>
            </a:xfrm>
          </p:grpSpPr>
          <p:grpSp>
            <p:nvGrpSpPr>
              <p:cNvPr id="226339" name="Group 1059"/>
              <p:cNvGrpSpPr>
                <a:grpSpLocks/>
              </p:cNvGrpSpPr>
              <p:nvPr/>
            </p:nvGrpSpPr>
            <p:grpSpPr bwMode="auto">
              <a:xfrm>
                <a:off x="672" y="1680"/>
                <a:ext cx="686" cy="462"/>
                <a:chOff x="528" y="1488"/>
                <a:chExt cx="768" cy="672"/>
              </a:xfrm>
            </p:grpSpPr>
            <p:sp>
              <p:nvSpPr>
                <p:cNvPr id="226340" name="Line 1060"/>
                <p:cNvSpPr>
                  <a:spLocks noChangeShapeType="1"/>
                </p:cNvSpPr>
                <p:nvPr/>
              </p:nvSpPr>
              <p:spPr bwMode="auto">
                <a:xfrm>
                  <a:off x="528" y="1488"/>
                  <a:ext cx="336" cy="3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41" name="Line 1061"/>
                <p:cNvSpPr>
                  <a:spLocks noChangeShapeType="1"/>
                </p:cNvSpPr>
                <p:nvPr/>
              </p:nvSpPr>
              <p:spPr bwMode="auto">
                <a:xfrm flipH="1">
                  <a:off x="576" y="1824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42" name="Freeform 1062"/>
                <p:cNvSpPr>
                  <a:spLocks/>
                </p:cNvSpPr>
                <p:nvPr/>
              </p:nvSpPr>
              <p:spPr bwMode="auto">
                <a:xfrm rot="-502844">
                  <a:off x="864" y="1728"/>
                  <a:ext cx="432" cy="144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43" name="Group 1063"/>
              <p:cNvGrpSpPr>
                <a:grpSpLocks/>
              </p:cNvGrpSpPr>
              <p:nvPr/>
            </p:nvGrpSpPr>
            <p:grpSpPr bwMode="auto">
              <a:xfrm>
                <a:off x="3984" y="1680"/>
                <a:ext cx="686" cy="462"/>
                <a:chOff x="2016" y="1488"/>
                <a:chExt cx="768" cy="672"/>
              </a:xfrm>
            </p:grpSpPr>
            <p:grpSp>
              <p:nvGrpSpPr>
                <p:cNvPr id="226344" name="Group 1064"/>
                <p:cNvGrpSpPr>
                  <a:grpSpLocks/>
                </p:cNvGrpSpPr>
                <p:nvPr/>
              </p:nvGrpSpPr>
              <p:grpSpPr bwMode="auto">
                <a:xfrm>
                  <a:off x="2016" y="1488"/>
                  <a:ext cx="768" cy="672"/>
                  <a:chOff x="528" y="1488"/>
                  <a:chExt cx="768" cy="672"/>
                </a:xfrm>
              </p:grpSpPr>
              <p:sp>
                <p:nvSpPr>
                  <p:cNvPr id="226345" name="Line 1065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1488"/>
                    <a:ext cx="336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6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824"/>
                    <a:ext cx="288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47" name="Freeform 1067"/>
                  <p:cNvSpPr>
                    <a:spLocks/>
                  </p:cNvSpPr>
                  <p:nvPr/>
                </p:nvSpPr>
                <p:spPr bwMode="auto">
                  <a:xfrm rot="-502844">
                    <a:off x="864" y="1728"/>
                    <a:ext cx="432" cy="144"/>
                  </a:xfrm>
                  <a:custGeom>
                    <a:avLst/>
                    <a:gdLst>
                      <a:gd name="T0" fmla="*/ 28 w 2295"/>
                      <a:gd name="T1" fmla="*/ 238 h 535"/>
                      <a:gd name="T2" fmla="*/ 141 w 2295"/>
                      <a:gd name="T3" fmla="*/ 2 h 535"/>
                      <a:gd name="T4" fmla="*/ 233 w 2295"/>
                      <a:gd name="T5" fmla="*/ 12 h 535"/>
                      <a:gd name="T6" fmla="*/ 284 w 2295"/>
                      <a:gd name="T7" fmla="*/ 136 h 535"/>
                      <a:gd name="T8" fmla="*/ 346 w 2295"/>
                      <a:gd name="T9" fmla="*/ 330 h 535"/>
                      <a:gd name="T10" fmla="*/ 418 w 2295"/>
                      <a:gd name="T11" fmla="*/ 382 h 535"/>
                      <a:gd name="T12" fmla="*/ 520 w 2295"/>
                      <a:gd name="T13" fmla="*/ 361 h 535"/>
                      <a:gd name="T14" fmla="*/ 582 w 2295"/>
                      <a:gd name="T15" fmla="*/ 259 h 535"/>
                      <a:gd name="T16" fmla="*/ 592 w 2295"/>
                      <a:gd name="T17" fmla="*/ 136 h 535"/>
                      <a:gd name="T18" fmla="*/ 613 w 2295"/>
                      <a:gd name="T19" fmla="*/ 64 h 535"/>
                      <a:gd name="T20" fmla="*/ 664 w 2295"/>
                      <a:gd name="T21" fmla="*/ 43 h 535"/>
                      <a:gd name="T22" fmla="*/ 807 w 2295"/>
                      <a:gd name="T23" fmla="*/ 156 h 535"/>
                      <a:gd name="T24" fmla="*/ 818 w 2295"/>
                      <a:gd name="T25" fmla="*/ 238 h 535"/>
                      <a:gd name="T26" fmla="*/ 828 w 2295"/>
                      <a:gd name="T27" fmla="*/ 300 h 535"/>
                      <a:gd name="T28" fmla="*/ 838 w 2295"/>
                      <a:gd name="T29" fmla="*/ 382 h 535"/>
                      <a:gd name="T30" fmla="*/ 941 w 2295"/>
                      <a:gd name="T31" fmla="*/ 423 h 535"/>
                      <a:gd name="T32" fmla="*/ 982 w 2295"/>
                      <a:gd name="T33" fmla="*/ 412 h 535"/>
                      <a:gd name="T34" fmla="*/ 1023 w 2295"/>
                      <a:gd name="T35" fmla="*/ 351 h 535"/>
                      <a:gd name="T36" fmla="*/ 1054 w 2295"/>
                      <a:gd name="T37" fmla="*/ 238 h 535"/>
                      <a:gd name="T38" fmla="*/ 1074 w 2295"/>
                      <a:gd name="T39" fmla="*/ 146 h 535"/>
                      <a:gd name="T40" fmla="*/ 1166 w 2295"/>
                      <a:gd name="T41" fmla="*/ 95 h 535"/>
                      <a:gd name="T42" fmla="*/ 1341 w 2295"/>
                      <a:gd name="T43" fmla="*/ 136 h 535"/>
                      <a:gd name="T44" fmla="*/ 1382 w 2295"/>
                      <a:gd name="T45" fmla="*/ 269 h 535"/>
                      <a:gd name="T46" fmla="*/ 1392 w 2295"/>
                      <a:gd name="T47" fmla="*/ 300 h 535"/>
                      <a:gd name="T48" fmla="*/ 1433 w 2295"/>
                      <a:gd name="T49" fmla="*/ 443 h 535"/>
                      <a:gd name="T50" fmla="*/ 1536 w 2295"/>
                      <a:gd name="T51" fmla="*/ 433 h 535"/>
                      <a:gd name="T52" fmla="*/ 1566 w 2295"/>
                      <a:gd name="T53" fmla="*/ 341 h 535"/>
                      <a:gd name="T54" fmla="*/ 1587 w 2295"/>
                      <a:gd name="T55" fmla="*/ 228 h 535"/>
                      <a:gd name="T56" fmla="*/ 1648 w 2295"/>
                      <a:gd name="T57" fmla="*/ 166 h 535"/>
                      <a:gd name="T58" fmla="*/ 1720 w 2295"/>
                      <a:gd name="T59" fmla="*/ 177 h 535"/>
                      <a:gd name="T60" fmla="*/ 1802 w 2295"/>
                      <a:gd name="T61" fmla="*/ 238 h 535"/>
                      <a:gd name="T62" fmla="*/ 1874 w 2295"/>
                      <a:gd name="T63" fmla="*/ 484 h 535"/>
                      <a:gd name="T64" fmla="*/ 1997 w 2295"/>
                      <a:gd name="T65" fmla="*/ 423 h 535"/>
                      <a:gd name="T66" fmla="*/ 2079 w 2295"/>
                      <a:gd name="T67" fmla="*/ 238 h 535"/>
                      <a:gd name="T68" fmla="*/ 2130 w 2295"/>
                      <a:gd name="T69" fmla="*/ 228 h 535"/>
                      <a:gd name="T70" fmla="*/ 2254 w 2295"/>
                      <a:gd name="T71" fmla="*/ 341 h 535"/>
                      <a:gd name="T72" fmla="*/ 2264 w 2295"/>
                      <a:gd name="T73" fmla="*/ 515 h 535"/>
                      <a:gd name="T74" fmla="*/ 2295 w 2295"/>
                      <a:gd name="T75" fmla="*/ 535 h 5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95" h="535">
                        <a:moveTo>
                          <a:pt x="28" y="238"/>
                        </a:moveTo>
                        <a:cubicBezTo>
                          <a:pt x="36" y="86"/>
                          <a:pt x="0" y="29"/>
                          <a:pt x="141" y="2"/>
                        </a:cubicBezTo>
                        <a:cubicBezTo>
                          <a:pt x="171" y="5"/>
                          <a:pt x="204" y="0"/>
                          <a:pt x="233" y="12"/>
                        </a:cubicBezTo>
                        <a:cubicBezTo>
                          <a:pt x="290" y="34"/>
                          <a:pt x="276" y="89"/>
                          <a:pt x="284" y="136"/>
                        </a:cubicBezTo>
                        <a:cubicBezTo>
                          <a:pt x="291" y="179"/>
                          <a:pt x="316" y="300"/>
                          <a:pt x="346" y="330"/>
                        </a:cubicBezTo>
                        <a:cubicBezTo>
                          <a:pt x="366" y="350"/>
                          <a:pt x="394" y="364"/>
                          <a:pt x="418" y="382"/>
                        </a:cubicBezTo>
                        <a:cubicBezTo>
                          <a:pt x="452" y="375"/>
                          <a:pt x="488" y="375"/>
                          <a:pt x="520" y="361"/>
                        </a:cubicBezTo>
                        <a:cubicBezTo>
                          <a:pt x="547" y="348"/>
                          <a:pt x="564" y="283"/>
                          <a:pt x="582" y="259"/>
                        </a:cubicBezTo>
                        <a:cubicBezTo>
                          <a:pt x="585" y="218"/>
                          <a:pt x="587" y="176"/>
                          <a:pt x="592" y="136"/>
                        </a:cubicBezTo>
                        <a:cubicBezTo>
                          <a:pt x="592" y="134"/>
                          <a:pt x="606" y="69"/>
                          <a:pt x="613" y="64"/>
                        </a:cubicBezTo>
                        <a:cubicBezTo>
                          <a:pt x="627" y="52"/>
                          <a:pt x="647" y="50"/>
                          <a:pt x="664" y="43"/>
                        </a:cubicBezTo>
                        <a:cubicBezTo>
                          <a:pt x="762" y="59"/>
                          <a:pt x="771" y="65"/>
                          <a:pt x="807" y="156"/>
                        </a:cubicBezTo>
                        <a:cubicBezTo>
                          <a:pt x="810" y="183"/>
                          <a:pt x="814" y="210"/>
                          <a:pt x="818" y="238"/>
                        </a:cubicBezTo>
                        <a:cubicBezTo>
                          <a:pt x="821" y="258"/>
                          <a:pt x="825" y="279"/>
                          <a:pt x="828" y="300"/>
                        </a:cubicBezTo>
                        <a:cubicBezTo>
                          <a:pt x="831" y="327"/>
                          <a:pt x="823" y="358"/>
                          <a:pt x="838" y="382"/>
                        </a:cubicBezTo>
                        <a:cubicBezTo>
                          <a:pt x="850" y="401"/>
                          <a:pt x="916" y="416"/>
                          <a:pt x="941" y="423"/>
                        </a:cubicBezTo>
                        <a:cubicBezTo>
                          <a:pt x="954" y="419"/>
                          <a:pt x="971" y="421"/>
                          <a:pt x="982" y="412"/>
                        </a:cubicBezTo>
                        <a:cubicBezTo>
                          <a:pt x="1000" y="395"/>
                          <a:pt x="1023" y="351"/>
                          <a:pt x="1023" y="351"/>
                        </a:cubicBezTo>
                        <a:cubicBezTo>
                          <a:pt x="1042" y="291"/>
                          <a:pt x="1043" y="295"/>
                          <a:pt x="1054" y="238"/>
                        </a:cubicBezTo>
                        <a:cubicBezTo>
                          <a:pt x="1059" y="207"/>
                          <a:pt x="1051" y="168"/>
                          <a:pt x="1074" y="146"/>
                        </a:cubicBezTo>
                        <a:cubicBezTo>
                          <a:pt x="1108" y="111"/>
                          <a:pt x="1127" y="107"/>
                          <a:pt x="1166" y="95"/>
                        </a:cubicBezTo>
                        <a:cubicBezTo>
                          <a:pt x="1224" y="109"/>
                          <a:pt x="1283" y="120"/>
                          <a:pt x="1341" y="136"/>
                        </a:cubicBezTo>
                        <a:cubicBezTo>
                          <a:pt x="1355" y="180"/>
                          <a:pt x="1367" y="224"/>
                          <a:pt x="1382" y="269"/>
                        </a:cubicBezTo>
                        <a:cubicBezTo>
                          <a:pt x="1385" y="279"/>
                          <a:pt x="1392" y="300"/>
                          <a:pt x="1392" y="300"/>
                        </a:cubicBezTo>
                        <a:cubicBezTo>
                          <a:pt x="1400" y="356"/>
                          <a:pt x="1402" y="395"/>
                          <a:pt x="1433" y="443"/>
                        </a:cubicBezTo>
                        <a:cubicBezTo>
                          <a:pt x="1467" y="439"/>
                          <a:pt x="1508" y="453"/>
                          <a:pt x="1536" y="433"/>
                        </a:cubicBezTo>
                        <a:cubicBezTo>
                          <a:pt x="1561" y="413"/>
                          <a:pt x="1566" y="341"/>
                          <a:pt x="1566" y="341"/>
                        </a:cubicBezTo>
                        <a:cubicBezTo>
                          <a:pt x="1571" y="303"/>
                          <a:pt x="1565" y="259"/>
                          <a:pt x="1587" y="228"/>
                        </a:cubicBezTo>
                        <a:cubicBezTo>
                          <a:pt x="1603" y="204"/>
                          <a:pt x="1648" y="166"/>
                          <a:pt x="1648" y="166"/>
                        </a:cubicBezTo>
                        <a:cubicBezTo>
                          <a:pt x="1672" y="169"/>
                          <a:pt x="1698" y="166"/>
                          <a:pt x="1720" y="177"/>
                        </a:cubicBezTo>
                        <a:cubicBezTo>
                          <a:pt x="1750" y="191"/>
                          <a:pt x="1802" y="238"/>
                          <a:pt x="1802" y="238"/>
                        </a:cubicBezTo>
                        <a:cubicBezTo>
                          <a:pt x="1841" y="315"/>
                          <a:pt x="1847" y="401"/>
                          <a:pt x="1874" y="484"/>
                        </a:cubicBezTo>
                        <a:cubicBezTo>
                          <a:pt x="1948" y="465"/>
                          <a:pt x="1954" y="479"/>
                          <a:pt x="1997" y="423"/>
                        </a:cubicBezTo>
                        <a:cubicBezTo>
                          <a:pt x="2030" y="378"/>
                          <a:pt x="2032" y="261"/>
                          <a:pt x="2079" y="238"/>
                        </a:cubicBezTo>
                        <a:cubicBezTo>
                          <a:pt x="2094" y="230"/>
                          <a:pt x="2113" y="231"/>
                          <a:pt x="2130" y="228"/>
                        </a:cubicBezTo>
                        <a:cubicBezTo>
                          <a:pt x="2214" y="264"/>
                          <a:pt x="2214" y="264"/>
                          <a:pt x="2254" y="341"/>
                        </a:cubicBezTo>
                        <a:cubicBezTo>
                          <a:pt x="2257" y="399"/>
                          <a:pt x="2251" y="458"/>
                          <a:pt x="2264" y="515"/>
                        </a:cubicBezTo>
                        <a:cubicBezTo>
                          <a:pt x="2266" y="527"/>
                          <a:pt x="2295" y="535"/>
                          <a:pt x="2295" y="535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348" name="Freeform 1068"/>
                <p:cNvSpPr>
                  <a:spLocks/>
                </p:cNvSpPr>
                <p:nvPr/>
              </p:nvSpPr>
              <p:spPr bwMode="auto">
                <a:xfrm rot="-6132964">
                  <a:off x="1920" y="1776"/>
                  <a:ext cx="432" cy="144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26349" name="Object 1069"/>
              <p:cNvGraphicFramePr>
                <a:graphicFrameLocks noChangeAspect="1"/>
              </p:cNvGraphicFramePr>
              <p:nvPr/>
            </p:nvGraphicFramePr>
            <p:xfrm>
              <a:off x="4800" y="1824"/>
              <a:ext cx="504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1" name="Equation" r:id="rId8" imgW="266700" imgH="101600" progId="Equation.3">
                      <p:embed/>
                    </p:oleObj>
                  </mc:Choice>
                  <mc:Fallback>
                    <p:oleObj name="Equation" r:id="rId8" imgW="2667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1824"/>
                            <a:ext cx="504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350" name="Object 1070"/>
              <p:cNvGraphicFramePr>
                <a:graphicFrameLocks noChangeAspect="1"/>
              </p:cNvGraphicFramePr>
              <p:nvPr/>
            </p:nvGraphicFramePr>
            <p:xfrm>
              <a:off x="3600" y="1824"/>
              <a:ext cx="216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2" name="Equation" r:id="rId10" imgW="114300" imgH="101600" progId="Equation.3">
                      <p:embed/>
                    </p:oleObj>
                  </mc:Choice>
                  <mc:Fallback>
                    <p:oleObj name="Equation" r:id="rId10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1824"/>
                            <a:ext cx="216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351" name="Object 1071"/>
              <p:cNvGraphicFramePr>
                <a:graphicFrameLocks noChangeAspect="1"/>
              </p:cNvGraphicFramePr>
              <p:nvPr/>
            </p:nvGraphicFramePr>
            <p:xfrm>
              <a:off x="1584" y="1824"/>
              <a:ext cx="216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3" name="Equation" r:id="rId12" imgW="114300" imgH="101600" progId="Equation.3">
                      <p:embed/>
                    </p:oleObj>
                  </mc:Choice>
                  <mc:Fallback>
                    <p:oleObj name="Equation" r:id="rId12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824"/>
                            <a:ext cx="216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6352" name="Group 1072"/>
              <p:cNvGrpSpPr>
                <a:grpSpLocks/>
              </p:cNvGrpSpPr>
              <p:nvPr/>
            </p:nvGrpSpPr>
            <p:grpSpPr bwMode="auto">
              <a:xfrm>
                <a:off x="1968" y="1680"/>
                <a:ext cx="1442" cy="462"/>
                <a:chOff x="1968" y="1680"/>
                <a:chExt cx="1442" cy="462"/>
              </a:xfrm>
            </p:grpSpPr>
            <p:sp>
              <p:nvSpPr>
                <p:cNvPr id="226353" name="Line 1073"/>
                <p:cNvSpPr>
                  <a:spLocks noChangeShapeType="1"/>
                </p:cNvSpPr>
                <p:nvPr/>
              </p:nvSpPr>
              <p:spPr bwMode="auto">
                <a:xfrm>
                  <a:off x="1968" y="1680"/>
                  <a:ext cx="301" cy="23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4" name="Line 1074"/>
                <p:cNvSpPr>
                  <a:spLocks noChangeShapeType="1"/>
                </p:cNvSpPr>
                <p:nvPr/>
              </p:nvSpPr>
              <p:spPr bwMode="auto">
                <a:xfrm flipH="1">
                  <a:off x="2011" y="1911"/>
                  <a:ext cx="258" cy="23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5" name="Freeform 1075"/>
                <p:cNvSpPr>
                  <a:spLocks/>
                </p:cNvSpPr>
                <p:nvPr/>
              </p:nvSpPr>
              <p:spPr bwMode="auto">
                <a:xfrm rot="-502844">
                  <a:off x="2267" y="1846"/>
                  <a:ext cx="371" cy="75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6" name="Freeform 1076"/>
                <p:cNvSpPr>
                  <a:spLocks/>
                </p:cNvSpPr>
                <p:nvPr/>
              </p:nvSpPr>
              <p:spPr bwMode="auto">
                <a:xfrm rot="-502844">
                  <a:off x="3024" y="1824"/>
                  <a:ext cx="386" cy="99"/>
                </a:xfrm>
                <a:custGeom>
                  <a:avLst/>
                  <a:gdLst>
                    <a:gd name="T0" fmla="*/ 28 w 2295"/>
                    <a:gd name="T1" fmla="*/ 238 h 535"/>
                    <a:gd name="T2" fmla="*/ 141 w 2295"/>
                    <a:gd name="T3" fmla="*/ 2 h 535"/>
                    <a:gd name="T4" fmla="*/ 233 w 2295"/>
                    <a:gd name="T5" fmla="*/ 12 h 535"/>
                    <a:gd name="T6" fmla="*/ 284 w 2295"/>
                    <a:gd name="T7" fmla="*/ 136 h 535"/>
                    <a:gd name="T8" fmla="*/ 346 w 2295"/>
                    <a:gd name="T9" fmla="*/ 330 h 535"/>
                    <a:gd name="T10" fmla="*/ 418 w 2295"/>
                    <a:gd name="T11" fmla="*/ 382 h 535"/>
                    <a:gd name="T12" fmla="*/ 520 w 2295"/>
                    <a:gd name="T13" fmla="*/ 361 h 535"/>
                    <a:gd name="T14" fmla="*/ 582 w 2295"/>
                    <a:gd name="T15" fmla="*/ 259 h 535"/>
                    <a:gd name="T16" fmla="*/ 592 w 2295"/>
                    <a:gd name="T17" fmla="*/ 136 h 535"/>
                    <a:gd name="T18" fmla="*/ 613 w 2295"/>
                    <a:gd name="T19" fmla="*/ 64 h 535"/>
                    <a:gd name="T20" fmla="*/ 664 w 2295"/>
                    <a:gd name="T21" fmla="*/ 43 h 535"/>
                    <a:gd name="T22" fmla="*/ 807 w 2295"/>
                    <a:gd name="T23" fmla="*/ 156 h 535"/>
                    <a:gd name="T24" fmla="*/ 818 w 2295"/>
                    <a:gd name="T25" fmla="*/ 238 h 535"/>
                    <a:gd name="T26" fmla="*/ 828 w 2295"/>
                    <a:gd name="T27" fmla="*/ 300 h 535"/>
                    <a:gd name="T28" fmla="*/ 838 w 2295"/>
                    <a:gd name="T29" fmla="*/ 382 h 535"/>
                    <a:gd name="T30" fmla="*/ 941 w 2295"/>
                    <a:gd name="T31" fmla="*/ 423 h 535"/>
                    <a:gd name="T32" fmla="*/ 982 w 2295"/>
                    <a:gd name="T33" fmla="*/ 412 h 535"/>
                    <a:gd name="T34" fmla="*/ 1023 w 2295"/>
                    <a:gd name="T35" fmla="*/ 351 h 535"/>
                    <a:gd name="T36" fmla="*/ 1054 w 2295"/>
                    <a:gd name="T37" fmla="*/ 238 h 535"/>
                    <a:gd name="T38" fmla="*/ 1074 w 2295"/>
                    <a:gd name="T39" fmla="*/ 146 h 535"/>
                    <a:gd name="T40" fmla="*/ 1166 w 2295"/>
                    <a:gd name="T41" fmla="*/ 95 h 535"/>
                    <a:gd name="T42" fmla="*/ 1341 w 2295"/>
                    <a:gd name="T43" fmla="*/ 136 h 535"/>
                    <a:gd name="T44" fmla="*/ 1382 w 2295"/>
                    <a:gd name="T45" fmla="*/ 269 h 535"/>
                    <a:gd name="T46" fmla="*/ 1392 w 2295"/>
                    <a:gd name="T47" fmla="*/ 300 h 535"/>
                    <a:gd name="T48" fmla="*/ 1433 w 2295"/>
                    <a:gd name="T49" fmla="*/ 443 h 535"/>
                    <a:gd name="T50" fmla="*/ 1536 w 2295"/>
                    <a:gd name="T51" fmla="*/ 433 h 535"/>
                    <a:gd name="T52" fmla="*/ 1566 w 2295"/>
                    <a:gd name="T53" fmla="*/ 341 h 535"/>
                    <a:gd name="T54" fmla="*/ 1587 w 2295"/>
                    <a:gd name="T55" fmla="*/ 228 h 535"/>
                    <a:gd name="T56" fmla="*/ 1648 w 2295"/>
                    <a:gd name="T57" fmla="*/ 166 h 535"/>
                    <a:gd name="T58" fmla="*/ 1720 w 2295"/>
                    <a:gd name="T59" fmla="*/ 177 h 535"/>
                    <a:gd name="T60" fmla="*/ 1802 w 2295"/>
                    <a:gd name="T61" fmla="*/ 238 h 535"/>
                    <a:gd name="T62" fmla="*/ 1874 w 2295"/>
                    <a:gd name="T63" fmla="*/ 484 h 535"/>
                    <a:gd name="T64" fmla="*/ 1997 w 2295"/>
                    <a:gd name="T65" fmla="*/ 423 h 535"/>
                    <a:gd name="T66" fmla="*/ 2079 w 2295"/>
                    <a:gd name="T67" fmla="*/ 238 h 535"/>
                    <a:gd name="T68" fmla="*/ 2130 w 2295"/>
                    <a:gd name="T69" fmla="*/ 228 h 535"/>
                    <a:gd name="T70" fmla="*/ 2254 w 2295"/>
                    <a:gd name="T71" fmla="*/ 341 h 535"/>
                    <a:gd name="T72" fmla="*/ 2264 w 2295"/>
                    <a:gd name="T73" fmla="*/ 515 h 535"/>
                    <a:gd name="T74" fmla="*/ 2295 w 2295"/>
                    <a:gd name="T75" fmla="*/ 535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95" h="535">
                      <a:moveTo>
                        <a:pt x="28" y="238"/>
                      </a:moveTo>
                      <a:cubicBezTo>
                        <a:pt x="36" y="86"/>
                        <a:pt x="0" y="29"/>
                        <a:pt x="141" y="2"/>
                      </a:cubicBezTo>
                      <a:cubicBezTo>
                        <a:pt x="171" y="5"/>
                        <a:pt x="204" y="0"/>
                        <a:pt x="233" y="12"/>
                      </a:cubicBezTo>
                      <a:cubicBezTo>
                        <a:pt x="290" y="34"/>
                        <a:pt x="276" y="89"/>
                        <a:pt x="284" y="136"/>
                      </a:cubicBezTo>
                      <a:cubicBezTo>
                        <a:pt x="291" y="179"/>
                        <a:pt x="316" y="300"/>
                        <a:pt x="346" y="330"/>
                      </a:cubicBezTo>
                      <a:cubicBezTo>
                        <a:pt x="366" y="350"/>
                        <a:pt x="394" y="364"/>
                        <a:pt x="418" y="382"/>
                      </a:cubicBezTo>
                      <a:cubicBezTo>
                        <a:pt x="452" y="375"/>
                        <a:pt x="488" y="375"/>
                        <a:pt x="520" y="361"/>
                      </a:cubicBezTo>
                      <a:cubicBezTo>
                        <a:pt x="547" y="348"/>
                        <a:pt x="564" y="283"/>
                        <a:pt x="582" y="259"/>
                      </a:cubicBezTo>
                      <a:cubicBezTo>
                        <a:pt x="585" y="218"/>
                        <a:pt x="587" y="176"/>
                        <a:pt x="592" y="136"/>
                      </a:cubicBezTo>
                      <a:cubicBezTo>
                        <a:pt x="592" y="134"/>
                        <a:pt x="606" y="69"/>
                        <a:pt x="613" y="64"/>
                      </a:cubicBezTo>
                      <a:cubicBezTo>
                        <a:pt x="627" y="52"/>
                        <a:pt x="647" y="50"/>
                        <a:pt x="664" y="43"/>
                      </a:cubicBezTo>
                      <a:cubicBezTo>
                        <a:pt x="762" y="59"/>
                        <a:pt x="771" y="65"/>
                        <a:pt x="807" y="156"/>
                      </a:cubicBezTo>
                      <a:cubicBezTo>
                        <a:pt x="810" y="183"/>
                        <a:pt x="814" y="210"/>
                        <a:pt x="818" y="238"/>
                      </a:cubicBezTo>
                      <a:cubicBezTo>
                        <a:pt x="821" y="258"/>
                        <a:pt x="825" y="279"/>
                        <a:pt x="828" y="300"/>
                      </a:cubicBezTo>
                      <a:cubicBezTo>
                        <a:pt x="831" y="327"/>
                        <a:pt x="823" y="358"/>
                        <a:pt x="838" y="382"/>
                      </a:cubicBezTo>
                      <a:cubicBezTo>
                        <a:pt x="850" y="401"/>
                        <a:pt x="916" y="416"/>
                        <a:pt x="941" y="423"/>
                      </a:cubicBezTo>
                      <a:cubicBezTo>
                        <a:pt x="954" y="419"/>
                        <a:pt x="971" y="421"/>
                        <a:pt x="982" y="412"/>
                      </a:cubicBezTo>
                      <a:cubicBezTo>
                        <a:pt x="1000" y="395"/>
                        <a:pt x="1023" y="351"/>
                        <a:pt x="1023" y="351"/>
                      </a:cubicBezTo>
                      <a:cubicBezTo>
                        <a:pt x="1042" y="291"/>
                        <a:pt x="1043" y="295"/>
                        <a:pt x="1054" y="238"/>
                      </a:cubicBezTo>
                      <a:cubicBezTo>
                        <a:pt x="1059" y="207"/>
                        <a:pt x="1051" y="168"/>
                        <a:pt x="1074" y="146"/>
                      </a:cubicBezTo>
                      <a:cubicBezTo>
                        <a:pt x="1108" y="111"/>
                        <a:pt x="1127" y="107"/>
                        <a:pt x="1166" y="95"/>
                      </a:cubicBezTo>
                      <a:cubicBezTo>
                        <a:pt x="1224" y="109"/>
                        <a:pt x="1283" y="120"/>
                        <a:pt x="1341" y="136"/>
                      </a:cubicBezTo>
                      <a:cubicBezTo>
                        <a:pt x="1355" y="180"/>
                        <a:pt x="1367" y="224"/>
                        <a:pt x="1382" y="269"/>
                      </a:cubicBezTo>
                      <a:cubicBezTo>
                        <a:pt x="1385" y="279"/>
                        <a:pt x="1392" y="300"/>
                        <a:pt x="1392" y="300"/>
                      </a:cubicBezTo>
                      <a:cubicBezTo>
                        <a:pt x="1400" y="356"/>
                        <a:pt x="1402" y="395"/>
                        <a:pt x="1433" y="443"/>
                      </a:cubicBezTo>
                      <a:cubicBezTo>
                        <a:pt x="1467" y="439"/>
                        <a:pt x="1508" y="453"/>
                        <a:pt x="1536" y="433"/>
                      </a:cubicBezTo>
                      <a:cubicBezTo>
                        <a:pt x="1561" y="413"/>
                        <a:pt x="1566" y="341"/>
                        <a:pt x="1566" y="341"/>
                      </a:cubicBezTo>
                      <a:cubicBezTo>
                        <a:pt x="1571" y="303"/>
                        <a:pt x="1565" y="259"/>
                        <a:pt x="1587" y="228"/>
                      </a:cubicBezTo>
                      <a:cubicBezTo>
                        <a:pt x="1603" y="204"/>
                        <a:pt x="1648" y="166"/>
                        <a:pt x="1648" y="166"/>
                      </a:cubicBezTo>
                      <a:cubicBezTo>
                        <a:pt x="1672" y="169"/>
                        <a:pt x="1698" y="166"/>
                        <a:pt x="1720" y="177"/>
                      </a:cubicBezTo>
                      <a:cubicBezTo>
                        <a:pt x="1750" y="191"/>
                        <a:pt x="1802" y="238"/>
                        <a:pt x="1802" y="238"/>
                      </a:cubicBezTo>
                      <a:cubicBezTo>
                        <a:pt x="1841" y="315"/>
                        <a:pt x="1847" y="401"/>
                        <a:pt x="1874" y="484"/>
                      </a:cubicBezTo>
                      <a:cubicBezTo>
                        <a:pt x="1948" y="465"/>
                        <a:pt x="1954" y="479"/>
                        <a:pt x="1997" y="423"/>
                      </a:cubicBezTo>
                      <a:cubicBezTo>
                        <a:pt x="2030" y="378"/>
                        <a:pt x="2032" y="261"/>
                        <a:pt x="2079" y="238"/>
                      </a:cubicBezTo>
                      <a:cubicBezTo>
                        <a:pt x="2094" y="230"/>
                        <a:pt x="2113" y="231"/>
                        <a:pt x="2130" y="228"/>
                      </a:cubicBezTo>
                      <a:cubicBezTo>
                        <a:pt x="2214" y="264"/>
                        <a:pt x="2214" y="264"/>
                        <a:pt x="2254" y="341"/>
                      </a:cubicBezTo>
                      <a:cubicBezTo>
                        <a:pt x="2257" y="399"/>
                        <a:pt x="2251" y="458"/>
                        <a:pt x="2264" y="515"/>
                      </a:cubicBezTo>
                      <a:cubicBezTo>
                        <a:pt x="2266" y="527"/>
                        <a:pt x="2295" y="535"/>
                        <a:pt x="2295" y="535"/>
                      </a:cubicBez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7" name="Oval 1077"/>
                <p:cNvSpPr>
                  <a:spLocks noChangeArrowheads="1"/>
                </p:cNvSpPr>
                <p:nvPr/>
              </p:nvSpPr>
              <p:spPr bwMode="auto">
                <a:xfrm>
                  <a:off x="2640" y="1728"/>
                  <a:ext cx="384" cy="336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26358" name="Rectangle 1078"/>
            <p:cNvSpPr>
              <a:spLocks noChangeArrowheads="1"/>
            </p:cNvSpPr>
            <p:nvPr/>
          </p:nvSpPr>
          <p:spPr bwMode="auto">
            <a:xfrm>
              <a:off x="864" y="3600"/>
              <a:ext cx="1292" cy="325"/>
            </a:xfrm>
            <a:prstGeom prst="rect">
              <a:avLst/>
            </a:prstGeom>
            <a:solidFill>
              <a:srgbClr val="D3F2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9" name="Text Box 1079"/>
            <p:cNvSpPr txBox="1">
              <a:spLocks noChangeArrowheads="1"/>
            </p:cNvSpPr>
            <p:nvPr/>
          </p:nvSpPr>
          <p:spPr bwMode="auto">
            <a:xfrm>
              <a:off x="1008" y="3600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" charset="0"/>
                </a:rPr>
                <a:t> g = g(</a:t>
              </a:r>
              <a:r>
                <a:rPr lang="en-US" i="1">
                  <a:latin typeface="Symbol" charset="0"/>
                  <a:sym typeface="Symbol" charset="0"/>
                </a:rPr>
                <a:t></a:t>
              </a:r>
              <a:r>
                <a:rPr lang="en-US" i="1">
                  <a:latin typeface="Times" charset="0"/>
                </a:rPr>
                <a:t>)</a:t>
              </a:r>
            </a:p>
          </p:txBody>
        </p:sp>
        <p:sp>
          <p:nvSpPr>
            <p:cNvPr id="226373" name="Rectangle 1093"/>
            <p:cNvSpPr>
              <a:spLocks noChangeArrowheads="1"/>
            </p:cNvSpPr>
            <p:nvPr/>
          </p:nvSpPr>
          <p:spPr bwMode="auto">
            <a:xfrm>
              <a:off x="528" y="3024"/>
              <a:ext cx="2016" cy="1008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4" name="Text Box 1094"/>
            <p:cNvSpPr txBox="1">
              <a:spLocks noChangeArrowheads="1"/>
            </p:cNvSpPr>
            <p:nvPr/>
          </p:nvSpPr>
          <p:spPr bwMode="auto">
            <a:xfrm>
              <a:off x="624" y="3408"/>
              <a:ext cx="1632" cy="520"/>
            </a:xfrm>
            <a:prstGeom prst="rect">
              <a:avLst/>
            </a:prstGeom>
            <a:solidFill>
              <a:srgbClr val="D3F2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950000"/>
                  </a:solidFill>
                </a:rPr>
                <a:t>Weak Int Rates: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i="1">
                  <a:solidFill>
                    <a:srgbClr val="006A83"/>
                  </a:solidFill>
                </a:rPr>
                <a:t>Solar burning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1600" i="1">
                  <a:solidFill>
                    <a:srgbClr val="006A83"/>
                  </a:solidFill>
                </a:rPr>
                <a:t>Element abundances</a:t>
              </a:r>
              <a:endParaRPr lang="en-US" sz="1600" i="1">
                <a:solidFill>
                  <a:srgbClr val="950000"/>
                </a:solidFill>
              </a:endParaRPr>
            </a:p>
          </p:txBody>
        </p:sp>
        <p:sp>
          <p:nvSpPr>
            <p:cNvPr id="226375" name="Rectangle 1095"/>
            <p:cNvSpPr>
              <a:spLocks noChangeArrowheads="1"/>
            </p:cNvSpPr>
            <p:nvPr/>
          </p:nvSpPr>
          <p:spPr bwMode="auto">
            <a:xfrm>
              <a:off x="624" y="3072"/>
              <a:ext cx="912" cy="309"/>
            </a:xfrm>
            <a:prstGeom prst="rect">
              <a:avLst/>
            </a:prstGeom>
            <a:solidFill>
              <a:srgbClr val="D3F2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6376" name="Object 1096"/>
            <p:cNvGraphicFramePr>
              <a:graphicFrameLocks noChangeAspect="1"/>
            </p:cNvGraphicFramePr>
            <p:nvPr/>
          </p:nvGraphicFramePr>
          <p:xfrm>
            <a:off x="720" y="3120"/>
            <a:ext cx="773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4" name="Equation" r:id="rId14" imgW="876300" imgH="203200" progId="Equation.3">
                    <p:embed/>
                  </p:oleObj>
                </mc:Choice>
                <mc:Fallback>
                  <p:oleObj name="Equation" r:id="rId14" imgW="876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120"/>
                          <a:ext cx="773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79" name="Group 1099"/>
          <p:cNvGrpSpPr>
            <a:grpSpLocks/>
          </p:cNvGrpSpPr>
          <p:nvPr/>
        </p:nvGrpSpPr>
        <p:grpSpPr bwMode="auto">
          <a:xfrm>
            <a:off x="838200" y="4800600"/>
            <a:ext cx="3352800" cy="1600200"/>
            <a:chOff x="1104" y="864"/>
            <a:chExt cx="2112" cy="1104"/>
          </a:xfrm>
        </p:grpSpPr>
        <p:sp>
          <p:nvSpPr>
            <p:cNvPr id="226380" name="Rectangle 1100"/>
            <p:cNvSpPr>
              <a:spLocks noChangeArrowheads="1"/>
            </p:cNvSpPr>
            <p:nvPr/>
          </p:nvSpPr>
          <p:spPr bwMode="auto">
            <a:xfrm>
              <a:off x="1104" y="864"/>
              <a:ext cx="2112" cy="1104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81" name="Group 1101"/>
            <p:cNvGrpSpPr>
              <a:grpSpLocks/>
            </p:cNvGrpSpPr>
            <p:nvPr/>
          </p:nvGrpSpPr>
          <p:grpSpPr bwMode="auto">
            <a:xfrm>
              <a:off x="1248" y="1008"/>
              <a:ext cx="720" cy="384"/>
              <a:chOff x="432" y="2448"/>
              <a:chExt cx="1792" cy="816"/>
            </a:xfrm>
          </p:grpSpPr>
          <p:sp>
            <p:nvSpPr>
              <p:cNvPr id="226382" name="Line 1102"/>
              <p:cNvSpPr>
                <a:spLocks noChangeShapeType="1"/>
              </p:cNvSpPr>
              <p:nvPr/>
            </p:nvSpPr>
            <p:spPr bwMode="auto">
              <a:xfrm>
                <a:off x="624" y="3264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3" name="Oval 1103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576" cy="624"/>
              </a:xfrm>
              <a:prstGeom prst="ellipse">
                <a:avLst/>
              </a:prstGeom>
              <a:noFill/>
              <a:ln w="28575">
                <a:solidFill>
                  <a:srgbClr val="B7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B70000"/>
                  </a:solidFill>
                </a:endParaRPr>
              </a:p>
            </p:txBody>
          </p:sp>
          <p:graphicFrame>
            <p:nvGraphicFramePr>
              <p:cNvPr id="226384" name="Object 1104"/>
              <p:cNvGraphicFramePr>
                <a:graphicFrameLocks noChangeAspect="1"/>
              </p:cNvGraphicFramePr>
              <p:nvPr/>
            </p:nvGraphicFramePr>
            <p:xfrm>
              <a:off x="432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5" name="Equation" r:id="rId16" imgW="203200" imgH="165100" progId="Equation.3">
                      <p:embed/>
                    </p:oleObj>
                  </mc:Choice>
                  <mc:Fallback>
                    <p:oleObj name="Equation" r:id="rId16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385" name="Object 1105"/>
              <p:cNvGraphicFramePr>
                <a:graphicFrameLocks noChangeAspect="1"/>
              </p:cNvGraphicFramePr>
              <p:nvPr/>
            </p:nvGraphicFramePr>
            <p:xfrm>
              <a:off x="1968" y="2976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6" name="Equation" r:id="rId18" imgW="203200" imgH="165100" progId="Equation.3">
                      <p:embed/>
                    </p:oleObj>
                  </mc:Choice>
                  <mc:Fallback>
                    <p:oleObj name="Equation" r:id="rId18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2976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386" name="Object 1106"/>
              <p:cNvGraphicFramePr>
                <a:graphicFrameLocks noChangeAspect="1"/>
              </p:cNvGraphicFramePr>
              <p:nvPr/>
            </p:nvGraphicFramePr>
            <p:xfrm>
              <a:off x="1536" y="2448"/>
              <a:ext cx="41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7" name="Equation" r:id="rId20" imgW="330200" imgH="177800" progId="Equation.3">
                      <p:embed/>
                    </p:oleObj>
                  </mc:Choice>
                  <mc:Fallback>
                    <p:oleObj name="Equation" r:id="rId20" imgW="3302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448"/>
                            <a:ext cx="41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6387" name="Group 1107"/>
            <p:cNvGrpSpPr>
              <a:grpSpLocks/>
            </p:cNvGrpSpPr>
            <p:nvPr/>
          </p:nvGrpSpPr>
          <p:grpSpPr bwMode="auto">
            <a:xfrm>
              <a:off x="2208" y="1056"/>
              <a:ext cx="880" cy="480"/>
              <a:chOff x="2928" y="1488"/>
              <a:chExt cx="1792" cy="960"/>
            </a:xfrm>
          </p:grpSpPr>
          <p:grpSp>
            <p:nvGrpSpPr>
              <p:cNvPr id="226388" name="Group 1108"/>
              <p:cNvGrpSpPr>
                <a:grpSpLocks/>
              </p:cNvGrpSpPr>
              <p:nvPr/>
            </p:nvGrpSpPr>
            <p:grpSpPr bwMode="auto">
              <a:xfrm>
                <a:off x="2928" y="1488"/>
                <a:ext cx="1792" cy="960"/>
                <a:chOff x="2928" y="1488"/>
                <a:chExt cx="1792" cy="960"/>
              </a:xfrm>
            </p:grpSpPr>
            <p:sp>
              <p:nvSpPr>
                <p:cNvPr id="226389" name="Line 1109"/>
                <p:cNvSpPr>
                  <a:spLocks noChangeShapeType="1"/>
                </p:cNvSpPr>
                <p:nvPr/>
              </p:nvSpPr>
              <p:spPr bwMode="auto">
                <a:xfrm>
                  <a:off x="3120" y="2112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90" name="Oval 1110"/>
                <p:cNvSpPr>
                  <a:spLocks noChangeArrowheads="1"/>
                </p:cNvSpPr>
                <p:nvPr/>
              </p:nvSpPr>
              <p:spPr bwMode="auto">
                <a:xfrm>
                  <a:off x="3600" y="1824"/>
                  <a:ext cx="576" cy="624"/>
                </a:xfrm>
                <a:prstGeom prst="ellipse">
                  <a:avLst/>
                </a:prstGeom>
                <a:noFill/>
                <a:ln w="28575">
                  <a:solidFill>
                    <a:srgbClr val="B7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B70000"/>
                    </a:solidFill>
                  </a:endParaRPr>
                </a:p>
              </p:txBody>
            </p:sp>
            <p:graphicFrame>
              <p:nvGraphicFramePr>
                <p:cNvPr id="226391" name="Object 1111"/>
                <p:cNvGraphicFramePr>
                  <a:graphicFrameLocks noChangeAspect="1"/>
                </p:cNvGraphicFramePr>
                <p:nvPr/>
              </p:nvGraphicFramePr>
              <p:xfrm>
                <a:off x="2928" y="1824"/>
                <a:ext cx="256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58" name="Equation" r:id="rId22" imgW="203200" imgH="165100" progId="Equation.3">
                        <p:embed/>
                      </p:oleObj>
                    </mc:Choice>
                    <mc:Fallback>
                      <p:oleObj name="Equation" r:id="rId22" imgW="203200" imgH="165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8" y="1824"/>
                              <a:ext cx="256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6392" name="Object 1112"/>
                <p:cNvGraphicFramePr>
                  <a:graphicFrameLocks noChangeAspect="1"/>
                </p:cNvGraphicFramePr>
                <p:nvPr/>
              </p:nvGraphicFramePr>
              <p:xfrm>
                <a:off x="4464" y="1824"/>
                <a:ext cx="256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59" name="Equation" r:id="rId24" imgW="203200" imgH="165100" progId="Equation.3">
                        <p:embed/>
                      </p:oleObj>
                    </mc:Choice>
                    <mc:Fallback>
                      <p:oleObj name="Equation" r:id="rId24" imgW="203200" imgH="165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824"/>
                              <a:ext cx="256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6393" name="Object 1113"/>
                <p:cNvGraphicFramePr>
                  <a:graphicFrameLocks noChangeAspect="1"/>
                </p:cNvGraphicFramePr>
                <p:nvPr/>
              </p:nvGraphicFramePr>
              <p:xfrm>
                <a:off x="3792" y="1488"/>
                <a:ext cx="416" cy="2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60" name="Equation" r:id="rId26" imgW="330200" imgH="177800" progId="Equation.3">
                        <p:embed/>
                      </p:oleObj>
                    </mc:Choice>
                    <mc:Fallback>
                      <p:oleObj name="Equation" r:id="rId26" imgW="330200" imgH="177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92" y="1488"/>
                              <a:ext cx="416" cy="2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6394" name="Line 1114"/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95" name="Line 1115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96" name="Text Box 1116"/>
            <p:cNvSpPr txBox="1">
              <a:spLocks noChangeArrowheads="1"/>
            </p:cNvSpPr>
            <p:nvPr/>
          </p:nvSpPr>
          <p:spPr bwMode="auto">
            <a:xfrm>
              <a:off x="1248" y="1536"/>
              <a:ext cx="182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006A83"/>
                  </a:solidFill>
                </a:rPr>
                <a:t>SUSY: Canceling quantum corrections protect G</a:t>
              </a:r>
              <a:r>
                <a:rPr lang="en-US" sz="1600" i="1" baseline="-25000">
                  <a:solidFill>
                    <a:srgbClr val="006A83"/>
                  </a:solidFill>
                </a:rPr>
                <a:t>F</a:t>
              </a:r>
              <a:endParaRPr lang="en-US" sz="1600" i="1">
                <a:solidFill>
                  <a:srgbClr val="006A83"/>
                </a:solidFill>
              </a:endParaRPr>
            </a:p>
          </p:txBody>
        </p:sp>
      </p:grpSp>
      <p:sp>
        <p:nvSpPr>
          <p:cNvPr id="226397" name="Line 1117"/>
          <p:cNvSpPr>
            <a:spLocks noChangeShapeType="1"/>
          </p:cNvSpPr>
          <p:nvPr/>
        </p:nvSpPr>
        <p:spPr bwMode="auto">
          <a:xfrm flipH="1">
            <a:off x="2895600" y="2743200"/>
            <a:ext cx="60960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3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I. General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449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450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Symmetries &amp; Cosmic History</a:t>
            </a:r>
          </a:p>
        </p:txBody>
      </p:sp>
      <p:sp>
        <p:nvSpPr>
          <p:cNvPr id="234501" name="AutoShape 1029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AutoShape 1030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Rectangle 1031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Line 1032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Line 1033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06" name="Group 1034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234507" name="Rectangle 1035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8" name="Text Box 1036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234509" name="Group 1037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234510" name="Rectangle 1038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1" name="Text Box 1039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EW Symmetry Breaking: Higgs ? </a:t>
              </a:r>
            </a:p>
          </p:txBody>
        </p:sp>
      </p:grpSp>
      <p:sp>
        <p:nvSpPr>
          <p:cNvPr id="234512" name="Line 1040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13" name="Group 1041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234514" name="Rectangle 1042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5" name="Text Box 1043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234516" name="Rectangle 1044"/>
          <p:cNvSpPr>
            <a:spLocks noChangeArrowheads="1"/>
          </p:cNvSpPr>
          <p:nvPr/>
        </p:nvSpPr>
        <p:spPr bwMode="auto">
          <a:xfrm>
            <a:off x="838200" y="3810000"/>
            <a:ext cx="7239000" cy="2590800"/>
          </a:xfrm>
          <a:prstGeom prst="rect">
            <a:avLst/>
          </a:prstGeom>
          <a:solidFill>
            <a:srgbClr val="E4D997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7" name="Text Box 1045"/>
          <p:cNvSpPr txBox="1">
            <a:spLocks noChangeArrowheads="1"/>
          </p:cNvSpPr>
          <p:nvPr/>
        </p:nvSpPr>
        <p:spPr bwMode="auto">
          <a:xfrm>
            <a:off x="914400" y="396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Puzzles the Standard Model can</a:t>
            </a:r>
            <a:r>
              <a:rPr lang="ja-JP" altLang="en-US" i="1">
                <a:solidFill>
                  <a:schemeClr val="accent2"/>
                </a:solidFill>
                <a:latin typeface="Arial"/>
              </a:rPr>
              <a:t>’</a:t>
            </a:r>
            <a:r>
              <a:rPr lang="en-US" i="1">
                <a:solidFill>
                  <a:schemeClr val="accent2"/>
                </a:solidFill>
              </a:rPr>
              <a:t>t solve</a:t>
            </a:r>
          </a:p>
        </p:txBody>
      </p:sp>
      <p:sp>
        <p:nvSpPr>
          <p:cNvPr id="234518" name="Text Box 1046"/>
          <p:cNvSpPr txBox="1">
            <a:spLocks noChangeArrowheads="1"/>
          </p:cNvSpPr>
          <p:nvPr/>
        </p:nvSpPr>
        <p:spPr bwMode="auto">
          <a:xfrm>
            <a:off x="990600" y="4572000"/>
            <a:ext cx="37338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Origin of matter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Unification &amp; gravity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Weak scale stability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n-US" i="1">
                <a:solidFill>
                  <a:srgbClr val="660080"/>
                </a:solidFill>
              </a:rPr>
              <a:t>Neutrinos</a:t>
            </a:r>
            <a:endParaRPr lang="en-US" sz="2000" i="1">
              <a:solidFill>
                <a:srgbClr val="660080"/>
              </a:solidFill>
            </a:endParaRPr>
          </a:p>
        </p:txBody>
      </p:sp>
      <p:sp>
        <p:nvSpPr>
          <p:cNvPr id="234520" name="Line 1048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Rectangle 1049"/>
          <p:cNvSpPr>
            <a:spLocks noChangeArrowheads="1"/>
          </p:cNvSpPr>
          <p:nvPr/>
        </p:nvSpPr>
        <p:spPr bwMode="auto">
          <a:xfrm>
            <a:off x="1371600" y="5791200"/>
            <a:ext cx="2209800" cy="457200"/>
          </a:xfrm>
          <a:prstGeom prst="rect">
            <a:avLst/>
          </a:prstGeom>
          <a:noFill/>
          <a:ln w="28575">
            <a:solidFill>
              <a:srgbClr val="0000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22" name="Group 1050"/>
          <p:cNvGrpSpPr>
            <a:grpSpLocks/>
          </p:cNvGrpSpPr>
          <p:nvPr/>
        </p:nvGrpSpPr>
        <p:grpSpPr bwMode="auto">
          <a:xfrm>
            <a:off x="381000" y="2470150"/>
            <a:ext cx="1524000" cy="1219200"/>
            <a:chOff x="240" y="1632"/>
            <a:chExt cx="960" cy="674"/>
          </a:xfrm>
        </p:grpSpPr>
        <p:sp>
          <p:nvSpPr>
            <p:cNvPr id="234523" name="Rectangle 1051"/>
            <p:cNvSpPr>
              <a:spLocks noChangeArrowheads="1"/>
            </p:cNvSpPr>
            <p:nvPr/>
          </p:nvSpPr>
          <p:spPr bwMode="auto">
            <a:xfrm>
              <a:off x="240" y="1632"/>
              <a:ext cx="960" cy="672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4" name="Text Box 1052"/>
            <p:cNvSpPr txBox="1">
              <a:spLocks noChangeArrowheads="1"/>
            </p:cNvSpPr>
            <p:nvPr/>
          </p:nvSpPr>
          <p:spPr bwMode="auto">
            <a:xfrm>
              <a:off x="288" y="1632"/>
              <a:ext cx="86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SUSY ?</a:t>
              </a:r>
            </a:p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GUTS ?</a:t>
              </a:r>
            </a:p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930000"/>
                  </a:solidFill>
                </a:rPr>
                <a:t>Extra Dims ?</a:t>
              </a:r>
              <a:r>
                <a:rPr lang="en-US" sz="2000" i="1" dirty="0">
                  <a:solidFill>
                    <a:srgbClr val="930000"/>
                  </a:solidFill>
                </a:rPr>
                <a:t> </a:t>
              </a:r>
            </a:p>
          </p:txBody>
        </p:sp>
      </p:grpSp>
      <p:sp>
        <p:nvSpPr>
          <p:cNvPr id="234525" name="Text Box 1053"/>
          <p:cNvSpPr txBox="1">
            <a:spLocks noChangeArrowheads="1"/>
          </p:cNvSpPr>
          <p:nvPr/>
        </p:nvSpPr>
        <p:spPr bwMode="auto">
          <a:xfrm>
            <a:off x="2286000" y="320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R</a:t>
            </a:r>
            <a:endParaRPr lang="en-US" sz="1400"/>
          </a:p>
        </p:txBody>
      </p:sp>
      <p:sp>
        <p:nvSpPr>
          <p:cNvPr id="234526" name="Text Box 1054"/>
          <p:cNvSpPr txBox="1">
            <a:spLocks noChangeArrowheads="1"/>
          </p:cNvSpPr>
          <p:nvPr/>
        </p:nvSpPr>
        <p:spPr bwMode="auto">
          <a:xfrm>
            <a:off x="23622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L</a:t>
            </a:r>
            <a:r>
              <a:rPr lang="en-US" sz="1400" i="1" baseline="30000">
                <a:solidFill>
                  <a:schemeClr val="bg1"/>
                </a:solidFill>
              </a:rPr>
              <a:t>*</a:t>
            </a:r>
            <a:endParaRPr lang="en-US" sz="1400"/>
          </a:p>
        </p:txBody>
      </p:sp>
      <p:grpSp>
        <p:nvGrpSpPr>
          <p:cNvPr id="234527" name="Group 1055"/>
          <p:cNvGrpSpPr>
            <a:grpSpLocks/>
          </p:cNvGrpSpPr>
          <p:nvPr/>
        </p:nvGrpSpPr>
        <p:grpSpPr bwMode="auto">
          <a:xfrm>
            <a:off x="2362200" y="2743200"/>
            <a:ext cx="685800" cy="457200"/>
            <a:chOff x="1488" y="1728"/>
            <a:chExt cx="432" cy="288"/>
          </a:xfrm>
        </p:grpSpPr>
        <p:sp>
          <p:nvSpPr>
            <p:cNvPr id="234528" name="Text Box 1056"/>
            <p:cNvSpPr txBox="1">
              <a:spLocks noChangeArrowheads="1"/>
            </p:cNvSpPr>
            <p:nvPr/>
          </p:nvSpPr>
          <p:spPr bwMode="auto">
            <a:xfrm>
              <a:off x="1488" y="182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W</a:t>
              </a:r>
              <a:r>
                <a:rPr lang="en-US" sz="1400" baseline="-250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234529" name="Text Box 1057"/>
            <p:cNvSpPr txBox="1">
              <a:spLocks noChangeArrowheads="1"/>
            </p:cNvSpPr>
            <p:nvPr/>
          </p:nvSpPr>
          <p:spPr bwMode="auto">
            <a:xfrm>
              <a:off x="1488" y="17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~</a:t>
              </a:r>
              <a:endParaRPr lang="en-US" sz="1400"/>
            </a:p>
          </p:txBody>
        </p:sp>
      </p:grpSp>
      <p:grpSp>
        <p:nvGrpSpPr>
          <p:cNvPr id="234530" name="Group 1058"/>
          <p:cNvGrpSpPr>
            <a:grpSpLocks/>
          </p:cNvGrpSpPr>
          <p:nvPr/>
        </p:nvGrpSpPr>
        <p:grpSpPr bwMode="auto">
          <a:xfrm>
            <a:off x="4876800" y="4038600"/>
            <a:ext cx="3124200" cy="2286000"/>
            <a:chOff x="1536" y="1968"/>
            <a:chExt cx="2736" cy="2016"/>
          </a:xfrm>
        </p:grpSpPr>
        <p:sp>
          <p:nvSpPr>
            <p:cNvPr id="234531" name="Rectangle 1059"/>
            <p:cNvSpPr>
              <a:spLocks noChangeArrowheads="1"/>
            </p:cNvSpPr>
            <p:nvPr/>
          </p:nvSpPr>
          <p:spPr bwMode="auto">
            <a:xfrm>
              <a:off x="1536" y="1968"/>
              <a:ext cx="2736" cy="201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4532" name="Picture 10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064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4533" name="Picture 10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1200" cy="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4534" name="Picture 10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928"/>
              <a:ext cx="1374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Neutrinos &amp; the Flavor Problem</a:t>
            </a:r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>
            <a:off x="1828800" y="1447800"/>
            <a:ext cx="2057400" cy="838200"/>
          </a:xfrm>
          <a:prstGeom prst="roundRect">
            <a:avLst>
              <a:gd name="adj" fmla="val 16667"/>
            </a:avLst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AutoShape 6"/>
          <p:cNvSpPr>
            <a:spLocks noChangeArrowheads="1"/>
          </p:cNvSpPr>
          <p:nvPr/>
        </p:nvSpPr>
        <p:spPr bwMode="auto">
          <a:xfrm rot="-1261037">
            <a:off x="2398713" y="2001838"/>
            <a:ext cx="1295400" cy="533400"/>
          </a:xfrm>
          <a:prstGeom prst="rtTriangle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1219200" y="990600"/>
            <a:ext cx="3886200" cy="457200"/>
          </a:xfrm>
          <a:prstGeom prst="rect">
            <a:avLst/>
          </a:prstGeom>
          <a:solidFill>
            <a:srgbClr val="0E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Line 8"/>
          <p:cNvSpPr>
            <a:spLocks noChangeShapeType="1"/>
          </p:cNvSpPr>
          <p:nvPr/>
        </p:nvSpPr>
        <p:spPr bwMode="auto">
          <a:xfrm flipV="1">
            <a:off x="3352800" y="2362200"/>
            <a:ext cx="434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 flipH="1">
            <a:off x="1905000" y="2362200"/>
            <a:ext cx="1447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42" name="Group 10"/>
          <p:cNvGrpSpPr>
            <a:grpSpLocks/>
          </p:cNvGrpSpPr>
          <p:nvPr/>
        </p:nvGrpSpPr>
        <p:grpSpPr bwMode="auto">
          <a:xfrm>
            <a:off x="5181600" y="1524000"/>
            <a:ext cx="3429000" cy="533400"/>
            <a:chOff x="3264" y="576"/>
            <a:chExt cx="2160" cy="336"/>
          </a:xfrm>
        </p:grpSpPr>
        <p:sp>
          <p:nvSpPr>
            <p:cNvPr id="248843" name="Rectangle 11"/>
            <p:cNvSpPr>
              <a:spLocks noChangeArrowheads="1"/>
            </p:cNvSpPr>
            <p:nvPr/>
          </p:nvSpPr>
          <p:spPr bwMode="auto">
            <a:xfrm>
              <a:off x="3264" y="576"/>
              <a:ext cx="2016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4" name="Text Box 12"/>
            <p:cNvSpPr txBox="1">
              <a:spLocks noChangeArrowheads="1"/>
            </p:cNvSpPr>
            <p:nvPr/>
          </p:nvSpPr>
          <p:spPr bwMode="auto">
            <a:xfrm>
              <a:off x="3312" y="624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Standard Model Universe </a:t>
              </a:r>
            </a:p>
          </p:txBody>
        </p:sp>
      </p:grpSp>
      <p:grpSp>
        <p:nvGrpSpPr>
          <p:cNvPr id="248845" name="Group 13"/>
          <p:cNvGrpSpPr>
            <a:grpSpLocks/>
          </p:cNvGrpSpPr>
          <p:nvPr/>
        </p:nvGrpSpPr>
        <p:grpSpPr bwMode="auto">
          <a:xfrm>
            <a:off x="2667000" y="914400"/>
            <a:ext cx="2438400" cy="701675"/>
            <a:chOff x="1680" y="576"/>
            <a:chExt cx="1536" cy="442"/>
          </a:xfrm>
        </p:grpSpPr>
        <p:sp>
          <p:nvSpPr>
            <p:cNvPr id="248846" name="Rectangle 14"/>
            <p:cNvSpPr>
              <a:spLocks noChangeArrowheads="1"/>
            </p:cNvSpPr>
            <p:nvPr/>
          </p:nvSpPr>
          <p:spPr bwMode="auto">
            <a:xfrm>
              <a:off x="1680" y="576"/>
              <a:ext cx="1488" cy="432"/>
            </a:xfrm>
            <a:prstGeom prst="rect">
              <a:avLst/>
            </a:prstGeom>
            <a:solidFill>
              <a:srgbClr val="CDFF7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7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148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EW Symmetry Breaking: Higgs ? </a:t>
              </a:r>
            </a:p>
          </p:txBody>
        </p:sp>
      </p:grpSp>
      <p:sp>
        <p:nvSpPr>
          <p:cNvPr id="248848" name="Line 16"/>
          <p:cNvSpPr>
            <a:spLocks noChangeShapeType="1"/>
          </p:cNvSpPr>
          <p:nvPr/>
        </p:nvSpPr>
        <p:spPr bwMode="auto">
          <a:xfrm flipH="1">
            <a:off x="3429000" y="16002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49" name="Group 17"/>
          <p:cNvGrpSpPr>
            <a:grpSpLocks/>
          </p:cNvGrpSpPr>
          <p:nvPr/>
        </p:nvGrpSpPr>
        <p:grpSpPr bwMode="auto">
          <a:xfrm>
            <a:off x="457200" y="1524000"/>
            <a:ext cx="1981200" cy="533400"/>
            <a:chOff x="336" y="576"/>
            <a:chExt cx="1248" cy="336"/>
          </a:xfrm>
        </p:grpSpPr>
        <p:sp>
          <p:nvSpPr>
            <p:cNvPr id="248850" name="Rectangle 18"/>
            <p:cNvSpPr>
              <a:spLocks noChangeArrowheads="1"/>
            </p:cNvSpPr>
            <p:nvPr/>
          </p:nvSpPr>
          <p:spPr bwMode="auto">
            <a:xfrm>
              <a:off x="336" y="576"/>
              <a:ext cx="1248" cy="336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>
              <a:off x="384" y="624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New Forces ? </a:t>
              </a:r>
            </a:p>
          </p:txBody>
        </p:sp>
      </p:grpSp>
      <p:sp>
        <p:nvSpPr>
          <p:cNvPr id="248853" name="Line 21"/>
          <p:cNvSpPr>
            <a:spLocks noChangeShapeType="1"/>
          </p:cNvSpPr>
          <p:nvPr/>
        </p:nvSpPr>
        <p:spPr bwMode="auto">
          <a:xfrm>
            <a:off x="2667000" y="2362200"/>
            <a:ext cx="609600" cy="1600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54" name="Group 22"/>
          <p:cNvGrpSpPr>
            <a:grpSpLocks/>
          </p:cNvGrpSpPr>
          <p:nvPr/>
        </p:nvGrpSpPr>
        <p:grpSpPr bwMode="auto">
          <a:xfrm>
            <a:off x="381000" y="2590800"/>
            <a:ext cx="1524000" cy="609600"/>
            <a:chOff x="240" y="1632"/>
            <a:chExt cx="960" cy="384"/>
          </a:xfrm>
        </p:grpSpPr>
        <p:sp>
          <p:nvSpPr>
            <p:cNvPr id="248855" name="Rectangle 23"/>
            <p:cNvSpPr>
              <a:spLocks noChangeArrowheads="1"/>
            </p:cNvSpPr>
            <p:nvPr/>
          </p:nvSpPr>
          <p:spPr bwMode="auto">
            <a:xfrm>
              <a:off x="240" y="1632"/>
              <a:ext cx="960" cy="384"/>
            </a:xfrm>
            <a:prstGeom prst="rect">
              <a:avLst/>
            </a:prstGeom>
            <a:solidFill>
              <a:srgbClr val="CDFF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6" name="Text Box 24"/>
            <p:cNvSpPr txBox="1">
              <a:spLocks noChangeArrowheads="1"/>
            </p:cNvSpPr>
            <p:nvPr/>
          </p:nvSpPr>
          <p:spPr bwMode="auto">
            <a:xfrm>
              <a:off x="288" y="172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930000"/>
                  </a:solidFill>
                </a:rPr>
                <a:t>Seesaw </a:t>
              </a:r>
              <a:r>
                <a:rPr lang="en-US" sz="1600" i="1">
                  <a:solidFill>
                    <a:srgbClr val="930000"/>
                  </a:solidFill>
                  <a:latin typeface="Symbol" charset="0"/>
                  <a:sym typeface="Symbol" charset="0"/>
                </a:rPr>
                <a:t></a:t>
              </a:r>
              <a:r>
                <a:rPr lang="en-US" sz="1600" i="1" baseline="-25000">
                  <a:solidFill>
                    <a:srgbClr val="930000"/>
                  </a:solidFill>
                </a:rPr>
                <a:t>R </a:t>
              </a:r>
              <a:r>
                <a:rPr lang="en-US" sz="1600" i="1">
                  <a:solidFill>
                    <a:srgbClr val="930000"/>
                  </a:solidFill>
                </a:rPr>
                <a:t>?</a:t>
              </a:r>
              <a:endParaRPr lang="en-US" sz="2000" i="1">
                <a:solidFill>
                  <a:srgbClr val="930000"/>
                </a:solidFill>
              </a:endParaRPr>
            </a:p>
          </p:txBody>
        </p:sp>
      </p:grp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23622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L</a:t>
            </a:r>
            <a:r>
              <a:rPr lang="en-US" sz="1400" i="1" baseline="30000">
                <a:solidFill>
                  <a:schemeClr val="bg1"/>
                </a:solidFill>
              </a:rPr>
              <a:t>*</a:t>
            </a:r>
            <a:endParaRPr lang="en-US" sz="1400"/>
          </a:p>
        </p:txBody>
      </p:sp>
      <p:grpSp>
        <p:nvGrpSpPr>
          <p:cNvPr id="248859" name="Group 27"/>
          <p:cNvGrpSpPr>
            <a:grpSpLocks/>
          </p:cNvGrpSpPr>
          <p:nvPr/>
        </p:nvGrpSpPr>
        <p:grpSpPr bwMode="auto">
          <a:xfrm>
            <a:off x="2362200" y="2743200"/>
            <a:ext cx="685800" cy="457200"/>
            <a:chOff x="1488" y="1728"/>
            <a:chExt cx="432" cy="288"/>
          </a:xfrm>
        </p:grpSpPr>
        <p:sp>
          <p:nvSpPr>
            <p:cNvPr id="248860" name="Text Box 28"/>
            <p:cNvSpPr txBox="1">
              <a:spLocks noChangeArrowheads="1"/>
            </p:cNvSpPr>
            <p:nvPr/>
          </p:nvSpPr>
          <p:spPr bwMode="auto">
            <a:xfrm>
              <a:off x="1488" y="182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W</a:t>
              </a:r>
              <a:r>
                <a:rPr lang="en-US" sz="1400" baseline="-250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248861" name="Text Box 29"/>
            <p:cNvSpPr txBox="1">
              <a:spLocks noChangeArrowheads="1"/>
            </p:cNvSpPr>
            <p:nvPr/>
          </p:nvSpPr>
          <p:spPr bwMode="auto">
            <a:xfrm>
              <a:off x="1488" y="17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~</a:t>
              </a:r>
              <a:endParaRPr lang="en-US" sz="1400"/>
            </a:p>
          </p:txBody>
        </p:sp>
      </p:grpSp>
      <p:grpSp>
        <p:nvGrpSpPr>
          <p:cNvPr id="248878" name="Group 46"/>
          <p:cNvGrpSpPr>
            <a:grpSpLocks/>
          </p:cNvGrpSpPr>
          <p:nvPr/>
        </p:nvGrpSpPr>
        <p:grpSpPr bwMode="auto">
          <a:xfrm>
            <a:off x="1905000" y="4114800"/>
            <a:ext cx="3886200" cy="2209800"/>
            <a:chOff x="960" y="720"/>
            <a:chExt cx="2448" cy="1392"/>
          </a:xfrm>
        </p:grpSpPr>
        <p:sp>
          <p:nvSpPr>
            <p:cNvPr id="248879" name="Rectangle 47"/>
            <p:cNvSpPr>
              <a:spLocks noChangeArrowheads="1"/>
            </p:cNvSpPr>
            <p:nvPr/>
          </p:nvSpPr>
          <p:spPr bwMode="auto">
            <a:xfrm>
              <a:off x="960" y="720"/>
              <a:ext cx="2448" cy="1392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80" name="Picture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816"/>
              <a:ext cx="123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8881" name="Text Box 49"/>
            <p:cNvSpPr txBox="1">
              <a:spLocks noChangeArrowheads="1"/>
            </p:cNvSpPr>
            <p:nvPr/>
          </p:nvSpPr>
          <p:spPr bwMode="auto">
            <a:xfrm>
              <a:off x="1056" y="816"/>
              <a:ext cx="11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006A83"/>
                  </a:solidFill>
                </a:rPr>
                <a:t>New </a:t>
              </a:r>
              <a:r>
                <a:rPr lang="ja-JP" altLang="en-US" sz="1600" i="1">
                  <a:solidFill>
                    <a:srgbClr val="006A83"/>
                  </a:solidFill>
                  <a:latin typeface="Arial"/>
                </a:rPr>
                <a:t>“</a:t>
              </a:r>
              <a:r>
                <a:rPr lang="en-US" sz="1600" i="1">
                  <a:solidFill>
                    <a:srgbClr val="006A83"/>
                  </a:solidFill>
                </a:rPr>
                <a:t>Periodic Table</a:t>
              </a:r>
              <a:r>
                <a:rPr lang="ja-JP" altLang="en-US" sz="1600" i="1">
                  <a:solidFill>
                    <a:srgbClr val="006A83"/>
                  </a:solidFill>
                  <a:latin typeface="Arial"/>
                </a:rPr>
                <a:t>”</a:t>
              </a:r>
              <a:endParaRPr lang="en-US" sz="1600" i="1">
                <a:solidFill>
                  <a:srgbClr val="006A83"/>
                </a:solidFill>
              </a:endParaRPr>
            </a:p>
          </p:txBody>
        </p:sp>
      </p:grpSp>
      <p:grpSp>
        <p:nvGrpSpPr>
          <p:cNvPr id="248882" name="Group 50"/>
          <p:cNvGrpSpPr>
            <a:grpSpLocks/>
          </p:cNvGrpSpPr>
          <p:nvPr/>
        </p:nvGrpSpPr>
        <p:grpSpPr bwMode="auto">
          <a:xfrm>
            <a:off x="2209800" y="5181600"/>
            <a:ext cx="3048000" cy="517525"/>
            <a:chOff x="1152" y="1392"/>
            <a:chExt cx="1920" cy="326"/>
          </a:xfrm>
        </p:grpSpPr>
        <p:sp>
          <p:nvSpPr>
            <p:cNvPr id="248883" name="Rectangle 51"/>
            <p:cNvSpPr>
              <a:spLocks noChangeArrowheads="1"/>
            </p:cNvSpPr>
            <p:nvPr/>
          </p:nvSpPr>
          <p:spPr bwMode="auto">
            <a:xfrm>
              <a:off x="1968" y="1392"/>
              <a:ext cx="1104" cy="288"/>
            </a:xfrm>
            <a:prstGeom prst="rect">
              <a:avLst/>
            </a:prstGeom>
            <a:noFill/>
            <a:ln w="28575">
              <a:solidFill>
                <a:srgbClr val="0082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4" name="Text Box 52"/>
            <p:cNvSpPr txBox="1">
              <a:spLocks noChangeArrowheads="1"/>
            </p:cNvSpPr>
            <p:nvPr/>
          </p:nvSpPr>
          <p:spPr bwMode="auto">
            <a:xfrm>
              <a:off x="1152" y="1392"/>
              <a:ext cx="8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008200"/>
                  </a:solidFill>
                </a:rPr>
                <a:t>Not physical states</a:t>
              </a:r>
            </a:p>
          </p:txBody>
        </p:sp>
      </p:grpSp>
      <p:sp>
        <p:nvSpPr>
          <p:cNvPr id="248886" name="Text Box 54"/>
          <p:cNvSpPr txBox="1">
            <a:spLocks noChangeArrowheads="1"/>
          </p:cNvSpPr>
          <p:nvPr/>
        </p:nvSpPr>
        <p:spPr bwMode="auto">
          <a:xfrm>
            <a:off x="2286000" y="320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W</a:t>
            </a:r>
            <a:r>
              <a:rPr lang="en-US" sz="1400" baseline="-25000">
                <a:solidFill>
                  <a:schemeClr val="bg1"/>
                </a:solidFill>
              </a:rPr>
              <a:t>R</a:t>
            </a:r>
            <a:endParaRPr lang="en-US" sz="1400"/>
          </a:p>
        </p:txBody>
      </p:sp>
      <p:grpSp>
        <p:nvGrpSpPr>
          <p:cNvPr id="248887" name="Group 55"/>
          <p:cNvGrpSpPr>
            <a:grpSpLocks/>
          </p:cNvGrpSpPr>
          <p:nvPr/>
        </p:nvGrpSpPr>
        <p:grpSpPr bwMode="auto">
          <a:xfrm>
            <a:off x="990600" y="4114800"/>
            <a:ext cx="5181600" cy="2286000"/>
            <a:chOff x="720" y="2256"/>
            <a:chExt cx="3264" cy="1440"/>
          </a:xfrm>
        </p:grpSpPr>
        <p:sp>
          <p:nvSpPr>
            <p:cNvPr id="248888" name="Rectangle 56"/>
            <p:cNvSpPr>
              <a:spLocks noChangeArrowheads="1"/>
            </p:cNvSpPr>
            <p:nvPr/>
          </p:nvSpPr>
          <p:spPr bwMode="auto">
            <a:xfrm>
              <a:off x="720" y="2256"/>
              <a:ext cx="3264" cy="1440"/>
            </a:xfrm>
            <a:prstGeom prst="rect">
              <a:avLst/>
            </a:prstGeom>
            <a:solidFill>
              <a:srgbClr val="E4D997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89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0"/>
              <a:ext cx="2193" cy="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8890" name="Text Box 58"/>
            <p:cNvSpPr txBox="1">
              <a:spLocks noChangeArrowheads="1"/>
            </p:cNvSpPr>
            <p:nvPr/>
          </p:nvSpPr>
          <p:spPr bwMode="auto">
            <a:xfrm>
              <a:off x="720" y="3408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>
                  <a:solidFill>
                    <a:srgbClr val="006A83"/>
                  </a:solidFill>
                </a:rPr>
                <a:t>Courtesy R. D. McKeown</a:t>
              </a:r>
              <a:endParaRPr lang="en-US" sz="1600" i="1">
                <a:solidFill>
                  <a:srgbClr val="006A83"/>
                </a:solidFill>
              </a:endParaRPr>
            </a:p>
          </p:txBody>
        </p:sp>
      </p:grpSp>
      <p:grpSp>
        <p:nvGrpSpPr>
          <p:cNvPr id="248891" name="Group 59"/>
          <p:cNvGrpSpPr>
            <a:grpSpLocks/>
          </p:cNvGrpSpPr>
          <p:nvPr/>
        </p:nvGrpSpPr>
        <p:grpSpPr bwMode="auto">
          <a:xfrm>
            <a:off x="1143000" y="5029200"/>
            <a:ext cx="1447800" cy="762000"/>
            <a:chOff x="864" y="2832"/>
            <a:chExt cx="912" cy="480"/>
          </a:xfrm>
        </p:grpSpPr>
        <p:sp>
          <p:nvSpPr>
            <p:cNvPr id="248892" name="Text Box 60"/>
            <p:cNvSpPr txBox="1">
              <a:spLocks noChangeArrowheads="1"/>
            </p:cNvSpPr>
            <p:nvPr/>
          </p:nvSpPr>
          <p:spPr bwMode="auto">
            <a:xfrm>
              <a:off x="864" y="2832"/>
              <a:ext cx="8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008200"/>
                  </a:solidFill>
                </a:rPr>
                <a:t>Why so different ?</a:t>
              </a:r>
            </a:p>
          </p:txBody>
        </p:sp>
        <p:sp>
          <p:nvSpPr>
            <p:cNvPr id="248893" name="Line 61"/>
            <p:cNvSpPr>
              <a:spLocks noChangeShapeType="1"/>
            </p:cNvSpPr>
            <p:nvPr/>
          </p:nvSpPr>
          <p:spPr bwMode="auto">
            <a:xfrm flipV="1">
              <a:off x="1488" y="2832"/>
              <a:ext cx="288" cy="144"/>
            </a:xfrm>
            <a:prstGeom prst="line">
              <a:avLst/>
            </a:prstGeom>
            <a:noFill/>
            <a:ln w="28575">
              <a:solidFill>
                <a:srgbClr val="006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4" name="Line 62"/>
            <p:cNvSpPr>
              <a:spLocks noChangeShapeType="1"/>
            </p:cNvSpPr>
            <p:nvPr/>
          </p:nvSpPr>
          <p:spPr bwMode="auto">
            <a:xfrm>
              <a:off x="1488" y="3072"/>
              <a:ext cx="288" cy="240"/>
            </a:xfrm>
            <a:prstGeom prst="line">
              <a:avLst/>
            </a:prstGeom>
            <a:noFill/>
            <a:ln w="28575">
              <a:solidFill>
                <a:srgbClr val="006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8895" name="Group 63"/>
          <p:cNvGrpSpPr>
            <a:grpSpLocks/>
          </p:cNvGrpSpPr>
          <p:nvPr/>
        </p:nvGrpSpPr>
        <p:grpSpPr bwMode="auto">
          <a:xfrm>
            <a:off x="6324600" y="2590800"/>
            <a:ext cx="1752600" cy="3733800"/>
            <a:chOff x="3024" y="1248"/>
            <a:chExt cx="1296" cy="2736"/>
          </a:xfrm>
        </p:grpSpPr>
        <p:sp>
          <p:nvSpPr>
            <p:cNvPr id="248896" name="Rectangle 64"/>
            <p:cNvSpPr>
              <a:spLocks noChangeArrowheads="1"/>
            </p:cNvSpPr>
            <p:nvPr/>
          </p:nvSpPr>
          <p:spPr bwMode="auto">
            <a:xfrm>
              <a:off x="3024" y="1248"/>
              <a:ext cx="1296" cy="273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97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440"/>
              <a:ext cx="973" cy="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248898" name="Group 66"/>
          <p:cNvGrpSpPr>
            <a:grpSpLocks/>
          </p:cNvGrpSpPr>
          <p:nvPr/>
        </p:nvGrpSpPr>
        <p:grpSpPr bwMode="auto">
          <a:xfrm>
            <a:off x="990600" y="4114800"/>
            <a:ext cx="5181600" cy="2286000"/>
            <a:chOff x="528" y="2592"/>
            <a:chExt cx="3264" cy="1440"/>
          </a:xfrm>
        </p:grpSpPr>
        <p:sp>
          <p:nvSpPr>
            <p:cNvPr id="248899" name="Rectangle 67"/>
            <p:cNvSpPr>
              <a:spLocks noChangeArrowheads="1"/>
            </p:cNvSpPr>
            <p:nvPr/>
          </p:nvSpPr>
          <p:spPr bwMode="auto">
            <a:xfrm>
              <a:off x="528" y="2592"/>
              <a:ext cx="3264" cy="1440"/>
            </a:xfrm>
            <a:prstGeom prst="rect">
              <a:avLst/>
            </a:prstGeom>
            <a:solidFill>
              <a:srgbClr val="E4D997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8900" name="Group 68"/>
            <p:cNvGrpSpPr>
              <a:grpSpLocks/>
            </p:cNvGrpSpPr>
            <p:nvPr/>
          </p:nvGrpSpPr>
          <p:grpSpPr bwMode="auto">
            <a:xfrm>
              <a:off x="1584" y="3120"/>
              <a:ext cx="1488" cy="672"/>
              <a:chOff x="1104" y="2976"/>
              <a:chExt cx="1488" cy="672"/>
            </a:xfrm>
          </p:grpSpPr>
          <p:sp>
            <p:nvSpPr>
              <p:cNvPr id="248901" name="AutoShape 6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006300"/>
              </a:solidFill>
              <a:ln w="9525">
                <a:solidFill>
                  <a:srgbClr val="006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02" name="Oval 70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240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03" name="Oval 71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904" name="Rectangle 72"/>
              <p:cNvSpPr>
                <a:spLocks noChangeArrowheads="1"/>
              </p:cNvSpPr>
              <p:nvPr/>
            </p:nvSpPr>
            <p:spPr bwMode="auto">
              <a:xfrm rot="-1186272">
                <a:off x="1104" y="3312"/>
                <a:ext cx="1488" cy="48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8905" name="Text Box 73"/>
            <p:cNvSpPr txBox="1">
              <a:spLocks noChangeArrowheads="1"/>
            </p:cNvSpPr>
            <p:nvPr/>
          </p:nvSpPr>
          <p:spPr bwMode="auto">
            <a:xfrm>
              <a:off x="2976" y="3504"/>
              <a:ext cx="6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accent2"/>
                  </a:solidFill>
                </a:rPr>
                <a:t>Observed light </a:t>
              </a:r>
              <a:r>
                <a:rPr lang="en-US" sz="16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</a:t>
              </a:r>
              <a:r>
                <a:rPr lang="en-US" sz="1600" i="1">
                  <a:solidFill>
                    <a:schemeClr val="accent2"/>
                  </a:solidFill>
                </a:rPr>
                <a:t> s</a:t>
              </a:r>
            </a:p>
          </p:txBody>
        </p:sp>
        <p:sp>
          <p:nvSpPr>
            <p:cNvPr id="248906" name="Text Box 74"/>
            <p:cNvSpPr txBox="1">
              <a:spLocks noChangeArrowheads="1"/>
            </p:cNvSpPr>
            <p:nvPr/>
          </p:nvSpPr>
          <p:spPr bwMode="auto">
            <a:xfrm>
              <a:off x="768" y="2832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accent2"/>
                  </a:solidFill>
                </a:rPr>
                <a:t>Unobserved heavy </a:t>
              </a:r>
              <a:r>
                <a:rPr lang="en-US" sz="16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</a:t>
              </a:r>
              <a:r>
                <a:rPr lang="en-US" sz="1600" i="1">
                  <a:solidFill>
                    <a:schemeClr val="accent2"/>
                  </a:solidFill>
                </a:rPr>
                <a:t> s</a:t>
              </a:r>
            </a:p>
          </p:txBody>
        </p:sp>
        <p:sp>
          <p:nvSpPr>
            <p:cNvPr id="248907" name="Text Box 75"/>
            <p:cNvSpPr txBox="1">
              <a:spLocks noChangeArrowheads="1"/>
            </p:cNvSpPr>
            <p:nvPr/>
          </p:nvSpPr>
          <p:spPr bwMode="auto">
            <a:xfrm>
              <a:off x="1776" y="2736"/>
              <a:ext cx="15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800" i="1">
                  <a:solidFill>
                    <a:srgbClr val="7D0000"/>
                  </a:solidFill>
                </a:rPr>
                <a:t>“</a:t>
              </a:r>
              <a:r>
                <a:rPr lang="en-US" sz="1800" i="1">
                  <a:solidFill>
                    <a:srgbClr val="7D0000"/>
                  </a:solidFill>
                </a:rPr>
                <a:t>Seesaw Mechanism</a:t>
              </a:r>
              <a:r>
                <a:rPr lang="ja-JP" altLang="en-US" sz="1800" i="1">
                  <a:solidFill>
                    <a:srgbClr val="7D0000"/>
                  </a:solidFill>
                </a:rPr>
                <a:t>”</a:t>
              </a:r>
              <a:r>
                <a:rPr lang="en-US" sz="1800" i="1">
                  <a:solidFill>
                    <a:srgbClr val="7D0000"/>
                  </a:solidFill>
                </a:rPr>
                <a:t> </a:t>
              </a:r>
            </a:p>
          </p:txBody>
        </p:sp>
        <p:sp>
          <p:nvSpPr>
            <p:cNvPr id="248908" name="Text Box 76"/>
            <p:cNvSpPr txBox="1">
              <a:spLocks noChangeArrowheads="1"/>
            </p:cNvSpPr>
            <p:nvPr/>
          </p:nvSpPr>
          <p:spPr bwMode="auto">
            <a:xfrm>
              <a:off x="624" y="3648"/>
              <a:ext cx="8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accent2"/>
                  </a:solidFill>
                </a:rPr>
                <a:t>~ 10</a:t>
              </a:r>
              <a:r>
                <a:rPr lang="en-US" sz="1600" i="1" baseline="30000">
                  <a:solidFill>
                    <a:schemeClr val="accent2"/>
                  </a:solidFill>
                </a:rPr>
                <a:t>14 </a:t>
              </a:r>
              <a:r>
                <a:rPr lang="en-US" sz="1600" i="1">
                  <a:solidFill>
                    <a:schemeClr val="accent2"/>
                  </a:solidFill>
                </a:rPr>
                <a:t>GeV</a:t>
              </a:r>
            </a:p>
          </p:txBody>
        </p:sp>
      </p:grpSp>
      <p:sp>
        <p:nvSpPr>
          <p:cNvPr id="248909" name="Line 77"/>
          <p:cNvSpPr>
            <a:spLocks noChangeShapeType="1"/>
          </p:cNvSpPr>
          <p:nvPr/>
        </p:nvSpPr>
        <p:spPr bwMode="auto">
          <a:xfrm flipV="1">
            <a:off x="2819400" y="3886200"/>
            <a:ext cx="0" cy="1447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910" name="Line 78"/>
          <p:cNvSpPr>
            <a:spLocks noChangeShapeType="1"/>
          </p:cNvSpPr>
          <p:nvPr/>
        </p:nvSpPr>
        <p:spPr bwMode="auto">
          <a:xfrm>
            <a:off x="5029200" y="4953000"/>
            <a:ext cx="2057400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911" name="Text Box 79"/>
          <p:cNvSpPr txBox="1">
            <a:spLocks noChangeArrowheads="1"/>
          </p:cNvSpPr>
          <p:nvPr/>
        </p:nvSpPr>
        <p:spPr bwMode="auto">
          <a:xfrm>
            <a:off x="2667000" y="3200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N</a:t>
            </a:r>
            <a:r>
              <a:rPr lang="en-US" sz="1400" baseline="-25000">
                <a:solidFill>
                  <a:schemeClr val="bg1"/>
                </a:solidFill>
              </a:rPr>
              <a:t>R</a:t>
            </a:r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489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09" grpId="0" animBg="1"/>
      <p:bldP spid="248910" grpId="0" animBg="1"/>
      <p:bldP spid="24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32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III. Supersymmetry</a:t>
            </a:r>
          </a:p>
        </p:txBody>
      </p:sp>
    </p:spTree>
    <p:extLst>
      <p:ext uri="{BB962C8B-B14F-4D97-AF65-F5344CB8AC3E}">
        <p14:creationId xmlns:p14="http://schemas.microsoft.com/office/powerpoint/2010/main" val="331619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b="1" i="1">
                <a:solidFill>
                  <a:srgbClr val="00008B"/>
                </a:solidFill>
              </a:rPr>
              <a:t>G</a:t>
            </a:r>
            <a:r>
              <a:rPr lang="en-US" sz="3600" b="1" i="1" baseline="-25000">
                <a:solidFill>
                  <a:srgbClr val="00008B"/>
                </a:solidFill>
              </a:rPr>
              <a:t>F</a:t>
            </a:r>
            <a:r>
              <a:rPr lang="en-US" sz="3600" b="1" i="1">
                <a:solidFill>
                  <a:srgbClr val="00008B"/>
                </a:solidFill>
              </a:rPr>
              <a:t> is Too Large</a:t>
            </a:r>
            <a:endParaRPr lang="en-US" sz="3200" b="1">
              <a:solidFill>
                <a:srgbClr val="0000C7"/>
              </a:solidFill>
            </a:endParaRPr>
          </a:p>
        </p:txBody>
      </p: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990600" y="1600200"/>
            <a:ext cx="6705600" cy="1371600"/>
            <a:chOff x="624" y="1008"/>
            <a:chExt cx="4224" cy="864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624" y="1008"/>
              <a:ext cx="4224" cy="864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1296" y="1056"/>
            <a:ext cx="2391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41" name="Equation" r:id="rId4" imgW="1358900" imgH="431800" progId="Equation.3">
                    <p:embed/>
                  </p:oleObj>
                </mc:Choice>
                <mc:Fallback>
                  <p:oleObj name="Equation" r:id="rId4" imgW="13589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056"/>
                          <a:ext cx="2391" cy="7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286" name="Group 38"/>
          <p:cNvGrpSpPr>
            <a:grpSpLocks/>
          </p:cNvGrpSpPr>
          <p:nvPr/>
        </p:nvGrpSpPr>
        <p:grpSpPr bwMode="auto">
          <a:xfrm>
            <a:off x="990600" y="2286000"/>
            <a:ext cx="6629400" cy="2209800"/>
            <a:chOff x="624" y="1440"/>
            <a:chExt cx="4176" cy="1392"/>
          </a:xfrm>
        </p:grpSpPr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624" y="2064"/>
              <a:ext cx="4176" cy="768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95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816" y="2304"/>
              <a:ext cx="3744" cy="365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Times" charset="0"/>
                </a:rPr>
                <a:t>G</a:t>
              </a:r>
              <a:r>
                <a:rPr lang="en-US" sz="3200" baseline="-25000">
                  <a:solidFill>
                    <a:schemeClr val="accent2"/>
                  </a:solidFill>
                  <a:latin typeface="Times" charset="0"/>
                </a:rPr>
                <a:t>F</a:t>
              </a:r>
              <a:r>
                <a:rPr lang="en-US" sz="3200">
                  <a:solidFill>
                    <a:schemeClr val="accent2"/>
                  </a:solidFill>
                  <a:latin typeface="Times" charset="0"/>
                </a:rPr>
                <a:t> ~ 10</a:t>
              </a:r>
              <a:r>
                <a:rPr lang="en-US" sz="3200" baseline="30000">
                  <a:solidFill>
                    <a:schemeClr val="accent2"/>
                  </a:solidFill>
                  <a:latin typeface="Times" charset="0"/>
                </a:rPr>
                <a:t>-5</a:t>
              </a:r>
              <a:r>
                <a:rPr lang="en-US" sz="3200">
                  <a:solidFill>
                    <a:schemeClr val="accent2"/>
                  </a:solidFill>
                  <a:latin typeface="Times" charset="0"/>
                </a:rPr>
                <a:t>/M</a:t>
              </a:r>
              <a:r>
                <a:rPr lang="en-US" sz="3200" baseline="-25000">
                  <a:solidFill>
                    <a:schemeClr val="accent2"/>
                  </a:solidFill>
                  <a:latin typeface="Times" charset="0"/>
                </a:rPr>
                <a:t>P</a:t>
              </a:r>
              <a:r>
                <a:rPr lang="en-US" sz="3200" baseline="30000">
                  <a:solidFill>
                    <a:schemeClr val="accent2"/>
                  </a:solidFill>
                  <a:latin typeface="Times" charset="0"/>
                </a:rPr>
                <a:t>2       </a:t>
              </a:r>
              <a:r>
                <a:rPr lang="en-US" sz="3200">
                  <a:solidFill>
                    <a:schemeClr val="accent2"/>
                  </a:solidFill>
                  <a:latin typeface="Symbol" charset="0"/>
                </a:rPr>
                <a:t>m</a:t>
              </a:r>
              <a:r>
                <a:rPr lang="en-US" sz="3200" baseline="-25000">
                  <a:solidFill>
                    <a:schemeClr val="accent2"/>
                  </a:solidFill>
                  <a:latin typeface="Times" charset="0"/>
                </a:rPr>
                <a:t>WEAK </a:t>
              </a:r>
              <a:r>
                <a:rPr lang="en-US" sz="3200">
                  <a:solidFill>
                    <a:schemeClr val="accent2"/>
                  </a:solidFill>
                  <a:latin typeface="Times" charset="0"/>
                </a:rPr>
                <a:t>~ 250 GeV </a:t>
              </a:r>
            </a:p>
          </p:txBody>
        </p:sp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2976" y="1440"/>
              <a:ext cx="672" cy="480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>
              <a:off x="3264" y="1920"/>
              <a:ext cx="336" cy="144"/>
            </a:xfrm>
            <a:prstGeom prst="lin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85" name="Group 37"/>
          <p:cNvGrpSpPr>
            <a:grpSpLocks/>
          </p:cNvGrpSpPr>
          <p:nvPr/>
        </p:nvGrpSpPr>
        <p:grpSpPr bwMode="auto">
          <a:xfrm>
            <a:off x="990600" y="4876800"/>
            <a:ext cx="6934200" cy="1679575"/>
            <a:chOff x="624" y="3072"/>
            <a:chExt cx="4368" cy="1058"/>
          </a:xfrm>
        </p:grpSpPr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624" y="3072"/>
              <a:ext cx="4368" cy="1056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74" name="Group 26"/>
            <p:cNvGrpSpPr>
              <a:grpSpLocks/>
            </p:cNvGrpSpPr>
            <p:nvPr/>
          </p:nvGrpSpPr>
          <p:grpSpPr bwMode="auto">
            <a:xfrm>
              <a:off x="864" y="3168"/>
              <a:ext cx="1552" cy="962"/>
              <a:chOff x="528" y="3024"/>
              <a:chExt cx="1792" cy="1165"/>
            </a:xfrm>
          </p:grpSpPr>
          <p:grpSp>
            <p:nvGrpSpPr>
              <p:cNvPr id="53275" name="Group 27"/>
              <p:cNvGrpSpPr>
                <a:grpSpLocks/>
              </p:cNvGrpSpPr>
              <p:nvPr/>
            </p:nvGrpSpPr>
            <p:grpSpPr bwMode="auto">
              <a:xfrm>
                <a:off x="528" y="3024"/>
                <a:ext cx="1792" cy="816"/>
                <a:chOff x="432" y="2448"/>
                <a:chExt cx="1792" cy="816"/>
              </a:xfrm>
            </p:grpSpPr>
            <p:sp>
              <p:nvSpPr>
                <p:cNvPr id="53276" name="Line 28"/>
                <p:cNvSpPr>
                  <a:spLocks noChangeShapeType="1"/>
                </p:cNvSpPr>
                <p:nvPr/>
              </p:nvSpPr>
              <p:spPr bwMode="auto">
                <a:xfrm>
                  <a:off x="624" y="3264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29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576" cy="624"/>
                </a:xfrm>
                <a:prstGeom prst="ellipse">
                  <a:avLst/>
                </a:prstGeom>
                <a:noFill/>
                <a:ln w="28575">
                  <a:solidFill>
                    <a:srgbClr val="B7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B70000"/>
                    </a:solidFill>
                  </a:endParaRPr>
                </a:p>
              </p:txBody>
            </p:sp>
            <p:graphicFrame>
              <p:nvGraphicFramePr>
                <p:cNvPr id="53278" name="Object 30"/>
                <p:cNvGraphicFramePr>
                  <a:graphicFrameLocks noChangeAspect="1"/>
                </p:cNvGraphicFramePr>
                <p:nvPr/>
              </p:nvGraphicFramePr>
              <p:xfrm>
                <a:off x="432" y="2976"/>
                <a:ext cx="256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42" name="Equation" r:id="rId6" imgW="203200" imgH="165100" progId="Equation.3">
                        <p:embed/>
                      </p:oleObj>
                    </mc:Choice>
                    <mc:Fallback>
                      <p:oleObj name="Equation" r:id="rId6" imgW="203200" imgH="165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" y="2976"/>
                              <a:ext cx="256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279" name="Object 31"/>
                <p:cNvGraphicFramePr>
                  <a:graphicFrameLocks noChangeAspect="1"/>
                </p:cNvGraphicFramePr>
                <p:nvPr/>
              </p:nvGraphicFramePr>
              <p:xfrm>
                <a:off x="1968" y="2976"/>
                <a:ext cx="256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43" name="Equation" r:id="rId8" imgW="203200" imgH="165100" progId="Equation.3">
                        <p:embed/>
                      </p:oleObj>
                    </mc:Choice>
                    <mc:Fallback>
                      <p:oleObj name="Equation" r:id="rId8" imgW="203200" imgH="1651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68" y="2976"/>
                              <a:ext cx="256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280" name="Object 32"/>
                <p:cNvGraphicFramePr>
                  <a:graphicFrameLocks noChangeAspect="1"/>
                </p:cNvGraphicFramePr>
                <p:nvPr/>
              </p:nvGraphicFramePr>
              <p:xfrm>
                <a:off x="1536" y="2448"/>
                <a:ext cx="416" cy="2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44" name="Equation" r:id="rId10" imgW="330200" imgH="177800" progId="Equation.3">
                        <p:embed/>
                      </p:oleObj>
                    </mc:Choice>
                    <mc:Fallback>
                      <p:oleObj name="Equation" r:id="rId10" imgW="330200" imgH="177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6" y="2448"/>
                              <a:ext cx="416" cy="2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3281" name="Text Box 33"/>
              <p:cNvSpPr txBox="1">
                <a:spLocks noChangeArrowheads="1"/>
              </p:cNvSpPr>
              <p:nvPr/>
            </p:nvSpPr>
            <p:spPr bwMode="auto">
              <a:xfrm>
                <a:off x="1344" y="384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B021"/>
                    </a:solidFill>
                    <a:latin typeface="Symbol" charset="0"/>
                  </a:rPr>
                  <a:t>l</a:t>
                </a:r>
              </a:p>
            </p:txBody>
          </p:sp>
        </p:grpSp>
        <p:grpSp>
          <p:nvGrpSpPr>
            <p:cNvPr id="53284" name="Group 36"/>
            <p:cNvGrpSpPr>
              <a:grpSpLocks/>
            </p:cNvGrpSpPr>
            <p:nvPr/>
          </p:nvGrpSpPr>
          <p:grpSpPr bwMode="auto">
            <a:xfrm>
              <a:off x="2928" y="3216"/>
              <a:ext cx="1431" cy="784"/>
              <a:chOff x="2928" y="3120"/>
              <a:chExt cx="1431" cy="784"/>
            </a:xfrm>
          </p:grpSpPr>
          <p:graphicFrame>
            <p:nvGraphicFramePr>
              <p:cNvPr id="53258" name="Object 10"/>
              <p:cNvGraphicFramePr>
                <a:graphicFrameLocks noChangeAspect="1"/>
              </p:cNvGraphicFramePr>
              <p:nvPr/>
            </p:nvGraphicFramePr>
            <p:xfrm>
              <a:off x="2928" y="3552"/>
              <a:ext cx="1144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45" name="Equation" r:id="rId12" imgW="838200" imgH="228600" progId="Equation.3">
                      <p:embed/>
                    </p:oleObj>
                  </mc:Choice>
                  <mc:Fallback>
                    <p:oleObj name="Equation" r:id="rId12" imgW="838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3552"/>
                            <a:ext cx="1144" cy="352"/>
                          </a:xfrm>
                          <a:prstGeom prst="rect">
                            <a:avLst/>
                          </a:prstGeom>
                          <a:solidFill>
                            <a:srgbClr val="E4D997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82" name="Object 34"/>
              <p:cNvGraphicFramePr>
                <a:graphicFrameLocks noChangeAspect="1"/>
              </p:cNvGraphicFramePr>
              <p:nvPr/>
            </p:nvGraphicFramePr>
            <p:xfrm>
              <a:off x="2928" y="3120"/>
              <a:ext cx="1431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46" name="Equation" r:id="rId14" imgW="952500" imgH="203200" progId="Equation.3">
                      <p:embed/>
                    </p:oleObj>
                  </mc:Choice>
                  <mc:Fallback>
                    <p:oleObj name="Equation" r:id="rId14" imgW="9525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3120"/>
                            <a:ext cx="1431" cy="345"/>
                          </a:xfrm>
                          <a:prstGeom prst="rect">
                            <a:avLst/>
                          </a:prstGeom>
                          <a:solidFill>
                            <a:srgbClr val="E4D997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r>
              <a:rPr lang="en-US" sz="3600" b="1" i="1">
                <a:solidFill>
                  <a:schemeClr val="accent2"/>
                </a:solidFill>
              </a:rPr>
              <a:t>SUSY protects G</a:t>
            </a:r>
            <a:r>
              <a:rPr lang="en-US" sz="3600" b="1" i="1" baseline="-25000">
                <a:solidFill>
                  <a:schemeClr val="accent2"/>
                </a:solidFill>
              </a:rPr>
              <a:t>F</a:t>
            </a:r>
            <a:endParaRPr lang="en-US" sz="3200" b="1">
              <a:solidFill>
                <a:srgbClr val="0000C3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609600" y="1524000"/>
            <a:ext cx="7543800" cy="5105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4648200" y="2362200"/>
            <a:ext cx="2844800" cy="1524000"/>
            <a:chOff x="2928" y="1488"/>
            <a:chExt cx="1792" cy="960"/>
          </a:xfrm>
        </p:grpSpPr>
        <p:grpSp>
          <p:nvGrpSpPr>
            <p:cNvPr id="54303" name="Group 31"/>
            <p:cNvGrpSpPr>
              <a:grpSpLocks/>
            </p:cNvGrpSpPr>
            <p:nvPr/>
          </p:nvGrpSpPr>
          <p:grpSpPr bwMode="auto">
            <a:xfrm>
              <a:off x="2928" y="1488"/>
              <a:ext cx="1792" cy="960"/>
              <a:chOff x="2928" y="1488"/>
              <a:chExt cx="1792" cy="960"/>
            </a:xfrm>
          </p:grpSpPr>
          <p:sp>
            <p:nvSpPr>
              <p:cNvPr id="54304" name="Line 32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Oval 33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576" cy="624"/>
              </a:xfrm>
              <a:prstGeom prst="ellipse">
                <a:avLst/>
              </a:prstGeom>
              <a:noFill/>
              <a:ln w="28575">
                <a:solidFill>
                  <a:srgbClr val="B7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B70000"/>
                  </a:solidFill>
                </a:endParaRPr>
              </a:p>
            </p:txBody>
          </p:sp>
          <p:graphicFrame>
            <p:nvGraphicFramePr>
              <p:cNvPr id="54306" name="Object 34"/>
              <p:cNvGraphicFramePr>
                <a:graphicFrameLocks noChangeAspect="1"/>
              </p:cNvGraphicFramePr>
              <p:nvPr/>
            </p:nvGraphicFramePr>
            <p:xfrm>
              <a:off x="2928" y="1824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95" name="Equation" r:id="rId4" imgW="203200" imgH="165100" progId="Equation.3">
                      <p:embed/>
                    </p:oleObj>
                  </mc:Choice>
                  <mc:Fallback>
                    <p:oleObj name="Equation" r:id="rId4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824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07" name="Object 35"/>
              <p:cNvGraphicFramePr>
                <a:graphicFrameLocks noChangeAspect="1"/>
              </p:cNvGraphicFramePr>
              <p:nvPr/>
            </p:nvGraphicFramePr>
            <p:xfrm>
              <a:off x="4464" y="1824"/>
              <a:ext cx="2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96" name="Equation" r:id="rId6" imgW="203200" imgH="165100" progId="Equation.3">
                      <p:embed/>
                    </p:oleObj>
                  </mc:Choice>
                  <mc:Fallback>
                    <p:oleObj name="Equation" r:id="rId6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1824"/>
                            <a:ext cx="2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308" name="Object 36"/>
              <p:cNvGraphicFramePr>
                <a:graphicFrameLocks noChangeAspect="1"/>
              </p:cNvGraphicFramePr>
              <p:nvPr/>
            </p:nvGraphicFramePr>
            <p:xfrm>
              <a:off x="3792" y="1488"/>
              <a:ext cx="41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397" name="Equation" r:id="rId8" imgW="330200" imgH="177800" progId="Equation.3">
                      <p:embed/>
                    </p:oleObj>
                  </mc:Choice>
                  <mc:Fallback>
                    <p:oleObj name="Equation" r:id="rId8" imgW="3302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1488"/>
                            <a:ext cx="41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309" name="Line 37"/>
              <p:cNvSpPr>
                <a:spLocks noChangeShapeType="1"/>
              </p:cNvSpPr>
              <p:nvPr/>
            </p:nvSpPr>
            <p:spPr bwMode="auto">
              <a:xfrm>
                <a:off x="4176" y="2112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10" name="Line 38"/>
            <p:cNvSpPr>
              <a:spLocks noChangeShapeType="1"/>
            </p:cNvSpPr>
            <p:nvPr/>
          </p:nvSpPr>
          <p:spPr bwMode="auto">
            <a:xfrm>
              <a:off x="3120" y="2112"/>
              <a:ext cx="48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11" name="Group 39"/>
          <p:cNvGrpSpPr>
            <a:grpSpLocks/>
          </p:cNvGrpSpPr>
          <p:nvPr/>
        </p:nvGrpSpPr>
        <p:grpSpPr bwMode="auto">
          <a:xfrm>
            <a:off x="1066800" y="4038600"/>
            <a:ext cx="6553200" cy="1219200"/>
            <a:chOff x="1008" y="2784"/>
            <a:chExt cx="4128" cy="768"/>
          </a:xfrm>
        </p:grpSpPr>
        <p:sp>
          <p:nvSpPr>
            <p:cNvPr id="54312" name="Rectangle 40"/>
            <p:cNvSpPr>
              <a:spLocks noChangeArrowheads="1"/>
            </p:cNvSpPr>
            <p:nvPr/>
          </p:nvSpPr>
          <p:spPr bwMode="auto">
            <a:xfrm>
              <a:off x="1008" y="2784"/>
              <a:ext cx="4128" cy="768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4313" name="Object 41"/>
            <p:cNvGraphicFramePr>
              <a:graphicFrameLocks noChangeAspect="1"/>
            </p:cNvGraphicFramePr>
            <p:nvPr/>
          </p:nvGraphicFramePr>
          <p:xfrm>
            <a:off x="1104" y="2880"/>
            <a:ext cx="392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8" name="Equation" r:id="rId10" imgW="1917700" imgH="228600" progId="Equation.3">
                    <p:embed/>
                  </p:oleObj>
                </mc:Choice>
                <mc:Fallback>
                  <p:oleObj name="Equation" r:id="rId10" imgW="1917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880"/>
                          <a:ext cx="392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26" name="Group 54"/>
          <p:cNvGrpSpPr>
            <a:grpSpLocks/>
          </p:cNvGrpSpPr>
          <p:nvPr/>
        </p:nvGrpSpPr>
        <p:grpSpPr bwMode="auto">
          <a:xfrm>
            <a:off x="2971800" y="3962400"/>
            <a:ext cx="3200400" cy="2362200"/>
            <a:chOff x="1824" y="2544"/>
            <a:chExt cx="2016" cy="1488"/>
          </a:xfrm>
        </p:grpSpPr>
        <p:grpSp>
          <p:nvGrpSpPr>
            <p:cNvPr id="54315" name="Group 43"/>
            <p:cNvGrpSpPr>
              <a:grpSpLocks/>
            </p:cNvGrpSpPr>
            <p:nvPr/>
          </p:nvGrpSpPr>
          <p:grpSpPr bwMode="auto">
            <a:xfrm>
              <a:off x="1824" y="3600"/>
              <a:ext cx="2016" cy="432"/>
              <a:chOff x="2064" y="3696"/>
              <a:chExt cx="2016" cy="432"/>
            </a:xfrm>
          </p:grpSpPr>
          <p:sp>
            <p:nvSpPr>
              <p:cNvPr id="54316" name="Rectangle 44"/>
              <p:cNvSpPr>
                <a:spLocks noChangeArrowheads="1"/>
              </p:cNvSpPr>
              <p:nvPr/>
            </p:nvSpPr>
            <p:spPr bwMode="auto">
              <a:xfrm>
                <a:off x="2064" y="3696"/>
                <a:ext cx="2016" cy="432"/>
              </a:xfrm>
              <a:prstGeom prst="rect">
                <a:avLst/>
              </a:prstGeom>
              <a:solidFill>
                <a:srgbClr val="BEED79"/>
              </a:solidFill>
              <a:ln w="9525">
                <a:solidFill>
                  <a:srgbClr val="B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Text Box 45"/>
              <p:cNvSpPr txBox="1">
                <a:spLocks noChangeArrowheads="1"/>
              </p:cNvSpPr>
              <p:nvPr/>
            </p:nvSpPr>
            <p:spPr bwMode="auto">
              <a:xfrm>
                <a:off x="2208" y="3792"/>
                <a:ext cx="1872" cy="288"/>
              </a:xfrm>
              <a:prstGeom prst="rect">
                <a:avLst/>
              </a:prstGeom>
              <a:solidFill>
                <a:srgbClr val="BEED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A00000"/>
                    </a:solidFill>
                  </a:rPr>
                  <a:t>=0 if SUSY is exact</a:t>
                </a:r>
              </a:p>
            </p:txBody>
          </p:sp>
        </p:grpSp>
        <p:sp>
          <p:nvSpPr>
            <p:cNvPr id="54318" name="Oval 46"/>
            <p:cNvSpPr>
              <a:spLocks noChangeArrowheads="1"/>
            </p:cNvSpPr>
            <p:nvPr/>
          </p:nvSpPr>
          <p:spPr bwMode="auto">
            <a:xfrm>
              <a:off x="1968" y="2544"/>
              <a:ext cx="1200" cy="816"/>
            </a:xfrm>
            <a:prstGeom prst="ellipse">
              <a:avLst/>
            </a:prstGeom>
            <a:noFill/>
            <a:ln w="28575">
              <a:solidFill>
                <a:srgbClr val="B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EED7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Line 47"/>
            <p:cNvSpPr>
              <a:spLocks noChangeShapeType="1"/>
            </p:cNvSpPr>
            <p:nvPr/>
          </p:nvSpPr>
          <p:spPr bwMode="auto">
            <a:xfrm flipH="1">
              <a:off x="2448" y="3360"/>
              <a:ext cx="96" cy="240"/>
            </a:xfrm>
            <a:prstGeom prst="line">
              <a:avLst/>
            </a:prstGeom>
            <a:noFill/>
            <a:ln w="28575">
              <a:solidFill>
                <a:srgbClr val="B9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20" name="Group 48"/>
          <p:cNvGrpSpPr>
            <a:grpSpLocks/>
          </p:cNvGrpSpPr>
          <p:nvPr/>
        </p:nvGrpSpPr>
        <p:grpSpPr bwMode="auto">
          <a:xfrm>
            <a:off x="1066800" y="2057400"/>
            <a:ext cx="2844800" cy="1295400"/>
            <a:chOff x="432" y="2448"/>
            <a:chExt cx="1792" cy="816"/>
          </a:xfrm>
        </p:grpSpPr>
        <p:sp>
          <p:nvSpPr>
            <p:cNvPr id="54321" name="Line 49"/>
            <p:cNvSpPr>
              <a:spLocks noChangeShapeType="1"/>
            </p:cNvSpPr>
            <p:nvPr/>
          </p:nvSpPr>
          <p:spPr bwMode="auto">
            <a:xfrm>
              <a:off x="624" y="3264"/>
              <a:ext cx="144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Oval 50"/>
            <p:cNvSpPr>
              <a:spLocks noChangeArrowheads="1"/>
            </p:cNvSpPr>
            <p:nvPr/>
          </p:nvSpPr>
          <p:spPr bwMode="auto">
            <a:xfrm>
              <a:off x="1056" y="2640"/>
              <a:ext cx="576" cy="624"/>
            </a:xfrm>
            <a:prstGeom prst="ellipse">
              <a:avLst/>
            </a:prstGeom>
            <a:noFill/>
            <a:ln w="28575">
              <a:solidFill>
                <a:srgbClr val="B7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B70000"/>
                </a:solidFill>
              </a:endParaRPr>
            </a:p>
          </p:txBody>
        </p:sp>
        <p:graphicFrame>
          <p:nvGraphicFramePr>
            <p:cNvPr id="54323" name="Object 51"/>
            <p:cNvGraphicFramePr>
              <a:graphicFrameLocks noChangeAspect="1"/>
            </p:cNvGraphicFramePr>
            <p:nvPr/>
          </p:nvGraphicFramePr>
          <p:xfrm>
            <a:off x="432" y="2976"/>
            <a:ext cx="25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9" name="Equation" r:id="rId12" imgW="203200" imgH="165100" progId="Equation.3">
                    <p:embed/>
                  </p:oleObj>
                </mc:Choice>
                <mc:Fallback>
                  <p:oleObj name="Equation" r:id="rId12" imgW="203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976"/>
                          <a:ext cx="256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4" name="Object 52"/>
            <p:cNvGraphicFramePr>
              <a:graphicFrameLocks noChangeAspect="1"/>
            </p:cNvGraphicFramePr>
            <p:nvPr/>
          </p:nvGraphicFramePr>
          <p:xfrm>
            <a:off x="1968" y="2976"/>
            <a:ext cx="25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0" name="Equation" r:id="rId14" imgW="203200" imgH="165100" progId="Equation.3">
                    <p:embed/>
                  </p:oleObj>
                </mc:Choice>
                <mc:Fallback>
                  <p:oleObj name="Equation" r:id="rId14" imgW="203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976"/>
                          <a:ext cx="256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5" name="Object 53"/>
            <p:cNvGraphicFramePr>
              <a:graphicFrameLocks noChangeAspect="1"/>
            </p:cNvGraphicFramePr>
            <p:nvPr/>
          </p:nvGraphicFramePr>
          <p:xfrm>
            <a:off x="1536" y="2448"/>
            <a:ext cx="41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1" name="Equation" r:id="rId16" imgW="330200" imgH="177800" progId="Equation.3">
                    <p:embed/>
                  </p:oleObj>
                </mc:Choice>
                <mc:Fallback>
                  <p:oleObj name="Equation" r:id="rId16" imgW="330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448"/>
                          <a:ext cx="41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SUSY: a candidate symmetry of the early Universe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1000" y="1676400"/>
            <a:ext cx="8458200" cy="4419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705600" y="1981200"/>
            <a:ext cx="1571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632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800"/>
              </a:buClr>
              <a:buFontTx/>
              <a:buChar char="•"/>
            </a:pPr>
            <a:r>
              <a:rPr lang="en-US">
                <a:solidFill>
                  <a:srgbClr val="B90000"/>
                </a:solidFill>
              </a:rPr>
              <a:t> </a:t>
            </a:r>
            <a:r>
              <a:rPr lang="en-US" b="1" i="1">
                <a:solidFill>
                  <a:srgbClr val="A00000"/>
                </a:solidFill>
              </a:rPr>
              <a:t>Unify all forces</a:t>
            </a:r>
          </a:p>
          <a:p>
            <a:pPr>
              <a:spcBef>
                <a:spcPct val="50000"/>
              </a:spcBef>
              <a:buClr>
                <a:srgbClr val="007800"/>
              </a:buClr>
              <a:buFontTx/>
              <a:buChar char="•"/>
            </a:pPr>
            <a:r>
              <a:rPr lang="en-US" b="1" i="1">
                <a:solidFill>
                  <a:srgbClr val="A00000"/>
                </a:solidFill>
              </a:rPr>
              <a:t> Protect G</a:t>
            </a:r>
            <a:r>
              <a:rPr lang="en-US" b="1" i="1" baseline="-25000">
                <a:solidFill>
                  <a:srgbClr val="A00000"/>
                </a:solidFill>
              </a:rPr>
              <a:t>F</a:t>
            </a:r>
            <a:r>
              <a:rPr lang="en-US" b="1" i="1">
                <a:solidFill>
                  <a:srgbClr val="A00000"/>
                </a:solidFill>
              </a:rPr>
              <a:t> from shrinking</a:t>
            </a:r>
          </a:p>
          <a:p>
            <a:pPr>
              <a:spcBef>
                <a:spcPct val="50000"/>
              </a:spcBef>
              <a:buClr>
                <a:srgbClr val="007800"/>
              </a:buClr>
              <a:buFontTx/>
              <a:buChar char="•"/>
            </a:pPr>
            <a:r>
              <a:rPr lang="en-US" b="1" i="1">
                <a:solidFill>
                  <a:srgbClr val="A00000"/>
                </a:solidFill>
              </a:rPr>
              <a:t> Produce all the matter that exists</a:t>
            </a:r>
            <a:endParaRPr lang="en-US">
              <a:solidFill>
                <a:srgbClr val="A0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143000" y="4419600"/>
            <a:ext cx="5943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7C00"/>
              </a:buClr>
              <a:buFontTx/>
              <a:buChar char="•"/>
            </a:pPr>
            <a:r>
              <a:rPr lang="en-US">
                <a:solidFill>
                  <a:srgbClr val="006A93"/>
                </a:solidFill>
              </a:rPr>
              <a:t> </a:t>
            </a:r>
            <a:r>
              <a:rPr lang="en-US" b="1" i="1">
                <a:solidFill>
                  <a:srgbClr val="006388"/>
                </a:solidFill>
              </a:rPr>
              <a:t>Account for neutrino properties</a:t>
            </a:r>
          </a:p>
          <a:p>
            <a:pPr>
              <a:spcBef>
                <a:spcPct val="50000"/>
              </a:spcBef>
              <a:buClr>
                <a:srgbClr val="007C00"/>
              </a:buClr>
              <a:buFontTx/>
              <a:buChar char="•"/>
            </a:pPr>
            <a:r>
              <a:rPr lang="en-US" b="1" i="1">
                <a:solidFill>
                  <a:srgbClr val="006388"/>
                </a:solidFill>
              </a:rPr>
              <a:t> Give self-consistent quantum gravity</a:t>
            </a:r>
            <a:endParaRPr lang="en-US" b="1">
              <a:solidFill>
                <a:srgbClr val="006388"/>
              </a:solidFill>
            </a:endParaRPr>
          </a:p>
          <a:p>
            <a:pPr>
              <a:spcBef>
                <a:spcPct val="50000"/>
              </a:spcBef>
              <a:buClr>
                <a:srgbClr val="007C00"/>
              </a:buClr>
              <a:buFontTx/>
              <a:buChar char="•"/>
            </a:pPr>
            <a:endParaRPr lang="en-US">
              <a:solidFill>
                <a:srgbClr val="006388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086600" y="2209800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7800"/>
                </a:solidFill>
              </a:rPr>
              <a:t>3 of 4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7800"/>
                </a:solidFill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7800"/>
                </a:solidFill>
              </a:rPr>
              <a:t>Maybe so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162800" y="4343400"/>
            <a:ext cx="1676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7800"/>
                </a:solidFill>
              </a:rPr>
              <a:t>Maybe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7800"/>
                </a:solidFill>
              </a:rPr>
              <a:t>Probably necessary</a:t>
            </a:r>
            <a:endParaRPr lang="en-US">
              <a:solidFill>
                <a:srgbClr val="0078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Minimal Supersymmetric Standard Model (MSSM)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1000" y="1447800"/>
            <a:ext cx="8382000" cy="5029200"/>
            <a:chOff x="144" y="672"/>
            <a:chExt cx="5280" cy="3168"/>
          </a:xfrm>
        </p:grpSpPr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144" y="672"/>
              <a:ext cx="5280" cy="3168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824" y="816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u="sng">
                  <a:solidFill>
                    <a:srgbClr val="5918BB"/>
                  </a:solidFill>
                </a:rPr>
                <a:t>Supersymmetry</a:t>
              </a:r>
            </a:p>
          </p:txBody>
        </p:sp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1200" y="1728"/>
              <a:ext cx="942" cy="257"/>
              <a:chOff x="624" y="1824"/>
              <a:chExt cx="1097" cy="363"/>
            </a:xfrm>
          </p:grpSpPr>
          <p:graphicFrame>
            <p:nvGraphicFramePr>
              <p:cNvPr id="50183" name="Object 7"/>
              <p:cNvGraphicFramePr>
                <a:graphicFrameLocks noChangeAspect="1"/>
              </p:cNvGraphicFramePr>
              <p:nvPr/>
            </p:nvGraphicFramePr>
            <p:xfrm>
              <a:off x="624" y="1824"/>
              <a:ext cx="557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1" name="Equation" r:id="rId5" imgW="292100" imgH="190500" progId="Equation.3">
                      <p:embed/>
                    </p:oleObj>
                  </mc:Choice>
                  <mc:Fallback>
                    <p:oleObj name="Equation" r:id="rId5" imgW="2921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" y="1824"/>
                            <a:ext cx="557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84" name="Object 8"/>
              <p:cNvGraphicFramePr>
                <a:graphicFrameLocks noChangeAspect="1"/>
              </p:cNvGraphicFramePr>
              <p:nvPr/>
            </p:nvGraphicFramePr>
            <p:xfrm>
              <a:off x="1236" y="1824"/>
              <a:ext cx="485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2" name="Equation" r:id="rId7" imgW="254000" imgH="190500" progId="Equation.3">
                      <p:embed/>
                    </p:oleObj>
                  </mc:Choice>
                  <mc:Fallback>
                    <p:oleObj name="Equation" r:id="rId7" imgW="2540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6" y="1824"/>
                            <a:ext cx="485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3216" y="2160"/>
            <a:ext cx="95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53" name="Equation" r:id="rId9" imgW="584200" imgH="165100" progId="Equation.3">
                    <p:embed/>
                  </p:oleObj>
                </mc:Choice>
                <mc:Fallback>
                  <p:oleObj name="Equation" r:id="rId9" imgW="584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160"/>
                          <a:ext cx="95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4128" y="1008"/>
              <a:ext cx="9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3200">
                <a:latin typeface="Times" charset="0"/>
              </a:endParaRPr>
            </a:p>
          </p:txBody>
        </p:sp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1584" y="3072"/>
              <a:ext cx="3792" cy="518"/>
              <a:chOff x="1584" y="3456"/>
              <a:chExt cx="3792" cy="518"/>
            </a:xfrm>
          </p:grpSpPr>
          <p:graphicFrame>
            <p:nvGraphicFramePr>
              <p:cNvPr id="50188" name="Object 12"/>
              <p:cNvGraphicFramePr>
                <a:graphicFrameLocks noChangeAspect="1"/>
              </p:cNvGraphicFramePr>
              <p:nvPr/>
            </p:nvGraphicFramePr>
            <p:xfrm>
              <a:off x="1584" y="3600"/>
              <a:ext cx="2246" cy="3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4" name="Equation" r:id="rId11" imgW="1371600" imgH="241300" progId="Equation.3">
                      <p:embed/>
                    </p:oleObj>
                  </mc:Choice>
                  <mc:Fallback>
                    <p:oleObj name="Equation" r:id="rId11" imgW="13716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3600"/>
                            <a:ext cx="2246" cy="3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189" name="Text Box 13"/>
              <p:cNvSpPr txBox="1">
                <a:spLocks noChangeArrowheads="1"/>
              </p:cNvSpPr>
              <p:nvPr/>
            </p:nvSpPr>
            <p:spPr bwMode="auto">
              <a:xfrm>
                <a:off x="4128" y="3456"/>
                <a:ext cx="124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007400"/>
                    </a:solidFill>
                  </a:rPr>
                  <a:t>Charginos, neutralinos</a:t>
                </a:r>
                <a:endParaRPr lang="en-US" sz="3200">
                  <a:latin typeface="Times" charset="0"/>
                </a:endParaRPr>
              </a:p>
            </p:txBody>
          </p:sp>
        </p:grpSp>
        <p:grpSp>
          <p:nvGrpSpPr>
            <p:cNvPr id="50190" name="Group 14"/>
            <p:cNvGrpSpPr>
              <a:grpSpLocks/>
            </p:cNvGrpSpPr>
            <p:nvPr/>
          </p:nvGrpSpPr>
          <p:grpSpPr bwMode="auto">
            <a:xfrm>
              <a:off x="1248" y="1344"/>
              <a:ext cx="3072" cy="288"/>
              <a:chOff x="1248" y="1728"/>
              <a:chExt cx="3072" cy="288"/>
            </a:xfrm>
          </p:grpSpPr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1248" y="1728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u="sng">
                    <a:solidFill>
                      <a:srgbClr val="184D86"/>
                    </a:solidFill>
                  </a:rPr>
                  <a:t>Fermions</a:t>
                </a:r>
                <a:endParaRPr lang="en-US">
                  <a:solidFill>
                    <a:srgbClr val="184D86"/>
                  </a:solidFill>
                </a:endParaRPr>
              </a:p>
            </p:txBody>
          </p:sp>
          <p:sp>
            <p:nvSpPr>
              <p:cNvPr id="50192" name="Text Box 16"/>
              <p:cNvSpPr txBox="1">
                <a:spLocks noChangeArrowheads="1"/>
              </p:cNvSpPr>
              <p:nvPr/>
            </p:nvSpPr>
            <p:spPr bwMode="auto">
              <a:xfrm>
                <a:off x="3216" y="1728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u="sng">
                    <a:solidFill>
                      <a:srgbClr val="184D86"/>
                    </a:solidFill>
                  </a:rPr>
                  <a:t>Bosons</a:t>
                </a:r>
                <a:endParaRPr lang="en-US">
                  <a:solidFill>
                    <a:srgbClr val="184D86"/>
                  </a:solidFill>
                </a:endParaRPr>
              </a:p>
            </p:txBody>
          </p:sp>
        </p:grpSp>
        <p:grpSp>
          <p:nvGrpSpPr>
            <p:cNvPr id="50193" name="Group 17"/>
            <p:cNvGrpSpPr>
              <a:grpSpLocks/>
            </p:cNvGrpSpPr>
            <p:nvPr/>
          </p:nvGrpSpPr>
          <p:grpSpPr bwMode="auto">
            <a:xfrm>
              <a:off x="2400" y="1714"/>
              <a:ext cx="3024" cy="365"/>
              <a:chOff x="2400" y="2098"/>
              <a:chExt cx="3024" cy="365"/>
            </a:xfrm>
          </p:grpSpPr>
          <p:sp>
            <p:nvSpPr>
              <p:cNvPr id="50194" name="Text Box 18"/>
              <p:cNvSpPr txBox="1">
                <a:spLocks noChangeArrowheads="1"/>
              </p:cNvSpPr>
              <p:nvPr/>
            </p:nvSpPr>
            <p:spPr bwMode="auto">
              <a:xfrm>
                <a:off x="3887" y="2098"/>
                <a:ext cx="98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3200">
                  <a:latin typeface="Times" charset="0"/>
                </a:endParaRPr>
              </a:p>
            </p:txBody>
          </p:sp>
          <p:grpSp>
            <p:nvGrpSpPr>
              <p:cNvPr id="50195" name="Group 19"/>
              <p:cNvGrpSpPr>
                <a:grpSpLocks/>
              </p:cNvGrpSpPr>
              <p:nvPr/>
            </p:nvGrpSpPr>
            <p:grpSpPr bwMode="auto">
              <a:xfrm>
                <a:off x="3216" y="2112"/>
                <a:ext cx="942" cy="257"/>
                <a:chOff x="2496" y="1824"/>
                <a:chExt cx="1097" cy="363"/>
              </a:xfrm>
            </p:grpSpPr>
            <p:graphicFrame>
              <p:nvGraphicFramePr>
                <p:cNvPr id="50196" name="Object 20"/>
                <p:cNvGraphicFramePr>
                  <a:graphicFrameLocks noChangeAspect="1"/>
                </p:cNvGraphicFramePr>
                <p:nvPr/>
              </p:nvGraphicFramePr>
              <p:xfrm>
                <a:off x="2496" y="1824"/>
                <a:ext cx="557" cy="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755" name="Equation" r:id="rId13" imgW="292100" imgH="190500" progId="Equation.3">
                        <p:embed/>
                      </p:oleObj>
                    </mc:Choice>
                    <mc:Fallback>
                      <p:oleObj name="Equation" r:id="rId13" imgW="2921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96" y="1824"/>
                              <a:ext cx="557" cy="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0197" name="Object 21"/>
                <p:cNvGraphicFramePr>
                  <a:graphicFrameLocks noChangeAspect="1"/>
                </p:cNvGraphicFramePr>
                <p:nvPr/>
              </p:nvGraphicFramePr>
              <p:xfrm>
                <a:off x="3108" y="1824"/>
                <a:ext cx="485" cy="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756" name="Equation" r:id="rId15" imgW="254000" imgH="190500" progId="Equation.3">
                        <p:embed/>
                      </p:oleObj>
                    </mc:Choice>
                    <mc:Fallback>
                      <p:oleObj name="Equation" r:id="rId15" imgW="2540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08" y="1824"/>
                              <a:ext cx="485" cy="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0198" name="Text Box 22"/>
              <p:cNvSpPr txBox="1">
                <a:spLocks noChangeArrowheads="1"/>
              </p:cNvSpPr>
              <p:nvPr/>
            </p:nvSpPr>
            <p:spPr bwMode="auto">
              <a:xfrm>
                <a:off x="4416" y="2112"/>
                <a:ext cx="10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007400"/>
                    </a:solidFill>
                  </a:rPr>
                  <a:t>sfermions</a:t>
                </a:r>
              </a:p>
            </p:txBody>
          </p:sp>
          <p:sp>
            <p:nvSpPr>
              <p:cNvPr id="50199" name="AutoShape 23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576" cy="96"/>
              </a:xfrm>
              <a:prstGeom prst="leftRightArrow">
                <a:avLst>
                  <a:gd name="adj1" fmla="val 50000"/>
                  <a:gd name="adj2" fmla="val 120000"/>
                </a:avLst>
              </a:prstGeom>
              <a:solidFill>
                <a:srgbClr val="A52142"/>
              </a:solidFill>
              <a:ln w="9525">
                <a:solidFill>
                  <a:srgbClr val="A5214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187534"/>
                  </a:solidFill>
                  <a:latin typeface="Times" charset="0"/>
                </a:endParaRPr>
              </a:p>
            </p:txBody>
          </p:sp>
        </p:grpSp>
        <p:grpSp>
          <p:nvGrpSpPr>
            <p:cNvPr id="50200" name="Group 24"/>
            <p:cNvGrpSpPr>
              <a:grpSpLocks/>
            </p:cNvGrpSpPr>
            <p:nvPr/>
          </p:nvGrpSpPr>
          <p:grpSpPr bwMode="auto">
            <a:xfrm>
              <a:off x="192" y="2112"/>
              <a:ext cx="2784" cy="291"/>
              <a:chOff x="192" y="2496"/>
              <a:chExt cx="2784" cy="291"/>
            </a:xfrm>
          </p:grpSpPr>
          <p:graphicFrame>
            <p:nvGraphicFramePr>
              <p:cNvPr id="50201" name="Object 25"/>
              <p:cNvGraphicFramePr>
                <a:graphicFrameLocks noChangeAspect="1"/>
              </p:cNvGraphicFramePr>
              <p:nvPr/>
            </p:nvGraphicFramePr>
            <p:xfrm>
              <a:off x="1200" y="2496"/>
              <a:ext cx="957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7" name="Equation" r:id="rId17" imgW="584200" imgH="215900" progId="Equation.3">
                      <p:embed/>
                    </p:oleObj>
                  </mc:Choice>
                  <mc:Fallback>
                    <p:oleObj name="Equation" r:id="rId17" imgW="5842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2496"/>
                            <a:ext cx="957" cy="2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02" name="Text Box 26"/>
              <p:cNvSpPr txBox="1">
                <a:spLocks noChangeArrowheads="1"/>
              </p:cNvSpPr>
              <p:nvPr/>
            </p:nvSpPr>
            <p:spPr bwMode="auto">
              <a:xfrm>
                <a:off x="192" y="2496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007400"/>
                    </a:solidFill>
                  </a:rPr>
                  <a:t>gauginos</a:t>
                </a:r>
                <a:endParaRPr lang="en-US" sz="3200">
                  <a:latin typeface="Times" charset="0"/>
                </a:endParaRPr>
              </a:p>
            </p:txBody>
          </p:sp>
          <p:sp>
            <p:nvSpPr>
              <p:cNvPr id="50203" name="AutoShape 27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576" cy="96"/>
              </a:xfrm>
              <a:prstGeom prst="leftRightArrow">
                <a:avLst>
                  <a:gd name="adj1" fmla="val 50000"/>
                  <a:gd name="adj2" fmla="val 120000"/>
                </a:avLst>
              </a:prstGeom>
              <a:solidFill>
                <a:srgbClr val="A52142"/>
              </a:solidFill>
              <a:ln w="9525">
                <a:solidFill>
                  <a:srgbClr val="A5214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187534"/>
                  </a:solidFill>
                  <a:latin typeface="Times" charset="0"/>
                </a:endParaRPr>
              </a:p>
            </p:txBody>
          </p:sp>
        </p:grpSp>
        <p:grpSp>
          <p:nvGrpSpPr>
            <p:cNvPr id="50204" name="Group 28"/>
            <p:cNvGrpSpPr>
              <a:grpSpLocks/>
            </p:cNvGrpSpPr>
            <p:nvPr/>
          </p:nvGrpSpPr>
          <p:grpSpPr bwMode="auto">
            <a:xfrm>
              <a:off x="192" y="2496"/>
              <a:ext cx="2784" cy="307"/>
              <a:chOff x="192" y="2880"/>
              <a:chExt cx="2784" cy="307"/>
            </a:xfrm>
          </p:grpSpPr>
          <p:graphicFrame>
            <p:nvGraphicFramePr>
              <p:cNvPr id="50205" name="Object 29"/>
              <p:cNvGraphicFramePr>
                <a:graphicFrameLocks noChangeAspect="1"/>
              </p:cNvGraphicFramePr>
              <p:nvPr/>
            </p:nvGraphicFramePr>
            <p:xfrm>
              <a:off x="1296" y="2880"/>
              <a:ext cx="707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8" name="Equation" r:id="rId19" imgW="431800" imgH="228600" progId="Equation.3">
                      <p:embed/>
                    </p:oleObj>
                  </mc:Choice>
                  <mc:Fallback>
                    <p:oleObj name="Equation" r:id="rId19" imgW="4318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2880"/>
                            <a:ext cx="707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206" name="Text Box 30"/>
              <p:cNvSpPr txBox="1">
                <a:spLocks noChangeArrowheads="1"/>
              </p:cNvSpPr>
              <p:nvPr/>
            </p:nvSpPr>
            <p:spPr bwMode="auto">
              <a:xfrm>
                <a:off x="192" y="2880"/>
                <a:ext cx="11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>
                    <a:solidFill>
                      <a:srgbClr val="007400"/>
                    </a:solidFill>
                  </a:rPr>
                  <a:t>Higgsinos</a:t>
                </a:r>
                <a:endParaRPr lang="en-US" sz="3200">
                  <a:latin typeface="Times" charset="0"/>
                </a:endParaRPr>
              </a:p>
            </p:txBody>
          </p:sp>
          <p:sp>
            <p:nvSpPr>
              <p:cNvPr id="50207" name="AutoShape 31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576" cy="96"/>
              </a:xfrm>
              <a:prstGeom prst="leftRightArrow">
                <a:avLst>
                  <a:gd name="adj1" fmla="val 50000"/>
                  <a:gd name="adj2" fmla="val 120000"/>
                </a:avLst>
              </a:prstGeom>
              <a:solidFill>
                <a:srgbClr val="A52142"/>
              </a:solidFill>
              <a:ln w="9525">
                <a:solidFill>
                  <a:srgbClr val="A5214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187534"/>
                  </a:solidFill>
                  <a:latin typeface="Times" charset="0"/>
                </a:endParaRPr>
              </a:p>
            </p:txBody>
          </p:sp>
        </p:grpSp>
        <p:grpSp>
          <p:nvGrpSpPr>
            <p:cNvPr id="50208" name="Group 32"/>
            <p:cNvGrpSpPr>
              <a:grpSpLocks/>
            </p:cNvGrpSpPr>
            <p:nvPr/>
          </p:nvGrpSpPr>
          <p:grpSpPr bwMode="auto">
            <a:xfrm>
              <a:off x="3168" y="2496"/>
              <a:ext cx="816" cy="336"/>
              <a:chOff x="4176" y="2832"/>
              <a:chExt cx="816" cy="336"/>
            </a:xfrm>
          </p:grpSpPr>
          <p:sp>
            <p:nvSpPr>
              <p:cNvPr id="50209" name="Rectangle 33"/>
              <p:cNvSpPr>
                <a:spLocks noChangeArrowheads="1"/>
              </p:cNvSpPr>
              <p:nvPr/>
            </p:nvSpPr>
            <p:spPr bwMode="auto">
              <a:xfrm>
                <a:off x="4176" y="2832"/>
                <a:ext cx="816" cy="336"/>
              </a:xfrm>
              <a:prstGeom prst="rect">
                <a:avLst/>
              </a:prstGeom>
              <a:solidFill>
                <a:srgbClr val="E4D99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0210" name="Object 34"/>
              <p:cNvGraphicFramePr>
                <a:graphicFrameLocks noChangeAspect="1"/>
              </p:cNvGraphicFramePr>
              <p:nvPr/>
            </p:nvGraphicFramePr>
            <p:xfrm>
              <a:off x="4224" y="2880"/>
              <a:ext cx="707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59" name="Equation" r:id="rId21" imgW="431800" imgH="177800" progId="Equation.3">
                      <p:embed/>
                    </p:oleObj>
                  </mc:Choice>
                  <mc:Fallback>
                    <p:oleObj name="Equation" r:id="rId21" imgW="4318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880"/>
                            <a:ext cx="707" cy="240"/>
                          </a:xfrm>
                          <a:prstGeom prst="rect">
                            <a:avLst/>
                          </a:prstGeom>
                          <a:solidFill>
                            <a:srgbClr val="E4D997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3962400" y="3048000"/>
            <a:ext cx="4724400" cy="609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457200" y="4267200"/>
            <a:ext cx="4724400" cy="609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2286000" y="5257800"/>
            <a:ext cx="6096000" cy="762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5638800" y="4343400"/>
            <a:ext cx="2667000" cy="457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533400" y="3657600"/>
            <a:ext cx="4724400" cy="609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381000" y="152400"/>
            <a:ext cx="4191000" cy="2286000"/>
            <a:chOff x="432" y="2352"/>
            <a:chExt cx="2640" cy="1440"/>
          </a:xfrm>
        </p:grpSpPr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432" y="2352"/>
              <a:ext cx="2640" cy="1440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218" name="Picture 4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120"/>
              <a:ext cx="12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9" name="Text Box 43"/>
            <p:cNvSpPr txBox="1">
              <a:spLocks noChangeArrowheads="1"/>
            </p:cNvSpPr>
            <p:nvPr/>
          </p:nvSpPr>
          <p:spPr bwMode="auto">
            <a:xfrm>
              <a:off x="528" y="2496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No new coupling constants</a:t>
              </a:r>
            </a:p>
          </p:txBody>
        </p:sp>
        <p:sp>
          <p:nvSpPr>
            <p:cNvPr id="50220" name="Text Box 44"/>
            <p:cNvSpPr txBox="1">
              <a:spLocks noChangeArrowheads="1"/>
            </p:cNvSpPr>
            <p:nvPr/>
          </p:nvSpPr>
          <p:spPr bwMode="auto">
            <a:xfrm>
              <a:off x="528" y="2784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Two Higgs vevs</a:t>
              </a:r>
            </a:p>
          </p:txBody>
        </p:sp>
        <p:sp>
          <p:nvSpPr>
            <p:cNvPr id="50221" name="Text Box 45"/>
            <p:cNvSpPr txBox="1">
              <a:spLocks noChangeArrowheads="1"/>
            </p:cNvSpPr>
            <p:nvPr/>
          </p:nvSpPr>
          <p:spPr bwMode="auto">
            <a:xfrm>
              <a:off x="528" y="3408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Supersymmetric Higgs mass, 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1" grpId="0" animBg="1"/>
      <p:bldP spid="50212" grpId="0" animBg="1"/>
      <p:bldP spid="50213" grpId="0" animBg="1"/>
      <p:bldP spid="50214" grpId="0" animBg="1"/>
      <p:bldP spid="502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Minimal Supersymmetric Standard Model (MSSM)</a:t>
            </a: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2286000" y="5257800"/>
            <a:ext cx="6096000" cy="762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03" y="2230880"/>
            <a:ext cx="6308981" cy="39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42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62000" y="609600"/>
            <a:ext cx="426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114800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>
                <a:solidFill>
                  <a:srgbClr val="0D4399"/>
                </a:solidFill>
              </a:rPr>
              <a:t>SUSY and R Parity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562600" y="685800"/>
          <a:ext cx="26670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" name="Equation" r:id="rId4" imgW="1270000" imgH="203200" progId="Equation.3">
                  <p:embed/>
                </p:oleObj>
              </mc:Choice>
              <mc:Fallback>
                <p:oleObj name="Equation" r:id="rId4" imgW="127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85800"/>
                        <a:ext cx="2667000" cy="638175"/>
                      </a:xfrm>
                      <a:prstGeom prst="rect">
                        <a:avLst/>
                      </a:prstGeom>
                      <a:solidFill>
                        <a:srgbClr val="C3EA9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1143000" y="1828800"/>
            <a:ext cx="7696200" cy="822325"/>
            <a:chOff x="720" y="1056"/>
            <a:chExt cx="4848" cy="518"/>
          </a:xfrm>
        </p:grpSpPr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720" y="1056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950005"/>
                  </a:solidFill>
                </a:rPr>
                <a:t>If nature conserves</a:t>
              </a:r>
              <a:r>
                <a:rPr lang="en-US">
                  <a:solidFill>
                    <a:srgbClr val="4A1079"/>
                  </a:solidFill>
                  <a:latin typeface="Times" charset="0"/>
                </a:rPr>
                <a:t> </a:t>
              </a:r>
            </a:p>
          </p:txBody>
        </p:sp>
        <p:graphicFrame>
          <p:nvGraphicFramePr>
            <p:cNvPr id="51208" name="Object 8"/>
            <p:cNvGraphicFramePr>
              <a:graphicFrameLocks noChangeAspect="1"/>
            </p:cNvGraphicFramePr>
            <p:nvPr/>
          </p:nvGraphicFramePr>
          <p:xfrm>
            <a:off x="2544" y="1056"/>
            <a:ext cx="2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4" name="Equation" r:id="rId6" imgW="165100" imgH="177800" progId="Equation.3">
                    <p:embed/>
                  </p:oleObj>
                </mc:Choice>
                <mc:Fallback>
                  <p:oleObj name="Equation" r:id="rId6" imgW="165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056"/>
                          <a:ext cx="20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2880" y="1200"/>
              <a:ext cx="240" cy="1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3312" y="1056"/>
              <a:ext cx="22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4A1079"/>
                  </a:solidFill>
                </a:rPr>
                <a:t>vertices have even number of superpartners 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143000" y="2819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950005"/>
                </a:solidFill>
              </a:rPr>
              <a:t>Consequences</a:t>
            </a:r>
          </a:p>
        </p:txBody>
      </p:sp>
      <p:grpSp>
        <p:nvGrpSpPr>
          <p:cNvPr id="51212" name="Group 12"/>
          <p:cNvGrpSpPr>
            <a:grpSpLocks/>
          </p:cNvGrpSpPr>
          <p:nvPr/>
        </p:nvGrpSpPr>
        <p:grpSpPr bwMode="auto">
          <a:xfrm>
            <a:off x="2209800" y="3429000"/>
            <a:ext cx="6096000" cy="2427288"/>
            <a:chOff x="1392" y="2160"/>
            <a:chExt cx="3840" cy="152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392" y="2297"/>
              <a:ext cx="2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§"/>
              </a:pPr>
              <a:r>
                <a:rPr lang="en-US">
                  <a:solidFill>
                    <a:srgbClr val="4A1079"/>
                  </a:solidFill>
                  <a:latin typeface="Times" charset="0"/>
                </a:rPr>
                <a:t> </a:t>
              </a:r>
              <a:r>
                <a:rPr lang="en-US">
                  <a:solidFill>
                    <a:srgbClr val="4A1079"/>
                  </a:solidFill>
                </a:rPr>
                <a:t>Lightest SUSY particle</a:t>
              </a:r>
              <a:endParaRPr lang="en-US">
                <a:solidFill>
                  <a:srgbClr val="0000FF"/>
                </a:solidFill>
                <a:latin typeface="Times" charset="0"/>
              </a:endParaRPr>
            </a:p>
          </p:txBody>
        </p:sp>
        <p:graphicFrame>
          <p:nvGraphicFramePr>
            <p:cNvPr id="51214" name="Object 14"/>
            <p:cNvGraphicFramePr>
              <a:graphicFrameLocks noChangeAspect="1"/>
            </p:cNvGraphicFramePr>
            <p:nvPr/>
          </p:nvGraphicFramePr>
          <p:xfrm>
            <a:off x="3552" y="2160"/>
            <a:ext cx="528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65" name="Equation" r:id="rId8" imgW="304800" imgH="241300" progId="Equation.3">
                    <p:embed/>
                  </p:oleObj>
                </mc:Choice>
                <mc:Fallback>
                  <p:oleObj name="Equation" r:id="rId8" imgW="304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160"/>
                          <a:ext cx="528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4128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4A1079"/>
                  </a:solidFill>
                </a:rPr>
                <a:t>is stable</a:t>
              </a:r>
              <a:r>
                <a:rPr lang="en-US">
                  <a:solidFill>
                    <a:srgbClr val="4A1079"/>
                  </a:solidFill>
                  <a:latin typeface="Times" charset="0"/>
                </a:rPr>
                <a:t>  </a:t>
              </a:r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1536" y="2544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4A1079"/>
                  </a:solidFill>
                </a:rPr>
                <a:t>viable dark matter candidate</a:t>
              </a:r>
              <a:endParaRPr lang="en-US">
                <a:solidFill>
                  <a:srgbClr val="4A1079"/>
                </a:solidFill>
                <a:latin typeface="Times" charset="0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44" y="2448"/>
              <a:ext cx="288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1392" y="2921"/>
              <a:ext cx="15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§"/>
              </a:pPr>
              <a:r>
                <a:rPr lang="en-US">
                  <a:solidFill>
                    <a:srgbClr val="4A1079"/>
                  </a:solidFill>
                  <a:latin typeface="Times" charset="0"/>
                </a:rPr>
                <a:t> </a:t>
              </a:r>
              <a:r>
                <a:rPr lang="en-US">
                  <a:solidFill>
                    <a:srgbClr val="4A1079"/>
                  </a:solidFill>
                </a:rPr>
                <a:t>Proton is stable</a:t>
              </a:r>
              <a:endParaRPr lang="en-US">
                <a:solidFill>
                  <a:srgbClr val="0000FF"/>
                </a:solidFill>
                <a:latin typeface="Times" charset="0"/>
              </a:endParaRPr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1392" y="3401"/>
              <a:ext cx="3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Char char="§"/>
              </a:pPr>
              <a:r>
                <a:rPr lang="en-US">
                  <a:solidFill>
                    <a:srgbClr val="4A1079"/>
                  </a:solidFill>
                  <a:latin typeface="Times" charset="0"/>
                </a:rPr>
                <a:t> </a:t>
              </a:r>
              <a:r>
                <a:rPr lang="en-US">
                  <a:solidFill>
                    <a:srgbClr val="4A1079"/>
                  </a:solidFill>
                </a:rPr>
                <a:t>Superpartners appear only in loops</a:t>
              </a:r>
              <a:endParaRPr lang="en-US">
                <a:solidFill>
                  <a:srgbClr val="0000FF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304800"/>
            <a:ext cx="8382000" cy="624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SUSY must be a </a:t>
            </a:r>
            <a:r>
              <a:rPr lang="en-US" sz="3200" b="1" i="1">
                <a:solidFill>
                  <a:srgbClr val="800080"/>
                </a:solidFill>
              </a:rPr>
              <a:t>broken </a:t>
            </a:r>
            <a:r>
              <a:rPr lang="en-US" sz="3200" b="1" i="1">
                <a:solidFill>
                  <a:schemeClr val="accent2"/>
                </a:solidFill>
              </a:rPr>
              <a:t>symmetry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4800600" y="2590800"/>
            <a:ext cx="3581400" cy="3276600"/>
            <a:chOff x="192" y="480"/>
            <a:chExt cx="2256" cy="2064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192" y="960"/>
              <a:ext cx="768" cy="91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1680" y="960"/>
              <a:ext cx="768" cy="91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288" y="1200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" charset="0"/>
                </a:rPr>
                <a:t>Visible World</a:t>
              </a:r>
            </a:p>
          </p:txBody>
        </p:sp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1776" y="1200"/>
              <a:ext cx="6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" charset="0"/>
                </a:rPr>
                <a:t>Hidden World</a:t>
              </a:r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1056" y="1392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480" y="225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400080"/>
                  </a:solidFill>
                  <a:latin typeface="Times" charset="0"/>
                </a:rPr>
                <a:t>Flavor-blind mediation</a:t>
              </a:r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 flipV="1">
              <a:off x="1344" y="1584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720" y="48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400080"/>
                  </a:solidFill>
                  <a:latin typeface="Times" charset="0"/>
                </a:rPr>
                <a:t>SUSY Breaking</a:t>
              </a:r>
            </a:p>
          </p:txBody>
        </p:sp>
      </p:grpSp>
      <p:grpSp>
        <p:nvGrpSpPr>
          <p:cNvPr id="69645" name="Group 13"/>
          <p:cNvGrpSpPr>
            <a:grpSpLocks/>
          </p:cNvGrpSpPr>
          <p:nvPr/>
        </p:nvGrpSpPr>
        <p:grpSpPr bwMode="auto">
          <a:xfrm>
            <a:off x="838200" y="2590800"/>
            <a:ext cx="2895600" cy="2438400"/>
            <a:chOff x="3360" y="1728"/>
            <a:chExt cx="1824" cy="1536"/>
          </a:xfrm>
        </p:grpSpPr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3360" y="1728"/>
              <a:ext cx="1824" cy="1536"/>
            </a:xfrm>
            <a:prstGeom prst="rect">
              <a:avLst/>
            </a:prstGeom>
            <a:solidFill>
              <a:srgbClr val="ACFF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3504" y="1872"/>
            <a:ext cx="1584" cy="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99" name="Equation" r:id="rId4" imgW="863600" imgH="673100" progId="Equation.3">
                    <p:embed/>
                  </p:oleObj>
                </mc:Choice>
                <mc:Fallback>
                  <p:oleObj name="Equation" r:id="rId4" imgW="863600" imgH="673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872"/>
                          <a:ext cx="1584" cy="1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685800" y="1371600"/>
            <a:ext cx="3124200" cy="838200"/>
            <a:chOff x="1728" y="816"/>
            <a:chExt cx="1968" cy="528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1728" y="816"/>
              <a:ext cx="1968" cy="528"/>
            </a:xfrm>
            <a:prstGeom prst="rect">
              <a:avLst/>
            </a:prstGeom>
            <a:solidFill>
              <a:srgbClr val="FFE0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824" y="816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A0000"/>
                  </a:solidFill>
                </a:rPr>
                <a:t>Superpartners have not been seen</a:t>
              </a:r>
            </a:p>
          </p:txBody>
        </p:sp>
      </p:grpSp>
      <p:grpSp>
        <p:nvGrpSpPr>
          <p:cNvPr id="69651" name="Group 19"/>
          <p:cNvGrpSpPr>
            <a:grpSpLocks/>
          </p:cNvGrpSpPr>
          <p:nvPr/>
        </p:nvGrpSpPr>
        <p:grpSpPr bwMode="auto">
          <a:xfrm>
            <a:off x="4953000" y="1371600"/>
            <a:ext cx="3124200" cy="838200"/>
            <a:chOff x="1728" y="816"/>
            <a:chExt cx="1968" cy="528"/>
          </a:xfrm>
        </p:grpSpPr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1728" y="816"/>
              <a:ext cx="1968" cy="528"/>
            </a:xfrm>
            <a:prstGeom prst="rect">
              <a:avLst/>
            </a:prstGeom>
            <a:solidFill>
              <a:srgbClr val="FFE0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1824" y="816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A0000"/>
                  </a:solidFill>
                </a:rPr>
                <a:t>Theoretical models of SUSY breaking</a:t>
              </a:r>
            </a:p>
          </p:txBody>
        </p:sp>
      </p:grpSp>
      <p:grpSp>
        <p:nvGrpSpPr>
          <p:cNvPr id="69654" name="Group 22"/>
          <p:cNvGrpSpPr>
            <a:grpSpLocks/>
          </p:cNvGrpSpPr>
          <p:nvPr/>
        </p:nvGrpSpPr>
        <p:grpSpPr bwMode="auto">
          <a:xfrm>
            <a:off x="838200" y="5486400"/>
            <a:ext cx="4114800" cy="990600"/>
            <a:chOff x="528" y="3456"/>
            <a:chExt cx="2592" cy="624"/>
          </a:xfrm>
        </p:grpSpPr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528" y="3456"/>
              <a:ext cx="2592" cy="624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auto">
            <a:xfrm>
              <a:off x="576" y="3504"/>
              <a:ext cx="2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How is SUSY broken?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4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600" b="1" i="1" dirty="0" smtClean="0">
                <a:solidFill>
                  <a:srgbClr val="000090"/>
                </a:solidFill>
              </a:rPr>
              <a:t>Recall: SM EDMs</a:t>
            </a:r>
          </a:p>
        </p:txBody>
      </p:sp>
    </p:spTree>
    <p:extLst>
      <p:ext uri="{BB962C8B-B14F-4D97-AF65-F5344CB8AC3E}">
        <p14:creationId xmlns:p14="http://schemas.microsoft.com/office/powerpoint/2010/main" val="33078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04800" y="304800"/>
            <a:ext cx="8382000" cy="624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MSSM SUSY Breaking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685800" y="1371600"/>
            <a:ext cx="3124200" cy="838200"/>
            <a:chOff x="1728" y="816"/>
            <a:chExt cx="1968" cy="528"/>
          </a:xfrm>
        </p:grpSpPr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1728" y="816"/>
              <a:ext cx="1968" cy="528"/>
            </a:xfrm>
            <a:prstGeom prst="rect">
              <a:avLst/>
            </a:prstGeom>
            <a:solidFill>
              <a:srgbClr val="FFE0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1824" y="816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A0000"/>
                  </a:solidFill>
                </a:rPr>
                <a:t>Superpartners have not been seen</a:t>
              </a:r>
            </a:p>
          </p:txBody>
        </p:sp>
      </p:grpSp>
      <p:grpSp>
        <p:nvGrpSpPr>
          <p:cNvPr id="103443" name="Group 19"/>
          <p:cNvGrpSpPr>
            <a:grpSpLocks/>
          </p:cNvGrpSpPr>
          <p:nvPr/>
        </p:nvGrpSpPr>
        <p:grpSpPr bwMode="auto">
          <a:xfrm>
            <a:off x="4953000" y="1371600"/>
            <a:ext cx="3124200" cy="838200"/>
            <a:chOff x="1728" y="816"/>
            <a:chExt cx="1968" cy="528"/>
          </a:xfrm>
        </p:grpSpPr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>
              <a:off x="1728" y="816"/>
              <a:ext cx="1968" cy="528"/>
            </a:xfrm>
            <a:prstGeom prst="rect">
              <a:avLst/>
            </a:prstGeom>
            <a:solidFill>
              <a:srgbClr val="FFE0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1824" y="816"/>
              <a:ext cx="18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A0000"/>
                  </a:solidFill>
                </a:rPr>
                <a:t>Theoretical models of SUSY breaking</a:t>
              </a:r>
            </a:p>
          </p:txBody>
        </p:sp>
      </p:grp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838200" y="5486400"/>
            <a:ext cx="4114800" cy="990600"/>
            <a:chOff x="528" y="3456"/>
            <a:chExt cx="2592" cy="624"/>
          </a:xfrm>
        </p:grpSpPr>
        <p:sp>
          <p:nvSpPr>
            <p:cNvPr id="103447" name="Rectangle 23"/>
            <p:cNvSpPr>
              <a:spLocks noChangeArrowheads="1"/>
            </p:cNvSpPr>
            <p:nvPr/>
          </p:nvSpPr>
          <p:spPr bwMode="auto">
            <a:xfrm>
              <a:off x="528" y="3456"/>
              <a:ext cx="2592" cy="624"/>
            </a:xfrm>
            <a:prstGeom prst="rect">
              <a:avLst/>
            </a:prstGeom>
            <a:solidFill>
              <a:srgbClr val="E4D9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" name="Text Box 24"/>
            <p:cNvSpPr txBox="1">
              <a:spLocks noChangeArrowheads="1"/>
            </p:cNvSpPr>
            <p:nvPr/>
          </p:nvSpPr>
          <p:spPr bwMode="auto">
            <a:xfrm>
              <a:off x="576" y="3504"/>
              <a:ext cx="2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accent2"/>
                  </a:solidFill>
                </a:rPr>
                <a:t>How is SUSY broken? </a:t>
              </a:r>
            </a:p>
          </p:txBody>
        </p:sp>
      </p:grpSp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533400" y="2362200"/>
            <a:ext cx="8077200" cy="2895600"/>
            <a:chOff x="384" y="528"/>
            <a:chExt cx="5088" cy="1824"/>
          </a:xfrm>
        </p:grpSpPr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384" y="528"/>
              <a:ext cx="5088" cy="1824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51" name="Picture 27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72"/>
              <a:ext cx="4704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576" y="1680"/>
              <a:ext cx="235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~ 100 new parameters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40 new CPV phases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Flavor mixing parameters</a:t>
              </a:r>
            </a:p>
          </p:txBody>
        </p:sp>
      </p:grpSp>
      <p:grpSp>
        <p:nvGrpSpPr>
          <p:cNvPr id="103458" name="Group 34"/>
          <p:cNvGrpSpPr>
            <a:grpSpLocks/>
          </p:cNvGrpSpPr>
          <p:nvPr/>
        </p:nvGrpSpPr>
        <p:grpSpPr bwMode="auto">
          <a:xfrm>
            <a:off x="1752600" y="2514600"/>
            <a:ext cx="5943600" cy="533400"/>
            <a:chOff x="1104" y="1584"/>
            <a:chExt cx="3744" cy="336"/>
          </a:xfrm>
        </p:grpSpPr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1104" y="1584"/>
              <a:ext cx="2208" cy="336"/>
            </a:xfrm>
            <a:prstGeom prst="rect">
              <a:avLst/>
            </a:prstGeom>
            <a:noFill/>
            <a:ln w="28575">
              <a:solidFill>
                <a:srgbClr val="95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7" name="Text Box 33"/>
            <p:cNvSpPr txBox="1">
              <a:spLocks noChangeArrowheads="1"/>
            </p:cNvSpPr>
            <p:nvPr/>
          </p:nvSpPr>
          <p:spPr bwMode="auto">
            <a:xfrm>
              <a:off x="3456" y="1632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Gaugino mass</a:t>
              </a:r>
            </a:p>
          </p:txBody>
        </p:sp>
      </p:grpSp>
      <p:grpSp>
        <p:nvGrpSpPr>
          <p:cNvPr id="103460" name="Group 36"/>
          <p:cNvGrpSpPr>
            <a:grpSpLocks/>
          </p:cNvGrpSpPr>
          <p:nvPr/>
        </p:nvGrpSpPr>
        <p:grpSpPr bwMode="auto">
          <a:xfrm>
            <a:off x="1828800" y="3429000"/>
            <a:ext cx="4267200" cy="777875"/>
            <a:chOff x="1152" y="2160"/>
            <a:chExt cx="2688" cy="490"/>
          </a:xfrm>
        </p:grpSpPr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1152" y="2160"/>
              <a:ext cx="2688" cy="192"/>
            </a:xfrm>
            <a:prstGeom prst="rect">
              <a:avLst/>
            </a:prstGeom>
            <a:noFill/>
            <a:ln w="28575">
              <a:solidFill>
                <a:srgbClr val="95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Text Box 35"/>
            <p:cNvSpPr txBox="1">
              <a:spLocks noChangeArrowheads="1"/>
            </p:cNvSpPr>
            <p:nvPr/>
          </p:nvSpPr>
          <p:spPr bwMode="auto">
            <a:xfrm>
              <a:off x="2640" y="2400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Sfermion mass</a:t>
              </a:r>
            </a:p>
          </p:txBody>
        </p:sp>
      </p:grpSp>
      <p:grpSp>
        <p:nvGrpSpPr>
          <p:cNvPr id="103464" name="Group 40"/>
          <p:cNvGrpSpPr>
            <a:grpSpLocks/>
          </p:cNvGrpSpPr>
          <p:nvPr/>
        </p:nvGrpSpPr>
        <p:grpSpPr bwMode="auto">
          <a:xfrm>
            <a:off x="1600200" y="3048000"/>
            <a:ext cx="6934200" cy="396875"/>
            <a:chOff x="1008" y="1920"/>
            <a:chExt cx="4368" cy="250"/>
          </a:xfrm>
        </p:grpSpPr>
        <p:sp>
          <p:nvSpPr>
            <p:cNvPr id="103462" name="Rectangle 38"/>
            <p:cNvSpPr>
              <a:spLocks noChangeArrowheads="1"/>
            </p:cNvSpPr>
            <p:nvPr/>
          </p:nvSpPr>
          <p:spPr bwMode="auto">
            <a:xfrm>
              <a:off x="1008" y="1920"/>
              <a:ext cx="2544" cy="240"/>
            </a:xfrm>
            <a:prstGeom prst="rect">
              <a:avLst/>
            </a:prstGeom>
            <a:noFill/>
            <a:ln w="28575">
              <a:solidFill>
                <a:srgbClr val="95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3" name="Text Box 39"/>
            <p:cNvSpPr txBox="1">
              <a:spLocks noChangeArrowheads="1"/>
            </p:cNvSpPr>
            <p:nvPr/>
          </p:nvSpPr>
          <p:spPr bwMode="auto">
            <a:xfrm>
              <a:off x="3552" y="1920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Triscalar interactions</a:t>
              </a:r>
            </a:p>
          </p:txBody>
        </p:sp>
      </p:grpSp>
      <p:grpSp>
        <p:nvGrpSpPr>
          <p:cNvPr id="103467" name="Group 43"/>
          <p:cNvGrpSpPr>
            <a:grpSpLocks/>
          </p:cNvGrpSpPr>
          <p:nvPr/>
        </p:nvGrpSpPr>
        <p:grpSpPr bwMode="auto">
          <a:xfrm>
            <a:off x="4495800" y="4343400"/>
            <a:ext cx="3657600" cy="1828800"/>
            <a:chOff x="2832" y="2736"/>
            <a:chExt cx="2304" cy="1152"/>
          </a:xfrm>
        </p:grpSpPr>
        <p:sp>
          <p:nvSpPr>
            <p:cNvPr id="103465" name="Rectangle 41"/>
            <p:cNvSpPr>
              <a:spLocks noChangeArrowheads="1"/>
            </p:cNvSpPr>
            <p:nvPr/>
          </p:nvSpPr>
          <p:spPr bwMode="auto">
            <a:xfrm>
              <a:off x="2832" y="2736"/>
              <a:ext cx="2304" cy="1152"/>
            </a:xfrm>
            <a:prstGeom prst="rect">
              <a:avLst/>
            </a:prstGeom>
            <a:solidFill>
              <a:srgbClr val="E4D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Text Box 42"/>
            <p:cNvSpPr txBox="1">
              <a:spLocks noChangeArrowheads="1"/>
            </p:cNvSpPr>
            <p:nvPr/>
          </p:nvSpPr>
          <p:spPr bwMode="auto">
            <a:xfrm>
              <a:off x="2976" y="2880"/>
              <a:ext cx="201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O(1) CPV phases &amp; flavor mixing ruled out by expt: </a:t>
              </a:r>
              <a:r>
                <a:rPr lang="ja-JP" altLang="en-US" sz="2000" i="1">
                  <a:solidFill>
                    <a:srgbClr val="950000"/>
                  </a:solidFill>
                </a:rPr>
                <a:t>“</a:t>
              </a:r>
              <a:r>
                <a:rPr lang="en-US" sz="2000" i="1">
                  <a:solidFill>
                    <a:srgbClr val="950000"/>
                  </a:solidFill>
                </a:rPr>
                <a:t>SUSY CP</a:t>
              </a:r>
              <a:r>
                <a:rPr lang="ja-JP" altLang="en-US" sz="2000" i="1">
                  <a:solidFill>
                    <a:srgbClr val="950000"/>
                  </a:solidFill>
                </a:rPr>
                <a:t>”</a:t>
              </a:r>
              <a:r>
                <a:rPr lang="en-US" sz="2000" i="1">
                  <a:solidFill>
                    <a:srgbClr val="950000"/>
                  </a:solidFill>
                </a:rPr>
                <a:t> &amp; </a:t>
              </a:r>
              <a:r>
                <a:rPr lang="ja-JP" altLang="en-US" sz="2000" i="1">
                  <a:solidFill>
                    <a:srgbClr val="950000"/>
                  </a:solidFill>
                </a:rPr>
                <a:t>“</a:t>
              </a:r>
              <a:r>
                <a:rPr lang="en-US" sz="2000" i="1">
                  <a:solidFill>
                    <a:srgbClr val="950000"/>
                  </a:solidFill>
                </a:rPr>
                <a:t>SUSY flavor</a:t>
              </a:r>
              <a:r>
                <a:rPr lang="ja-JP" altLang="en-US" sz="2000" i="1">
                  <a:solidFill>
                    <a:srgbClr val="950000"/>
                  </a:solidFill>
                </a:rPr>
                <a:t>”</a:t>
              </a:r>
              <a:r>
                <a:rPr lang="en-US" sz="2000" i="1">
                  <a:solidFill>
                    <a:srgbClr val="950000"/>
                  </a:solidFill>
                </a:rPr>
                <a:t> problems</a:t>
              </a:r>
              <a:r>
                <a:rPr lang="en-US" sz="2000" i="1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103468" name="Group 44"/>
          <p:cNvGrpSpPr>
            <a:grpSpLocks/>
          </p:cNvGrpSpPr>
          <p:nvPr/>
        </p:nvGrpSpPr>
        <p:grpSpPr bwMode="auto">
          <a:xfrm>
            <a:off x="609600" y="533400"/>
            <a:ext cx="5334000" cy="1676400"/>
            <a:chOff x="1968" y="1920"/>
            <a:chExt cx="3360" cy="1056"/>
          </a:xfrm>
        </p:grpSpPr>
        <p:sp>
          <p:nvSpPr>
            <p:cNvPr id="103469" name="Rectangle 45"/>
            <p:cNvSpPr>
              <a:spLocks noChangeArrowheads="1"/>
            </p:cNvSpPr>
            <p:nvPr/>
          </p:nvSpPr>
          <p:spPr bwMode="auto">
            <a:xfrm>
              <a:off x="1968" y="1920"/>
              <a:ext cx="3360" cy="1056"/>
            </a:xfrm>
            <a:prstGeom prst="rect">
              <a:avLst/>
            </a:prstGeom>
            <a:solidFill>
              <a:srgbClr val="E4D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70" name="Picture 46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96"/>
              <a:ext cx="316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71" name="Text Box 47"/>
            <p:cNvSpPr txBox="1">
              <a:spLocks noChangeArrowheads="1"/>
            </p:cNvSpPr>
            <p:nvPr/>
          </p:nvSpPr>
          <p:spPr bwMode="auto">
            <a:xfrm>
              <a:off x="2112" y="2064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</a:rPr>
                <a:t>One solution: 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</a:t>
              </a:r>
              <a:r>
                <a:rPr lang="en-US" sz="2000" i="1">
                  <a:solidFill>
                    <a:schemeClr val="accent2"/>
                  </a:solidFill>
                </a:rPr>
                <a:t> ~ Y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</a:t>
              </a:r>
              <a:r>
                <a:rPr lang="en-US" sz="2000" i="1">
                  <a:solidFill>
                    <a:schemeClr val="accent2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6895" y="3498825"/>
            <a:ext cx="8262290" cy="2468247"/>
            <a:chOff x="506895" y="3498825"/>
            <a:chExt cx="8262290" cy="2468247"/>
          </a:xfrm>
        </p:grpSpPr>
        <p:pic>
          <p:nvPicPr>
            <p:cNvPr id="42" name="Picture 10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98825"/>
              <a:ext cx="3385626" cy="171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3" name="Picture 10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93" y="3498825"/>
              <a:ext cx="2482166" cy="171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33400" y="3498825"/>
              <a:ext cx="3360738" cy="1710447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6895" y="559774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90"/>
                  </a:solidFill>
                </a:rPr>
                <a:t>One Loop: EDM, </a:t>
              </a:r>
              <a:r>
                <a:rPr lang="en-US" i="1" dirty="0" err="1" smtClean="0">
                  <a:solidFill>
                    <a:srgbClr val="000090"/>
                  </a:solidFill>
                </a:rPr>
                <a:t>cEDM</a:t>
              </a:r>
              <a:endParaRPr lang="en-US" i="1" dirty="0">
                <a:solidFill>
                  <a:srgbClr val="00009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94892" y="5597740"/>
              <a:ext cx="427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90"/>
                  </a:solidFill>
                </a:rPr>
                <a:t>Two Loop  “Barr Zee”: EDM, </a:t>
              </a:r>
              <a:r>
                <a:rPr lang="en-US" i="1" dirty="0" err="1" smtClean="0">
                  <a:solidFill>
                    <a:srgbClr val="000090"/>
                  </a:solidFill>
                </a:rPr>
                <a:t>cEDM</a:t>
              </a:r>
              <a:endParaRPr lang="en-US" i="1" dirty="0">
                <a:solidFill>
                  <a:srgbClr val="000090"/>
                </a:solidFill>
              </a:endParaRPr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059" y="3498825"/>
              <a:ext cx="1792126" cy="171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9" name="Rectangle 48"/>
            <p:cNvSpPr/>
            <p:nvPr/>
          </p:nvSpPr>
          <p:spPr bwMode="auto">
            <a:xfrm>
              <a:off x="4494893" y="3498825"/>
              <a:ext cx="4274291" cy="1710447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09800" y="3200399"/>
            <a:ext cx="3684105" cy="3136005"/>
            <a:chOff x="2209800" y="3200399"/>
            <a:chExt cx="3684105" cy="3136005"/>
          </a:xfrm>
        </p:grpSpPr>
        <p:sp>
          <p:nvSpPr>
            <p:cNvPr id="4" name="TextBox 3"/>
            <p:cNvSpPr txBox="1"/>
            <p:nvPr/>
          </p:nvSpPr>
          <p:spPr>
            <a:xfrm>
              <a:off x="2209800" y="5967072"/>
              <a:ext cx="368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90"/>
                  </a:solidFill>
                </a:rPr>
                <a:t>Two Loop: Weinberg 3 Gluon</a:t>
              </a:r>
              <a:endParaRPr lang="en-US" i="1" dirty="0">
                <a:solidFill>
                  <a:srgbClr val="000090"/>
                </a:solidFill>
              </a:endParaRPr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200399"/>
              <a:ext cx="1894991" cy="2419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3276600" y="3200399"/>
              <a:ext cx="1894991" cy="2397341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95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10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8825"/>
            <a:ext cx="3385626" cy="17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" y="3498825"/>
            <a:ext cx="3360738" cy="171044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95" y="559774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One Loop: EDM, </a:t>
            </a:r>
            <a:r>
              <a:rPr lang="en-US" i="1" dirty="0" err="1" smtClean="0">
                <a:solidFill>
                  <a:srgbClr val="000090"/>
                </a:solidFill>
              </a:rPr>
              <a:t>cEDM</a:t>
            </a:r>
            <a:endParaRPr lang="en-US" i="1" dirty="0">
              <a:solidFill>
                <a:srgbClr val="000090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1" y="3498825"/>
            <a:ext cx="3167307" cy="257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636071" y="5791200"/>
            <a:ext cx="180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>
                <a:solidFill>
                  <a:srgbClr val="940000"/>
                </a:solidFill>
              </a:rPr>
              <a:t>Ritz CIPANP 09 +</a:t>
            </a:r>
          </a:p>
        </p:txBody>
      </p: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5257800" y="1219200"/>
            <a:ext cx="2667000" cy="1447800"/>
            <a:chOff x="2592" y="1920"/>
            <a:chExt cx="1680" cy="912"/>
          </a:xfrm>
        </p:grpSpPr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2592" y="1920"/>
              <a:ext cx="1680" cy="912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736" y="2016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950000"/>
                  </a:solidFill>
                </a:rPr>
                <a:t>Universality Assumption</a:t>
              </a:r>
              <a:endParaRPr lang="en-US" sz="1400" i="1">
                <a:solidFill>
                  <a:srgbClr val="800080"/>
                </a:solidFill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3024" y="2256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</a:pP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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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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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</a:t>
              </a:r>
              <a:endParaRPr lang="en-US" sz="1400" i="1">
                <a:solidFill>
                  <a:schemeClr val="accent2"/>
                </a:solidFill>
                <a:latin typeface="Symbol" charset="0"/>
                <a:sym typeface="Symbol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2976" y="2496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</a:pPr>
              <a:r>
                <a:rPr lang="en-US" sz="1400" i="1">
                  <a:solidFill>
                    <a:schemeClr val="accent2"/>
                  </a:solidFill>
                </a:rPr>
                <a:t>Common 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1400" i="1" baseline="-25000">
                  <a:solidFill>
                    <a:schemeClr val="accent2"/>
                  </a:solidFill>
                </a:rPr>
                <a:t>A</a:t>
              </a:r>
              <a:endParaRPr lang="en-US" sz="1400" i="1">
                <a:solidFill>
                  <a:srgbClr val="800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95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10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8825"/>
            <a:ext cx="3385626" cy="17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" name="Picture 10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3" y="3498825"/>
            <a:ext cx="2482166" cy="17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" y="3498825"/>
            <a:ext cx="3360738" cy="171044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95" y="559774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One Loop: EDM, </a:t>
            </a:r>
            <a:r>
              <a:rPr lang="en-US" i="1" dirty="0" err="1" smtClean="0">
                <a:solidFill>
                  <a:srgbClr val="000090"/>
                </a:solidFill>
              </a:rPr>
              <a:t>cEDM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4892" y="5597740"/>
            <a:ext cx="427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Two Loop  “Barr Zee”: EDM, </a:t>
            </a:r>
            <a:r>
              <a:rPr lang="en-US" i="1" dirty="0" err="1" smtClean="0">
                <a:solidFill>
                  <a:srgbClr val="000090"/>
                </a:solidFill>
              </a:rPr>
              <a:t>cEDM</a:t>
            </a:r>
            <a:endParaRPr lang="en-US" i="1" dirty="0">
              <a:solidFill>
                <a:srgbClr val="000090"/>
              </a:solidFill>
            </a:endParaRPr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59" y="3498825"/>
            <a:ext cx="1792126" cy="17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4494893" y="3498825"/>
            <a:ext cx="4274291" cy="171044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958" y="6150398"/>
            <a:ext cx="62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Heavy </a:t>
            </a:r>
            <a:r>
              <a:rPr lang="en-US" i="1" dirty="0" err="1" smtClean="0">
                <a:solidFill>
                  <a:srgbClr val="660066"/>
                </a:solidFill>
              </a:rPr>
              <a:t>squarks</a:t>
            </a:r>
            <a:r>
              <a:rPr lang="en-US" i="1" dirty="0" smtClean="0">
                <a:solidFill>
                  <a:srgbClr val="660066"/>
                </a:solidFill>
              </a:rPr>
              <a:t>:  electroweak Barr-Zee dominates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2857" y="6260068"/>
            <a:ext cx="43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One &amp; two Loop: EDM, </a:t>
            </a:r>
            <a:r>
              <a:rPr lang="en-US" i="1" dirty="0" err="1" smtClean="0">
                <a:solidFill>
                  <a:srgbClr val="000090"/>
                </a:solidFill>
              </a:rPr>
              <a:t>cEDM</a:t>
            </a:r>
            <a:endParaRPr lang="en-US" i="1" dirty="0">
              <a:solidFill>
                <a:srgbClr val="00009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2189" y="3381189"/>
            <a:ext cx="2973773" cy="2737007"/>
            <a:chOff x="1402189" y="3381189"/>
            <a:chExt cx="2973773" cy="27370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2189" y="3381189"/>
              <a:ext cx="2973773" cy="273700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1402189" y="3381190"/>
              <a:ext cx="2973773" cy="2737006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91855" y="3381188"/>
            <a:ext cx="2834640" cy="2737007"/>
            <a:chOff x="4991855" y="3381189"/>
            <a:chExt cx="2834640" cy="26601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91855" y="3381190"/>
              <a:ext cx="2834639" cy="266016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auto">
            <a:xfrm>
              <a:off x="5007095" y="3381189"/>
              <a:ext cx="2819400" cy="2660166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3889182"/>
            <a:ext cx="1524000" cy="369332"/>
            <a:chOff x="7433987" y="6260068"/>
            <a:chExt cx="152400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433987" y="63524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660066"/>
                  </a:solidFill>
                </a:rPr>
                <a:t>m</a:t>
              </a:r>
              <a:r>
                <a:rPr lang="en-US" sz="1200" i="1" baseline="-25000" dirty="0" err="1" smtClean="0">
                  <a:solidFill>
                    <a:srgbClr val="660066"/>
                  </a:solidFill>
                </a:rPr>
                <a:t>q</a:t>
              </a:r>
              <a:r>
                <a:rPr lang="en-US" sz="1200" i="1" dirty="0" smtClean="0">
                  <a:solidFill>
                    <a:srgbClr val="660066"/>
                  </a:solidFill>
                </a:rPr>
                <a:t>  ~ 200 GeV</a:t>
              </a:r>
              <a:endParaRPr lang="en-US" sz="1200" i="1" dirty="0">
                <a:solidFill>
                  <a:srgbClr val="66006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5783" y="6260068"/>
              <a:ext cx="459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660066"/>
                  </a:solidFill>
                </a:rPr>
                <a:t>~</a:t>
              </a:r>
              <a:endParaRPr lang="en-US" sz="1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16486" y="5099034"/>
            <a:ext cx="1524000" cy="369332"/>
            <a:chOff x="7433987" y="6260068"/>
            <a:chExt cx="1524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7433987" y="63524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660066"/>
                  </a:solidFill>
                </a:rPr>
                <a:t>m</a:t>
              </a:r>
              <a:r>
                <a:rPr lang="en-US" sz="1200" i="1" baseline="-25000" dirty="0" err="1" smtClean="0">
                  <a:solidFill>
                    <a:srgbClr val="660066"/>
                  </a:solidFill>
                </a:rPr>
                <a:t>q</a:t>
              </a:r>
              <a:r>
                <a:rPr lang="en-US" sz="1200" i="1" dirty="0" smtClean="0">
                  <a:solidFill>
                    <a:srgbClr val="660066"/>
                  </a:solidFill>
                </a:rPr>
                <a:t>  ~ 500 GeV</a:t>
              </a:r>
              <a:endParaRPr lang="en-US" sz="1200" i="1" dirty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5783" y="6260068"/>
              <a:ext cx="459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660066"/>
                  </a:solidFill>
                </a:rPr>
                <a:t>~</a:t>
              </a:r>
              <a:endParaRPr lang="en-US" sz="1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16486" y="5409920"/>
            <a:ext cx="1524000" cy="369332"/>
            <a:chOff x="7433987" y="6260068"/>
            <a:chExt cx="1524000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7433987" y="63524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660066"/>
                  </a:solidFill>
                </a:rPr>
                <a:t> </a:t>
              </a:r>
              <a:r>
                <a:rPr lang="en-US" sz="1200" i="1" dirty="0" err="1" smtClean="0">
                  <a:solidFill>
                    <a:srgbClr val="660066"/>
                  </a:solidFill>
                </a:rPr>
                <a:t>m</a:t>
              </a:r>
              <a:r>
                <a:rPr lang="en-US" sz="1200" i="1" baseline="-25000" dirty="0" err="1" smtClean="0">
                  <a:solidFill>
                    <a:srgbClr val="660066"/>
                  </a:solidFill>
                </a:rPr>
                <a:t>q</a:t>
              </a:r>
              <a:r>
                <a:rPr lang="en-US" sz="1200" i="1" dirty="0" smtClean="0">
                  <a:solidFill>
                    <a:srgbClr val="660066"/>
                  </a:solidFill>
                </a:rPr>
                <a:t>  ~ 1000 GeV</a:t>
              </a:r>
              <a:endParaRPr lang="en-US" sz="1200" i="1" dirty="0">
                <a:solidFill>
                  <a:srgbClr val="66006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5783" y="6260068"/>
              <a:ext cx="459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660066"/>
                  </a:solidFill>
                </a:rPr>
                <a:t>~</a:t>
              </a:r>
              <a:endParaRPr lang="en-US" sz="1400" dirty="0">
                <a:solidFill>
                  <a:srgbClr val="660066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H="1">
            <a:off x="3124200" y="4258514"/>
            <a:ext cx="338413" cy="407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685185" y="4834106"/>
            <a:ext cx="591415" cy="357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2971800" y="5406811"/>
            <a:ext cx="490813" cy="95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16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46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IV. Higgs Portal CPV</a:t>
            </a:r>
          </a:p>
        </p:txBody>
      </p:sp>
    </p:spTree>
    <p:extLst>
      <p:ext uri="{BB962C8B-B14F-4D97-AF65-F5344CB8AC3E}">
        <p14:creationId xmlns:p14="http://schemas.microsoft.com/office/powerpoint/2010/main" val="145210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47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What is the CP Nature of the Higgs Boson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1232" y="2052875"/>
            <a:ext cx="615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Interesting possibilities if part of an extended scalar sector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48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What is the CP Nature of the Higgs Boson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1232" y="2052875"/>
            <a:ext cx="6150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Interesting possibilities if part of an extended scalar sector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Two Higgs doublets ?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461" y="3884369"/>
            <a:ext cx="26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H </a:t>
            </a:r>
            <a:r>
              <a:rPr lang="en-US" sz="2400" i="1" dirty="0">
                <a:solidFill>
                  <a:srgbClr val="000090"/>
                </a:solidFill>
                <a:latin typeface="cmsy10"/>
                <a:ea typeface="ＭＳ Ｐゴシック"/>
                <a:cs typeface="cmsy10"/>
              </a:rPr>
              <a:t>! 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1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, 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2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3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49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What is the CP Nature of the Higgs Boson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1232" y="2052875"/>
            <a:ext cx="6150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Interesting possibilities if part of an extended scalar sector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Two Higgs doublets ?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461" y="3884369"/>
            <a:ext cx="26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H </a:t>
            </a:r>
            <a:r>
              <a:rPr lang="en-US" sz="2400" i="1" dirty="0">
                <a:solidFill>
                  <a:srgbClr val="000090"/>
                </a:solidFill>
                <a:latin typeface="cmsy10"/>
                <a:ea typeface="ＭＳ Ｐゴシック"/>
                <a:cs typeface="cmsy10"/>
              </a:rPr>
              <a:t>! 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1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, 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2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576" y="4895839"/>
            <a:ext cx="44876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An example: MSSM but not most general due to restrictions of supersymmetry</a:t>
            </a:r>
            <a:endParaRPr lang="en-US" sz="24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1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5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err="1" smtClean="0">
                <a:solidFill>
                  <a:srgbClr val="000090"/>
                </a:solidFill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3200" i="1" dirty="0" smtClean="0">
                <a:solidFill>
                  <a:srgbClr val="000090"/>
                </a:solidFill>
              </a:rPr>
              <a:t>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q</a:t>
            </a:r>
            <a:r>
              <a:rPr lang="en-US" sz="3200" i="1" baseline="-25000" dirty="0" err="1" smtClean="0">
                <a:solidFill>
                  <a:srgbClr val="660066"/>
                </a:solidFill>
                <a:cs typeface="Symbol" charset="2"/>
              </a:rPr>
              <a:t>QCD</a:t>
            </a:r>
            <a:r>
              <a:rPr lang="en-US" sz="3200" i="1" dirty="0" smtClean="0">
                <a:solidFill>
                  <a:srgbClr val="000090"/>
                </a:solidFill>
              </a:rPr>
              <a:t>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+  </a:t>
            </a:r>
            <a:r>
              <a:rPr lang="en-US" sz="3200" i="1" dirty="0" err="1" smtClean="0">
                <a:solidFill>
                  <a:srgbClr val="000090"/>
                </a:solidFill>
                <a:cs typeface="Symbol" charset="2"/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  <a:cs typeface="Symbol" charset="2"/>
              </a:rPr>
              <a:t>n</a:t>
            </a:r>
            <a:r>
              <a:rPr lang="en-US" sz="3200" i="1" baseline="30000" dirty="0" err="1" smtClean="0">
                <a:solidFill>
                  <a:srgbClr val="000090"/>
                </a:solidFill>
                <a:cs typeface="Symbol" charset="2"/>
              </a:rPr>
              <a:t>CKM</a:t>
            </a:r>
            <a:endParaRPr lang="en-US" sz="32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1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50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What is the CP Nature of the Higgs Boson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1232" y="2052875"/>
            <a:ext cx="6150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Interesting possibilities if part of an extended scalar sector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Two Higgs doublets ?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latin typeface="Arial"/>
              <a:ea typeface="ＭＳ Ｐゴシック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>
                <a:solidFill>
                  <a:srgbClr val="660066"/>
                </a:solidFill>
                <a:latin typeface="Arial"/>
                <a:ea typeface="ＭＳ Ｐゴシック"/>
                <a:cs typeface="ＭＳ Ｐゴシック"/>
              </a:rPr>
              <a:t>New parameters: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7461" y="3884369"/>
            <a:ext cx="260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H </a:t>
            </a:r>
            <a:r>
              <a:rPr lang="en-US" sz="2400" i="1" dirty="0">
                <a:solidFill>
                  <a:srgbClr val="000090"/>
                </a:solidFill>
                <a:latin typeface="cmsy10"/>
                <a:ea typeface="ＭＳ Ｐゴシック"/>
                <a:cs typeface="cmsy10"/>
              </a:rPr>
              <a:t>! 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1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, 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2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cmsy10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7461" y="5190328"/>
            <a:ext cx="337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tan </a:t>
            </a:r>
            <a:r>
              <a:rPr lang="en-US" sz="2400" i="1" dirty="0">
                <a:solidFill>
                  <a:srgbClr val="000090"/>
                </a:solidFill>
                <a:latin typeface="Symbol" charset="2"/>
                <a:ea typeface="ＭＳ Ｐゴシック"/>
                <a:cs typeface="Symbol" charset="2"/>
              </a:rPr>
              <a:t>b 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= &lt;H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1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&gt; / &lt;H</a:t>
            </a:r>
            <a:r>
              <a:rPr lang="en-US" sz="2400" i="1" baseline="-25000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2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&gt;</a:t>
            </a:r>
          </a:p>
          <a:p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 sin </a:t>
            </a:r>
            <a:r>
              <a:rPr lang="en-US" sz="2400" i="1" dirty="0" err="1">
                <a:solidFill>
                  <a:srgbClr val="000090"/>
                </a:solidFill>
                <a:latin typeface="Symbol" charset="2"/>
                <a:ea typeface="ＭＳ Ｐゴシック"/>
                <a:cs typeface="Symbol" charset="2"/>
              </a:rPr>
              <a:t>a</a:t>
            </a:r>
            <a:r>
              <a:rPr lang="en-US" sz="2400" i="1" baseline="-25000" dirty="0" err="1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b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Symbol" charset="2"/>
              </a:rPr>
              <a:t> </a:t>
            </a:r>
            <a:r>
              <a:rPr lang="en-US" sz="24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</a:t>
            </a:r>
            <a:endParaRPr lang="en-US" sz="2000" i="1" dirty="0">
              <a:solidFill>
                <a:srgbClr val="000090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237" y="5635918"/>
            <a:ext cx="114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/>
                <a:ea typeface="ＭＳ Ｐゴシック"/>
                <a:cs typeface="ＭＳ Ｐゴシック"/>
              </a:rPr>
              <a:t>CPV !</a:t>
            </a:r>
          </a:p>
        </p:txBody>
      </p:sp>
    </p:spTree>
    <p:extLst>
      <p:ext uri="{BB962C8B-B14F-4D97-AF65-F5344CB8AC3E}">
        <p14:creationId xmlns:p14="http://schemas.microsoft.com/office/powerpoint/2010/main" val="124859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51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Two Higgs Double Model: Features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8956" y="2714562"/>
            <a:ext cx="7629244" cy="1965109"/>
            <a:chOff x="828956" y="2714562"/>
            <a:chExt cx="7629244" cy="1965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956" y="2714562"/>
              <a:ext cx="7629244" cy="196510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828956" y="2714562"/>
              <a:ext cx="7629244" cy="196510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956" y="1927737"/>
            <a:ext cx="30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Scalar Potential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143" y="5171230"/>
            <a:ext cx="590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Complex parameters</a:t>
            </a:r>
            <a:r>
              <a:rPr lang="en-US" sz="2400" i="1" dirty="0" smtClean="0">
                <a:solidFill>
                  <a:srgbClr val="000090"/>
                </a:solidFill>
              </a:rPr>
              <a:t>:	m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12</a:t>
            </a:r>
            <a:r>
              <a:rPr lang="en-US" sz="24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400" i="1" dirty="0" smtClean="0">
                <a:solidFill>
                  <a:srgbClr val="000090"/>
                </a:solidFill>
              </a:rPr>
              <a:t>  &amp;  </a:t>
            </a:r>
            <a:r>
              <a:rPr lang="en-US" sz="24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2400" i="1" baseline="-25000" dirty="0" smtClean="0">
                <a:solidFill>
                  <a:srgbClr val="000090"/>
                </a:solidFill>
                <a:cs typeface="Symbol" charset="2"/>
              </a:rPr>
              <a:t>5,6,7</a:t>
            </a:r>
            <a:r>
              <a:rPr lang="en-US" sz="2400" i="1" dirty="0" smtClean="0">
                <a:solidFill>
                  <a:srgbClr val="000090"/>
                </a:solidFill>
              </a:rPr>
              <a:t>	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Two Higgs Double Model: Features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422" y="2978646"/>
            <a:ext cx="8325874" cy="935625"/>
            <a:chOff x="581422" y="2978646"/>
            <a:chExt cx="8325874" cy="935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22" y="2978646"/>
              <a:ext cx="8325874" cy="9356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581422" y="2978646"/>
              <a:ext cx="8325874" cy="935625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8956" y="1927737"/>
            <a:ext cx="394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Yukawa Interactions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956" y="4467453"/>
            <a:ext cx="7448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</a:rPr>
              <a:t>Notation: 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2400" i="1" baseline="-25000" dirty="0" err="1" smtClean="0">
                <a:solidFill>
                  <a:srgbClr val="000090"/>
                </a:solidFill>
                <a:cs typeface="Symbol" charset="2"/>
              </a:rPr>
              <a:t>j</a:t>
            </a: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  		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Matrices in flavor space 						          (denoted 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Y</a:t>
            </a:r>
            <a:r>
              <a:rPr lang="en-US" sz="2400" i="1" baseline="-25000" dirty="0" err="1" smtClean="0">
                <a:solidFill>
                  <a:srgbClr val="660066"/>
                </a:solidFill>
                <a:cs typeface="Symbol" charset="2"/>
              </a:rPr>
              <a:t>j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 elsewhere)</a:t>
            </a: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“Type III 2DHM”	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Both doublets couple to 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u</a:t>
            </a:r>
            <a:r>
              <a:rPr lang="en-US" sz="2400" i="1" baseline="-25000" dirty="0" err="1" smtClean="0">
                <a:solidFill>
                  <a:srgbClr val="660066"/>
                </a:solidFill>
                <a:cs typeface="Symbol" charset="2"/>
              </a:rPr>
              <a:t>R</a:t>
            </a:r>
            <a:r>
              <a:rPr lang="en-US" sz="2400" i="1" baseline="-25000" dirty="0" smtClean="0">
                <a:solidFill>
                  <a:srgbClr val="660066"/>
                </a:solidFill>
                <a:cs typeface="Symbol" charset="2"/>
              </a:rPr>
              <a:t> </a:t>
            </a:r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&amp; </a:t>
            </a:r>
            <a:r>
              <a:rPr lang="en-US" sz="2400" i="1" dirty="0" err="1" smtClean="0">
                <a:solidFill>
                  <a:srgbClr val="660066"/>
                </a:solidFill>
                <a:cs typeface="Symbol" charset="2"/>
              </a:rPr>
              <a:t>d</a:t>
            </a:r>
            <a:r>
              <a:rPr lang="en-US" sz="2400" i="1" baseline="-25000" dirty="0" err="1" smtClean="0">
                <a:solidFill>
                  <a:srgbClr val="660066"/>
                </a:solidFill>
                <a:cs typeface="Symbol" charset="2"/>
              </a:rPr>
              <a:t>R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9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53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Two Higgs Double Model: Features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1422" y="2978646"/>
            <a:ext cx="8325874" cy="935625"/>
            <a:chOff x="581422" y="2978646"/>
            <a:chExt cx="8325874" cy="935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22" y="2978646"/>
              <a:ext cx="8325874" cy="9356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581422" y="2978646"/>
              <a:ext cx="8325874" cy="935625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8956" y="1927737"/>
            <a:ext cx="394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Yukawa Interactions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956" y="4467453"/>
            <a:ext cx="744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</a:rPr>
              <a:t>Avoid “Flavor Changing Neutral Currents” :</a:t>
            </a:r>
            <a:endParaRPr lang="en-US" sz="2400" i="1" dirty="0">
              <a:solidFill>
                <a:srgbClr val="000090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 smtClean="0">
              <a:solidFill>
                <a:srgbClr val="000090"/>
              </a:solidFill>
              <a:cs typeface="Symbol" charset="2"/>
            </a:endParaRPr>
          </a:p>
          <a:p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	Place restrictions on the the Yukawa couplings  </a:t>
            </a:r>
            <a:r>
              <a:rPr lang="en-US" sz="2400" i="1" dirty="0" smtClean="0">
                <a:solidFill>
                  <a:srgbClr val="660066"/>
                </a:solidFill>
                <a:latin typeface="cmsy10"/>
                <a:cs typeface="cmsy10"/>
              </a:rPr>
              <a:t>!</a:t>
            </a:r>
            <a:endParaRPr lang="en-US" sz="2400" i="1" dirty="0" smtClean="0">
              <a:solidFill>
                <a:srgbClr val="660066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“Type I &amp; Type II 2DHM”	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54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Two Higgs Double Model: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956" y="1927737"/>
            <a:ext cx="394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Yukawa Interactions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956" y="4467453"/>
            <a:ext cx="744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</a:rPr>
              <a:t>Avoid “Flavor Changing Neutral Currents” :</a:t>
            </a:r>
            <a:endParaRPr lang="en-US" sz="2400" i="1" dirty="0">
              <a:solidFill>
                <a:srgbClr val="000090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 smtClean="0">
              <a:solidFill>
                <a:srgbClr val="000090"/>
              </a:solidFill>
              <a:cs typeface="Symbol" charset="2"/>
            </a:endParaRPr>
          </a:p>
          <a:p>
            <a:r>
              <a:rPr lang="en-US" sz="2400" i="1" dirty="0" smtClean="0">
                <a:solidFill>
                  <a:srgbClr val="660066"/>
                </a:solidFill>
                <a:cs typeface="Symbol" charset="2"/>
              </a:rPr>
              <a:t>	Place restrictions on the the Yukawa couplings  </a:t>
            </a:r>
            <a:r>
              <a:rPr lang="en-US" sz="2400" i="1" dirty="0" smtClean="0">
                <a:solidFill>
                  <a:srgbClr val="660066"/>
                </a:solidFill>
                <a:latin typeface="cmsy10"/>
                <a:cs typeface="cmsy10"/>
              </a:rPr>
              <a:t>!</a:t>
            </a:r>
            <a:endParaRPr lang="en-US" sz="2400" i="1" dirty="0" smtClean="0">
              <a:solidFill>
                <a:srgbClr val="660066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sz="2400" i="1" dirty="0">
              <a:solidFill>
                <a:srgbClr val="660066"/>
              </a:solidFill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  <a:cs typeface="Symbol" charset="2"/>
              </a:rPr>
              <a:t>“Type I &amp; Type II 2DHM”	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67" y="2686605"/>
            <a:ext cx="6402220" cy="1474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258866" y="2686606"/>
            <a:ext cx="6402221" cy="1474856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3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6925EC-4E89-DB40-A179-CEF43677F322}" type="slidenum">
              <a:rPr lang="en-US" sz="1400" i="0">
                <a:solidFill>
                  <a:srgbClr val="000000"/>
                </a:solidFill>
              </a:rPr>
              <a:pPr/>
              <a:t>55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79" y="609600"/>
            <a:ext cx="8554595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 </a:t>
            </a:r>
            <a:r>
              <a:rPr lang="en-US" sz="2800" b="1" i="1" dirty="0" smtClean="0">
                <a:solidFill>
                  <a:srgbClr val="000090"/>
                </a:solidFill>
              </a:rPr>
              <a:t>Two Higgs Double Model: Features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28956" y="2714562"/>
            <a:ext cx="7629244" cy="1965109"/>
            <a:chOff x="828956" y="2714562"/>
            <a:chExt cx="7629244" cy="1965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956" y="2714562"/>
              <a:ext cx="7629244" cy="196510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828956" y="2714562"/>
              <a:ext cx="7629244" cy="196510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956" y="1927737"/>
            <a:ext cx="740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Scalar Potential : CPV w/ “Z</a:t>
            </a:r>
            <a:r>
              <a:rPr lang="en-US" sz="2400" b="1" i="1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b="1" i="1" dirty="0" smtClean="0">
                <a:solidFill>
                  <a:srgbClr val="660066"/>
                </a:solidFill>
              </a:rPr>
              <a:t> Symmetry”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143" y="5171230"/>
            <a:ext cx="590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Complex parameters</a:t>
            </a:r>
            <a:r>
              <a:rPr lang="en-US" sz="2400" i="1" dirty="0" smtClean="0">
                <a:solidFill>
                  <a:srgbClr val="000090"/>
                </a:solidFill>
              </a:rPr>
              <a:t>:	m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12</a:t>
            </a:r>
            <a:r>
              <a:rPr lang="en-US" sz="24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400" i="1" dirty="0" smtClean="0">
                <a:solidFill>
                  <a:srgbClr val="000090"/>
                </a:solidFill>
              </a:rPr>
              <a:t>  &amp;  </a:t>
            </a:r>
            <a:r>
              <a:rPr lang="en-US" sz="24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US" sz="2400" i="1" baseline="-25000" dirty="0" smtClean="0">
                <a:solidFill>
                  <a:srgbClr val="000090"/>
                </a:solidFill>
                <a:cs typeface="Symbol" charset="2"/>
              </a:rPr>
              <a:t>5</a:t>
            </a:r>
            <a:r>
              <a:rPr lang="en-US" sz="2400" i="1" dirty="0" smtClean="0">
                <a:solidFill>
                  <a:srgbClr val="000090"/>
                </a:solidFill>
              </a:rPr>
              <a:t>	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65032" y="4069666"/>
            <a:ext cx="2988168" cy="41308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143" y="5801439"/>
            <a:ext cx="336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“</a:t>
            </a:r>
            <a:r>
              <a:rPr lang="en-US" sz="2400" i="1" dirty="0" err="1" smtClean="0">
                <a:solidFill>
                  <a:srgbClr val="660066"/>
                </a:solidFill>
              </a:rPr>
              <a:t>Rephasing</a:t>
            </a:r>
            <a:r>
              <a:rPr lang="en-US" sz="2400" i="1" dirty="0" smtClean="0">
                <a:solidFill>
                  <a:srgbClr val="660066"/>
                </a:solidFill>
              </a:rPr>
              <a:t> invariant”</a:t>
            </a:r>
            <a:r>
              <a:rPr lang="en-US" sz="2400" i="1" dirty="0" smtClean="0">
                <a:solidFill>
                  <a:srgbClr val="000090"/>
                </a:solidFill>
              </a:rPr>
              <a:t>: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267" y="5801438"/>
            <a:ext cx="2757161" cy="670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544267" y="5801438"/>
            <a:ext cx="2757161" cy="670249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Higgs Portal CPV</a:t>
            </a:r>
          </a:p>
        </p:txBody>
      </p:sp>
      <p:sp>
        <p:nvSpPr>
          <p:cNvPr id="108548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>
                <a:solidFill>
                  <a:schemeClr val="accent2"/>
                </a:solidFill>
              </a:rPr>
              <a:t>CPV &amp; 2HDM: Type I &amp; II</a:t>
            </a:r>
            <a:endParaRPr lang="en-US" sz="1600" i="1">
              <a:solidFill>
                <a:srgbClr val="800080"/>
              </a:solidFill>
            </a:endParaRPr>
          </a:p>
        </p:txBody>
      </p:sp>
      <p:pic>
        <p:nvPicPr>
          <p:cNvPr id="1085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47" y="4495800"/>
            <a:ext cx="2286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50" name="Group 7"/>
          <p:cNvGrpSpPr>
            <a:grpSpLocks/>
          </p:cNvGrpSpPr>
          <p:nvPr/>
        </p:nvGrpSpPr>
        <p:grpSpPr bwMode="auto">
          <a:xfrm>
            <a:off x="533400" y="1676400"/>
            <a:ext cx="8229600" cy="1219200"/>
            <a:chOff x="533400" y="1676400"/>
            <a:chExt cx="8229600" cy="1219200"/>
          </a:xfrm>
        </p:grpSpPr>
        <p:pic>
          <p:nvPicPr>
            <p:cNvPr id="10856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52600"/>
              <a:ext cx="807144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2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8229600" cy="12192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</a:endParaRPr>
            </a:p>
          </p:txBody>
        </p:sp>
      </p:grpSp>
      <p:grpSp>
        <p:nvGrpSpPr>
          <p:cNvPr id="108551" name="Group 8"/>
          <p:cNvGrpSpPr>
            <a:grpSpLocks/>
          </p:cNvGrpSpPr>
          <p:nvPr/>
        </p:nvGrpSpPr>
        <p:grpSpPr bwMode="auto">
          <a:xfrm>
            <a:off x="533400" y="3276600"/>
            <a:ext cx="2590800" cy="914400"/>
            <a:chOff x="533400" y="3124200"/>
            <a:chExt cx="2590800" cy="914400"/>
          </a:xfrm>
        </p:grpSpPr>
        <p:pic>
          <p:nvPicPr>
            <p:cNvPr id="108559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00400"/>
              <a:ext cx="2405647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0" name="Rectangle 26"/>
            <p:cNvSpPr>
              <a:spLocks noChangeArrowheads="1"/>
            </p:cNvSpPr>
            <p:nvPr/>
          </p:nvSpPr>
          <p:spPr bwMode="auto">
            <a:xfrm>
              <a:off x="533400" y="3124200"/>
              <a:ext cx="2590800" cy="9144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</a:endParaRPr>
            </a:p>
          </p:txBody>
        </p:sp>
      </p:grpSp>
      <p:grpSp>
        <p:nvGrpSpPr>
          <p:cNvPr id="108552" name="Group 6"/>
          <p:cNvGrpSpPr>
            <a:grpSpLocks/>
          </p:cNvGrpSpPr>
          <p:nvPr/>
        </p:nvGrpSpPr>
        <p:grpSpPr bwMode="auto">
          <a:xfrm>
            <a:off x="5257800" y="3276600"/>
            <a:ext cx="2209800" cy="928688"/>
            <a:chOff x="5334000" y="3119887"/>
            <a:chExt cx="2209800" cy="928538"/>
          </a:xfrm>
        </p:grpSpPr>
        <p:pic>
          <p:nvPicPr>
            <p:cNvPr id="108557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119887"/>
              <a:ext cx="1968500" cy="92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8" name="Rectangle 27"/>
            <p:cNvSpPr>
              <a:spLocks noChangeArrowheads="1"/>
            </p:cNvSpPr>
            <p:nvPr/>
          </p:nvSpPr>
          <p:spPr bwMode="auto">
            <a:xfrm>
              <a:off x="5334000" y="3124200"/>
              <a:ext cx="2209800" cy="91440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100">
                <a:solidFill>
                  <a:srgbClr val="7D0000"/>
                </a:solidFill>
              </a:endParaRPr>
            </a:p>
          </p:txBody>
        </p:sp>
      </p:grp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i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 l</a:t>
            </a:r>
            <a:r>
              <a:rPr lang="en-US" sz="1400" i="1" baseline="-25000" dirty="0" smtClean="0">
                <a:solidFill>
                  <a:schemeClr val="accent2"/>
                </a:solidFill>
                <a:latin typeface="+mn-lt"/>
                <a:cs typeface="Symbol" charset="2"/>
              </a:rPr>
              <a:t>6,7</a:t>
            </a:r>
            <a:r>
              <a:rPr lang="en-US" sz="1400" i="1" dirty="0" smtClean="0">
                <a:solidFill>
                  <a:schemeClr val="accent2"/>
                </a:solidFill>
                <a:latin typeface="+mn-lt"/>
                <a:cs typeface="Symbol" charset="2"/>
              </a:rPr>
              <a:t>  = 0 for simplicity</a:t>
            </a:r>
            <a:endParaRPr lang="en-US" sz="1600" i="1" dirty="0" smtClean="0">
              <a:solidFill>
                <a:srgbClr val="80008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429000" y="3810000"/>
            <a:ext cx="152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555" name="Text Box 13"/>
          <p:cNvSpPr txBox="1">
            <a:spLocks noChangeArrowheads="1"/>
          </p:cNvSpPr>
          <p:nvPr/>
        </p:nvSpPr>
        <p:spPr bwMode="auto">
          <a:xfrm>
            <a:off x="3810000" y="3352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1">
                <a:solidFill>
                  <a:schemeClr val="accent2"/>
                </a:solidFill>
              </a:rPr>
              <a:t>EWSB</a:t>
            </a:r>
            <a:endParaRPr lang="en-US" sz="1600" i="1">
              <a:solidFill>
                <a:srgbClr val="800080"/>
              </a:solidFill>
            </a:endParaRPr>
          </a:p>
        </p:txBody>
      </p:sp>
      <p:sp>
        <p:nvSpPr>
          <p:cNvPr id="108556" name="TextBox 11"/>
          <p:cNvSpPr txBox="1">
            <a:spLocks noChangeArrowheads="1"/>
          </p:cNvSpPr>
          <p:nvPr/>
        </p:nvSpPr>
        <p:spPr bwMode="auto">
          <a:xfrm>
            <a:off x="6781800" y="228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56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8313" y="5155931"/>
            <a:ext cx="20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+ loops w/ quarks &amp; external gluons</a:t>
            </a:r>
            <a:endParaRPr lang="en-US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EDM “Anatomy”</a:t>
            </a:r>
          </a:p>
        </p:txBody>
      </p:sp>
      <p:sp>
        <p:nvSpPr>
          <p:cNvPr id="108556" name="TextBox 11"/>
          <p:cNvSpPr txBox="1">
            <a:spLocks noChangeArrowheads="1"/>
          </p:cNvSpPr>
          <p:nvPr/>
        </p:nvSpPr>
        <p:spPr bwMode="auto">
          <a:xfrm>
            <a:off x="6781800" y="228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57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5" y="1806444"/>
            <a:ext cx="7935255" cy="24856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8525" y="1806444"/>
            <a:ext cx="7935255" cy="2485629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421" y="1193361"/>
            <a:ext cx="2325686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Electron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53" y="3503585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259" y="2064837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II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525" y="4619853"/>
            <a:ext cx="3335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Note: absolute values plotted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EDM “Anatomy”</a:t>
            </a:r>
          </a:p>
        </p:txBody>
      </p:sp>
      <p:sp>
        <p:nvSpPr>
          <p:cNvPr id="108556" name="TextBox 11"/>
          <p:cNvSpPr txBox="1">
            <a:spLocks noChangeArrowheads="1"/>
          </p:cNvSpPr>
          <p:nvPr/>
        </p:nvSpPr>
        <p:spPr bwMode="auto">
          <a:xfrm>
            <a:off x="6781800" y="228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58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421" y="1193361"/>
            <a:ext cx="2325686" cy="3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Neutron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525" y="4619853"/>
            <a:ext cx="3335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Note: absolute values plotted</a:t>
            </a:r>
            <a:endParaRPr lang="en-US" sz="1400" i="1" dirty="0">
              <a:solidFill>
                <a:srgbClr val="0000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2" y="1806444"/>
            <a:ext cx="7952938" cy="2485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88525" y="1806444"/>
            <a:ext cx="7935255" cy="2485629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8252" y="3472986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5059" y="3472986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II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EDM “Anatomy”</a:t>
            </a:r>
          </a:p>
        </p:txBody>
      </p:sp>
      <p:sp>
        <p:nvSpPr>
          <p:cNvPr id="108556" name="TextBox 11"/>
          <p:cNvSpPr txBox="1">
            <a:spLocks noChangeArrowheads="1"/>
          </p:cNvSpPr>
          <p:nvPr/>
        </p:nvSpPr>
        <p:spPr bwMode="auto">
          <a:xfrm>
            <a:off x="6781800" y="228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59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420" y="1193361"/>
            <a:ext cx="28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TVPV </a:t>
            </a:r>
            <a:r>
              <a:rPr lang="en-US" b="1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b="1" i="1" dirty="0" err="1" smtClean="0">
                <a:solidFill>
                  <a:srgbClr val="660066"/>
                </a:solidFill>
                <a:cs typeface="Symbol" charset="2"/>
              </a:rPr>
              <a:t>NN</a:t>
            </a:r>
            <a:r>
              <a:rPr lang="en-US" b="1" i="1" dirty="0" smtClean="0">
                <a:solidFill>
                  <a:srgbClr val="660066"/>
                </a:solidFill>
                <a:cs typeface="Symbol" charset="2"/>
              </a:rPr>
              <a:t> Coupling (I=0)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525" y="4619853"/>
            <a:ext cx="3335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Note: absolute values plotted</a:t>
            </a:r>
            <a:endParaRPr lang="en-US" sz="1400" i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25" y="1806444"/>
            <a:ext cx="7935255" cy="24856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688525" y="1806444"/>
            <a:ext cx="7935255" cy="2485629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8252" y="3427087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</a:t>
            </a:r>
            <a:endParaRPr lang="en-US" sz="1400" i="1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6059" y="3580975"/>
            <a:ext cx="11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90"/>
                </a:solidFill>
              </a:rPr>
              <a:t>Type II</a:t>
            </a:r>
            <a:endParaRPr lang="en-US" sz="1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7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6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err="1" smtClean="0">
                <a:solidFill>
                  <a:srgbClr val="000090"/>
                </a:solidFill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3200" i="1" dirty="0" smtClean="0">
                <a:solidFill>
                  <a:srgbClr val="000090"/>
                </a:solidFill>
              </a:rPr>
              <a:t>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q</a:t>
            </a:r>
            <a:r>
              <a:rPr lang="en-US" sz="3200" i="1" baseline="-25000" dirty="0" err="1" smtClean="0">
                <a:solidFill>
                  <a:srgbClr val="660066"/>
                </a:solidFill>
                <a:cs typeface="Symbol" charset="2"/>
              </a:rPr>
              <a:t>QCD</a:t>
            </a:r>
            <a:r>
              <a:rPr lang="en-US" sz="3200" i="1" dirty="0" smtClean="0">
                <a:solidFill>
                  <a:srgbClr val="000090"/>
                </a:solidFill>
              </a:rPr>
              <a:t>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+  </a:t>
            </a:r>
            <a:r>
              <a:rPr lang="en-US" sz="3200" i="1" dirty="0" err="1" smtClean="0">
                <a:solidFill>
                  <a:srgbClr val="000090"/>
                </a:solidFill>
                <a:cs typeface="Symbol" charset="2"/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  <a:cs typeface="Symbol" charset="2"/>
              </a:rPr>
              <a:t>n</a:t>
            </a:r>
            <a:r>
              <a:rPr lang="en-US" sz="3200" i="1" baseline="30000" dirty="0" err="1" smtClean="0">
                <a:solidFill>
                  <a:srgbClr val="000090"/>
                </a:solidFill>
                <a:cs typeface="Symbol" charset="2"/>
              </a:rPr>
              <a:t>CKM</a:t>
            </a:r>
            <a:endParaRPr lang="en-US" sz="3200" i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83065" y="2294215"/>
            <a:ext cx="1076578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97745" y="2994863"/>
            <a:ext cx="0" cy="8453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2448090" y="3840174"/>
            <a:ext cx="3815627" cy="764975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494" y="3944078"/>
            <a:ext cx="348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</a:rPr>
              <a:t>Strong CP Problem</a:t>
            </a:r>
            <a:endParaRPr lang="en-US" sz="2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0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305800" cy="6324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Future Reach: Higgs Portal CPV</a:t>
            </a:r>
          </a:p>
        </p:txBody>
      </p:sp>
      <p:sp>
        <p:nvSpPr>
          <p:cNvPr id="153603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CPV &amp; 2HDM: Type II illustration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smtClean="0">
                <a:solidFill>
                  <a:srgbClr val="333399"/>
                </a:solidFill>
                <a:latin typeface="Symbol" charset="2"/>
                <a:cs typeface="Symbol" charset="2"/>
              </a:rPr>
              <a:t> l</a:t>
            </a:r>
            <a:r>
              <a:rPr lang="en-US" sz="1400" i="1" baseline="-25000" dirty="0" smtClean="0">
                <a:solidFill>
                  <a:srgbClr val="333399"/>
                </a:solidFill>
                <a:latin typeface="Arial"/>
                <a:cs typeface="Symbol" charset="2"/>
              </a:rPr>
              <a:t>6,7</a:t>
            </a:r>
            <a:r>
              <a:rPr lang="en-US" sz="1400" i="1" dirty="0" smtClean="0">
                <a:solidFill>
                  <a:srgbClr val="333399"/>
                </a:solidFill>
                <a:latin typeface="Arial"/>
                <a:cs typeface="Symbol" charset="2"/>
              </a:rPr>
              <a:t>  = 0 for simplicity</a:t>
            </a:r>
            <a:endParaRPr lang="en-US" sz="1600" i="1" dirty="0" smtClean="0">
              <a:solidFill>
                <a:srgbClr val="800080"/>
              </a:solidFill>
              <a:latin typeface="Symbol" charset="2"/>
              <a:cs typeface="Symbol" charset="2"/>
            </a:endParaRPr>
          </a:p>
        </p:txBody>
      </p:sp>
      <p:pic>
        <p:nvPicPr>
          <p:cNvPr id="153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13"/>
          <p:cNvSpPr txBox="1">
            <a:spLocks noChangeArrowheads="1"/>
          </p:cNvSpPr>
          <p:nvPr/>
        </p:nvSpPr>
        <p:spPr bwMode="auto">
          <a:xfrm>
            <a:off x="457200" y="4724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Present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7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8" name="Text Box 13"/>
          <p:cNvSpPr txBox="1">
            <a:spLocks noChangeArrowheads="1"/>
          </p:cNvSpPr>
          <p:nvPr/>
        </p:nvSpPr>
        <p:spPr bwMode="auto">
          <a:xfrm>
            <a:off x="65532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0.01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9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ThO</a:t>
            </a:r>
          </a:p>
        </p:txBody>
      </p:sp>
      <p:sp>
        <p:nvSpPr>
          <p:cNvPr id="153610" name="Text Box 13"/>
          <p:cNvSpPr txBox="1">
            <a:spLocks noChangeArrowheads="1"/>
          </p:cNvSpPr>
          <p:nvPr/>
        </p:nvSpPr>
        <p:spPr bwMode="auto">
          <a:xfrm>
            <a:off x="30480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 n</a:t>
            </a:r>
          </a:p>
        </p:txBody>
      </p:sp>
      <p:sp>
        <p:nvSpPr>
          <p:cNvPr id="15361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Hg</a:t>
            </a:r>
          </a:p>
        </p:txBody>
      </p:sp>
      <p:cxnSp>
        <p:nvCxnSpPr>
          <p:cNvPr id="14" name="Straight Arrow Connector 13"/>
          <p:cNvCxnSpPr>
            <a:stCxn id="153609" idx="0"/>
          </p:cNvCxnSpPr>
          <p:nvPr/>
        </p:nvCxnSpPr>
        <p:spPr bwMode="auto">
          <a:xfrm flipV="1">
            <a:off x="1562100" y="2895600"/>
            <a:ext cx="2667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38200" y="2438400"/>
            <a:ext cx="990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819400" y="3352800"/>
            <a:ext cx="3048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57912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sin </a:t>
            </a:r>
            <a:r>
              <a:rPr lang="en-US" sz="1600" i="1" dirty="0" err="1">
                <a:solidFill>
                  <a:srgbClr val="660066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1600" i="1" baseline="-25000" dirty="0" err="1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b</a:t>
            </a:r>
            <a:r>
              <a:rPr lang="en-US" sz="1600" i="1" dirty="0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 : CPV scalar mixing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16" name="TextBox 41"/>
          <p:cNvSpPr txBox="1">
            <a:spLocks noChangeArrowheads="1"/>
          </p:cNvSpPr>
          <p:nvPr/>
        </p:nvSpPr>
        <p:spPr bwMode="auto">
          <a:xfrm>
            <a:off x="5562600" y="64008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153617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Ra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67200" y="3352800"/>
            <a:ext cx="4572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458200" y="6478902"/>
            <a:ext cx="49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68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305800" cy="6324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 Higgs Portal CPV: EDMs &amp; LHC</a:t>
            </a:r>
          </a:p>
        </p:txBody>
      </p:sp>
      <p:sp>
        <p:nvSpPr>
          <p:cNvPr id="153603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CPV &amp; 2HDM: Type II illustration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smtClean="0">
                <a:solidFill>
                  <a:srgbClr val="333399"/>
                </a:solidFill>
                <a:latin typeface="Symbol" charset="2"/>
                <a:cs typeface="Symbol" charset="2"/>
              </a:rPr>
              <a:t> l</a:t>
            </a:r>
            <a:r>
              <a:rPr lang="en-US" sz="1400" i="1" baseline="-25000" dirty="0" smtClean="0">
                <a:solidFill>
                  <a:srgbClr val="333399"/>
                </a:solidFill>
                <a:latin typeface="Arial"/>
                <a:cs typeface="Symbol" charset="2"/>
              </a:rPr>
              <a:t>6,7</a:t>
            </a:r>
            <a:r>
              <a:rPr lang="en-US" sz="1400" i="1" dirty="0" smtClean="0">
                <a:solidFill>
                  <a:srgbClr val="333399"/>
                </a:solidFill>
                <a:latin typeface="Arial"/>
                <a:cs typeface="Symbol" charset="2"/>
              </a:rPr>
              <a:t>  = 0 for simplicity</a:t>
            </a:r>
            <a:endParaRPr lang="en-US" sz="1600" i="1" dirty="0" smtClean="0">
              <a:solidFill>
                <a:srgbClr val="800080"/>
              </a:solidFill>
              <a:latin typeface="Symbol" charset="2"/>
              <a:cs typeface="Symbol" charset="2"/>
            </a:endParaRPr>
          </a:p>
        </p:txBody>
      </p:sp>
      <p:pic>
        <p:nvPicPr>
          <p:cNvPr id="153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13"/>
          <p:cNvSpPr txBox="1">
            <a:spLocks noChangeArrowheads="1"/>
          </p:cNvSpPr>
          <p:nvPr/>
        </p:nvSpPr>
        <p:spPr bwMode="auto">
          <a:xfrm>
            <a:off x="457200" y="4724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Present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7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8" name="Text Box 13"/>
          <p:cNvSpPr txBox="1">
            <a:spLocks noChangeArrowheads="1"/>
          </p:cNvSpPr>
          <p:nvPr/>
        </p:nvSpPr>
        <p:spPr bwMode="auto">
          <a:xfrm>
            <a:off x="65532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0.01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9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ThO</a:t>
            </a:r>
          </a:p>
        </p:txBody>
      </p:sp>
      <p:sp>
        <p:nvSpPr>
          <p:cNvPr id="153610" name="Text Box 13"/>
          <p:cNvSpPr txBox="1">
            <a:spLocks noChangeArrowheads="1"/>
          </p:cNvSpPr>
          <p:nvPr/>
        </p:nvSpPr>
        <p:spPr bwMode="auto">
          <a:xfrm>
            <a:off x="30480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 n</a:t>
            </a:r>
          </a:p>
        </p:txBody>
      </p:sp>
      <p:sp>
        <p:nvSpPr>
          <p:cNvPr id="15361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Hg</a:t>
            </a:r>
          </a:p>
        </p:txBody>
      </p:sp>
      <p:cxnSp>
        <p:nvCxnSpPr>
          <p:cNvPr id="14" name="Straight Arrow Connector 13"/>
          <p:cNvCxnSpPr>
            <a:stCxn id="153609" idx="0"/>
          </p:cNvCxnSpPr>
          <p:nvPr/>
        </p:nvCxnSpPr>
        <p:spPr bwMode="auto">
          <a:xfrm flipV="1">
            <a:off x="1562100" y="2895600"/>
            <a:ext cx="2667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38200" y="2438400"/>
            <a:ext cx="990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819400" y="3352800"/>
            <a:ext cx="3048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57912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sin </a:t>
            </a:r>
            <a:r>
              <a:rPr lang="en-US" sz="1600" i="1" dirty="0" err="1">
                <a:solidFill>
                  <a:srgbClr val="660066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1600" i="1" baseline="-25000" dirty="0" err="1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b</a:t>
            </a:r>
            <a:r>
              <a:rPr lang="en-US" sz="1600" i="1" dirty="0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 : CPV scalar mixing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16" name="TextBox 41"/>
          <p:cNvSpPr txBox="1">
            <a:spLocks noChangeArrowheads="1"/>
          </p:cNvSpPr>
          <p:nvPr/>
        </p:nvSpPr>
        <p:spPr bwMode="auto">
          <a:xfrm>
            <a:off x="5562600" y="64008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153617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Ra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67200" y="3352800"/>
            <a:ext cx="4572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458200" y="6478902"/>
            <a:ext cx="49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68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3393656" cy="2686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62600" y="1676400"/>
            <a:ext cx="3393656" cy="2686050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262" y="3595300"/>
            <a:ext cx="127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LHC Current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4081842"/>
            <a:ext cx="2206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Dawson et al: 1503.01114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68965" y="4066453"/>
            <a:ext cx="1484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M</a:t>
            </a:r>
            <a:r>
              <a:rPr lang="en-US" sz="1200" i="1" baseline="-25000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h2</a:t>
            </a:r>
            <a:r>
              <a:rPr lang="en-US" sz="12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= 400 GeV</a:t>
            </a:r>
          </a:p>
        </p:txBody>
      </p:sp>
    </p:spTree>
    <p:extLst>
      <p:ext uri="{BB962C8B-B14F-4D97-AF65-F5344CB8AC3E}">
        <p14:creationId xmlns:p14="http://schemas.microsoft.com/office/powerpoint/2010/main" val="4976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305800" cy="6324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 Higgs Portal CPV: EDMs &amp; LHC</a:t>
            </a:r>
          </a:p>
        </p:txBody>
      </p:sp>
      <p:sp>
        <p:nvSpPr>
          <p:cNvPr id="153603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CPV &amp; 2HDM: Type II illustration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smtClean="0">
                <a:solidFill>
                  <a:srgbClr val="333399"/>
                </a:solidFill>
                <a:latin typeface="Symbol" charset="2"/>
                <a:cs typeface="Symbol" charset="2"/>
              </a:rPr>
              <a:t> l</a:t>
            </a:r>
            <a:r>
              <a:rPr lang="en-US" sz="1400" i="1" baseline="-25000" dirty="0" smtClean="0">
                <a:solidFill>
                  <a:srgbClr val="333399"/>
                </a:solidFill>
                <a:latin typeface="Arial"/>
                <a:cs typeface="Symbol" charset="2"/>
              </a:rPr>
              <a:t>6,7</a:t>
            </a:r>
            <a:r>
              <a:rPr lang="en-US" sz="1400" i="1" dirty="0" smtClean="0">
                <a:solidFill>
                  <a:srgbClr val="333399"/>
                </a:solidFill>
                <a:latin typeface="Arial"/>
                <a:cs typeface="Symbol" charset="2"/>
              </a:rPr>
              <a:t>  = 0 for simplicity</a:t>
            </a:r>
            <a:endParaRPr lang="en-US" sz="1600" i="1" dirty="0" smtClean="0">
              <a:solidFill>
                <a:srgbClr val="800080"/>
              </a:solidFill>
              <a:latin typeface="Symbol" charset="2"/>
              <a:cs typeface="Symbol" charset="2"/>
            </a:endParaRPr>
          </a:p>
        </p:txBody>
      </p:sp>
      <p:pic>
        <p:nvPicPr>
          <p:cNvPr id="153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13"/>
          <p:cNvSpPr txBox="1">
            <a:spLocks noChangeArrowheads="1"/>
          </p:cNvSpPr>
          <p:nvPr/>
        </p:nvSpPr>
        <p:spPr bwMode="auto">
          <a:xfrm>
            <a:off x="457200" y="4724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Present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7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8" name="Text Box 13"/>
          <p:cNvSpPr txBox="1">
            <a:spLocks noChangeArrowheads="1"/>
          </p:cNvSpPr>
          <p:nvPr/>
        </p:nvSpPr>
        <p:spPr bwMode="auto">
          <a:xfrm>
            <a:off x="65532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0.01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9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ThO</a:t>
            </a:r>
          </a:p>
        </p:txBody>
      </p:sp>
      <p:sp>
        <p:nvSpPr>
          <p:cNvPr id="153610" name="Text Box 13"/>
          <p:cNvSpPr txBox="1">
            <a:spLocks noChangeArrowheads="1"/>
          </p:cNvSpPr>
          <p:nvPr/>
        </p:nvSpPr>
        <p:spPr bwMode="auto">
          <a:xfrm>
            <a:off x="30480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 n</a:t>
            </a:r>
          </a:p>
        </p:txBody>
      </p:sp>
      <p:sp>
        <p:nvSpPr>
          <p:cNvPr id="15361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Hg</a:t>
            </a:r>
          </a:p>
        </p:txBody>
      </p:sp>
      <p:cxnSp>
        <p:nvCxnSpPr>
          <p:cNvPr id="14" name="Straight Arrow Connector 13"/>
          <p:cNvCxnSpPr>
            <a:stCxn id="153609" idx="0"/>
          </p:cNvCxnSpPr>
          <p:nvPr/>
        </p:nvCxnSpPr>
        <p:spPr bwMode="auto">
          <a:xfrm flipV="1">
            <a:off x="1562100" y="2895600"/>
            <a:ext cx="2667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38200" y="2438400"/>
            <a:ext cx="990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819400" y="3352800"/>
            <a:ext cx="3048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57912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sin </a:t>
            </a:r>
            <a:r>
              <a:rPr lang="en-US" sz="1600" i="1" dirty="0" err="1">
                <a:solidFill>
                  <a:srgbClr val="660066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1600" i="1" baseline="-25000" dirty="0" err="1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b</a:t>
            </a:r>
            <a:r>
              <a:rPr lang="en-US" sz="1600" i="1" dirty="0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 : CPV scalar mixing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16" name="TextBox 41"/>
          <p:cNvSpPr txBox="1">
            <a:spLocks noChangeArrowheads="1"/>
          </p:cNvSpPr>
          <p:nvPr/>
        </p:nvSpPr>
        <p:spPr bwMode="auto">
          <a:xfrm>
            <a:off x="5562600" y="64008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153617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Ra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67200" y="3352800"/>
            <a:ext cx="4572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458200" y="6478902"/>
            <a:ext cx="49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68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3393656" cy="2686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62600" y="1676400"/>
            <a:ext cx="3393656" cy="2686050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i="1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262" y="3595300"/>
            <a:ext cx="127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  <a:latin typeface="Arial"/>
                <a:ea typeface="ＭＳ Ｐゴシック"/>
                <a:cs typeface="ＭＳ Ｐゴシック"/>
              </a:rPr>
              <a:t>LHC Future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4081842"/>
            <a:ext cx="2206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Dawson et al: 1503.01114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68965" y="4066453"/>
            <a:ext cx="1484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M</a:t>
            </a:r>
            <a:r>
              <a:rPr lang="en-US" sz="1200" i="1" baseline="-25000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h2</a:t>
            </a:r>
            <a:r>
              <a:rPr lang="en-US" sz="1200" i="1" dirty="0">
                <a:solidFill>
                  <a:srgbClr val="000090"/>
                </a:solidFill>
                <a:latin typeface="Arial"/>
                <a:ea typeface="ＭＳ Ｐゴシック"/>
                <a:cs typeface="ＭＳ Ｐゴシック"/>
              </a:rPr>
              <a:t> = 400 GeV</a:t>
            </a:r>
          </a:p>
        </p:txBody>
      </p:sp>
    </p:spTree>
    <p:extLst>
      <p:ext uri="{BB962C8B-B14F-4D97-AF65-F5344CB8AC3E}">
        <p14:creationId xmlns:p14="http://schemas.microsoft.com/office/powerpoint/2010/main" val="32648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152400"/>
            <a:ext cx="8305800" cy="6324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 Higgs Portal CPV: EDMs &amp; LHC</a:t>
            </a:r>
          </a:p>
        </p:txBody>
      </p:sp>
      <p:sp>
        <p:nvSpPr>
          <p:cNvPr id="153603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CPV &amp; 2HDM: Type II illustration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 smtClean="0">
                <a:solidFill>
                  <a:srgbClr val="333399"/>
                </a:solidFill>
                <a:latin typeface="Symbol" charset="2"/>
                <a:cs typeface="Symbol" charset="2"/>
              </a:rPr>
              <a:t> l</a:t>
            </a:r>
            <a:r>
              <a:rPr lang="en-US" sz="1400" i="1" baseline="-25000" dirty="0" smtClean="0">
                <a:solidFill>
                  <a:srgbClr val="333399"/>
                </a:solidFill>
                <a:latin typeface="Arial"/>
                <a:cs typeface="Symbol" charset="2"/>
              </a:rPr>
              <a:t>6,7</a:t>
            </a:r>
            <a:r>
              <a:rPr lang="en-US" sz="1400" i="1" dirty="0" smtClean="0">
                <a:solidFill>
                  <a:srgbClr val="333399"/>
                </a:solidFill>
                <a:latin typeface="Arial"/>
                <a:cs typeface="Symbol" charset="2"/>
              </a:rPr>
              <a:t>  = 0 for simplicity</a:t>
            </a:r>
            <a:endParaRPr lang="en-US" sz="1600" i="1" dirty="0" smtClean="0">
              <a:solidFill>
                <a:srgbClr val="800080"/>
              </a:solidFill>
              <a:latin typeface="Symbol" charset="2"/>
              <a:cs typeface="Symbol" charset="2"/>
            </a:endParaRPr>
          </a:p>
        </p:txBody>
      </p:sp>
      <p:pic>
        <p:nvPicPr>
          <p:cNvPr id="15360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Text Box 13"/>
          <p:cNvSpPr txBox="1">
            <a:spLocks noChangeArrowheads="1"/>
          </p:cNvSpPr>
          <p:nvPr/>
        </p:nvSpPr>
        <p:spPr bwMode="auto">
          <a:xfrm>
            <a:off x="457200" y="4724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Present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7" name="Text Box 13"/>
          <p:cNvSpPr txBox="1">
            <a:spLocks noChangeArrowheads="1"/>
          </p:cNvSpPr>
          <p:nvPr/>
        </p:nvSpPr>
        <p:spPr bwMode="auto">
          <a:xfrm>
            <a:off x="3733799" y="4724400"/>
            <a:ext cx="206693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</a:t>
            </a:r>
            <a:r>
              <a:rPr lang="en-US" sz="1400" baseline="-25000" dirty="0" err="1">
                <a:solidFill>
                  <a:srgbClr val="333399"/>
                </a:solidFill>
              </a:rPr>
              <a:t>n</a:t>
            </a:r>
            <a:r>
              <a:rPr lang="en-US" sz="1400" dirty="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</a:t>
            </a:r>
            <a:r>
              <a:rPr lang="en-US" sz="1400" baseline="-25000" dirty="0" err="1">
                <a:solidFill>
                  <a:srgbClr val="333399"/>
                </a:solidFill>
              </a:rPr>
              <a:t>A</a:t>
            </a:r>
            <a:r>
              <a:rPr lang="en-US" sz="1400" dirty="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</a:t>
            </a:r>
            <a:r>
              <a:rPr lang="en-US" sz="1400" baseline="-25000" dirty="0" err="1">
                <a:solidFill>
                  <a:srgbClr val="333399"/>
                </a:solidFill>
              </a:rPr>
              <a:t>ThO</a:t>
            </a:r>
            <a:r>
              <a:rPr lang="en-US" sz="1400" dirty="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/>
                </a:solidFill>
              </a:rPr>
              <a:t> </a:t>
            </a:r>
            <a:r>
              <a:rPr lang="en-US" sz="1400" dirty="0" err="1">
                <a:solidFill>
                  <a:srgbClr val="333399"/>
                </a:solidFill>
              </a:rPr>
              <a:t>d</a:t>
            </a:r>
            <a:r>
              <a:rPr lang="en-US" sz="1400" baseline="-25000" dirty="0" err="1">
                <a:solidFill>
                  <a:srgbClr val="333399"/>
                </a:solidFill>
              </a:rPr>
              <a:t>A</a:t>
            </a:r>
            <a:r>
              <a:rPr lang="en-US" sz="1400" dirty="0">
                <a:solidFill>
                  <a:srgbClr val="333399"/>
                </a:solidFill>
              </a:rPr>
              <a:t>(Ra) [10</a:t>
            </a:r>
            <a:r>
              <a:rPr lang="en-US" sz="1400" baseline="30000" dirty="0">
                <a:solidFill>
                  <a:srgbClr val="333399"/>
                </a:solidFill>
              </a:rPr>
              <a:t>-27</a:t>
            </a:r>
            <a:r>
              <a:rPr lang="en-US" sz="1400" dirty="0">
                <a:solidFill>
                  <a:srgbClr val="333399"/>
                </a:solidFill>
              </a:rPr>
              <a:t> e cm]</a:t>
            </a:r>
            <a:endParaRPr lang="en-US" sz="1400" dirty="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153608" name="Text Box 13"/>
          <p:cNvSpPr txBox="1">
            <a:spLocks noChangeArrowheads="1"/>
          </p:cNvSpPr>
          <p:nvPr/>
        </p:nvSpPr>
        <p:spPr bwMode="auto">
          <a:xfrm>
            <a:off x="6553200" y="4724400"/>
            <a:ext cx="1295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Future: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n</a:t>
            </a:r>
            <a:r>
              <a:rPr lang="en-US" sz="1400">
                <a:solidFill>
                  <a:srgbClr val="333399"/>
                </a:solidFill>
              </a:rPr>
              <a:t> x 0.01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(Hg)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ThO</a:t>
            </a:r>
            <a:r>
              <a:rPr lang="en-US" sz="1400">
                <a:solidFill>
                  <a:srgbClr val="333399"/>
                </a:solidFill>
              </a:rPr>
              <a:t> x 0.1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</a:rPr>
              <a:t> d</a:t>
            </a:r>
            <a:r>
              <a:rPr lang="en-US" sz="1400" baseline="-25000">
                <a:solidFill>
                  <a:srgbClr val="333399"/>
                </a:solidFill>
              </a:rPr>
              <a:t>A</a:t>
            </a:r>
            <a:r>
              <a:rPr lang="en-US" sz="1400">
                <a:solidFill>
                  <a:srgbClr val="333399"/>
                </a:solidFill>
              </a:rPr>
              <a:t>(Ra) </a:t>
            </a:r>
            <a:endParaRPr lang="en-US" sz="1600">
              <a:solidFill>
                <a:srgbClr val="800080"/>
              </a:solidFill>
            </a:endParaRPr>
          </a:p>
        </p:txBody>
      </p:sp>
      <p:sp>
        <p:nvSpPr>
          <p:cNvPr id="153609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ThO</a:t>
            </a:r>
          </a:p>
        </p:txBody>
      </p:sp>
      <p:sp>
        <p:nvSpPr>
          <p:cNvPr id="153610" name="Text Box 13"/>
          <p:cNvSpPr txBox="1">
            <a:spLocks noChangeArrowheads="1"/>
          </p:cNvSpPr>
          <p:nvPr/>
        </p:nvSpPr>
        <p:spPr bwMode="auto">
          <a:xfrm>
            <a:off x="30480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 n</a:t>
            </a:r>
          </a:p>
        </p:txBody>
      </p:sp>
      <p:sp>
        <p:nvSpPr>
          <p:cNvPr id="15361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Hg</a:t>
            </a:r>
          </a:p>
        </p:txBody>
      </p:sp>
      <p:cxnSp>
        <p:nvCxnSpPr>
          <p:cNvPr id="14" name="Straight Arrow Connector 13"/>
          <p:cNvCxnSpPr>
            <a:stCxn id="153609" idx="0"/>
          </p:cNvCxnSpPr>
          <p:nvPr/>
        </p:nvCxnSpPr>
        <p:spPr bwMode="auto">
          <a:xfrm flipV="1">
            <a:off x="1562100" y="2895600"/>
            <a:ext cx="2667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38200" y="2438400"/>
            <a:ext cx="9906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2819400" y="3352800"/>
            <a:ext cx="3048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57912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sin </a:t>
            </a:r>
            <a:r>
              <a:rPr lang="en-US" sz="1600" i="1" dirty="0" err="1">
                <a:solidFill>
                  <a:srgbClr val="660066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1600" i="1" baseline="-25000" dirty="0" err="1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b</a:t>
            </a:r>
            <a:r>
              <a:rPr lang="en-US" sz="1600" i="1" dirty="0">
                <a:solidFill>
                  <a:srgbClr val="660066"/>
                </a:solidFill>
                <a:latin typeface="Arial"/>
                <a:ea typeface="ＭＳ Ｐゴシック" charset="0"/>
                <a:cs typeface="Symbol" charset="2"/>
              </a:rPr>
              <a:t> : CPV scalar mixing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16" name="TextBox 41"/>
          <p:cNvSpPr txBox="1">
            <a:spLocks noChangeArrowheads="1"/>
          </p:cNvSpPr>
          <p:nvPr/>
        </p:nvSpPr>
        <p:spPr bwMode="auto">
          <a:xfrm>
            <a:off x="5562600" y="6400800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660066"/>
                </a:solidFill>
              </a:rPr>
              <a:t>Inoue, R-M, Zhang: 1403.4257</a:t>
            </a:r>
          </a:p>
        </p:txBody>
      </p:sp>
      <p:sp>
        <p:nvSpPr>
          <p:cNvPr id="153617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90"/>
                </a:solidFill>
              </a:rPr>
              <a:t>Ra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4267200" y="3352800"/>
            <a:ext cx="4572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D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76400"/>
            <a:ext cx="3393656" cy="2686050"/>
          </a:xfrm>
          <a:prstGeom prst="rect">
            <a:avLst/>
          </a:prstGeom>
        </p:spPr>
      </p:pic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63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9447" y="1676400"/>
            <a:ext cx="3561491" cy="2720243"/>
            <a:chOff x="5715000" y="1828800"/>
            <a:chExt cx="3561491" cy="27202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851188"/>
              <a:ext cx="3393656" cy="26636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5715000" y="1828800"/>
              <a:ext cx="3393656" cy="268605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92308" y="4272044"/>
              <a:ext cx="1484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rgbClr val="000090"/>
                  </a:solidFill>
                </a:rPr>
                <a:t>M</a:t>
              </a:r>
              <a:r>
                <a:rPr lang="en-US" sz="1200" i="1" baseline="-25000" dirty="0" smtClean="0">
                  <a:solidFill>
                    <a:srgbClr val="000090"/>
                  </a:solidFill>
                </a:rPr>
                <a:t>h2</a:t>
              </a:r>
              <a:r>
                <a:rPr lang="en-US" sz="1200" i="1" dirty="0" smtClean="0">
                  <a:solidFill>
                    <a:srgbClr val="000090"/>
                  </a:solidFill>
                </a:rPr>
                <a:t> = 550 GeV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9435" y="3935648"/>
              <a:ext cx="22063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90"/>
                  </a:solidFill>
                </a:rPr>
                <a:t>Chen, Li, RM preliminary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9435" y="3560016"/>
              <a:ext cx="1270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800000"/>
                  </a:solidFill>
                </a:rPr>
                <a:t>Run II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13574" y="1905715"/>
            <a:ext cx="127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Current </a:t>
            </a:r>
            <a:r>
              <a:rPr lang="en-US" sz="1200" i="1" dirty="0" err="1" smtClean="0">
                <a:solidFill>
                  <a:srgbClr val="800000"/>
                </a:solidFill>
              </a:rPr>
              <a:t>d</a:t>
            </a:r>
            <a:r>
              <a:rPr lang="en-US" sz="1200" i="1" baseline="-25000" dirty="0" err="1" smtClean="0">
                <a:solidFill>
                  <a:srgbClr val="800000"/>
                </a:solidFill>
              </a:rPr>
              <a:t>n</a:t>
            </a:r>
            <a:endParaRPr lang="en-US" sz="1200" i="1" dirty="0" smtClean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5221" y="2182126"/>
            <a:ext cx="127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LHC 100 fb</a:t>
            </a:r>
            <a:r>
              <a:rPr lang="en-US" sz="1200" i="1" baseline="30000" dirty="0" smtClean="0">
                <a:solidFill>
                  <a:srgbClr val="800000"/>
                </a:solidFill>
              </a:rPr>
              <a:t>-1</a:t>
            </a:r>
            <a:endParaRPr lang="en-US" sz="1200" i="1" dirty="0" smtClean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42451" y="2542445"/>
            <a:ext cx="127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800000"/>
                </a:solidFill>
              </a:rPr>
              <a:t>LHC 300 fb</a:t>
            </a:r>
            <a:r>
              <a:rPr lang="en-US" sz="1200" i="1" baseline="30000" dirty="0" smtClean="0">
                <a:solidFill>
                  <a:srgbClr val="800000"/>
                </a:solidFill>
              </a:rPr>
              <a:t>-1</a:t>
            </a:r>
            <a:endParaRPr lang="en-US" sz="1200" i="1" dirty="0" smtClean="0">
              <a:solidFill>
                <a:srgbClr val="8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553200" y="2054068"/>
            <a:ext cx="660374" cy="2665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3" idx="1"/>
          </p:cNvCxnSpPr>
          <p:nvPr/>
        </p:nvCxnSpPr>
        <p:spPr bwMode="auto">
          <a:xfrm flipH="1">
            <a:off x="6705600" y="2320626"/>
            <a:ext cx="959621" cy="2110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858001" y="2684075"/>
            <a:ext cx="8072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641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AE3B0E-A15E-F64B-9F41-B7DC3650775E}" type="slidenum">
              <a:rPr lang="en-US" sz="1400" i="0">
                <a:solidFill>
                  <a:srgbClr val="000000"/>
                </a:solidFill>
              </a:rPr>
              <a:pPr/>
              <a:t>64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Low-Energy / High-Energy Interplay</a:t>
            </a:r>
            <a:endParaRPr lang="en-US" sz="3200" b="1" i="1" dirty="0">
              <a:solidFill>
                <a:srgbClr val="66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871" y="2271554"/>
            <a:ext cx="160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</a:rPr>
              <a:t>Discovery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521" y="2271554"/>
            <a:ext cx="193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</a:rPr>
              <a:t>“Diagnostic”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510905" y="2788460"/>
            <a:ext cx="4042295" cy="1693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98576" y="4545181"/>
            <a:ext cx="160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Low energy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510905" y="2788460"/>
            <a:ext cx="4042295" cy="1693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378425" y="2788459"/>
            <a:ext cx="0" cy="17567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715211" y="2788460"/>
            <a:ext cx="0" cy="1753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973709" y="4541802"/>
            <a:ext cx="183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660066"/>
                </a:solidFill>
              </a:rPr>
              <a:t>High energy</a:t>
            </a:r>
            <a:endParaRPr lang="en-US" sz="2000" b="1" i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5690" y="2788460"/>
            <a:ext cx="83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65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V. Left-Right Symmetric Model</a:t>
            </a:r>
          </a:p>
        </p:txBody>
      </p:sp>
    </p:spTree>
    <p:extLst>
      <p:ext uri="{BB962C8B-B14F-4D97-AF65-F5344CB8AC3E}">
        <p14:creationId xmlns:p14="http://schemas.microsoft.com/office/powerpoint/2010/main" val="1963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66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b="1" i="1" dirty="0">
                <a:solidFill>
                  <a:srgbClr val="000090"/>
                </a:solidFill>
              </a:rPr>
              <a:t>BSM Physics: </a:t>
            </a:r>
            <a:r>
              <a:rPr lang="en-US" sz="3200" b="1" i="1" dirty="0" smtClean="0">
                <a:solidFill>
                  <a:srgbClr val="000090"/>
                </a:solidFill>
              </a:rPr>
              <a:t>Where Does it Live 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6888" y="1766510"/>
            <a:ext cx="3459793" cy="2999258"/>
            <a:chOff x="2656888" y="1766510"/>
            <a:chExt cx="3459793" cy="299925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2656888" y="1766510"/>
              <a:ext cx="14598" cy="297824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2656888" y="4765767"/>
              <a:ext cx="3459793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11"/>
          <p:cNvSpPr txBox="1"/>
          <p:nvPr/>
        </p:nvSpPr>
        <p:spPr>
          <a:xfrm rot="16200000">
            <a:off x="1556334" y="3133824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Mass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6416" y="4922733"/>
            <a:ext cx="15240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Coupling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56888" y="3153439"/>
            <a:ext cx="4525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109433" y="2969563"/>
            <a:ext cx="6569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M</a:t>
            </a:r>
            <a:r>
              <a:rPr lang="en-US" sz="1600" i="1" baseline="-250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endParaRPr lang="en-US" sz="1600" i="1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6783" y="1766510"/>
            <a:ext cx="3668017" cy="584776"/>
            <a:chOff x="4256783" y="1766510"/>
            <a:chExt cx="3668017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4256783" y="1766510"/>
              <a:ext cx="2175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  <a:latin typeface="Arial"/>
                  <a:ea typeface="ＭＳ Ｐゴシック"/>
                  <a:cs typeface="ＭＳ Ｐゴシック"/>
                </a:rPr>
                <a:t>BSM 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507111" y="1766510"/>
              <a:ext cx="2417689" cy="584776"/>
              <a:chOff x="3990958" y="1766510"/>
              <a:chExt cx="2417689" cy="5847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90958" y="1766510"/>
                <a:ext cx="2417689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i="1" dirty="0">
                    <a:solidFill>
                      <a:srgbClr val="00009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SUSY, LNV, extended Higgs sector…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990959" y="1766510"/>
                <a:ext cx="2271706" cy="581214"/>
              </a:xfrm>
              <a:prstGeom prst="rect">
                <a:avLst/>
              </a:prstGeom>
              <a:noFill/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 i="1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827844" y="3955261"/>
            <a:ext cx="3604083" cy="657986"/>
            <a:chOff x="2827844" y="3955261"/>
            <a:chExt cx="3604083" cy="657986"/>
          </a:xfrm>
        </p:grpSpPr>
        <p:sp>
          <p:nvSpPr>
            <p:cNvPr id="15" name="TextBox 14"/>
            <p:cNvSpPr txBox="1"/>
            <p:nvPr/>
          </p:nvSpPr>
          <p:spPr>
            <a:xfrm>
              <a:off x="2827844" y="4151582"/>
              <a:ext cx="2175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8000"/>
                  </a:solidFill>
                  <a:latin typeface="Arial"/>
                  <a:ea typeface="ＭＳ Ｐゴシック"/>
                  <a:cs typeface="ＭＳ Ｐゴシック"/>
                </a:rPr>
                <a:t>BSM 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154110" y="3955261"/>
              <a:ext cx="2277817" cy="592968"/>
              <a:chOff x="6058288" y="3982514"/>
              <a:chExt cx="2277817" cy="5929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116681" y="3990706"/>
                <a:ext cx="2219424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i="1" dirty="0">
                    <a:solidFill>
                      <a:srgbClr val="00009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Sterile </a:t>
                </a:r>
                <a:r>
                  <a:rPr lang="en-US" sz="1600" i="1" dirty="0">
                    <a:solidFill>
                      <a:srgbClr val="000090"/>
                    </a:solidFill>
                    <a:latin typeface="Symbol" charset="2"/>
                    <a:ea typeface="ＭＳ Ｐゴシック" charset="0"/>
                    <a:cs typeface="Symbol" charset="2"/>
                  </a:rPr>
                  <a:t>n</a:t>
                </a:r>
                <a:r>
                  <a:rPr lang="en-US" sz="1600" i="1" dirty="0">
                    <a:solidFill>
                      <a:srgbClr val="000090"/>
                    </a:solidFill>
                    <a:latin typeface="Arial"/>
                    <a:ea typeface="ＭＳ Ｐゴシック" charset="0"/>
                    <a:cs typeface="Symbol" charset="2"/>
                  </a:rPr>
                  <a:t>’s, </a:t>
                </a:r>
                <a:r>
                  <a:rPr lang="en-US" sz="1600" i="1" dirty="0" err="1">
                    <a:solidFill>
                      <a:srgbClr val="000090"/>
                    </a:solidFill>
                    <a:latin typeface="Arial"/>
                    <a:ea typeface="ＭＳ Ｐゴシック" charset="0"/>
                    <a:cs typeface="Symbol" charset="2"/>
                  </a:rPr>
                  <a:t>axions</a:t>
                </a:r>
                <a:r>
                  <a:rPr lang="en-US" sz="1600" i="1" dirty="0">
                    <a:solidFill>
                      <a:srgbClr val="000090"/>
                    </a:solidFill>
                    <a:latin typeface="Arial"/>
                    <a:ea typeface="ＭＳ Ｐゴシック" charset="0"/>
                    <a:cs typeface="Symbol" charset="2"/>
                  </a:rPr>
                  <a:t>, dark U(1)… </a:t>
                </a:r>
                <a:endParaRPr lang="en-US" sz="1600" i="1" dirty="0">
                  <a:solidFill>
                    <a:srgbClr val="00009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058288" y="3982514"/>
                <a:ext cx="1999965" cy="581214"/>
              </a:xfrm>
              <a:prstGeom prst="rect">
                <a:avLst/>
              </a:prstGeom>
              <a:noFill/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600" i="1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73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67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456246" y="607684"/>
            <a:ext cx="458302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BSM Mass Scale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204541" y="3580049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Scale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727974" y="2019300"/>
            <a:ext cx="0" cy="35814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27974" y="433454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27974" y="310313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670137" y="2918467"/>
            <a:ext cx="35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Parity Breaking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R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>
                <a:solidFill>
                  <a:srgbClr val="660066"/>
                </a:solidFill>
              </a:rPr>
              <a:t>?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0138" y="4102100"/>
            <a:ext cx="281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Weak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L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68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949" y="607684"/>
            <a:ext cx="5617753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>
                <a:solidFill>
                  <a:schemeClr val="accent2"/>
                </a:solidFill>
              </a:rPr>
              <a:t>Left-Right Symmetric </a:t>
            </a:r>
            <a:r>
              <a:rPr lang="en-US" sz="3200" b="1" i="1" dirty="0" smtClean="0">
                <a:solidFill>
                  <a:schemeClr val="accent2"/>
                </a:solidFill>
              </a:rPr>
              <a:t>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204541" y="3580049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Scale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727974" y="2019300"/>
            <a:ext cx="0" cy="35814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27974" y="433454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27974" y="310313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670137" y="2918467"/>
            <a:ext cx="35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Parity Breaking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R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>
                <a:solidFill>
                  <a:srgbClr val="660066"/>
                </a:solidFill>
              </a:rPr>
              <a:t>?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0138" y="4102100"/>
            <a:ext cx="281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Weak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L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0112" y="5600700"/>
            <a:ext cx="464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SU(2)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L</a:t>
            </a:r>
            <a:r>
              <a:rPr lang="en-US" sz="2400" i="1" dirty="0" smtClean="0">
                <a:solidFill>
                  <a:srgbClr val="000090"/>
                </a:solidFill>
              </a:rPr>
              <a:t> x SU(2)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R</a:t>
            </a:r>
            <a:r>
              <a:rPr lang="en-US" sz="2400" i="1" dirty="0" smtClean="0">
                <a:solidFill>
                  <a:srgbClr val="000090"/>
                </a:solidFill>
              </a:rPr>
              <a:t> x U(1)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B-L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84691" y="5393889"/>
            <a:ext cx="3919417" cy="854511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69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204541" y="3580049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333399"/>
                </a:solidFill>
              </a:rPr>
              <a:t>Energy Scale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727974" y="2019300"/>
            <a:ext cx="0" cy="35814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27974" y="433454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727974" y="3103133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670137" y="2918467"/>
            <a:ext cx="35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Parity Breaking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R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>
                <a:solidFill>
                  <a:srgbClr val="660066"/>
                </a:solidFill>
              </a:rPr>
              <a:t>?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0138" y="4102100"/>
            <a:ext cx="281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Weak Scale ~ M</a:t>
            </a:r>
            <a:r>
              <a:rPr lang="en-US" i="1" baseline="-25000" dirty="0" smtClean="0">
                <a:solidFill>
                  <a:srgbClr val="660066"/>
                </a:solidFill>
              </a:rPr>
              <a:t>W</a:t>
            </a:r>
            <a:r>
              <a:rPr lang="en-US" i="1" baseline="30000" dirty="0" smtClean="0">
                <a:solidFill>
                  <a:srgbClr val="660066"/>
                </a:solidFill>
              </a:rPr>
              <a:t>L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0112" y="5600700"/>
            <a:ext cx="464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</a:rPr>
              <a:t>SU(2)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L</a:t>
            </a:r>
            <a:r>
              <a:rPr lang="en-US" sz="2400" i="1" dirty="0" smtClean="0">
                <a:solidFill>
                  <a:srgbClr val="000090"/>
                </a:solidFill>
              </a:rPr>
              <a:t> x SU(2)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R</a:t>
            </a:r>
            <a:r>
              <a:rPr lang="en-US" sz="2400" i="1" dirty="0" smtClean="0">
                <a:solidFill>
                  <a:srgbClr val="000090"/>
                </a:solidFill>
              </a:rPr>
              <a:t> x U(1)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B-L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84691" y="5393889"/>
            <a:ext cx="3919417" cy="854511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727974" y="2596977"/>
            <a:ext cx="9421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670138" y="2412311"/>
            <a:ext cx="353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See-saw scale ?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1928353" y="608013"/>
            <a:ext cx="5957514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>
                <a:solidFill>
                  <a:schemeClr val="accent2"/>
                </a:solidFill>
              </a:rPr>
              <a:t>Left-Right Symmetric </a:t>
            </a:r>
            <a:r>
              <a:rPr lang="en-US" sz="3200" b="1" i="1" dirty="0" smtClean="0">
                <a:solidFill>
                  <a:schemeClr val="accent2"/>
                </a:solidFill>
              </a:rPr>
              <a:t>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6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7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err="1" smtClean="0">
                <a:solidFill>
                  <a:srgbClr val="000090"/>
                </a:solidFill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3200" i="1" dirty="0" smtClean="0">
                <a:solidFill>
                  <a:srgbClr val="000090"/>
                </a:solidFill>
              </a:rPr>
              <a:t>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q</a:t>
            </a:r>
            <a:r>
              <a:rPr lang="en-US" sz="3200" i="1" baseline="-25000" dirty="0" err="1" smtClean="0">
                <a:solidFill>
                  <a:srgbClr val="660066"/>
                </a:solidFill>
                <a:cs typeface="Symbol" charset="2"/>
              </a:rPr>
              <a:t>QCD</a:t>
            </a:r>
            <a:r>
              <a:rPr lang="en-US" sz="3200" i="1" dirty="0" smtClean="0">
                <a:solidFill>
                  <a:srgbClr val="000090"/>
                </a:solidFill>
              </a:rPr>
              <a:t>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+  </a:t>
            </a:r>
            <a:r>
              <a:rPr lang="en-US" sz="3200" i="1" dirty="0" err="1" smtClean="0">
                <a:solidFill>
                  <a:srgbClr val="000090"/>
                </a:solidFill>
                <a:cs typeface="Symbol" charset="2"/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  <a:cs typeface="Symbol" charset="2"/>
              </a:rPr>
              <a:t>n</a:t>
            </a:r>
            <a:r>
              <a:rPr lang="en-US" sz="3200" i="1" baseline="30000" dirty="0" err="1" smtClean="0">
                <a:solidFill>
                  <a:srgbClr val="000090"/>
                </a:solidFill>
                <a:cs typeface="Symbol" charset="2"/>
              </a:rPr>
              <a:t>CKM</a:t>
            </a:r>
            <a:endParaRPr lang="en-US" sz="3200" i="1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73191" y="2294215"/>
            <a:ext cx="1254214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3840174"/>
            <a:ext cx="5425517" cy="167860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53484" y="2994863"/>
            <a:ext cx="0" cy="8453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994536" y="4328710"/>
            <a:ext cx="486823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i="1" dirty="0" smtClean="0">
                <a:solidFill>
                  <a:srgbClr val="660066"/>
                </a:solidFill>
              </a:rPr>
              <a:t>( </a:t>
            </a:r>
            <a:r>
              <a:rPr lang="en-US" sz="20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solidFill>
                  <a:srgbClr val="660066"/>
                </a:solidFill>
                <a:cs typeface="Symbol" charset="2"/>
              </a:rPr>
              <a:t>S = 1 CPV ) </a:t>
            </a:r>
            <a:r>
              <a:rPr lang="en-US" sz="2000" i="1" dirty="0" smtClean="0">
                <a:solidFill>
                  <a:srgbClr val="000090"/>
                </a:solidFill>
                <a:cs typeface="Symbol" charset="2"/>
              </a:rPr>
              <a:t>x</a:t>
            </a:r>
            <a:r>
              <a:rPr lang="en-US" sz="2000" i="1" dirty="0" smtClean="0">
                <a:solidFill>
                  <a:srgbClr val="660066"/>
                </a:solidFill>
                <a:cs typeface="Symbol" charset="2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</a:rPr>
              <a:t>( </a:t>
            </a:r>
            <a:r>
              <a:rPr lang="en-US" sz="20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solidFill>
                  <a:srgbClr val="660066"/>
                </a:solidFill>
                <a:cs typeface="Symbol" charset="2"/>
              </a:rPr>
              <a:t>S = 1 CPC )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i="1" dirty="0">
                <a:solidFill>
                  <a:srgbClr val="660066"/>
                </a:solidFill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</a:rPr>
              <a:t>s</a:t>
            </a:r>
            <a:r>
              <a:rPr lang="en-US" sz="2000" i="1" baseline="-25000" dirty="0" smtClean="0">
                <a:solidFill>
                  <a:srgbClr val="660066"/>
                </a:solidFill>
              </a:rPr>
              <a:t>1</a:t>
            </a:r>
            <a:r>
              <a:rPr lang="en-US" sz="2000" i="1" dirty="0" smtClean="0">
                <a:solidFill>
                  <a:srgbClr val="660066"/>
                </a:solidFill>
              </a:rPr>
              <a:t> s</a:t>
            </a:r>
            <a:r>
              <a:rPr lang="en-US" sz="2000" i="1" baseline="-25000" dirty="0" smtClean="0">
                <a:solidFill>
                  <a:srgbClr val="660066"/>
                </a:solidFill>
              </a:rPr>
              <a:t>2</a:t>
            </a:r>
            <a:r>
              <a:rPr lang="en-US" sz="2000" i="1" dirty="0" smtClean="0">
                <a:solidFill>
                  <a:srgbClr val="660066"/>
                </a:solidFill>
              </a:rPr>
              <a:t> s</a:t>
            </a:r>
            <a:r>
              <a:rPr lang="en-US" sz="2000" i="1" baseline="-25000" dirty="0" smtClean="0">
                <a:solidFill>
                  <a:srgbClr val="660066"/>
                </a:solidFill>
              </a:rPr>
              <a:t>3</a:t>
            </a:r>
            <a:r>
              <a:rPr lang="en-US" sz="2000" i="1" dirty="0" smtClean="0">
                <a:solidFill>
                  <a:srgbClr val="660066"/>
                </a:solidFill>
              </a:rPr>
              <a:t> </a:t>
            </a:r>
            <a:r>
              <a:rPr lang="en-US" sz="2000" i="1" dirty="0" err="1" smtClean="0">
                <a:solidFill>
                  <a:srgbClr val="660066"/>
                </a:solidFill>
              </a:rPr>
              <a:t>s</a:t>
            </a:r>
            <a:r>
              <a:rPr lang="en-US" sz="2000" i="1" baseline="-25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endParaRPr lang="en-US" sz="2000" i="1" dirty="0" smtClean="0">
              <a:solidFill>
                <a:srgbClr val="660066"/>
              </a:solidFill>
              <a:latin typeface="Symbol" charset="2"/>
              <a:cs typeface="Symbol" charset="2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i="1" dirty="0" smtClean="0">
                <a:solidFill>
                  <a:srgbClr val="660066"/>
                </a:solidFill>
                <a:cs typeface="Symbol" charset="2"/>
              </a:rPr>
              <a:t>Multi loop</a:t>
            </a:r>
            <a:endParaRPr lang="en-US" sz="2000" i="1" dirty="0">
              <a:solidFill>
                <a:srgbClr val="660066"/>
              </a:solidFill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36" y="3944078"/>
            <a:ext cx="348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Suppression factors</a:t>
            </a:r>
            <a:endParaRPr lang="en-US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4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70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60768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55520" y="2449179"/>
            <a:ext cx="4298662" cy="1125840"/>
            <a:chOff x="1727974" y="2292380"/>
            <a:chExt cx="4298662" cy="1125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974" y="2292380"/>
              <a:ext cx="4298662" cy="11258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727974" y="2292380"/>
              <a:ext cx="4298662" cy="112584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5520" y="1865909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Gauge boson mass </a:t>
            </a:r>
            <a:r>
              <a:rPr lang="en-US" i="1" dirty="0" err="1" smtClean="0">
                <a:solidFill>
                  <a:srgbClr val="660066"/>
                </a:solidFill>
              </a:rPr>
              <a:t>eigenstates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5520" y="3962618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CKM Matrices for LH &amp; RH sectors</a:t>
            </a:r>
            <a:endParaRPr lang="en-US" i="1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91" y="4644291"/>
            <a:ext cx="2058168" cy="132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19" y="4619839"/>
            <a:ext cx="2437927" cy="1650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727974" y="4619839"/>
            <a:ext cx="2265472" cy="1628561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34191" y="4618636"/>
            <a:ext cx="1935763" cy="1352886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>
            <a:off x="3993446" y="5434120"/>
            <a:ext cx="94074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622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71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Dimensionless EDM: </a:t>
            </a:r>
            <a:r>
              <a:rPr lang="en-US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00" y="3408620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LRSM: One loop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9800" y="2191227"/>
            <a:ext cx="3357307" cy="975769"/>
            <a:chOff x="939800" y="2451318"/>
            <a:chExt cx="3357307" cy="9757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2451318"/>
              <a:ext cx="3357307" cy="9757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939800" y="2451318"/>
              <a:ext cx="3357307" cy="97576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9800" y="3982743"/>
            <a:ext cx="7264400" cy="787400"/>
            <a:chOff x="939800" y="3982743"/>
            <a:chExt cx="7264400" cy="78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800" y="3982743"/>
              <a:ext cx="7264400" cy="787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939800" y="3982743"/>
              <a:ext cx="7264400" cy="7874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800" y="4949713"/>
            <a:ext cx="7378700" cy="990600"/>
            <a:chOff x="939800" y="4949713"/>
            <a:chExt cx="7378700" cy="990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00" y="4949713"/>
              <a:ext cx="7378700" cy="990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939800" y="4949713"/>
              <a:ext cx="7378700" cy="9906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0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72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Dimensionless EDM: </a:t>
            </a:r>
            <a:r>
              <a:rPr lang="en-US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00" y="3408620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LRSM: One loop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9800" y="2191227"/>
            <a:ext cx="3357307" cy="975769"/>
            <a:chOff x="939800" y="2451318"/>
            <a:chExt cx="3357307" cy="9757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2451318"/>
              <a:ext cx="3357307" cy="9757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939800" y="2451318"/>
              <a:ext cx="3357307" cy="97576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9800" y="3982743"/>
            <a:ext cx="7264400" cy="787400"/>
            <a:chOff x="939800" y="3982743"/>
            <a:chExt cx="7264400" cy="78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800" y="3982743"/>
              <a:ext cx="7264400" cy="787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939800" y="3982743"/>
              <a:ext cx="7264400" cy="7874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800" y="4949713"/>
            <a:ext cx="7378700" cy="990600"/>
            <a:chOff x="939800" y="4949713"/>
            <a:chExt cx="7378700" cy="990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00" y="4949713"/>
              <a:ext cx="7378700" cy="990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939800" y="4949713"/>
              <a:ext cx="7378700" cy="9906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49325" y="6204116"/>
            <a:ext cx="17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W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L</a:t>
            </a:r>
            <a:r>
              <a:rPr lang="en-US" sz="1600" i="1" dirty="0" smtClean="0">
                <a:solidFill>
                  <a:srgbClr val="000090"/>
                </a:solidFill>
              </a:rPr>
              <a:t> – W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R</a:t>
            </a:r>
            <a:r>
              <a:rPr lang="en-US" sz="1600" i="1" dirty="0" smtClean="0">
                <a:solidFill>
                  <a:srgbClr val="000090"/>
                </a:solidFill>
              </a:rPr>
              <a:t> mixing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8661" y="6215506"/>
            <a:ext cx="87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V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CKM</a:t>
            </a:r>
            <a:r>
              <a:rPr lang="en-US" sz="1600" i="1" baseline="30000" dirty="0" smtClean="0">
                <a:solidFill>
                  <a:srgbClr val="000090"/>
                </a:solidFill>
              </a:rPr>
              <a:t>R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9434" y="6194002"/>
            <a:ext cx="85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V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CKM</a:t>
            </a:r>
            <a:r>
              <a:rPr lang="en-US" sz="1600" i="1" baseline="30000" dirty="0">
                <a:solidFill>
                  <a:srgbClr val="000090"/>
                </a:solidFill>
              </a:rPr>
              <a:t>L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48200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09434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676555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7" idx="0"/>
          </p:cNvCxnSpPr>
          <p:nvPr/>
        </p:nvCxnSpPr>
        <p:spPr bwMode="auto">
          <a:xfrm flipH="1">
            <a:off x="7634982" y="5829109"/>
            <a:ext cx="269383" cy="3648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endCxn id="26" idx="0"/>
          </p:cNvCxnSpPr>
          <p:nvPr/>
        </p:nvCxnSpPr>
        <p:spPr bwMode="auto">
          <a:xfrm flipH="1">
            <a:off x="6774048" y="5807307"/>
            <a:ext cx="570078" cy="4081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endCxn id="21" idx="0"/>
          </p:cNvCxnSpPr>
          <p:nvPr/>
        </p:nvCxnSpPr>
        <p:spPr bwMode="auto">
          <a:xfrm flipH="1">
            <a:off x="5443993" y="5799062"/>
            <a:ext cx="1330056" cy="4050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539850" y="4252665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293995" y="4641655"/>
            <a:ext cx="398597" cy="15305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043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73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Dimensionless EDM: </a:t>
            </a:r>
            <a:r>
              <a:rPr lang="en-US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00" y="3408620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LRSM: One loop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9800" y="2191227"/>
            <a:ext cx="3357307" cy="975769"/>
            <a:chOff x="939800" y="2451318"/>
            <a:chExt cx="3357307" cy="9757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2451318"/>
              <a:ext cx="3357307" cy="9757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939800" y="2451318"/>
              <a:ext cx="3357307" cy="97576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9800" y="3982743"/>
            <a:ext cx="7264400" cy="787400"/>
            <a:chOff x="939800" y="3982743"/>
            <a:chExt cx="7264400" cy="78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800" y="3982743"/>
              <a:ext cx="7264400" cy="787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939800" y="3982743"/>
              <a:ext cx="7264400" cy="7874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9800" y="4949713"/>
            <a:ext cx="7378700" cy="990600"/>
            <a:chOff x="939800" y="4949713"/>
            <a:chExt cx="7378700" cy="990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00" y="4949713"/>
              <a:ext cx="7378700" cy="990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939800" y="4949713"/>
              <a:ext cx="7378700" cy="9906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49325" y="6204116"/>
            <a:ext cx="178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W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L</a:t>
            </a:r>
            <a:r>
              <a:rPr lang="en-US" sz="1600" i="1" dirty="0" smtClean="0">
                <a:solidFill>
                  <a:srgbClr val="000090"/>
                </a:solidFill>
              </a:rPr>
              <a:t> – W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R</a:t>
            </a:r>
            <a:r>
              <a:rPr lang="en-US" sz="1600" i="1" dirty="0" smtClean="0">
                <a:solidFill>
                  <a:srgbClr val="000090"/>
                </a:solidFill>
              </a:rPr>
              <a:t> mixing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8661" y="6215506"/>
            <a:ext cx="87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V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CKM</a:t>
            </a:r>
            <a:r>
              <a:rPr lang="en-US" sz="1600" i="1" baseline="30000" dirty="0" smtClean="0">
                <a:solidFill>
                  <a:srgbClr val="000090"/>
                </a:solidFill>
              </a:rPr>
              <a:t>R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9434" y="6194002"/>
            <a:ext cx="85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90"/>
                </a:solidFill>
              </a:rPr>
              <a:t>V</a:t>
            </a:r>
            <a:r>
              <a:rPr lang="en-US" sz="1600" i="1" baseline="-25000" dirty="0" smtClean="0">
                <a:solidFill>
                  <a:srgbClr val="000090"/>
                </a:solidFill>
              </a:rPr>
              <a:t>CKM</a:t>
            </a:r>
            <a:r>
              <a:rPr lang="en-US" sz="1600" i="1" baseline="30000" dirty="0">
                <a:solidFill>
                  <a:srgbClr val="000090"/>
                </a:solidFill>
              </a:rPr>
              <a:t>L</a:t>
            </a:r>
            <a:endParaRPr lang="en-US" sz="1600" i="1" dirty="0">
              <a:solidFill>
                <a:srgbClr val="00009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48200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09434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676555" y="5461921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7" idx="0"/>
          </p:cNvCxnSpPr>
          <p:nvPr/>
        </p:nvCxnSpPr>
        <p:spPr bwMode="auto">
          <a:xfrm flipH="1">
            <a:off x="7634982" y="5829109"/>
            <a:ext cx="269383" cy="3648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endCxn id="26" idx="0"/>
          </p:cNvCxnSpPr>
          <p:nvPr/>
        </p:nvCxnSpPr>
        <p:spPr bwMode="auto">
          <a:xfrm flipH="1">
            <a:off x="6774048" y="5807307"/>
            <a:ext cx="570078" cy="4081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endCxn id="21" idx="0"/>
          </p:cNvCxnSpPr>
          <p:nvPr/>
        </p:nvCxnSpPr>
        <p:spPr bwMode="auto">
          <a:xfrm flipH="1">
            <a:off x="5443993" y="5799062"/>
            <a:ext cx="1330056" cy="4050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4800600" y="2191227"/>
            <a:ext cx="3517900" cy="876300"/>
            <a:chOff x="4800600" y="2191227"/>
            <a:chExt cx="3517900" cy="8763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2191227"/>
              <a:ext cx="3517900" cy="8763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4800600" y="2191227"/>
              <a:ext cx="3517900" cy="8763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Oval 27"/>
          <p:cNvSpPr/>
          <p:nvPr/>
        </p:nvSpPr>
        <p:spPr bwMode="auto">
          <a:xfrm>
            <a:off x="5539850" y="4252665"/>
            <a:ext cx="312329" cy="367188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293995" y="4641655"/>
            <a:ext cx="398597" cy="15305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51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74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Dimensionless EDM: </a:t>
            </a:r>
            <a:r>
              <a:rPr lang="en-US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00" y="3820682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LRSM: Neutron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39800" y="2191227"/>
            <a:ext cx="3357307" cy="975769"/>
            <a:chOff x="939800" y="2451318"/>
            <a:chExt cx="3357307" cy="9757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00" y="2451318"/>
              <a:ext cx="3357307" cy="9757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939800" y="2451318"/>
              <a:ext cx="3357307" cy="975769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528024" y="1535423"/>
            <a:ext cx="1816102" cy="193483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551" y="4470880"/>
            <a:ext cx="6507547" cy="937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295551" y="4470880"/>
            <a:ext cx="6507547" cy="937769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9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75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Four quark operator: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1727974" y="2383950"/>
            <a:ext cx="981516" cy="162451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1064840" y="2367043"/>
            <a:ext cx="1644650" cy="1509713"/>
            <a:chOff x="3408" y="3168"/>
            <a:chExt cx="1036" cy="951"/>
          </a:xfrm>
        </p:grpSpPr>
        <p:grpSp>
          <p:nvGrpSpPr>
            <p:cNvPr id="40" name="Group 30"/>
            <p:cNvGrpSpPr>
              <a:grpSpLocks/>
            </p:cNvGrpSpPr>
            <p:nvPr/>
          </p:nvGrpSpPr>
          <p:grpSpPr bwMode="auto">
            <a:xfrm rot="-11227452">
              <a:off x="3982" y="3531"/>
              <a:ext cx="171" cy="343"/>
              <a:chOff x="576" y="912"/>
              <a:chExt cx="432" cy="720"/>
            </a:xfrm>
          </p:grpSpPr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624" y="912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H="1">
                <a:off x="576" y="1296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Freeform 33"/>
            <p:cNvSpPr>
              <a:spLocks/>
            </p:cNvSpPr>
            <p:nvPr/>
          </p:nvSpPr>
          <p:spPr bwMode="auto">
            <a:xfrm rot="-502844">
              <a:off x="3789" y="3650"/>
              <a:ext cx="179" cy="77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3624" y="3501"/>
              <a:ext cx="171" cy="344"/>
              <a:chOff x="576" y="912"/>
              <a:chExt cx="432" cy="720"/>
            </a:xfrm>
          </p:grpSpPr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624" y="912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 flipH="1">
                <a:off x="576" y="1296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408" y="3408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d</a:t>
              </a:r>
              <a:r>
                <a:rPr lang="en-US" sz="2000" i="1" baseline="-25000">
                  <a:latin typeface="Times" charset="0"/>
                </a:rPr>
                <a:t>L</a:t>
              </a:r>
              <a:endParaRPr lang="en-US" sz="1800" i="1"/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3408" y="3744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u</a:t>
              </a:r>
              <a:r>
                <a:rPr lang="en-US" sz="2000" i="1" baseline="-25000">
                  <a:latin typeface="Times" charset="0"/>
                </a:rPr>
                <a:t>L</a:t>
              </a:r>
              <a:endParaRPr lang="en-US" sz="1800" i="1"/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120" y="34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u</a:t>
              </a:r>
              <a:r>
                <a:rPr lang="en-US" sz="2000" i="1" baseline="-25000">
                  <a:latin typeface="Times" charset="0"/>
                </a:rPr>
                <a:t>R</a:t>
              </a:r>
              <a:endParaRPr lang="en-US" sz="1800" i="1"/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128" y="3744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d</a:t>
              </a:r>
              <a:r>
                <a:rPr lang="en-US" sz="2000" i="1" baseline="-25000">
                  <a:latin typeface="Times" charset="0"/>
                </a:rPr>
                <a:t>R</a:t>
              </a:r>
              <a:endParaRPr lang="en-US" sz="1800" i="1"/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3760" y="3456"/>
              <a:ext cx="4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Times" charset="0"/>
                </a:rPr>
                <a:t>W</a:t>
              </a:r>
              <a:r>
                <a:rPr lang="en-US" sz="2000" i="1" baseline="30000" dirty="0">
                  <a:latin typeface="Times" charset="0"/>
                </a:rPr>
                <a:t>+</a:t>
              </a:r>
              <a:endParaRPr lang="en-US" sz="1800" i="1" dirty="0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3982" y="3383"/>
              <a:ext cx="56" cy="326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H="1" flipV="1">
              <a:off x="3982" y="3709"/>
              <a:ext cx="56" cy="297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3810" y="3888"/>
              <a:ext cx="1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Symbol" charset="0"/>
                  <a:sym typeface="Symbol" charset="0"/>
                </a:rPr>
                <a:t></a:t>
              </a:r>
            </a:p>
          </p:txBody>
        </p:sp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3961" y="3168"/>
              <a:ext cx="1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Symbol" charset="0"/>
                  <a:sym typeface="Symbol" charset="0"/>
                </a:rPr>
                <a:t>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09490" y="2686712"/>
            <a:ext cx="6205448" cy="850900"/>
            <a:chOff x="2709490" y="2686712"/>
            <a:chExt cx="6205448" cy="850900"/>
          </a:xfrm>
        </p:grpSpPr>
        <p:sp>
          <p:nvSpPr>
            <p:cNvPr id="57" name="Line 27"/>
            <p:cNvSpPr>
              <a:spLocks noChangeShapeType="1"/>
            </p:cNvSpPr>
            <p:nvPr/>
          </p:nvSpPr>
          <p:spPr bwMode="auto">
            <a:xfrm flipH="1" flipV="1">
              <a:off x="2709490" y="3112162"/>
              <a:ext cx="1023848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338" y="2686712"/>
              <a:ext cx="5181600" cy="8509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3733338" y="2686712"/>
              <a:ext cx="5181600" cy="8509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58900" y="4008468"/>
            <a:ext cx="5194300" cy="1553176"/>
            <a:chOff x="1358900" y="4008468"/>
            <a:chExt cx="5194300" cy="1553176"/>
          </a:xfrm>
        </p:grpSpPr>
        <p:grpSp>
          <p:nvGrpSpPr>
            <p:cNvPr id="7" name="Group 6"/>
            <p:cNvGrpSpPr/>
            <p:nvPr/>
          </p:nvGrpSpPr>
          <p:grpSpPr>
            <a:xfrm>
              <a:off x="1358900" y="4723444"/>
              <a:ext cx="5194300" cy="838200"/>
              <a:chOff x="1358900" y="4723444"/>
              <a:chExt cx="5194300" cy="8382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8900" y="4723444"/>
                <a:ext cx="5194300" cy="8382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1358900" y="4723444"/>
                <a:ext cx="5194300" cy="838200"/>
              </a:xfrm>
              <a:prstGeom prst="rect">
                <a:avLst/>
              </a:prstGeom>
              <a:noFill/>
              <a:ln w="2857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600" b="0" i="1" u="none" strike="noStrike" cap="none" normalizeH="0" baseline="0">
                  <a:ln>
                    <a:noFill/>
                  </a:ln>
                  <a:solidFill>
                    <a:srgbClr val="333399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 flipH="1">
              <a:off x="2064965" y="4008468"/>
              <a:ext cx="0" cy="71497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46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10CA1C-322D-E74F-B8A0-9F1CE16B6327}" type="slidenum">
              <a:rPr lang="en-US" sz="1400" i="0">
                <a:solidFill>
                  <a:srgbClr val="000000"/>
                </a:solidFill>
              </a:rPr>
              <a:pPr/>
              <a:t>76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867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74" y="315804"/>
            <a:ext cx="6020226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b="1" i="1" dirty="0" smtClean="0">
                <a:solidFill>
                  <a:schemeClr val="accent2"/>
                </a:solidFill>
              </a:rPr>
              <a:t>Left-Right Symmetric Model</a:t>
            </a:r>
            <a:endParaRPr lang="en-US" sz="3200" b="1" i="1" dirty="0" smtClean="0">
              <a:solidFill>
                <a:srgbClr val="9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793" y="1681243"/>
            <a:ext cx="3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Four quark operator: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709490" y="3214386"/>
            <a:ext cx="1023848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1727974" y="2383950"/>
            <a:ext cx="981516" cy="162451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1064840" y="2367043"/>
            <a:ext cx="1644650" cy="1509713"/>
            <a:chOff x="3408" y="3168"/>
            <a:chExt cx="1036" cy="951"/>
          </a:xfrm>
        </p:grpSpPr>
        <p:grpSp>
          <p:nvGrpSpPr>
            <p:cNvPr id="40" name="Group 30"/>
            <p:cNvGrpSpPr>
              <a:grpSpLocks/>
            </p:cNvGrpSpPr>
            <p:nvPr/>
          </p:nvGrpSpPr>
          <p:grpSpPr bwMode="auto">
            <a:xfrm rot="-11227452">
              <a:off x="3982" y="3531"/>
              <a:ext cx="171" cy="343"/>
              <a:chOff x="576" y="912"/>
              <a:chExt cx="432" cy="720"/>
            </a:xfrm>
          </p:grpSpPr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624" y="912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H="1">
                <a:off x="576" y="1296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Freeform 33"/>
            <p:cNvSpPr>
              <a:spLocks/>
            </p:cNvSpPr>
            <p:nvPr/>
          </p:nvSpPr>
          <p:spPr bwMode="auto">
            <a:xfrm rot="-502844">
              <a:off x="3789" y="3650"/>
              <a:ext cx="179" cy="77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3624" y="3501"/>
              <a:ext cx="171" cy="344"/>
              <a:chOff x="576" y="912"/>
              <a:chExt cx="432" cy="720"/>
            </a:xfrm>
          </p:grpSpPr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>
                <a:off x="624" y="912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 flipH="1">
                <a:off x="576" y="1296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00009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408" y="3408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d</a:t>
              </a:r>
              <a:r>
                <a:rPr lang="en-US" sz="2000" i="1" baseline="-25000">
                  <a:latin typeface="Times" charset="0"/>
                </a:rPr>
                <a:t>L</a:t>
              </a:r>
              <a:endParaRPr lang="en-US" sz="1800" i="1"/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3408" y="3744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u</a:t>
              </a:r>
              <a:r>
                <a:rPr lang="en-US" sz="2000" i="1" baseline="-25000">
                  <a:latin typeface="Times" charset="0"/>
                </a:rPr>
                <a:t>L</a:t>
              </a:r>
              <a:endParaRPr lang="en-US" sz="1800" i="1"/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120" y="34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u</a:t>
              </a:r>
              <a:r>
                <a:rPr lang="en-US" sz="2000" i="1" baseline="-25000">
                  <a:latin typeface="Times" charset="0"/>
                </a:rPr>
                <a:t>R</a:t>
              </a:r>
              <a:endParaRPr lang="en-US" sz="1800" i="1"/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128" y="3744"/>
              <a:ext cx="3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latin typeface="Times" charset="0"/>
                </a:rPr>
                <a:t>d</a:t>
              </a:r>
              <a:r>
                <a:rPr lang="en-US" sz="2000" i="1" baseline="-25000">
                  <a:latin typeface="Times" charset="0"/>
                </a:rPr>
                <a:t>R</a:t>
              </a:r>
              <a:endParaRPr lang="en-US" sz="1800" i="1"/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3760" y="3456"/>
              <a:ext cx="4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latin typeface="Times" charset="0"/>
                </a:rPr>
                <a:t>W</a:t>
              </a:r>
              <a:r>
                <a:rPr lang="en-US" sz="2000" i="1" baseline="30000" dirty="0">
                  <a:latin typeface="Times" charset="0"/>
                </a:rPr>
                <a:t>+</a:t>
              </a:r>
              <a:endParaRPr lang="en-US" sz="1800" i="1" dirty="0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3982" y="3383"/>
              <a:ext cx="56" cy="326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H="1" flipV="1">
              <a:off x="3982" y="3709"/>
              <a:ext cx="56" cy="297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3810" y="3888"/>
              <a:ext cx="1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Symbol" charset="0"/>
                  <a:sym typeface="Symbol" charset="0"/>
                </a:rPr>
                <a:t></a:t>
              </a:r>
            </a:p>
          </p:txBody>
        </p:sp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3961" y="3168"/>
              <a:ext cx="1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latin typeface="Symbol" charset="0"/>
                  <a:sym typeface="Symbol" charset="0"/>
                </a:rPr>
                <a:t>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3338" y="2733756"/>
            <a:ext cx="5194300" cy="838200"/>
            <a:chOff x="1358900" y="4723444"/>
            <a:chExt cx="5194300" cy="838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900" y="4723444"/>
              <a:ext cx="5194300" cy="838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358900" y="4723444"/>
              <a:ext cx="5194300" cy="838200"/>
            </a:xfrm>
            <a:prstGeom prst="rect">
              <a:avLst/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0" i="1" u="none" strike="noStrike" cap="none" normalizeH="0" baseline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90" y="4851039"/>
            <a:ext cx="6483350" cy="88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566490" y="4851039"/>
            <a:ext cx="6483350" cy="889000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5529352" y="3571955"/>
            <a:ext cx="0" cy="127908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6490" y="6012703"/>
            <a:ext cx="618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Caveat: large nuclear theory uncertainty !</a:t>
            </a:r>
            <a:endParaRPr lang="en-US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7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0000ED-D25B-6342-8B70-ED2948912984}" type="slidenum">
              <a:rPr lang="en-US" sz="1400" i="0">
                <a:solidFill>
                  <a:srgbClr val="000000"/>
                </a:solidFill>
              </a:rPr>
              <a:pPr/>
              <a:t>77</a:t>
            </a:fld>
            <a:endParaRPr lang="en-US" sz="1400" i="0" dirty="0">
              <a:solidFill>
                <a:srgbClr val="000000"/>
              </a:solidFill>
            </a:endParaRPr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200400" y="1219200"/>
            <a:ext cx="2743200" cy="914400"/>
            <a:chOff x="1920" y="912"/>
            <a:chExt cx="1728" cy="576"/>
          </a:xfrm>
        </p:grpSpPr>
        <p:sp>
          <p:nvSpPr>
            <p:cNvPr id="86058" name="Rectangle 3"/>
            <p:cNvSpPr>
              <a:spLocks noChangeArrowheads="1"/>
            </p:cNvSpPr>
            <p:nvPr/>
          </p:nvSpPr>
          <p:spPr bwMode="auto">
            <a:xfrm>
              <a:off x="1920" y="912"/>
              <a:ext cx="1728" cy="576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59" name="Text Box 4"/>
            <p:cNvSpPr txBox="1">
              <a:spLocks noChangeArrowheads="1"/>
            </p:cNvSpPr>
            <p:nvPr/>
          </p:nvSpPr>
          <p:spPr bwMode="auto">
            <a:xfrm>
              <a:off x="2304" y="96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0">
                  <a:solidFill>
                    <a:srgbClr val="00007C"/>
                  </a:solidFill>
                </a:rPr>
                <a:t>BSM CPV</a:t>
              </a:r>
            </a:p>
          </p:txBody>
        </p:sp>
        <p:sp>
          <p:nvSpPr>
            <p:cNvPr id="86060" name="Text Box 5"/>
            <p:cNvSpPr txBox="1">
              <a:spLocks noChangeArrowheads="1"/>
            </p:cNvSpPr>
            <p:nvPr/>
          </p:nvSpPr>
          <p:spPr bwMode="auto">
            <a:xfrm>
              <a:off x="1920" y="1200"/>
              <a:ext cx="1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i="0">
                  <a:solidFill>
                    <a:srgbClr val="800080"/>
                  </a:solidFill>
                </a:rPr>
                <a:t>SUSY, GUTs, Extra Dim…</a:t>
              </a:r>
              <a:endParaRPr lang="en-US" sz="1800" b="1" i="0">
                <a:solidFill>
                  <a:srgbClr val="800080"/>
                </a:solidFill>
              </a:endParaRPr>
            </a:p>
          </p:txBody>
        </p:sp>
      </p:grpSp>
      <p:grpSp>
        <p:nvGrpSpPr>
          <p:cNvPr id="86019" name="Group 6"/>
          <p:cNvGrpSpPr>
            <a:grpSpLocks/>
          </p:cNvGrpSpPr>
          <p:nvPr/>
        </p:nvGrpSpPr>
        <p:grpSpPr bwMode="auto">
          <a:xfrm>
            <a:off x="3962400" y="5486400"/>
            <a:ext cx="1143000" cy="1143000"/>
            <a:chOff x="2592" y="3456"/>
            <a:chExt cx="720" cy="720"/>
          </a:xfrm>
        </p:grpSpPr>
        <p:sp>
          <p:nvSpPr>
            <p:cNvPr id="86056" name="Oval 7"/>
            <p:cNvSpPr>
              <a:spLocks noChangeArrowheads="1"/>
            </p:cNvSpPr>
            <p:nvPr/>
          </p:nvSpPr>
          <p:spPr bwMode="auto">
            <a:xfrm>
              <a:off x="2592" y="3456"/>
              <a:ext cx="720" cy="720"/>
            </a:xfrm>
            <a:prstGeom prst="ellipse">
              <a:avLst/>
            </a:prstGeom>
            <a:noFill/>
            <a:ln w="28575">
              <a:solidFill>
                <a:srgbClr val="7D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57" name="Text Box 8"/>
            <p:cNvSpPr txBox="1">
              <a:spLocks noChangeArrowheads="1"/>
            </p:cNvSpPr>
            <p:nvPr/>
          </p:nvSpPr>
          <p:spPr bwMode="auto">
            <a:xfrm>
              <a:off x="2688" y="364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i="0">
                  <a:solidFill>
                    <a:srgbClr val="00007C"/>
                  </a:solidFill>
                </a:rPr>
                <a:t>Expt</a:t>
              </a:r>
              <a:endParaRPr lang="en-US" b="1" i="0">
                <a:solidFill>
                  <a:srgbClr val="800080"/>
                </a:solidFill>
              </a:endParaRPr>
            </a:p>
          </p:txBody>
        </p:sp>
      </p:grpSp>
      <p:sp>
        <p:nvSpPr>
          <p:cNvPr id="86020" name="Line 9"/>
          <p:cNvSpPr>
            <a:spLocks noChangeShapeType="1"/>
          </p:cNvSpPr>
          <p:nvPr/>
        </p:nvSpPr>
        <p:spPr bwMode="auto">
          <a:xfrm>
            <a:off x="4495800" y="2057400"/>
            <a:ext cx="0" cy="8382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2400" b="1" i="1">
                <a:solidFill>
                  <a:srgbClr val="00007C"/>
                </a:solidFill>
                <a:latin typeface="Arial" charset="0"/>
                <a:ea typeface="ＭＳ Ｐゴシック" charset="0"/>
                <a:cs typeface="ＭＳ Ｐゴシック" charset="0"/>
              </a:rPr>
              <a:t>EDM Interpretation &amp; Multiple Scales</a:t>
            </a:r>
            <a:endParaRPr lang="en-US" sz="2400" b="1">
              <a:solidFill>
                <a:srgbClr val="00007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22" name="Group 11"/>
          <p:cNvGrpSpPr>
            <a:grpSpLocks/>
          </p:cNvGrpSpPr>
          <p:nvPr/>
        </p:nvGrpSpPr>
        <p:grpSpPr bwMode="auto">
          <a:xfrm>
            <a:off x="228600" y="914400"/>
            <a:ext cx="3048000" cy="914400"/>
            <a:chOff x="144" y="576"/>
            <a:chExt cx="1920" cy="576"/>
          </a:xfrm>
        </p:grpSpPr>
        <p:grpSp>
          <p:nvGrpSpPr>
            <p:cNvPr id="86051" name="Group 12"/>
            <p:cNvGrpSpPr>
              <a:grpSpLocks/>
            </p:cNvGrpSpPr>
            <p:nvPr/>
          </p:nvGrpSpPr>
          <p:grpSpPr bwMode="auto">
            <a:xfrm>
              <a:off x="144" y="576"/>
              <a:ext cx="1728" cy="576"/>
              <a:chOff x="96" y="624"/>
              <a:chExt cx="1728" cy="576"/>
            </a:xfrm>
          </p:grpSpPr>
          <p:sp>
            <p:nvSpPr>
              <p:cNvPr id="86053" name="Rectangle 13"/>
              <p:cNvSpPr>
                <a:spLocks noChangeArrowheads="1"/>
              </p:cNvSpPr>
              <p:nvPr/>
            </p:nvSpPr>
            <p:spPr bwMode="auto">
              <a:xfrm>
                <a:off x="96" y="624"/>
                <a:ext cx="1728" cy="576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54" name="Text Box 14"/>
              <p:cNvSpPr txBox="1">
                <a:spLocks noChangeArrowheads="1"/>
              </p:cNvSpPr>
              <p:nvPr/>
            </p:nvSpPr>
            <p:spPr bwMode="auto">
              <a:xfrm>
                <a:off x="192" y="672"/>
                <a:ext cx="15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Baryon Asymmetry</a:t>
                </a:r>
              </a:p>
            </p:txBody>
          </p:sp>
          <p:sp>
            <p:nvSpPr>
              <p:cNvPr id="86055" name="Text Box 15"/>
              <p:cNvSpPr txBox="1">
                <a:spLocks noChangeArrowheads="1"/>
              </p:cNvSpPr>
              <p:nvPr/>
            </p:nvSpPr>
            <p:spPr bwMode="auto">
              <a:xfrm>
                <a:off x="240" y="912"/>
                <a:ext cx="13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Early universe CPV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52" name="Line 16"/>
            <p:cNvSpPr>
              <a:spLocks noChangeShapeType="1"/>
            </p:cNvSpPr>
            <p:nvPr/>
          </p:nvSpPr>
          <p:spPr bwMode="auto">
            <a:xfrm>
              <a:off x="1776" y="864"/>
              <a:ext cx="288" cy="96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3" name="Group 17"/>
          <p:cNvGrpSpPr>
            <a:grpSpLocks/>
          </p:cNvGrpSpPr>
          <p:nvPr/>
        </p:nvGrpSpPr>
        <p:grpSpPr bwMode="auto">
          <a:xfrm>
            <a:off x="5867400" y="838200"/>
            <a:ext cx="3048000" cy="1066800"/>
            <a:chOff x="3696" y="528"/>
            <a:chExt cx="1920" cy="672"/>
          </a:xfrm>
        </p:grpSpPr>
        <p:grpSp>
          <p:nvGrpSpPr>
            <p:cNvPr id="86046" name="Group 18"/>
            <p:cNvGrpSpPr>
              <a:grpSpLocks/>
            </p:cNvGrpSpPr>
            <p:nvPr/>
          </p:nvGrpSpPr>
          <p:grpSpPr bwMode="auto">
            <a:xfrm>
              <a:off x="3888" y="528"/>
              <a:ext cx="1728" cy="672"/>
              <a:chOff x="3888" y="624"/>
              <a:chExt cx="1728" cy="672"/>
            </a:xfrm>
          </p:grpSpPr>
          <p:sp>
            <p:nvSpPr>
              <p:cNvPr id="86048" name="Rectangle 19"/>
              <p:cNvSpPr>
                <a:spLocks noChangeArrowheads="1"/>
              </p:cNvSpPr>
              <p:nvPr/>
            </p:nvSpPr>
            <p:spPr bwMode="auto">
              <a:xfrm>
                <a:off x="3888" y="624"/>
                <a:ext cx="1728" cy="672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49" name="Text Box 20"/>
              <p:cNvSpPr txBox="1">
                <a:spLocks noChangeArrowheads="1"/>
              </p:cNvSpPr>
              <p:nvPr/>
            </p:nvSpPr>
            <p:spPr bwMode="auto">
              <a:xfrm>
                <a:off x="3984" y="672"/>
                <a:ext cx="15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Collider Searches</a:t>
                </a:r>
              </a:p>
            </p:txBody>
          </p:sp>
          <p:sp>
            <p:nvSpPr>
              <p:cNvPr id="86050" name="Text Box 21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163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Particle spectrum; also scalars for baryon asym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47" name="Line 22"/>
            <p:cNvSpPr>
              <a:spLocks noChangeShapeType="1"/>
            </p:cNvSpPr>
            <p:nvPr/>
          </p:nvSpPr>
          <p:spPr bwMode="auto">
            <a:xfrm flipH="1">
              <a:off x="3696" y="816"/>
              <a:ext cx="288" cy="192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4" name="Group 23"/>
          <p:cNvGrpSpPr>
            <a:grpSpLocks/>
          </p:cNvGrpSpPr>
          <p:nvPr/>
        </p:nvGrpSpPr>
        <p:grpSpPr bwMode="auto">
          <a:xfrm>
            <a:off x="990600" y="4876800"/>
            <a:ext cx="3048000" cy="990600"/>
            <a:chOff x="624" y="3072"/>
            <a:chExt cx="1920" cy="624"/>
          </a:xfrm>
        </p:grpSpPr>
        <p:grpSp>
          <p:nvGrpSpPr>
            <p:cNvPr id="86040" name="Group 24"/>
            <p:cNvGrpSpPr>
              <a:grpSpLocks/>
            </p:cNvGrpSpPr>
            <p:nvPr/>
          </p:nvGrpSpPr>
          <p:grpSpPr bwMode="auto">
            <a:xfrm>
              <a:off x="624" y="3072"/>
              <a:ext cx="1872" cy="576"/>
              <a:chOff x="1440" y="3264"/>
              <a:chExt cx="1872" cy="576"/>
            </a:xfrm>
          </p:grpSpPr>
          <p:sp>
            <p:nvSpPr>
              <p:cNvPr id="86042" name="Rectangle 25"/>
              <p:cNvSpPr>
                <a:spLocks noChangeArrowheads="1"/>
              </p:cNvSpPr>
              <p:nvPr/>
            </p:nvSpPr>
            <p:spPr bwMode="auto">
              <a:xfrm>
                <a:off x="1440" y="3264"/>
                <a:ext cx="1728" cy="576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43" name="Text Box 26"/>
              <p:cNvSpPr txBox="1">
                <a:spLocks noChangeArrowheads="1"/>
              </p:cNvSpPr>
              <p:nvPr/>
            </p:nvSpPr>
            <p:spPr bwMode="auto">
              <a:xfrm>
                <a:off x="1440" y="3312"/>
                <a:ext cx="18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QCD Matrix Elements</a:t>
                </a:r>
              </a:p>
            </p:txBody>
          </p:sp>
          <p:sp>
            <p:nvSpPr>
              <p:cNvPr id="86044" name="Text Box 27"/>
              <p:cNvSpPr txBox="1">
                <a:spLocks noChangeArrowheads="1"/>
              </p:cNvSpPr>
              <p:nvPr/>
            </p:nvSpPr>
            <p:spPr bwMode="auto">
              <a:xfrm>
                <a:off x="1536" y="355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800" b="1" i="0">
                    <a:solidFill>
                      <a:srgbClr val="800080"/>
                    </a:solidFill>
                  </a:rPr>
                  <a:t> d</a:t>
                </a:r>
                <a:r>
                  <a:rPr lang="en-US" sz="1800" b="1" i="0" baseline="-25000">
                    <a:solidFill>
                      <a:srgbClr val="800080"/>
                    </a:solidFill>
                  </a:rPr>
                  <a:t>n </a:t>
                </a:r>
                <a:r>
                  <a:rPr lang="en-US" sz="1800" b="1" i="0">
                    <a:solidFill>
                      <a:srgbClr val="800080"/>
                    </a:solidFill>
                  </a:rPr>
                  <a:t>, g</a:t>
                </a:r>
                <a:r>
                  <a:rPr lang="en-US" sz="1800" b="1" i="0" baseline="-25000">
                    <a:solidFill>
                      <a:srgbClr val="800080"/>
                    </a:solidFill>
                    <a:latin typeface="Symbol" charset="0"/>
                    <a:sym typeface="Symbol" charset="0"/>
                  </a:rPr>
                  <a:t></a:t>
                </a:r>
                <a:r>
                  <a:rPr lang="en-US" sz="1800" b="1" i="0" baseline="-25000">
                    <a:solidFill>
                      <a:srgbClr val="800080"/>
                    </a:solidFill>
                  </a:rPr>
                  <a:t>NN </a:t>
                </a:r>
                <a:r>
                  <a:rPr lang="en-US" sz="1800" b="1" i="0">
                    <a:solidFill>
                      <a:srgbClr val="800080"/>
                    </a:solidFill>
                  </a:rPr>
                  <a:t>, …</a:t>
                </a:r>
              </a:p>
            </p:txBody>
          </p:sp>
          <p:sp>
            <p:nvSpPr>
              <p:cNvPr id="86045" name="Line 28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6041" name="Line 29"/>
            <p:cNvSpPr>
              <a:spLocks noChangeShapeType="1"/>
            </p:cNvSpPr>
            <p:nvPr/>
          </p:nvSpPr>
          <p:spPr bwMode="auto">
            <a:xfrm>
              <a:off x="2304" y="3456"/>
              <a:ext cx="240" cy="240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5" name="Group 30"/>
          <p:cNvGrpSpPr>
            <a:grpSpLocks/>
          </p:cNvGrpSpPr>
          <p:nvPr/>
        </p:nvGrpSpPr>
        <p:grpSpPr bwMode="auto">
          <a:xfrm>
            <a:off x="5029200" y="4876800"/>
            <a:ext cx="3352800" cy="1371600"/>
            <a:chOff x="3168" y="3072"/>
            <a:chExt cx="2112" cy="864"/>
          </a:xfrm>
        </p:grpSpPr>
        <p:grpSp>
          <p:nvGrpSpPr>
            <p:cNvPr id="86035" name="Group 31"/>
            <p:cNvGrpSpPr>
              <a:grpSpLocks/>
            </p:cNvGrpSpPr>
            <p:nvPr/>
          </p:nvGrpSpPr>
          <p:grpSpPr bwMode="auto">
            <a:xfrm>
              <a:off x="3456" y="3072"/>
              <a:ext cx="1824" cy="864"/>
              <a:chOff x="3792" y="3264"/>
              <a:chExt cx="1824" cy="864"/>
            </a:xfrm>
          </p:grpSpPr>
          <p:sp>
            <p:nvSpPr>
              <p:cNvPr id="86037" name="Rectangle 32"/>
              <p:cNvSpPr>
                <a:spLocks noChangeArrowheads="1"/>
              </p:cNvSpPr>
              <p:nvPr/>
            </p:nvSpPr>
            <p:spPr bwMode="auto">
              <a:xfrm>
                <a:off x="3792" y="3264"/>
                <a:ext cx="1776" cy="864"/>
              </a:xfrm>
              <a:prstGeom prst="rect">
                <a:avLst/>
              </a:prstGeom>
              <a:noFill/>
              <a:ln w="28575">
                <a:solidFill>
                  <a:srgbClr val="7D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038" name="Text Box 33"/>
              <p:cNvSpPr txBox="1">
                <a:spLocks noChangeArrowheads="1"/>
              </p:cNvSpPr>
              <p:nvPr/>
            </p:nvSpPr>
            <p:spPr bwMode="auto">
              <a:xfrm>
                <a:off x="3792" y="3312"/>
                <a:ext cx="18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 i="0">
                    <a:solidFill>
                      <a:srgbClr val="00007C"/>
                    </a:solidFill>
                  </a:rPr>
                  <a:t>Nuclear &amp; atomic MEs</a:t>
                </a:r>
              </a:p>
            </p:txBody>
          </p:sp>
          <p:sp>
            <p:nvSpPr>
              <p:cNvPr id="86039" name="Text Box 34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824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b="1" i="0">
                    <a:solidFill>
                      <a:srgbClr val="800080"/>
                    </a:solidFill>
                  </a:rPr>
                  <a:t>Schiff moment, other P- &amp; T-odd moments, e-nucleus CPV</a:t>
                </a:r>
                <a:endParaRPr lang="en-US" sz="1800" b="1" i="0">
                  <a:solidFill>
                    <a:srgbClr val="800080"/>
                  </a:solidFill>
                </a:endParaRPr>
              </a:p>
            </p:txBody>
          </p:sp>
        </p:grpSp>
        <p:sp>
          <p:nvSpPr>
            <p:cNvPr id="86036" name="Line 35"/>
            <p:cNvSpPr>
              <a:spLocks noChangeShapeType="1"/>
            </p:cNvSpPr>
            <p:nvPr/>
          </p:nvSpPr>
          <p:spPr bwMode="auto">
            <a:xfrm flipH="1">
              <a:off x="3168" y="3408"/>
              <a:ext cx="336" cy="288"/>
            </a:xfrm>
            <a:prstGeom prst="line">
              <a:avLst/>
            </a:prstGeom>
            <a:noFill/>
            <a:ln w="19050">
              <a:solidFill>
                <a:srgbClr val="004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6026" name="Line 36"/>
          <p:cNvSpPr>
            <a:spLocks noChangeShapeType="1"/>
          </p:cNvSpPr>
          <p:nvPr/>
        </p:nvSpPr>
        <p:spPr bwMode="auto">
          <a:xfrm flipH="1">
            <a:off x="3657600" y="5105400"/>
            <a:ext cx="1905000" cy="0"/>
          </a:xfrm>
          <a:prstGeom prst="line">
            <a:avLst/>
          </a:prstGeom>
          <a:noFill/>
          <a:ln w="19050">
            <a:solidFill>
              <a:srgbClr val="0047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27" name="Group 37"/>
          <p:cNvGrpSpPr>
            <a:grpSpLocks/>
          </p:cNvGrpSpPr>
          <p:nvPr/>
        </p:nvGrpSpPr>
        <p:grpSpPr bwMode="auto">
          <a:xfrm>
            <a:off x="8121650" y="2286000"/>
            <a:ext cx="366713" cy="2089150"/>
            <a:chOff x="5116" y="1440"/>
            <a:chExt cx="231" cy="1316"/>
          </a:xfrm>
        </p:grpSpPr>
        <p:sp>
          <p:nvSpPr>
            <p:cNvPr id="86033" name="Text Box 38"/>
            <p:cNvSpPr txBox="1">
              <a:spLocks noChangeArrowheads="1"/>
            </p:cNvSpPr>
            <p:nvPr/>
          </p:nvSpPr>
          <p:spPr bwMode="auto">
            <a:xfrm rot="-5400000">
              <a:off x="4704" y="2112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333399"/>
                  </a:solidFill>
                </a:rPr>
                <a:t>Energy Scale</a:t>
              </a:r>
            </a:p>
          </p:txBody>
        </p:sp>
        <p:sp>
          <p:nvSpPr>
            <p:cNvPr id="86034" name="Line 39"/>
            <p:cNvSpPr>
              <a:spLocks noChangeShapeType="1"/>
            </p:cNvSpPr>
            <p:nvPr/>
          </p:nvSpPr>
          <p:spPr bwMode="auto">
            <a:xfrm flipV="1">
              <a:off x="5184" y="1440"/>
              <a:ext cx="0" cy="384"/>
            </a:xfrm>
            <a:prstGeom prst="line">
              <a:avLst/>
            </a:prstGeom>
            <a:noFill/>
            <a:ln w="28575">
              <a:solidFill>
                <a:srgbClr val="004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6028" name="Group 40"/>
          <p:cNvGrpSpPr>
            <a:grpSpLocks/>
          </p:cNvGrpSpPr>
          <p:nvPr/>
        </p:nvGrpSpPr>
        <p:grpSpPr bwMode="auto">
          <a:xfrm>
            <a:off x="1447800" y="2895600"/>
            <a:ext cx="6096000" cy="990600"/>
            <a:chOff x="1104" y="864"/>
            <a:chExt cx="3840" cy="624"/>
          </a:xfrm>
        </p:grpSpPr>
        <p:sp>
          <p:nvSpPr>
            <p:cNvPr id="86030" name="Rectangle 41"/>
            <p:cNvSpPr>
              <a:spLocks noChangeArrowheads="1"/>
            </p:cNvSpPr>
            <p:nvPr/>
          </p:nvSpPr>
          <p:spPr bwMode="auto">
            <a:xfrm>
              <a:off x="1104" y="864"/>
              <a:ext cx="3840" cy="624"/>
            </a:xfrm>
            <a:prstGeom prst="rect">
              <a:avLst/>
            </a:prstGeom>
            <a:noFill/>
            <a:ln w="28575">
              <a:solidFill>
                <a:srgbClr val="7D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31" name="Text Box 42"/>
            <p:cNvSpPr txBox="1">
              <a:spLocks noChangeArrowheads="1"/>
            </p:cNvSpPr>
            <p:nvPr/>
          </p:nvSpPr>
          <p:spPr bwMode="auto">
            <a:xfrm>
              <a:off x="1248" y="912"/>
              <a:ext cx="3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i="0">
                  <a:solidFill>
                    <a:srgbClr val="00007C"/>
                  </a:solidFill>
                </a:rPr>
                <a:t> d= 6 Effective Operators: </a:t>
              </a:r>
              <a:r>
                <a:rPr lang="ja-JP" altLang="en-US" sz="2000" b="1" i="0">
                  <a:solidFill>
                    <a:srgbClr val="00007C"/>
                  </a:solidFill>
                </a:rPr>
                <a:t>“</a:t>
              </a:r>
              <a:r>
                <a:rPr lang="en-US" altLang="ja-JP" sz="2000" b="1" i="0">
                  <a:solidFill>
                    <a:srgbClr val="00007C"/>
                  </a:solidFill>
                </a:rPr>
                <a:t>CPV Sources</a:t>
              </a:r>
              <a:r>
                <a:rPr lang="ja-JP" altLang="en-US" sz="2000" b="1" i="0">
                  <a:solidFill>
                    <a:srgbClr val="00007C"/>
                  </a:solidFill>
                </a:rPr>
                <a:t>”</a:t>
              </a:r>
              <a:endParaRPr lang="en-US" sz="2000" b="1" i="0">
                <a:solidFill>
                  <a:srgbClr val="00007C"/>
                </a:solidFill>
              </a:endParaRPr>
            </a:p>
          </p:txBody>
        </p:sp>
        <p:sp>
          <p:nvSpPr>
            <p:cNvPr id="86032" name="Text Box 43"/>
            <p:cNvSpPr txBox="1">
              <a:spLocks noChangeArrowheads="1"/>
            </p:cNvSpPr>
            <p:nvPr/>
          </p:nvSpPr>
          <p:spPr bwMode="auto">
            <a:xfrm>
              <a:off x="1104" y="1152"/>
              <a:ext cx="38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 i="0">
                  <a:solidFill>
                    <a:srgbClr val="800080"/>
                  </a:solidFill>
                </a:rPr>
                <a:t> fermion EDM, quark chromo EDM, 3 gluon, 4 fermion</a:t>
              </a:r>
            </a:p>
          </p:txBody>
        </p:sp>
      </p:grpSp>
      <p:sp>
        <p:nvSpPr>
          <p:cNvPr id="86029" name="Line 44"/>
          <p:cNvSpPr>
            <a:spLocks noChangeShapeType="1"/>
          </p:cNvSpPr>
          <p:nvPr/>
        </p:nvSpPr>
        <p:spPr bwMode="auto">
          <a:xfrm>
            <a:off x="4572000" y="3886200"/>
            <a:ext cx="0" cy="1600200"/>
          </a:xfrm>
          <a:prstGeom prst="line">
            <a:avLst/>
          </a:prstGeom>
          <a:noFill/>
          <a:ln w="28575">
            <a:solidFill>
              <a:srgbClr val="004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7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7267B4-75BA-5541-92C8-B69921130AA0}" type="slidenum">
              <a:rPr lang="en-US" sz="1400" i="0">
                <a:solidFill>
                  <a:srgbClr val="000000"/>
                </a:solidFill>
              </a:rPr>
              <a:pPr/>
              <a:t>78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172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4770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 eaLnBrk="1" hangingPunct="1">
              <a:buClr>
                <a:srgbClr val="008700"/>
              </a:buClr>
              <a:defRPr/>
            </a:pPr>
            <a:r>
              <a:rPr lang="en-US" sz="3200" i="1" smtClean="0">
                <a:solidFill>
                  <a:schemeClr val="accent2"/>
                </a:solidFill>
              </a:rPr>
              <a:t>Wilson Coefficients: Summary</a:t>
            </a:r>
            <a:endParaRPr lang="en-US" sz="3200" i="1" smtClean="0">
              <a:solidFill>
                <a:srgbClr val="9700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371600" y="1752600"/>
            <a:ext cx="6400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  <a:latin typeface="Symbol" charset="0"/>
                <a:sym typeface="Symbol" charset="0"/>
              </a:rPr>
              <a:t></a:t>
            </a:r>
            <a:r>
              <a:rPr lang="en-US" baseline="-25000">
                <a:solidFill>
                  <a:srgbClr val="800080"/>
                </a:solidFill>
                <a:latin typeface="Times" charset="0"/>
              </a:rPr>
              <a:t>f</a:t>
            </a:r>
            <a:r>
              <a:rPr lang="en-US">
                <a:solidFill>
                  <a:srgbClr val="800080"/>
                </a:solidFill>
                <a:latin typeface="Times" charset="0"/>
              </a:rPr>
              <a:t> </a:t>
            </a:r>
            <a:r>
              <a:rPr lang="en-US">
                <a:solidFill>
                  <a:srgbClr val="333399"/>
                </a:solidFill>
              </a:rPr>
              <a:t>		fermion EDM 	(3)</a:t>
            </a:r>
            <a:endParaRPr lang="en-US">
              <a:solidFill>
                <a:srgbClr val="80008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  <a:latin typeface="Symbol" charset="0"/>
                <a:sym typeface="Symbol" charset="0"/>
              </a:rPr>
              <a:t></a:t>
            </a:r>
            <a:r>
              <a:rPr lang="en-US" baseline="-25000">
                <a:solidFill>
                  <a:srgbClr val="800080"/>
                </a:solidFill>
                <a:latin typeface="Times" charset="0"/>
              </a:rPr>
              <a:t>q	 	</a:t>
            </a:r>
            <a:r>
              <a:rPr lang="en-US">
                <a:solidFill>
                  <a:srgbClr val="333399"/>
                </a:solidFill>
              </a:rPr>
              <a:t>quark CEDM 	(2)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G 		</a:t>
            </a:r>
            <a:r>
              <a:rPr lang="en-US">
                <a:solidFill>
                  <a:srgbClr val="333399"/>
                </a:solidFill>
              </a:rPr>
              <a:t>3 gluon 		(1)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quqd		</a:t>
            </a:r>
            <a:r>
              <a:rPr lang="en-US">
                <a:solidFill>
                  <a:srgbClr val="333399"/>
                </a:solidFill>
              </a:rPr>
              <a:t>non-leptonic 		(2)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</a:rPr>
              <a:t>lequ, ledq	</a:t>
            </a:r>
            <a:r>
              <a:rPr lang="en-US">
                <a:solidFill>
                  <a:srgbClr val="333399"/>
                </a:solidFill>
              </a:rPr>
              <a:t>semi-leptonic 	(3)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C</a:t>
            </a:r>
            <a:r>
              <a:rPr lang="en-US" baseline="-25000">
                <a:solidFill>
                  <a:srgbClr val="800080"/>
                </a:solidFill>
                <a:latin typeface="Symbol" charset="0"/>
                <a:sym typeface="Symbol" charset="0"/>
              </a:rPr>
              <a:t></a:t>
            </a:r>
            <a:r>
              <a:rPr lang="en-US" baseline="-25000">
                <a:solidFill>
                  <a:srgbClr val="800080"/>
                </a:solidFill>
              </a:rPr>
              <a:t>ud		</a:t>
            </a:r>
            <a:r>
              <a:rPr lang="en-US">
                <a:solidFill>
                  <a:srgbClr val="333399"/>
                </a:solidFill>
              </a:rPr>
              <a:t>induced 4f 		(1)</a:t>
            </a:r>
            <a:endParaRPr lang="en-US" baseline="-25000">
              <a:solidFill>
                <a:srgbClr val="80008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295400" y="1600200"/>
            <a:ext cx="6553200" cy="3581400"/>
          </a:xfrm>
          <a:prstGeom prst="rect">
            <a:avLst/>
          </a:prstGeom>
          <a:noFill/>
          <a:ln w="28575">
            <a:solidFill>
              <a:srgbClr val="8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0">
                <a:solidFill>
                  <a:srgbClr val="800080"/>
                </a:solidFill>
              </a:rPr>
              <a:t>~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i="0">
                <a:solidFill>
                  <a:srgbClr val="800080"/>
                </a:solidFill>
              </a:rPr>
              <a:t>~</a:t>
            </a:r>
          </a:p>
        </p:txBody>
      </p: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1371600" y="5562600"/>
            <a:ext cx="2057400" cy="457200"/>
            <a:chOff x="864" y="3504"/>
            <a:chExt cx="1296" cy="288"/>
          </a:xfrm>
        </p:grpSpPr>
        <p:sp>
          <p:nvSpPr>
            <p:cNvPr id="88074" name="Text Box 9"/>
            <p:cNvSpPr txBox="1">
              <a:spLocks noChangeArrowheads="1"/>
            </p:cNvSpPr>
            <p:nvPr/>
          </p:nvSpPr>
          <p:spPr bwMode="auto">
            <a:xfrm>
              <a:off x="864" y="3504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333399"/>
                  </a:solidFill>
                </a:rPr>
                <a:t>12 total + </a:t>
              </a:r>
              <a:r>
                <a:rPr lang="en-US">
                  <a:solidFill>
                    <a:srgbClr val="333399"/>
                  </a:solidFill>
                  <a:latin typeface="Symbol" charset="0"/>
                  <a:sym typeface="Symbol" charset="0"/>
                </a:rPr>
                <a:t></a:t>
              </a:r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88075" name="Line 10"/>
            <p:cNvSpPr>
              <a:spLocks noChangeShapeType="1"/>
            </p:cNvSpPr>
            <p:nvPr/>
          </p:nvSpPr>
          <p:spPr bwMode="auto">
            <a:xfrm>
              <a:off x="1776" y="3552"/>
              <a:ext cx="1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4724400" y="5486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800080"/>
                </a:solidFill>
              </a:rPr>
              <a:t> light flavors only (e,u,d)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630000ED-D25B-6342-8B70-ED2948912984}" type="slidenum">
              <a:rPr lang="en-US" sz="1400" i="0" smtClean="0">
                <a:solidFill>
                  <a:srgbClr val="000000"/>
                </a:solidFill>
              </a:rPr>
              <a:pPr/>
              <a:t>78</a:t>
            </a:fld>
            <a:endParaRPr lang="en-US" sz="14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E4C2-E8B5-9249-9E97-9A7F7CEB3C44}" type="slidenum">
              <a:rPr lang="en-US"/>
              <a:pPr/>
              <a:t>79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5715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3352800" cy="914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l">
              <a:buClr>
                <a:srgbClr val="008700"/>
              </a:buClr>
            </a:pPr>
            <a:r>
              <a:rPr lang="en-US" sz="3200" b="1" i="1">
                <a:solidFill>
                  <a:schemeClr val="accent2"/>
                </a:solidFill>
              </a:rPr>
              <a:t>BSM Origins</a:t>
            </a:r>
            <a:endParaRPr lang="en-US" sz="3200" i="1">
              <a:solidFill>
                <a:srgbClr val="9700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1595988"/>
            <a:ext cx="266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800080"/>
                </a:solidFill>
              </a:rPr>
              <a:t>EDM: </a:t>
            </a:r>
            <a:r>
              <a:rPr lang="en-US" sz="2000" i="1" dirty="0">
                <a:solidFill>
                  <a:srgbClr val="800080"/>
                </a:solidFill>
                <a:latin typeface="Symbol" charset="0"/>
                <a:sym typeface="Symbol" charset="0"/>
              </a:rPr>
              <a:t></a:t>
            </a:r>
            <a:r>
              <a:rPr lang="en-US" sz="2000" i="1" dirty="0" err="1">
                <a:solidFill>
                  <a:srgbClr val="800080"/>
                </a:solidFill>
              </a:rPr>
              <a:t>ff</a:t>
            </a:r>
            <a:r>
              <a:rPr lang="en-US" sz="2000" i="1" dirty="0">
                <a:solidFill>
                  <a:schemeClr val="accent2"/>
                </a:solidFill>
              </a:rPr>
              <a:t>	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CEDM</a:t>
            </a:r>
            <a:r>
              <a:rPr lang="en-US" sz="2000" i="1" dirty="0">
                <a:solidFill>
                  <a:srgbClr val="800080"/>
                </a:solidFill>
              </a:rPr>
              <a:t>: </a:t>
            </a:r>
            <a:r>
              <a:rPr lang="en-US" sz="2000" i="1" dirty="0" err="1">
                <a:solidFill>
                  <a:srgbClr val="800080"/>
                </a:solidFill>
              </a:rPr>
              <a:t>gff</a:t>
            </a:r>
            <a:r>
              <a:rPr lang="en-US" sz="2000" i="1" baseline="-25000" dirty="0">
                <a:solidFill>
                  <a:srgbClr val="800080"/>
                </a:solidFill>
                <a:latin typeface="Times" charset="0"/>
              </a:rPr>
              <a:t>	 	</a:t>
            </a:r>
            <a:endParaRPr lang="en-US" sz="2000" i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 smtClean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Weinberg </a:t>
            </a:r>
            <a:r>
              <a:rPr lang="en-US" sz="2000" i="1" dirty="0" err="1">
                <a:solidFill>
                  <a:srgbClr val="800080"/>
                </a:solidFill>
              </a:rPr>
              <a:t>ggg</a:t>
            </a:r>
            <a:r>
              <a:rPr lang="en-US" sz="2000" i="1" dirty="0">
                <a:solidFill>
                  <a:srgbClr val="800080"/>
                </a:solidFill>
              </a:rPr>
              <a:t>:</a:t>
            </a:r>
            <a:r>
              <a:rPr lang="en-US" sz="2000" i="1" baseline="-25000" dirty="0">
                <a:solidFill>
                  <a:srgbClr val="800080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endParaRPr lang="en-US" sz="2000" i="1" baseline="-250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baseline="-25000" dirty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 smtClean="0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800080"/>
                </a:solidFill>
              </a:rPr>
              <a:t>Four </a:t>
            </a:r>
            <a:r>
              <a:rPr lang="en-US" sz="2000" i="1" dirty="0">
                <a:solidFill>
                  <a:srgbClr val="800080"/>
                </a:solidFill>
              </a:rPr>
              <a:t>fermion</a:t>
            </a:r>
            <a:r>
              <a:rPr lang="en-US" sz="2000" i="1" baseline="-25000" dirty="0">
                <a:solidFill>
                  <a:srgbClr val="800080"/>
                </a:solidFill>
              </a:rPr>
              <a:t>	</a:t>
            </a:r>
            <a:r>
              <a:rPr lang="en-US" sz="2000" i="1" dirty="0">
                <a:solidFill>
                  <a:schemeClr val="accent2"/>
                </a:solidFill>
              </a:rPr>
              <a:t> 	</a:t>
            </a:r>
          </a:p>
          <a:p>
            <a:pPr>
              <a:spcBef>
                <a:spcPct val="50000"/>
              </a:spcBef>
            </a:pPr>
            <a:endParaRPr lang="en-US" sz="2000" i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dirty="0" err="1">
                <a:solidFill>
                  <a:srgbClr val="800080"/>
                </a:solidFill>
              </a:rPr>
              <a:t>udHH</a:t>
            </a:r>
            <a:r>
              <a:rPr lang="en-US" sz="2000" i="1" baseline="-25000" dirty="0">
                <a:solidFill>
                  <a:srgbClr val="800080"/>
                </a:solidFill>
              </a:rPr>
              <a:t>		</a:t>
            </a:r>
            <a:r>
              <a:rPr lang="en-US" i="1" dirty="0">
                <a:solidFill>
                  <a:schemeClr val="accent2"/>
                </a:solidFill>
              </a:rPr>
              <a:t>	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590800" y="1447800"/>
            <a:ext cx="2930525" cy="4006850"/>
            <a:chOff x="1632" y="912"/>
            <a:chExt cx="1846" cy="2524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04"/>
              <a:ext cx="84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912"/>
              <a:ext cx="74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016"/>
              <a:ext cx="524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32"/>
              <a:ext cx="1010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2256" y="1584"/>
              <a:ext cx="960" cy="1248"/>
              <a:chOff x="2256" y="1584"/>
              <a:chExt cx="960" cy="1248"/>
            </a:xfrm>
          </p:grpSpPr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2688" y="211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MSSM</a:t>
                </a:r>
              </a:p>
            </p:txBody>
          </p:sp>
          <p:sp>
            <p:nvSpPr>
              <p:cNvPr id="32780" name="Line 12"/>
              <p:cNvSpPr>
                <a:spLocks noChangeShapeType="1"/>
              </p:cNvSpPr>
              <p:nvPr/>
            </p:nvSpPr>
            <p:spPr bwMode="auto">
              <a:xfrm flipH="1" flipV="1">
                <a:off x="2256" y="1584"/>
                <a:ext cx="480" cy="480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Line 13"/>
              <p:cNvSpPr>
                <a:spLocks noChangeShapeType="1"/>
              </p:cNvSpPr>
              <p:nvPr/>
            </p:nvSpPr>
            <p:spPr bwMode="auto">
              <a:xfrm flipV="1">
                <a:off x="2880" y="1584"/>
                <a:ext cx="144" cy="480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384" cy="96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AutoShape 16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2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7391400" y="838200"/>
            <a:ext cx="909638" cy="2590800"/>
            <a:chOff x="4656" y="528"/>
            <a:chExt cx="573" cy="1632"/>
          </a:xfrm>
        </p:grpSpPr>
        <p:pic>
          <p:nvPicPr>
            <p:cNvPr id="32786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396" y="788"/>
              <a:ext cx="1094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87" name="Group 19"/>
            <p:cNvGrpSpPr>
              <a:grpSpLocks/>
            </p:cNvGrpSpPr>
            <p:nvPr/>
          </p:nvGrpSpPr>
          <p:grpSpPr bwMode="auto">
            <a:xfrm>
              <a:off x="4704" y="1536"/>
              <a:ext cx="432" cy="624"/>
              <a:chOff x="4704" y="1536"/>
              <a:chExt cx="432" cy="624"/>
            </a:xfrm>
          </p:grpSpPr>
          <p:sp>
            <p:nvSpPr>
              <p:cNvPr id="32788" name="Text Box 20"/>
              <p:cNvSpPr txBox="1">
                <a:spLocks noChangeArrowheads="1"/>
              </p:cNvSpPr>
              <p:nvPr/>
            </p:nvSpPr>
            <p:spPr bwMode="auto">
              <a:xfrm>
                <a:off x="4752" y="1968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RS</a:t>
                </a:r>
              </a:p>
            </p:txBody>
          </p:sp>
          <p:sp>
            <p:nvSpPr>
              <p:cNvPr id="32789" name="Line 21"/>
              <p:cNvSpPr>
                <a:spLocks noChangeShapeType="1"/>
              </p:cNvSpPr>
              <p:nvPr/>
            </p:nvSpPr>
            <p:spPr bwMode="auto">
              <a:xfrm flipH="1" flipV="1">
                <a:off x="4848" y="1536"/>
                <a:ext cx="48" cy="432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AutoShape 22"/>
              <p:cNvSpPr>
                <a:spLocks noChangeArrowheads="1"/>
              </p:cNvSpPr>
              <p:nvPr/>
            </p:nvSpPr>
            <p:spPr bwMode="auto">
              <a:xfrm>
                <a:off x="4704" y="1968"/>
                <a:ext cx="432" cy="19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5410200" y="1447800"/>
            <a:ext cx="1644650" cy="5091113"/>
            <a:chOff x="3408" y="912"/>
            <a:chExt cx="1036" cy="3207"/>
          </a:xfrm>
        </p:grpSpPr>
        <p:pic>
          <p:nvPicPr>
            <p:cNvPr id="32792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912"/>
              <a:ext cx="673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2793" name="Group 25"/>
            <p:cNvGrpSpPr>
              <a:grpSpLocks/>
            </p:cNvGrpSpPr>
            <p:nvPr/>
          </p:nvGrpSpPr>
          <p:grpSpPr bwMode="auto">
            <a:xfrm>
              <a:off x="3744" y="1584"/>
              <a:ext cx="576" cy="672"/>
              <a:chOff x="3744" y="1584"/>
              <a:chExt cx="576" cy="672"/>
            </a:xfrm>
          </p:grpSpPr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3792" y="2064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solidFill>
                      <a:schemeClr val="accent2"/>
                    </a:solidFill>
                  </a:rPr>
                  <a:t>LRSM</a:t>
                </a:r>
              </a:p>
            </p:txBody>
          </p:sp>
          <p:sp>
            <p:nvSpPr>
              <p:cNvPr id="32795" name="Line 27"/>
              <p:cNvSpPr>
                <a:spLocks noChangeShapeType="1"/>
              </p:cNvSpPr>
              <p:nvPr/>
            </p:nvSpPr>
            <p:spPr bwMode="auto">
              <a:xfrm flipH="1" flipV="1">
                <a:off x="3984" y="1584"/>
                <a:ext cx="48" cy="432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AutoShape 2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528" cy="24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5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97" name="Group 29"/>
            <p:cNvGrpSpPr>
              <a:grpSpLocks/>
            </p:cNvGrpSpPr>
            <p:nvPr/>
          </p:nvGrpSpPr>
          <p:grpSpPr bwMode="auto">
            <a:xfrm>
              <a:off x="3408" y="3168"/>
              <a:ext cx="1036" cy="951"/>
              <a:chOff x="3408" y="3168"/>
              <a:chExt cx="1036" cy="951"/>
            </a:xfrm>
          </p:grpSpPr>
          <p:grpSp>
            <p:nvGrpSpPr>
              <p:cNvPr id="32798" name="Group 30"/>
              <p:cNvGrpSpPr>
                <a:grpSpLocks/>
              </p:cNvGrpSpPr>
              <p:nvPr/>
            </p:nvGrpSpPr>
            <p:grpSpPr bwMode="auto">
              <a:xfrm rot="-11227452">
                <a:off x="3982" y="3531"/>
                <a:ext cx="171" cy="343"/>
                <a:chOff x="576" y="912"/>
                <a:chExt cx="432" cy="720"/>
              </a:xfrm>
            </p:grpSpPr>
            <p:sp>
              <p:nvSpPr>
                <p:cNvPr id="32799" name="Line 31"/>
                <p:cNvSpPr>
                  <a:spLocks noChangeShapeType="1"/>
                </p:cNvSpPr>
                <p:nvPr/>
              </p:nvSpPr>
              <p:spPr bwMode="auto">
                <a:xfrm>
                  <a:off x="624" y="912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76" y="1296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1" name="Freeform 33"/>
              <p:cNvSpPr>
                <a:spLocks/>
              </p:cNvSpPr>
              <p:nvPr/>
            </p:nvSpPr>
            <p:spPr bwMode="auto">
              <a:xfrm rot="-502844">
                <a:off x="3789" y="3650"/>
                <a:ext cx="179" cy="77"/>
              </a:xfrm>
              <a:custGeom>
                <a:avLst/>
                <a:gdLst>
                  <a:gd name="T0" fmla="*/ 28 w 2295"/>
                  <a:gd name="T1" fmla="*/ 238 h 535"/>
                  <a:gd name="T2" fmla="*/ 141 w 2295"/>
                  <a:gd name="T3" fmla="*/ 2 h 535"/>
                  <a:gd name="T4" fmla="*/ 233 w 2295"/>
                  <a:gd name="T5" fmla="*/ 12 h 535"/>
                  <a:gd name="T6" fmla="*/ 284 w 2295"/>
                  <a:gd name="T7" fmla="*/ 136 h 535"/>
                  <a:gd name="T8" fmla="*/ 346 w 2295"/>
                  <a:gd name="T9" fmla="*/ 330 h 535"/>
                  <a:gd name="T10" fmla="*/ 418 w 2295"/>
                  <a:gd name="T11" fmla="*/ 382 h 535"/>
                  <a:gd name="T12" fmla="*/ 520 w 2295"/>
                  <a:gd name="T13" fmla="*/ 361 h 535"/>
                  <a:gd name="T14" fmla="*/ 582 w 2295"/>
                  <a:gd name="T15" fmla="*/ 259 h 535"/>
                  <a:gd name="T16" fmla="*/ 592 w 2295"/>
                  <a:gd name="T17" fmla="*/ 136 h 535"/>
                  <a:gd name="T18" fmla="*/ 613 w 2295"/>
                  <a:gd name="T19" fmla="*/ 64 h 535"/>
                  <a:gd name="T20" fmla="*/ 664 w 2295"/>
                  <a:gd name="T21" fmla="*/ 43 h 535"/>
                  <a:gd name="T22" fmla="*/ 807 w 2295"/>
                  <a:gd name="T23" fmla="*/ 156 h 535"/>
                  <a:gd name="T24" fmla="*/ 818 w 2295"/>
                  <a:gd name="T25" fmla="*/ 238 h 535"/>
                  <a:gd name="T26" fmla="*/ 828 w 2295"/>
                  <a:gd name="T27" fmla="*/ 300 h 535"/>
                  <a:gd name="T28" fmla="*/ 838 w 2295"/>
                  <a:gd name="T29" fmla="*/ 382 h 535"/>
                  <a:gd name="T30" fmla="*/ 941 w 2295"/>
                  <a:gd name="T31" fmla="*/ 423 h 535"/>
                  <a:gd name="T32" fmla="*/ 982 w 2295"/>
                  <a:gd name="T33" fmla="*/ 412 h 535"/>
                  <a:gd name="T34" fmla="*/ 1023 w 2295"/>
                  <a:gd name="T35" fmla="*/ 351 h 535"/>
                  <a:gd name="T36" fmla="*/ 1054 w 2295"/>
                  <a:gd name="T37" fmla="*/ 238 h 535"/>
                  <a:gd name="T38" fmla="*/ 1074 w 2295"/>
                  <a:gd name="T39" fmla="*/ 146 h 535"/>
                  <a:gd name="T40" fmla="*/ 1166 w 2295"/>
                  <a:gd name="T41" fmla="*/ 95 h 535"/>
                  <a:gd name="T42" fmla="*/ 1341 w 2295"/>
                  <a:gd name="T43" fmla="*/ 136 h 535"/>
                  <a:gd name="T44" fmla="*/ 1382 w 2295"/>
                  <a:gd name="T45" fmla="*/ 269 h 535"/>
                  <a:gd name="T46" fmla="*/ 1392 w 2295"/>
                  <a:gd name="T47" fmla="*/ 300 h 535"/>
                  <a:gd name="T48" fmla="*/ 1433 w 2295"/>
                  <a:gd name="T49" fmla="*/ 443 h 535"/>
                  <a:gd name="T50" fmla="*/ 1536 w 2295"/>
                  <a:gd name="T51" fmla="*/ 433 h 535"/>
                  <a:gd name="T52" fmla="*/ 1566 w 2295"/>
                  <a:gd name="T53" fmla="*/ 341 h 535"/>
                  <a:gd name="T54" fmla="*/ 1587 w 2295"/>
                  <a:gd name="T55" fmla="*/ 228 h 535"/>
                  <a:gd name="T56" fmla="*/ 1648 w 2295"/>
                  <a:gd name="T57" fmla="*/ 166 h 535"/>
                  <a:gd name="T58" fmla="*/ 1720 w 2295"/>
                  <a:gd name="T59" fmla="*/ 177 h 535"/>
                  <a:gd name="T60" fmla="*/ 1802 w 2295"/>
                  <a:gd name="T61" fmla="*/ 238 h 535"/>
                  <a:gd name="T62" fmla="*/ 1874 w 2295"/>
                  <a:gd name="T63" fmla="*/ 484 h 535"/>
                  <a:gd name="T64" fmla="*/ 1997 w 2295"/>
                  <a:gd name="T65" fmla="*/ 423 h 535"/>
                  <a:gd name="T66" fmla="*/ 2079 w 2295"/>
                  <a:gd name="T67" fmla="*/ 238 h 535"/>
                  <a:gd name="T68" fmla="*/ 2130 w 2295"/>
                  <a:gd name="T69" fmla="*/ 228 h 535"/>
                  <a:gd name="T70" fmla="*/ 2254 w 2295"/>
                  <a:gd name="T71" fmla="*/ 341 h 535"/>
                  <a:gd name="T72" fmla="*/ 2264 w 2295"/>
                  <a:gd name="T73" fmla="*/ 515 h 535"/>
                  <a:gd name="T74" fmla="*/ 2295 w 2295"/>
                  <a:gd name="T7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95" h="535">
                    <a:moveTo>
                      <a:pt x="28" y="238"/>
                    </a:moveTo>
                    <a:cubicBezTo>
                      <a:pt x="36" y="86"/>
                      <a:pt x="0" y="29"/>
                      <a:pt x="141" y="2"/>
                    </a:cubicBezTo>
                    <a:cubicBezTo>
                      <a:pt x="171" y="5"/>
                      <a:pt x="204" y="0"/>
                      <a:pt x="233" y="12"/>
                    </a:cubicBezTo>
                    <a:cubicBezTo>
                      <a:pt x="290" y="34"/>
                      <a:pt x="276" y="89"/>
                      <a:pt x="284" y="136"/>
                    </a:cubicBezTo>
                    <a:cubicBezTo>
                      <a:pt x="291" y="179"/>
                      <a:pt x="316" y="300"/>
                      <a:pt x="346" y="330"/>
                    </a:cubicBezTo>
                    <a:cubicBezTo>
                      <a:pt x="366" y="350"/>
                      <a:pt x="394" y="364"/>
                      <a:pt x="418" y="382"/>
                    </a:cubicBezTo>
                    <a:cubicBezTo>
                      <a:pt x="452" y="375"/>
                      <a:pt x="488" y="375"/>
                      <a:pt x="520" y="361"/>
                    </a:cubicBezTo>
                    <a:cubicBezTo>
                      <a:pt x="547" y="348"/>
                      <a:pt x="564" y="283"/>
                      <a:pt x="582" y="259"/>
                    </a:cubicBezTo>
                    <a:cubicBezTo>
                      <a:pt x="585" y="218"/>
                      <a:pt x="587" y="176"/>
                      <a:pt x="592" y="136"/>
                    </a:cubicBezTo>
                    <a:cubicBezTo>
                      <a:pt x="592" y="134"/>
                      <a:pt x="606" y="69"/>
                      <a:pt x="613" y="64"/>
                    </a:cubicBezTo>
                    <a:cubicBezTo>
                      <a:pt x="627" y="52"/>
                      <a:pt x="647" y="50"/>
                      <a:pt x="664" y="43"/>
                    </a:cubicBezTo>
                    <a:cubicBezTo>
                      <a:pt x="762" y="59"/>
                      <a:pt x="771" y="65"/>
                      <a:pt x="807" y="156"/>
                    </a:cubicBezTo>
                    <a:cubicBezTo>
                      <a:pt x="810" y="183"/>
                      <a:pt x="814" y="210"/>
                      <a:pt x="818" y="238"/>
                    </a:cubicBezTo>
                    <a:cubicBezTo>
                      <a:pt x="821" y="258"/>
                      <a:pt x="825" y="279"/>
                      <a:pt x="828" y="300"/>
                    </a:cubicBezTo>
                    <a:cubicBezTo>
                      <a:pt x="831" y="327"/>
                      <a:pt x="823" y="358"/>
                      <a:pt x="838" y="382"/>
                    </a:cubicBezTo>
                    <a:cubicBezTo>
                      <a:pt x="850" y="401"/>
                      <a:pt x="916" y="416"/>
                      <a:pt x="941" y="423"/>
                    </a:cubicBezTo>
                    <a:cubicBezTo>
                      <a:pt x="954" y="419"/>
                      <a:pt x="971" y="421"/>
                      <a:pt x="982" y="412"/>
                    </a:cubicBezTo>
                    <a:cubicBezTo>
                      <a:pt x="1000" y="395"/>
                      <a:pt x="1023" y="351"/>
                      <a:pt x="1023" y="351"/>
                    </a:cubicBezTo>
                    <a:cubicBezTo>
                      <a:pt x="1042" y="291"/>
                      <a:pt x="1043" y="295"/>
                      <a:pt x="1054" y="238"/>
                    </a:cubicBezTo>
                    <a:cubicBezTo>
                      <a:pt x="1059" y="207"/>
                      <a:pt x="1051" y="168"/>
                      <a:pt x="1074" y="146"/>
                    </a:cubicBezTo>
                    <a:cubicBezTo>
                      <a:pt x="1108" y="111"/>
                      <a:pt x="1127" y="107"/>
                      <a:pt x="1166" y="95"/>
                    </a:cubicBezTo>
                    <a:cubicBezTo>
                      <a:pt x="1224" y="109"/>
                      <a:pt x="1283" y="120"/>
                      <a:pt x="1341" y="136"/>
                    </a:cubicBezTo>
                    <a:cubicBezTo>
                      <a:pt x="1355" y="180"/>
                      <a:pt x="1367" y="224"/>
                      <a:pt x="1382" y="269"/>
                    </a:cubicBezTo>
                    <a:cubicBezTo>
                      <a:pt x="1385" y="279"/>
                      <a:pt x="1392" y="300"/>
                      <a:pt x="1392" y="300"/>
                    </a:cubicBezTo>
                    <a:cubicBezTo>
                      <a:pt x="1400" y="356"/>
                      <a:pt x="1402" y="395"/>
                      <a:pt x="1433" y="443"/>
                    </a:cubicBezTo>
                    <a:cubicBezTo>
                      <a:pt x="1467" y="439"/>
                      <a:pt x="1508" y="453"/>
                      <a:pt x="1536" y="433"/>
                    </a:cubicBezTo>
                    <a:cubicBezTo>
                      <a:pt x="1561" y="413"/>
                      <a:pt x="1566" y="341"/>
                      <a:pt x="1566" y="341"/>
                    </a:cubicBezTo>
                    <a:cubicBezTo>
                      <a:pt x="1571" y="303"/>
                      <a:pt x="1565" y="259"/>
                      <a:pt x="1587" y="228"/>
                    </a:cubicBezTo>
                    <a:cubicBezTo>
                      <a:pt x="1603" y="204"/>
                      <a:pt x="1648" y="166"/>
                      <a:pt x="1648" y="166"/>
                    </a:cubicBezTo>
                    <a:cubicBezTo>
                      <a:pt x="1672" y="169"/>
                      <a:pt x="1698" y="166"/>
                      <a:pt x="1720" y="177"/>
                    </a:cubicBezTo>
                    <a:cubicBezTo>
                      <a:pt x="1750" y="191"/>
                      <a:pt x="1802" y="238"/>
                      <a:pt x="1802" y="238"/>
                    </a:cubicBezTo>
                    <a:cubicBezTo>
                      <a:pt x="1841" y="315"/>
                      <a:pt x="1847" y="401"/>
                      <a:pt x="1874" y="484"/>
                    </a:cubicBezTo>
                    <a:cubicBezTo>
                      <a:pt x="1948" y="465"/>
                      <a:pt x="1954" y="479"/>
                      <a:pt x="1997" y="423"/>
                    </a:cubicBezTo>
                    <a:cubicBezTo>
                      <a:pt x="2030" y="378"/>
                      <a:pt x="2032" y="261"/>
                      <a:pt x="2079" y="238"/>
                    </a:cubicBezTo>
                    <a:cubicBezTo>
                      <a:pt x="2094" y="230"/>
                      <a:pt x="2113" y="231"/>
                      <a:pt x="2130" y="228"/>
                    </a:cubicBezTo>
                    <a:cubicBezTo>
                      <a:pt x="2214" y="264"/>
                      <a:pt x="2214" y="264"/>
                      <a:pt x="2254" y="341"/>
                    </a:cubicBezTo>
                    <a:cubicBezTo>
                      <a:pt x="2257" y="399"/>
                      <a:pt x="2251" y="458"/>
                      <a:pt x="2264" y="515"/>
                    </a:cubicBezTo>
                    <a:cubicBezTo>
                      <a:pt x="2266" y="527"/>
                      <a:pt x="2295" y="535"/>
                      <a:pt x="2295" y="5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02" name="Group 34"/>
              <p:cNvGrpSpPr>
                <a:grpSpLocks/>
              </p:cNvGrpSpPr>
              <p:nvPr/>
            </p:nvGrpSpPr>
            <p:grpSpPr bwMode="auto">
              <a:xfrm>
                <a:off x="3624" y="3501"/>
                <a:ext cx="171" cy="344"/>
                <a:chOff x="576" y="912"/>
                <a:chExt cx="432" cy="720"/>
              </a:xfrm>
            </p:grpSpPr>
            <p:sp>
              <p:nvSpPr>
                <p:cNvPr id="32803" name="Line 35"/>
                <p:cNvSpPr>
                  <a:spLocks noChangeShapeType="1"/>
                </p:cNvSpPr>
                <p:nvPr/>
              </p:nvSpPr>
              <p:spPr bwMode="auto">
                <a:xfrm>
                  <a:off x="624" y="912"/>
                  <a:ext cx="384" cy="384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576" y="1296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rgbClr val="00009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5" name="Text Box 37"/>
              <p:cNvSpPr txBox="1">
                <a:spLocks noChangeArrowheads="1"/>
              </p:cNvSpPr>
              <p:nvPr/>
            </p:nvSpPr>
            <p:spPr bwMode="auto">
              <a:xfrm>
                <a:off x="3408" y="3408"/>
                <a:ext cx="3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d</a:t>
                </a:r>
                <a:r>
                  <a:rPr lang="en-US" sz="2000" i="1" baseline="-25000">
                    <a:latin typeface="Times" charset="0"/>
                  </a:rPr>
                  <a:t>L</a:t>
                </a:r>
                <a:endParaRPr lang="en-US" sz="1800" i="1"/>
              </a:p>
            </p:txBody>
          </p:sp>
          <p:sp>
            <p:nvSpPr>
              <p:cNvPr id="32806" name="Text Box 38"/>
              <p:cNvSpPr txBox="1">
                <a:spLocks noChangeArrowheads="1"/>
              </p:cNvSpPr>
              <p:nvPr/>
            </p:nvSpPr>
            <p:spPr bwMode="auto">
              <a:xfrm>
                <a:off x="3408" y="3744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u</a:t>
                </a:r>
                <a:r>
                  <a:rPr lang="en-US" sz="2000" i="1" baseline="-25000">
                    <a:latin typeface="Times" charset="0"/>
                  </a:rPr>
                  <a:t>L</a:t>
                </a:r>
                <a:endParaRPr lang="en-US" sz="1800" i="1"/>
              </a:p>
            </p:txBody>
          </p:sp>
          <p:sp>
            <p:nvSpPr>
              <p:cNvPr id="32807" name="Text Box 39"/>
              <p:cNvSpPr txBox="1">
                <a:spLocks noChangeArrowheads="1"/>
              </p:cNvSpPr>
              <p:nvPr/>
            </p:nvSpPr>
            <p:spPr bwMode="auto">
              <a:xfrm>
                <a:off x="4120" y="3412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u</a:t>
                </a:r>
                <a:r>
                  <a:rPr lang="en-US" sz="2000" i="1" baseline="-25000">
                    <a:latin typeface="Times" charset="0"/>
                  </a:rPr>
                  <a:t>R</a:t>
                </a:r>
                <a:endParaRPr lang="en-US" sz="1800" i="1"/>
              </a:p>
            </p:txBody>
          </p:sp>
          <p:sp>
            <p:nvSpPr>
              <p:cNvPr id="32808" name="Text Box 40"/>
              <p:cNvSpPr txBox="1">
                <a:spLocks noChangeArrowheads="1"/>
              </p:cNvSpPr>
              <p:nvPr/>
            </p:nvSpPr>
            <p:spPr bwMode="auto">
              <a:xfrm>
                <a:off x="4128" y="3744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latin typeface="Times" charset="0"/>
                  </a:rPr>
                  <a:t>d</a:t>
                </a:r>
                <a:r>
                  <a:rPr lang="en-US" sz="2000" i="1" baseline="-25000">
                    <a:latin typeface="Times" charset="0"/>
                  </a:rPr>
                  <a:t>R</a:t>
                </a:r>
                <a:endParaRPr lang="en-US" sz="1800" i="1"/>
              </a:p>
            </p:txBody>
          </p:sp>
          <p:sp>
            <p:nvSpPr>
              <p:cNvPr id="32809" name="Text Box 41"/>
              <p:cNvSpPr txBox="1">
                <a:spLocks noChangeArrowheads="1"/>
              </p:cNvSpPr>
              <p:nvPr/>
            </p:nvSpPr>
            <p:spPr bwMode="auto">
              <a:xfrm>
                <a:off x="3760" y="3456"/>
                <a:ext cx="4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Times" charset="0"/>
                  </a:rPr>
                  <a:t>W</a:t>
                </a:r>
                <a:r>
                  <a:rPr lang="en-US" sz="2000" i="1" baseline="30000" dirty="0">
                    <a:latin typeface="Times" charset="0"/>
                  </a:rPr>
                  <a:t>+</a:t>
                </a:r>
                <a:endParaRPr lang="en-US" sz="1800" i="1" dirty="0"/>
              </a:p>
            </p:txBody>
          </p:sp>
          <p:sp>
            <p:nvSpPr>
              <p:cNvPr id="32810" name="Line 42"/>
              <p:cNvSpPr>
                <a:spLocks noChangeShapeType="1"/>
              </p:cNvSpPr>
              <p:nvPr/>
            </p:nvSpPr>
            <p:spPr bwMode="auto">
              <a:xfrm flipV="1">
                <a:off x="3982" y="3383"/>
                <a:ext cx="56" cy="326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Line 43"/>
              <p:cNvSpPr>
                <a:spLocks noChangeShapeType="1"/>
              </p:cNvSpPr>
              <p:nvPr/>
            </p:nvSpPr>
            <p:spPr bwMode="auto">
              <a:xfrm flipH="1" flipV="1">
                <a:off x="3982" y="3709"/>
                <a:ext cx="56" cy="297"/>
              </a:xfrm>
              <a:prstGeom prst="line">
                <a:avLst/>
              </a:prstGeom>
              <a:noFill/>
              <a:ln w="28575">
                <a:solidFill>
                  <a:srgbClr val="005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Text Box 44"/>
              <p:cNvSpPr txBox="1">
                <a:spLocks noChangeArrowheads="1"/>
              </p:cNvSpPr>
              <p:nvPr/>
            </p:nvSpPr>
            <p:spPr bwMode="auto">
              <a:xfrm>
                <a:off x="3810" y="3888"/>
                <a:ext cx="16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latin typeface="Symbol" charset="0"/>
                    <a:sym typeface="Symbol" charset="0"/>
                  </a:rPr>
                  <a:t></a:t>
                </a:r>
              </a:p>
            </p:txBody>
          </p:sp>
          <p:sp>
            <p:nvSpPr>
              <p:cNvPr id="32813" name="Text Box 45"/>
              <p:cNvSpPr txBox="1">
                <a:spLocks noChangeArrowheads="1"/>
              </p:cNvSpPr>
              <p:nvPr/>
            </p:nvSpPr>
            <p:spPr bwMode="auto">
              <a:xfrm>
                <a:off x="3961" y="3168"/>
                <a:ext cx="16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latin typeface="Symbol" charset="0"/>
                    <a:sym typeface="Symbol" charset="0"/>
                  </a:rPr>
                  <a:t></a:t>
                </a:r>
              </a:p>
            </p:txBody>
          </p:sp>
        </p:grp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 flipH="1">
              <a:off x="3888" y="2256"/>
              <a:ext cx="144" cy="1104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7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8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err="1" smtClean="0">
                <a:solidFill>
                  <a:srgbClr val="000090"/>
                </a:solidFill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</a:rPr>
              <a:t>n</a:t>
            </a:r>
            <a:r>
              <a:rPr lang="en-US" sz="3200" i="1" dirty="0" smtClean="0">
                <a:solidFill>
                  <a:srgbClr val="000090"/>
                </a:solidFill>
              </a:rPr>
              <a:t>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q</a:t>
            </a:r>
            <a:r>
              <a:rPr lang="en-US" sz="3200" i="1" baseline="-25000" dirty="0" err="1" smtClean="0">
                <a:solidFill>
                  <a:srgbClr val="660066"/>
                </a:solidFill>
                <a:cs typeface="Symbol" charset="2"/>
              </a:rPr>
              <a:t>QCD</a:t>
            </a:r>
            <a:r>
              <a:rPr lang="en-US" sz="3200" i="1" dirty="0" smtClean="0">
                <a:solidFill>
                  <a:srgbClr val="000090"/>
                </a:solidFill>
              </a:rPr>
              <a:t>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+  </a:t>
            </a:r>
            <a:r>
              <a:rPr lang="en-US" sz="3200" i="1" dirty="0" err="1" smtClean="0">
                <a:solidFill>
                  <a:srgbClr val="000090"/>
                </a:solidFill>
                <a:cs typeface="Symbol" charset="2"/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  <a:cs typeface="Symbol" charset="2"/>
              </a:rPr>
              <a:t>n</a:t>
            </a:r>
            <a:r>
              <a:rPr lang="en-US" sz="3200" i="1" baseline="30000" dirty="0" err="1" smtClean="0">
                <a:solidFill>
                  <a:srgbClr val="000090"/>
                </a:solidFill>
                <a:cs typeface="Symbol" charset="2"/>
              </a:rPr>
              <a:t>CKM</a:t>
            </a:r>
            <a:endParaRPr lang="en-US" sz="3200" i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561" y="4166236"/>
            <a:ext cx="56596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0090"/>
                </a:solidFill>
                <a:cs typeface="Symbol" charset="2"/>
              </a:rPr>
              <a:t>d</a:t>
            </a:r>
            <a:r>
              <a:rPr lang="en-US" sz="3200" i="1" baseline="-25000" dirty="0" err="1" smtClean="0">
                <a:solidFill>
                  <a:srgbClr val="000090"/>
                </a:solidFill>
                <a:cs typeface="Symbol" charset="2"/>
              </a:rPr>
              <a:t>n</a:t>
            </a:r>
            <a:r>
              <a:rPr lang="en-US" sz="3200" i="1" baseline="30000" dirty="0" err="1" smtClean="0">
                <a:solidFill>
                  <a:srgbClr val="000090"/>
                </a:solidFill>
                <a:cs typeface="Symbol" charset="2"/>
              </a:rPr>
              <a:t>CKM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= (1 – 6) x 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-32</a:t>
            </a:r>
            <a:r>
              <a:rPr lang="en-US" sz="3200" i="1" dirty="0" smtClean="0">
                <a:solidFill>
                  <a:srgbClr val="000090"/>
                </a:solidFill>
              </a:rPr>
              <a:t> e cm</a:t>
            </a:r>
            <a:endParaRPr lang="en-US" sz="3200" i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561" y="5008877"/>
            <a:ext cx="373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C. </a:t>
            </a:r>
            <a:r>
              <a:rPr lang="en-US" i="1" dirty="0" err="1" smtClean="0">
                <a:solidFill>
                  <a:srgbClr val="660066"/>
                </a:solidFill>
              </a:rPr>
              <a:t>Seng</a:t>
            </a:r>
            <a:r>
              <a:rPr lang="en-US" i="1" dirty="0" smtClean="0">
                <a:solidFill>
                  <a:srgbClr val="660066"/>
                </a:solidFill>
              </a:rPr>
              <a:t> </a:t>
            </a:r>
            <a:r>
              <a:rPr lang="en-US" i="1" dirty="0" err="1" smtClean="0">
                <a:solidFill>
                  <a:srgbClr val="660066"/>
                </a:solidFill>
              </a:rPr>
              <a:t>arXiv</a:t>
            </a:r>
            <a:r>
              <a:rPr lang="en-US" i="1" dirty="0" smtClean="0">
                <a:solidFill>
                  <a:srgbClr val="660066"/>
                </a:solidFill>
              </a:rPr>
              <a:t>: 1411.1476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73191" y="2294215"/>
            <a:ext cx="1254214" cy="700648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166236"/>
            <a:ext cx="5425517" cy="1352543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53484" y="2994863"/>
            <a:ext cx="0" cy="11719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480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80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Back Up Slides</a:t>
            </a:r>
            <a:endParaRPr lang="en-US" sz="3200" i="1" dirty="0" smtClean="0">
              <a:solidFill>
                <a:srgbClr val="9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3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65532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45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EDM Probes: EWB Implications</a:t>
            </a:r>
          </a:p>
        </p:txBody>
      </p:sp>
      <p:grpSp>
        <p:nvGrpSpPr>
          <p:cNvPr id="538628" name="Group 4"/>
          <p:cNvGrpSpPr>
            <a:grpSpLocks/>
          </p:cNvGrpSpPr>
          <p:nvPr/>
        </p:nvGrpSpPr>
        <p:grpSpPr bwMode="auto">
          <a:xfrm>
            <a:off x="1524000" y="1676400"/>
            <a:ext cx="5867400" cy="1371600"/>
            <a:chOff x="864" y="2736"/>
            <a:chExt cx="3696" cy="864"/>
          </a:xfrm>
        </p:grpSpPr>
        <p:grpSp>
          <p:nvGrpSpPr>
            <p:cNvPr id="538629" name="Group 5"/>
            <p:cNvGrpSpPr>
              <a:grpSpLocks/>
            </p:cNvGrpSpPr>
            <p:nvPr/>
          </p:nvGrpSpPr>
          <p:grpSpPr bwMode="auto">
            <a:xfrm>
              <a:off x="864" y="2736"/>
              <a:ext cx="1248" cy="864"/>
              <a:chOff x="1248" y="2544"/>
              <a:chExt cx="1248" cy="864"/>
            </a:xfrm>
          </p:grpSpPr>
          <p:sp>
            <p:nvSpPr>
              <p:cNvPr id="538630" name="Rectangle 6"/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1248" cy="864"/>
              </a:xfrm>
              <a:prstGeom prst="rect">
                <a:avLst/>
              </a:prstGeom>
              <a:solidFill>
                <a:srgbClr val="D9EE8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31" name="Line 7"/>
              <p:cNvSpPr>
                <a:spLocks noChangeShapeType="1"/>
              </p:cNvSpPr>
              <p:nvPr/>
            </p:nvSpPr>
            <p:spPr bwMode="auto">
              <a:xfrm>
                <a:off x="1739" y="2638"/>
                <a:ext cx="1" cy="566"/>
              </a:xfrm>
              <a:prstGeom prst="line">
                <a:avLst/>
              </a:prstGeom>
              <a:noFill/>
              <a:ln w="28440">
                <a:solidFill>
                  <a:srgbClr val="4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8632" name="Group 8"/>
              <p:cNvGrpSpPr>
                <a:grpSpLocks/>
              </p:cNvGrpSpPr>
              <p:nvPr/>
            </p:nvGrpSpPr>
            <p:grpSpPr bwMode="auto">
              <a:xfrm>
                <a:off x="1739" y="2763"/>
                <a:ext cx="170" cy="336"/>
                <a:chOff x="4541" y="3168"/>
                <a:chExt cx="288" cy="639"/>
              </a:xfrm>
            </p:grpSpPr>
            <p:sp>
              <p:nvSpPr>
                <p:cNvPr id="538633" name="AutoShape 9"/>
                <p:cNvSpPr>
                  <a:spLocks noChangeArrowheads="1"/>
                </p:cNvSpPr>
                <p:nvPr/>
              </p:nvSpPr>
              <p:spPr bwMode="auto">
                <a:xfrm>
                  <a:off x="4541" y="3168"/>
                  <a:ext cx="289" cy="640"/>
                </a:xfrm>
                <a:prstGeom prst="roundRect">
                  <a:avLst>
                    <a:gd name="adj" fmla="val 34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440">
                      <a:solidFill>
                        <a:srgbClr val="8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34" name="Freeform 10"/>
                <p:cNvSpPr>
                  <a:spLocks noChangeArrowheads="1"/>
                </p:cNvSpPr>
                <p:nvPr/>
              </p:nvSpPr>
              <p:spPr bwMode="auto">
                <a:xfrm>
                  <a:off x="4541" y="3168"/>
                  <a:ext cx="289" cy="640"/>
                </a:xfrm>
                <a:custGeom>
                  <a:avLst/>
                  <a:gdLst>
                    <a:gd name="T0" fmla="*/ 38 w 1275"/>
                    <a:gd name="T1" fmla="*/ 2821 h 2822"/>
                    <a:gd name="T2" fmla="*/ 102 w 1275"/>
                    <a:gd name="T3" fmla="*/ 2817 h 2822"/>
                    <a:gd name="T4" fmla="*/ 166 w 1275"/>
                    <a:gd name="T5" fmla="*/ 2810 h 2822"/>
                    <a:gd name="T6" fmla="*/ 229 w 1275"/>
                    <a:gd name="T7" fmla="*/ 2799 h 2822"/>
                    <a:gd name="T8" fmla="*/ 291 w 1275"/>
                    <a:gd name="T9" fmla="*/ 2785 h 2822"/>
                    <a:gd name="T10" fmla="*/ 353 w 1275"/>
                    <a:gd name="T11" fmla="*/ 2767 h 2822"/>
                    <a:gd name="T12" fmla="*/ 414 w 1275"/>
                    <a:gd name="T13" fmla="*/ 2745 h 2822"/>
                    <a:gd name="T14" fmla="*/ 474 w 1275"/>
                    <a:gd name="T15" fmla="*/ 2721 h 2822"/>
                    <a:gd name="T16" fmla="*/ 533 w 1275"/>
                    <a:gd name="T17" fmla="*/ 2693 h 2822"/>
                    <a:gd name="T18" fmla="*/ 590 w 1275"/>
                    <a:gd name="T19" fmla="*/ 2661 h 2822"/>
                    <a:gd name="T20" fmla="*/ 646 w 1275"/>
                    <a:gd name="T21" fmla="*/ 2627 h 2822"/>
                    <a:gd name="T22" fmla="*/ 700 w 1275"/>
                    <a:gd name="T23" fmla="*/ 2590 h 2822"/>
                    <a:gd name="T24" fmla="*/ 753 w 1275"/>
                    <a:gd name="T25" fmla="*/ 2549 h 2822"/>
                    <a:gd name="T26" fmla="*/ 803 w 1275"/>
                    <a:gd name="T27" fmla="*/ 2506 h 2822"/>
                    <a:gd name="T28" fmla="*/ 852 w 1275"/>
                    <a:gd name="T29" fmla="*/ 2460 h 2822"/>
                    <a:gd name="T30" fmla="*/ 899 w 1275"/>
                    <a:gd name="T31" fmla="*/ 2411 h 2822"/>
                    <a:gd name="T32" fmla="*/ 943 w 1275"/>
                    <a:gd name="T33" fmla="*/ 2360 h 2822"/>
                    <a:gd name="T34" fmla="*/ 984 w 1275"/>
                    <a:gd name="T35" fmla="*/ 2307 h 2822"/>
                    <a:gd name="T36" fmla="*/ 1024 w 1275"/>
                    <a:gd name="T37" fmla="*/ 2251 h 2822"/>
                    <a:gd name="T38" fmla="*/ 1061 w 1275"/>
                    <a:gd name="T39" fmla="*/ 2193 h 2822"/>
                    <a:gd name="T40" fmla="*/ 1095 w 1275"/>
                    <a:gd name="T41" fmla="*/ 2133 h 2822"/>
                    <a:gd name="T42" fmla="*/ 1126 w 1275"/>
                    <a:gd name="T43" fmla="*/ 2071 h 2822"/>
                    <a:gd name="T44" fmla="*/ 1154 w 1275"/>
                    <a:gd name="T45" fmla="*/ 2008 h 2822"/>
                    <a:gd name="T46" fmla="*/ 1180 w 1275"/>
                    <a:gd name="T47" fmla="*/ 1943 h 2822"/>
                    <a:gd name="T48" fmla="*/ 1203 w 1275"/>
                    <a:gd name="T49" fmla="*/ 1877 h 2822"/>
                    <a:gd name="T50" fmla="*/ 1222 w 1275"/>
                    <a:gd name="T51" fmla="*/ 1809 h 2822"/>
                    <a:gd name="T52" fmla="*/ 1239 w 1275"/>
                    <a:gd name="T53" fmla="*/ 1741 h 2822"/>
                    <a:gd name="T54" fmla="*/ 1252 w 1275"/>
                    <a:gd name="T55" fmla="*/ 1672 h 2822"/>
                    <a:gd name="T56" fmla="*/ 1262 w 1275"/>
                    <a:gd name="T57" fmla="*/ 1602 h 2822"/>
                    <a:gd name="T58" fmla="*/ 1269 w 1275"/>
                    <a:gd name="T59" fmla="*/ 1531 h 2822"/>
                    <a:gd name="T60" fmla="*/ 1273 w 1275"/>
                    <a:gd name="T61" fmla="*/ 1461 h 2822"/>
                    <a:gd name="T62" fmla="*/ 1274 w 1275"/>
                    <a:gd name="T63" fmla="*/ 1390 h 2822"/>
                    <a:gd name="T64" fmla="*/ 1271 w 1275"/>
                    <a:gd name="T65" fmla="*/ 1319 h 2822"/>
                    <a:gd name="T66" fmla="*/ 1266 w 1275"/>
                    <a:gd name="T67" fmla="*/ 1249 h 2822"/>
                    <a:gd name="T68" fmla="*/ 1257 w 1275"/>
                    <a:gd name="T69" fmla="*/ 1178 h 2822"/>
                    <a:gd name="T70" fmla="*/ 1244 w 1275"/>
                    <a:gd name="T71" fmla="*/ 1109 h 2822"/>
                    <a:gd name="T72" fmla="*/ 1229 w 1275"/>
                    <a:gd name="T73" fmla="*/ 1040 h 2822"/>
                    <a:gd name="T74" fmla="*/ 1211 w 1275"/>
                    <a:gd name="T75" fmla="*/ 972 h 2822"/>
                    <a:gd name="T76" fmla="*/ 1189 w 1275"/>
                    <a:gd name="T77" fmla="*/ 906 h 2822"/>
                    <a:gd name="T78" fmla="*/ 1165 w 1275"/>
                    <a:gd name="T79" fmla="*/ 840 h 2822"/>
                    <a:gd name="T80" fmla="*/ 1138 w 1275"/>
                    <a:gd name="T81" fmla="*/ 776 h 2822"/>
                    <a:gd name="T82" fmla="*/ 1108 w 1275"/>
                    <a:gd name="T83" fmla="*/ 714 h 2822"/>
                    <a:gd name="T84" fmla="*/ 1075 w 1275"/>
                    <a:gd name="T85" fmla="*/ 653 h 2822"/>
                    <a:gd name="T86" fmla="*/ 1039 w 1275"/>
                    <a:gd name="T87" fmla="*/ 594 h 2822"/>
                    <a:gd name="T88" fmla="*/ 1001 w 1275"/>
                    <a:gd name="T89" fmla="*/ 538 h 2822"/>
                    <a:gd name="T90" fmla="*/ 960 w 1275"/>
                    <a:gd name="T91" fmla="*/ 483 h 2822"/>
                    <a:gd name="T92" fmla="*/ 917 w 1275"/>
                    <a:gd name="T93" fmla="*/ 431 h 2822"/>
                    <a:gd name="T94" fmla="*/ 871 w 1275"/>
                    <a:gd name="T95" fmla="*/ 381 h 2822"/>
                    <a:gd name="T96" fmla="*/ 823 w 1275"/>
                    <a:gd name="T97" fmla="*/ 334 h 2822"/>
                    <a:gd name="T98" fmla="*/ 773 w 1275"/>
                    <a:gd name="T99" fmla="*/ 290 h 2822"/>
                    <a:gd name="T100" fmla="*/ 722 w 1275"/>
                    <a:gd name="T101" fmla="*/ 248 h 2822"/>
                    <a:gd name="T102" fmla="*/ 668 w 1275"/>
                    <a:gd name="T103" fmla="*/ 210 h 2822"/>
                    <a:gd name="T104" fmla="*/ 613 w 1275"/>
                    <a:gd name="T105" fmla="*/ 174 h 2822"/>
                    <a:gd name="T106" fmla="*/ 556 w 1275"/>
                    <a:gd name="T107" fmla="*/ 142 h 2822"/>
                    <a:gd name="T108" fmla="*/ 498 w 1275"/>
                    <a:gd name="T109" fmla="*/ 112 h 2822"/>
                    <a:gd name="T110" fmla="*/ 438 w 1275"/>
                    <a:gd name="T111" fmla="*/ 86 h 2822"/>
                    <a:gd name="T112" fmla="*/ 378 w 1275"/>
                    <a:gd name="T113" fmla="*/ 63 h 2822"/>
                    <a:gd name="T114" fmla="*/ 316 w 1275"/>
                    <a:gd name="T115" fmla="*/ 44 h 2822"/>
                    <a:gd name="T116" fmla="*/ 254 w 1275"/>
                    <a:gd name="T117" fmla="*/ 28 h 2822"/>
                    <a:gd name="T118" fmla="*/ 191 w 1275"/>
                    <a:gd name="T119" fmla="*/ 16 h 2822"/>
                    <a:gd name="T120" fmla="*/ 128 w 1275"/>
                    <a:gd name="T121" fmla="*/ 7 h 2822"/>
                    <a:gd name="T122" fmla="*/ 64 w 1275"/>
                    <a:gd name="T123" fmla="*/ 2 h 2822"/>
                    <a:gd name="T124" fmla="*/ 0 w 1275"/>
                    <a:gd name="T125" fmla="*/ 0 h 2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5" h="2822">
                      <a:moveTo>
                        <a:pt x="38" y="2821"/>
                      </a:moveTo>
                      <a:lnTo>
                        <a:pt x="102" y="2817"/>
                      </a:lnTo>
                      <a:lnTo>
                        <a:pt x="166" y="2810"/>
                      </a:lnTo>
                      <a:lnTo>
                        <a:pt x="229" y="2799"/>
                      </a:lnTo>
                      <a:lnTo>
                        <a:pt x="291" y="2785"/>
                      </a:lnTo>
                      <a:lnTo>
                        <a:pt x="353" y="2767"/>
                      </a:lnTo>
                      <a:lnTo>
                        <a:pt x="414" y="2745"/>
                      </a:lnTo>
                      <a:lnTo>
                        <a:pt x="474" y="2721"/>
                      </a:lnTo>
                      <a:lnTo>
                        <a:pt x="533" y="2693"/>
                      </a:lnTo>
                      <a:lnTo>
                        <a:pt x="590" y="2661"/>
                      </a:lnTo>
                      <a:lnTo>
                        <a:pt x="646" y="2627"/>
                      </a:lnTo>
                      <a:lnTo>
                        <a:pt x="700" y="2590"/>
                      </a:lnTo>
                      <a:lnTo>
                        <a:pt x="753" y="2549"/>
                      </a:lnTo>
                      <a:lnTo>
                        <a:pt x="803" y="2506"/>
                      </a:lnTo>
                      <a:lnTo>
                        <a:pt x="852" y="2460"/>
                      </a:lnTo>
                      <a:lnTo>
                        <a:pt x="899" y="2411"/>
                      </a:lnTo>
                      <a:lnTo>
                        <a:pt x="943" y="2360"/>
                      </a:lnTo>
                      <a:lnTo>
                        <a:pt x="984" y="2307"/>
                      </a:lnTo>
                      <a:lnTo>
                        <a:pt x="1024" y="2251"/>
                      </a:lnTo>
                      <a:lnTo>
                        <a:pt x="1061" y="2193"/>
                      </a:lnTo>
                      <a:lnTo>
                        <a:pt x="1095" y="2133"/>
                      </a:lnTo>
                      <a:lnTo>
                        <a:pt x="1126" y="2071"/>
                      </a:lnTo>
                      <a:lnTo>
                        <a:pt x="1154" y="2008"/>
                      </a:lnTo>
                      <a:lnTo>
                        <a:pt x="1180" y="1943"/>
                      </a:lnTo>
                      <a:lnTo>
                        <a:pt x="1203" y="1877"/>
                      </a:lnTo>
                      <a:lnTo>
                        <a:pt x="1222" y="1809"/>
                      </a:lnTo>
                      <a:lnTo>
                        <a:pt x="1239" y="1741"/>
                      </a:lnTo>
                      <a:lnTo>
                        <a:pt x="1252" y="1672"/>
                      </a:lnTo>
                      <a:lnTo>
                        <a:pt x="1262" y="1602"/>
                      </a:lnTo>
                      <a:lnTo>
                        <a:pt x="1269" y="1531"/>
                      </a:lnTo>
                      <a:lnTo>
                        <a:pt x="1273" y="1461"/>
                      </a:lnTo>
                      <a:lnTo>
                        <a:pt x="1274" y="1390"/>
                      </a:lnTo>
                      <a:lnTo>
                        <a:pt x="1271" y="1319"/>
                      </a:lnTo>
                      <a:lnTo>
                        <a:pt x="1266" y="1249"/>
                      </a:lnTo>
                      <a:lnTo>
                        <a:pt x="1257" y="1178"/>
                      </a:lnTo>
                      <a:lnTo>
                        <a:pt x="1244" y="1109"/>
                      </a:lnTo>
                      <a:lnTo>
                        <a:pt x="1229" y="1040"/>
                      </a:lnTo>
                      <a:lnTo>
                        <a:pt x="1211" y="972"/>
                      </a:lnTo>
                      <a:lnTo>
                        <a:pt x="1189" y="906"/>
                      </a:lnTo>
                      <a:lnTo>
                        <a:pt x="1165" y="840"/>
                      </a:lnTo>
                      <a:lnTo>
                        <a:pt x="1138" y="776"/>
                      </a:lnTo>
                      <a:lnTo>
                        <a:pt x="1108" y="714"/>
                      </a:lnTo>
                      <a:lnTo>
                        <a:pt x="1075" y="653"/>
                      </a:lnTo>
                      <a:lnTo>
                        <a:pt x="1039" y="594"/>
                      </a:lnTo>
                      <a:lnTo>
                        <a:pt x="1001" y="538"/>
                      </a:lnTo>
                      <a:lnTo>
                        <a:pt x="960" y="483"/>
                      </a:lnTo>
                      <a:lnTo>
                        <a:pt x="917" y="431"/>
                      </a:lnTo>
                      <a:lnTo>
                        <a:pt x="871" y="381"/>
                      </a:lnTo>
                      <a:lnTo>
                        <a:pt x="823" y="334"/>
                      </a:lnTo>
                      <a:lnTo>
                        <a:pt x="773" y="290"/>
                      </a:lnTo>
                      <a:lnTo>
                        <a:pt x="722" y="248"/>
                      </a:lnTo>
                      <a:lnTo>
                        <a:pt x="668" y="210"/>
                      </a:lnTo>
                      <a:lnTo>
                        <a:pt x="613" y="174"/>
                      </a:lnTo>
                      <a:lnTo>
                        <a:pt x="556" y="142"/>
                      </a:lnTo>
                      <a:lnTo>
                        <a:pt x="498" y="112"/>
                      </a:lnTo>
                      <a:lnTo>
                        <a:pt x="438" y="86"/>
                      </a:lnTo>
                      <a:lnTo>
                        <a:pt x="378" y="63"/>
                      </a:lnTo>
                      <a:lnTo>
                        <a:pt x="316" y="44"/>
                      </a:lnTo>
                      <a:lnTo>
                        <a:pt x="254" y="28"/>
                      </a:lnTo>
                      <a:lnTo>
                        <a:pt x="191" y="16"/>
                      </a:lnTo>
                      <a:lnTo>
                        <a:pt x="128" y="7"/>
                      </a:lnTo>
                      <a:lnTo>
                        <a:pt x="64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8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8635" name="Oval 11"/>
              <p:cNvSpPr>
                <a:spLocks noChangeArrowheads="1"/>
              </p:cNvSpPr>
              <p:nvPr/>
            </p:nvSpPr>
            <p:spPr bwMode="auto">
              <a:xfrm>
                <a:off x="1715" y="3078"/>
                <a:ext cx="48" cy="42"/>
              </a:xfrm>
              <a:prstGeom prst="ellipse">
                <a:avLst/>
              </a:prstGeom>
              <a:solidFill>
                <a:srgbClr val="006A00"/>
              </a:solidFill>
              <a:ln w="9360">
                <a:solidFill>
                  <a:srgbClr val="006A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36" name="Oval 12"/>
              <p:cNvSpPr>
                <a:spLocks noChangeArrowheads="1"/>
              </p:cNvSpPr>
              <p:nvPr/>
            </p:nvSpPr>
            <p:spPr bwMode="auto">
              <a:xfrm>
                <a:off x="1715" y="2743"/>
                <a:ext cx="48" cy="42"/>
              </a:xfrm>
              <a:prstGeom prst="ellipse">
                <a:avLst/>
              </a:prstGeom>
              <a:solidFill>
                <a:srgbClr val="006A00"/>
              </a:solidFill>
              <a:ln w="9360">
                <a:solidFill>
                  <a:srgbClr val="006A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37" name="Freeform 13"/>
              <p:cNvSpPr>
                <a:spLocks noChangeArrowheads="1"/>
              </p:cNvSpPr>
              <p:nvPr/>
            </p:nvSpPr>
            <p:spPr bwMode="auto">
              <a:xfrm>
                <a:off x="1907" y="2922"/>
                <a:ext cx="372" cy="47"/>
              </a:xfrm>
              <a:custGeom>
                <a:avLst/>
                <a:gdLst>
                  <a:gd name="T0" fmla="*/ 49 w 1693"/>
                  <a:gd name="T1" fmla="*/ 258 h 360"/>
                  <a:gd name="T2" fmla="*/ 95 w 1693"/>
                  <a:gd name="T3" fmla="*/ 15 h 360"/>
                  <a:gd name="T4" fmla="*/ 162 w 1693"/>
                  <a:gd name="T5" fmla="*/ 15 h 360"/>
                  <a:gd name="T6" fmla="*/ 216 w 1693"/>
                  <a:gd name="T7" fmla="*/ 131 h 360"/>
                  <a:gd name="T8" fmla="*/ 287 w 1693"/>
                  <a:gd name="T9" fmla="*/ 315 h 360"/>
                  <a:gd name="T10" fmla="*/ 346 w 1693"/>
                  <a:gd name="T11" fmla="*/ 359 h 360"/>
                  <a:gd name="T12" fmla="*/ 414 w 1693"/>
                  <a:gd name="T13" fmla="*/ 327 h 360"/>
                  <a:gd name="T14" fmla="*/ 444 w 1693"/>
                  <a:gd name="T15" fmla="*/ 221 h 360"/>
                  <a:gd name="T16" fmla="*/ 433 w 1693"/>
                  <a:gd name="T17" fmla="*/ 99 h 360"/>
                  <a:gd name="T18" fmla="*/ 438 w 1693"/>
                  <a:gd name="T19" fmla="*/ 27 h 360"/>
                  <a:gd name="T20" fmla="*/ 470 w 1693"/>
                  <a:gd name="T21" fmla="*/ 1 h 360"/>
                  <a:gd name="T22" fmla="*/ 588 w 1693"/>
                  <a:gd name="T23" fmla="*/ 97 h 360"/>
                  <a:gd name="T24" fmla="*/ 607 w 1693"/>
                  <a:gd name="T25" fmla="*/ 176 h 360"/>
                  <a:gd name="T26" fmla="*/ 623 w 1693"/>
                  <a:gd name="T27" fmla="*/ 236 h 360"/>
                  <a:gd name="T28" fmla="*/ 642 w 1693"/>
                  <a:gd name="T29" fmla="*/ 315 h 360"/>
                  <a:gd name="T30" fmla="*/ 721 w 1693"/>
                  <a:gd name="T31" fmla="*/ 345 h 360"/>
                  <a:gd name="T32" fmla="*/ 748 w 1693"/>
                  <a:gd name="T33" fmla="*/ 330 h 360"/>
                  <a:gd name="T34" fmla="*/ 768 w 1693"/>
                  <a:gd name="T35" fmla="*/ 265 h 360"/>
                  <a:gd name="T36" fmla="*/ 773 w 1693"/>
                  <a:gd name="T37" fmla="*/ 151 h 360"/>
                  <a:gd name="T38" fmla="*/ 775 w 1693"/>
                  <a:gd name="T39" fmla="*/ 59 h 360"/>
                  <a:gd name="T40" fmla="*/ 832 w 1693"/>
                  <a:gd name="T41" fmla="*/ 0 h 360"/>
                  <a:gd name="T42" fmla="*/ 962 w 1693"/>
                  <a:gd name="T43" fmla="*/ 21 h 360"/>
                  <a:gd name="T44" fmla="*/ 1010 w 1693"/>
                  <a:gd name="T45" fmla="*/ 148 h 360"/>
                  <a:gd name="T46" fmla="*/ 1021 w 1693"/>
                  <a:gd name="T47" fmla="*/ 177 h 360"/>
                  <a:gd name="T48" fmla="*/ 1071 w 1693"/>
                  <a:gd name="T49" fmla="*/ 312 h 360"/>
                  <a:gd name="T50" fmla="*/ 1142 w 1693"/>
                  <a:gd name="T51" fmla="*/ 292 h 360"/>
                  <a:gd name="T52" fmla="*/ 1150 w 1693"/>
                  <a:gd name="T53" fmla="*/ 199 h 360"/>
                  <a:gd name="T54" fmla="*/ 1148 w 1693"/>
                  <a:gd name="T55" fmla="*/ 86 h 360"/>
                  <a:gd name="T56" fmla="*/ 1183 w 1693"/>
                  <a:gd name="T57" fmla="*/ 19 h 360"/>
                  <a:gd name="T58" fmla="*/ 1235 w 1693"/>
                  <a:gd name="T59" fmla="*/ 22 h 360"/>
                  <a:gd name="T60" fmla="*/ 1302 w 1693"/>
                  <a:gd name="T61" fmla="*/ 73 h 360"/>
                  <a:gd name="T62" fmla="*/ 1388 w 1693"/>
                  <a:gd name="T63" fmla="*/ 307 h 360"/>
                  <a:gd name="T64" fmla="*/ 1466 w 1693"/>
                  <a:gd name="T65" fmla="*/ 235 h 360"/>
                  <a:gd name="T66" fmla="*/ 1497 w 1693"/>
                  <a:gd name="T67" fmla="*/ 44 h 360"/>
                  <a:gd name="T68" fmla="*/ 1532 w 1693"/>
                  <a:gd name="T69" fmla="*/ 29 h 360"/>
                  <a:gd name="T70" fmla="*/ 1635 w 1693"/>
                  <a:gd name="T71" fmla="*/ 127 h 360"/>
                  <a:gd name="T72" fmla="*/ 1667 w 1693"/>
                  <a:gd name="T73" fmla="*/ 297 h 360"/>
                  <a:gd name="T74" fmla="*/ 1692 w 1693"/>
                  <a:gd name="T75" fmla="*/ 313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93" h="360">
                    <a:moveTo>
                      <a:pt x="49" y="258"/>
                    </a:moveTo>
                    <a:cubicBezTo>
                      <a:pt x="33" y="109"/>
                      <a:pt x="0" y="56"/>
                      <a:pt x="95" y="15"/>
                    </a:cubicBezTo>
                    <a:cubicBezTo>
                      <a:pt x="117" y="14"/>
                      <a:pt x="140" y="7"/>
                      <a:pt x="162" y="15"/>
                    </a:cubicBezTo>
                    <a:cubicBezTo>
                      <a:pt x="205" y="31"/>
                      <a:pt x="203" y="87"/>
                      <a:pt x="216" y="131"/>
                    </a:cubicBezTo>
                    <a:cubicBezTo>
                      <a:pt x="227" y="173"/>
                      <a:pt x="262" y="289"/>
                      <a:pt x="287" y="315"/>
                    </a:cubicBezTo>
                    <a:cubicBezTo>
                      <a:pt x="305" y="332"/>
                      <a:pt x="327" y="343"/>
                      <a:pt x="346" y="359"/>
                    </a:cubicBezTo>
                    <a:cubicBezTo>
                      <a:pt x="369" y="348"/>
                      <a:pt x="395" y="344"/>
                      <a:pt x="414" y="327"/>
                    </a:cubicBezTo>
                    <a:cubicBezTo>
                      <a:pt x="432" y="312"/>
                      <a:pt x="435" y="247"/>
                      <a:pt x="444" y="221"/>
                    </a:cubicBezTo>
                    <a:cubicBezTo>
                      <a:pt x="440" y="180"/>
                      <a:pt x="435" y="139"/>
                      <a:pt x="433" y="99"/>
                    </a:cubicBezTo>
                    <a:cubicBezTo>
                      <a:pt x="433" y="97"/>
                      <a:pt x="434" y="32"/>
                      <a:pt x="438" y="27"/>
                    </a:cubicBezTo>
                    <a:cubicBezTo>
                      <a:pt x="446" y="13"/>
                      <a:pt x="459" y="9"/>
                      <a:pt x="470" y="1"/>
                    </a:cubicBezTo>
                    <a:cubicBezTo>
                      <a:pt x="542" y="6"/>
                      <a:pt x="549" y="11"/>
                      <a:pt x="588" y="97"/>
                    </a:cubicBezTo>
                    <a:cubicBezTo>
                      <a:pt x="593" y="123"/>
                      <a:pt x="600" y="149"/>
                      <a:pt x="607" y="176"/>
                    </a:cubicBezTo>
                    <a:cubicBezTo>
                      <a:pt x="612" y="195"/>
                      <a:pt x="618" y="215"/>
                      <a:pt x="623" y="236"/>
                    </a:cubicBezTo>
                    <a:cubicBezTo>
                      <a:pt x="629" y="261"/>
                      <a:pt x="629" y="293"/>
                      <a:pt x="642" y="315"/>
                    </a:cubicBezTo>
                    <a:cubicBezTo>
                      <a:pt x="654" y="333"/>
                      <a:pt x="702" y="340"/>
                      <a:pt x="721" y="345"/>
                    </a:cubicBezTo>
                    <a:cubicBezTo>
                      <a:pt x="730" y="340"/>
                      <a:pt x="742" y="340"/>
                      <a:pt x="748" y="330"/>
                    </a:cubicBezTo>
                    <a:cubicBezTo>
                      <a:pt x="759" y="311"/>
                      <a:pt x="768" y="265"/>
                      <a:pt x="768" y="265"/>
                    </a:cubicBezTo>
                    <a:cubicBezTo>
                      <a:pt x="773" y="205"/>
                      <a:pt x="774" y="209"/>
                      <a:pt x="773" y="151"/>
                    </a:cubicBezTo>
                    <a:cubicBezTo>
                      <a:pt x="773" y="121"/>
                      <a:pt x="761" y="83"/>
                      <a:pt x="775" y="59"/>
                    </a:cubicBezTo>
                    <a:cubicBezTo>
                      <a:pt x="794" y="21"/>
                      <a:pt x="806" y="15"/>
                      <a:pt x="832" y="0"/>
                    </a:cubicBezTo>
                    <a:cubicBezTo>
                      <a:pt x="876" y="7"/>
                      <a:pt x="919" y="11"/>
                      <a:pt x="962" y="21"/>
                    </a:cubicBezTo>
                    <a:cubicBezTo>
                      <a:pt x="978" y="63"/>
                      <a:pt x="993" y="105"/>
                      <a:pt x="1010" y="148"/>
                    </a:cubicBezTo>
                    <a:cubicBezTo>
                      <a:pt x="1013" y="157"/>
                      <a:pt x="1021" y="177"/>
                      <a:pt x="1021" y="177"/>
                    </a:cubicBezTo>
                    <a:cubicBezTo>
                      <a:pt x="1035" y="231"/>
                      <a:pt x="1043" y="269"/>
                      <a:pt x="1071" y="312"/>
                    </a:cubicBezTo>
                    <a:cubicBezTo>
                      <a:pt x="1094" y="305"/>
                      <a:pt x="1125" y="315"/>
                      <a:pt x="1142" y="292"/>
                    </a:cubicBezTo>
                    <a:cubicBezTo>
                      <a:pt x="1157" y="270"/>
                      <a:pt x="1150" y="199"/>
                      <a:pt x="1150" y="199"/>
                    </a:cubicBezTo>
                    <a:cubicBezTo>
                      <a:pt x="1148" y="162"/>
                      <a:pt x="1138" y="119"/>
                      <a:pt x="1148" y="86"/>
                    </a:cubicBezTo>
                    <a:cubicBezTo>
                      <a:pt x="1156" y="61"/>
                      <a:pt x="1183" y="19"/>
                      <a:pt x="1183" y="19"/>
                    </a:cubicBezTo>
                    <a:cubicBezTo>
                      <a:pt x="1200" y="19"/>
                      <a:pt x="1218" y="14"/>
                      <a:pt x="1235" y="22"/>
                    </a:cubicBezTo>
                    <a:cubicBezTo>
                      <a:pt x="1258" y="33"/>
                      <a:pt x="1302" y="73"/>
                      <a:pt x="1302" y="73"/>
                    </a:cubicBezTo>
                    <a:cubicBezTo>
                      <a:pt x="1341" y="145"/>
                      <a:pt x="1357" y="229"/>
                      <a:pt x="1388" y="307"/>
                    </a:cubicBezTo>
                    <a:cubicBezTo>
                      <a:pt x="1437" y="281"/>
                      <a:pt x="1443" y="294"/>
                      <a:pt x="1466" y="235"/>
                    </a:cubicBezTo>
                    <a:cubicBezTo>
                      <a:pt x="1482" y="187"/>
                      <a:pt x="1467" y="72"/>
                      <a:pt x="1497" y="44"/>
                    </a:cubicBezTo>
                    <a:cubicBezTo>
                      <a:pt x="1506" y="35"/>
                      <a:pt x="1520" y="34"/>
                      <a:pt x="1532" y="29"/>
                    </a:cubicBezTo>
                    <a:cubicBezTo>
                      <a:pt x="1596" y="56"/>
                      <a:pt x="1596" y="56"/>
                      <a:pt x="1635" y="127"/>
                    </a:cubicBezTo>
                    <a:cubicBezTo>
                      <a:pt x="1646" y="184"/>
                      <a:pt x="1650" y="242"/>
                      <a:pt x="1667" y="297"/>
                    </a:cubicBezTo>
                    <a:cubicBezTo>
                      <a:pt x="1671" y="309"/>
                      <a:pt x="1692" y="313"/>
                      <a:pt x="1692" y="313"/>
                    </a:cubicBezTo>
                  </a:path>
                </a:pathLst>
              </a:custGeom>
              <a:noFill/>
              <a:ln w="2844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38638" name="Object 14"/>
              <p:cNvGraphicFramePr>
                <a:graphicFrameLocks noChangeAspect="1"/>
              </p:cNvGraphicFramePr>
              <p:nvPr/>
            </p:nvGraphicFramePr>
            <p:xfrm>
              <a:off x="2279" y="2870"/>
              <a:ext cx="132" cy="1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050" name="Equation" r:id="rId4" imgW="101600" imgH="139700" progId="Equation.3">
                      <p:embed/>
                    </p:oleObj>
                  </mc:Choice>
                  <mc:Fallback>
                    <p:oleObj name="Equation" r:id="rId4" imgW="101600" imgH="139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9" y="2870"/>
                            <a:ext cx="132" cy="1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8639" name="Object 15"/>
              <p:cNvGraphicFramePr>
                <a:graphicFrameLocks noChangeAspect="1"/>
              </p:cNvGraphicFramePr>
              <p:nvPr/>
            </p:nvGraphicFramePr>
            <p:xfrm>
              <a:off x="1680" y="3216"/>
              <a:ext cx="142" cy="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051" name="Equation" r:id="rId6" imgW="101600" imgH="101600" progId="Equation.3">
                      <p:embed/>
                    </p:oleObj>
                  </mc:Choice>
                  <mc:Fallback>
                    <p:oleObj name="Equation" r:id="rId6" imgW="1016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3216"/>
                            <a:ext cx="142" cy="1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8640" name="Object 16"/>
              <p:cNvGraphicFramePr>
                <a:graphicFrameLocks noChangeAspect="1"/>
              </p:cNvGraphicFramePr>
              <p:nvPr/>
            </p:nvGraphicFramePr>
            <p:xfrm>
              <a:off x="1440" y="2845"/>
              <a:ext cx="188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052" name="Equation" r:id="rId8" imgW="127000" imgH="152400" progId="Equation.3">
                      <p:embed/>
                    </p:oleObj>
                  </mc:Choice>
                  <mc:Fallback>
                    <p:oleObj name="Equation" r:id="rId8" imgW="127000" imgH="15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845"/>
                            <a:ext cx="188" cy="1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8641" name="Object 17"/>
              <p:cNvGraphicFramePr>
                <a:graphicFrameLocks noChangeAspect="1"/>
              </p:cNvGraphicFramePr>
              <p:nvPr/>
            </p:nvGraphicFramePr>
            <p:xfrm>
              <a:off x="1897" y="3065"/>
              <a:ext cx="167" cy="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053" name="Equation" r:id="rId10" imgW="127000" imgH="139700" progId="Equation.3">
                      <p:embed/>
                    </p:oleObj>
                  </mc:Choice>
                  <mc:Fallback>
                    <p:oleObj name="Equation" r:id="rId10" imgW="127000" imgH="139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7" y="3065"/>
                            <a:ext cx="167" cy="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8642" name="Object 18"/>
              <p:cNvGraphicFramePr>
                <a:graphicFrameLocks noChangeAspect="1"/>
              </p:cNvGraphicFramePr>
              <p:nvPr/>
            </p:nvGraphicFramePr>
            <p:xfrm>
              <a:off x="1872" y="2688"/>
              <a:ext cx="167" cy="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054" name="Equation" r:id="rId12" imgW="127000" imgH="139700" progId="Equation.3">
                      <p:embed/>
                    </p:oleObj>
                  </mc:Choice>
                  <mc:Fallback>
                    <p:oleObj name="Equation" r:id="rId12" imgW="127000" imgH="139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2688"/>
                            <a:ext cx="167" cy="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8643" name="Group 19"/>
            <p:cNvGrpSpPr>
              <a:grpSpLocks/>
            </p:cNvGrpSpPr>
            <p:nvPr/>
          </p:nvGrpSpPr>
          <p:grpSpPr bwMode="auto">
            <a:xfrm>
              <a:off x="2304" y="2736"/>
              <a:ext cx="2256" cy="720"/>
              <a:chOff x="2304" y="2736"/>
              <a:chExt cx="2256" cy="720"/>
            </a:xfrm>
          </p:grpSpPr>
          <p:sp>
            <p:nvSpPr>
              <p:cNvPr id="538644" name="Text Box 20"/>
              <p:cNvSpPr txBox="1">
                <a:spLocks noChangeArrowheads="1"/>
              </p:cNvSpPr>
              <p:nvPr/>
            </p:nvSpPr>
            <p:spPr bwMode="auto">
              <a:xfrm>
                <a:off x="2304" y="2736"/>
                <a:ext cx="22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800080"/>
                    </a:solidFill>
                  </a:rPr>
                  <a:t>sin</a:t>
                </a:r>
                <a:r>
                  <a:rPr lang="en-US" sz="2000" i="1">
                    <a:solidFill>
                      <a:srgbClr val="800080"/>
                    </a:solidFill>
                    <a:latin typeface="Symbol" charset="0"/>
                    <a:sym typeface="Symbol" charset="0"/>
                  </a:rPr>
                  <a:t></a:t>
                </a:r>
                <a:r>
                  <a:rPr lang="en-US" sz="2000" i="1" baseline="-25000">
                    <a:solidFill>
                      <a:srgbClr val="800080"/>
                    </a:solidFill>
                  </a:rPr>
                  <a:t>CP</a:t>
                </a:r>
                <a:r>
                  <a:rPr lang="en-US" sz="2000" i="1">
                    <a:solidFill>
                      <a:srgbClr val="800080"/>
                    </a:solidFill>
                  </a:rPr>
                  <a:t> ~ 1</a:t>
                </a:r>
                <a:r>
                  <a:rPr lang="en-US" i="1">
                    <a:solidFill>
                      <a:srgbClr val="800080"/>
                    </a:solidFill>
                  </a:rPr>
                  <a:t>  </a:t>
                </a:r>
                <a:r>
                  <a:rPr lang="en-US" i="1">
                    <a:solidFill>
                      <a:srgbClr val="800080"/>
                    </a:solidFill>
                    <a:latin typeface="cmsy10" charset="0"/>
                  </a:rPr>
                  <a:t>! </a:t>
                </a:r>
                <a:r>
                  <a:rPr lang="en-US" sz="2000" i="1">
                    <a:solidFill>
                      <a:srgbClr val="800080"/>
                    </a:solidFill>
                  </a:rPr>
                  <a:t>M &gt; 5000 GeV</a:t>
                </a:r>
              </a:p>
            </p:txBody>
          </p:sp>
          <p:sp>
            <p:nvSpPr>
              <p:cNvPr id="538645" name="Text Box 21"/>
              <p:cNvSpPr txBox="1">
                <a:spLocks noChangeArrowheads="1"/>
              </p:cNvSpPr>
              <p:nvPr/>
            </p:nvSpPr>
            <p:spPr bwMode="auto">
              <a:xfrm>
                <a:off x="2304" y="3168"/>
                <a:ext cx="22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rgbClr val="800080"/>
                    </a:solidFill>
                  </a:rPr>
                  <a:t>M &lt; 500 GeV</a:t>
                </a:r>
                <a:r>
                  <a:rPr lang="en-US" i="1">
                    <a:solidFill>
                      <a:srgbClr val="800080"/>
                    </a:solidFill>
                    <a:latin typeface="cmsy10" charset="0"/>
                  </a:rPr>
                  <a:t>! </a:t>
                </a:r>
                <a:r>
                  <a:rPr lang="en-US" sz="2000" i="1">
                    <a:solidFill>
                      <a:srgbClr val="800080"/>
                    </a:solidFill>
                  </a:rPr>
                  <a:t>sin</a:t>
                </a:r>
                <a:r>
                  <a:rPr lang="en-US" sz="2000" i="1">
                    <a:solidFill>
                      <a:srgbClr val="800080"/>
                    </a:solidFill>
                    <a:latin typeface="Symbol" charset="0"/>
                    <a:sym typeface="Symbol" charset="0"/>
                  </a:rPr>
                  <a:t></a:t>
                </a:r>
                <a:r>
                  <a:rPr lang="en-US" sz="2000" i="1" baseline="-25000">
                    <a:solidFill>
                      <a:srgbClr val="800080"/>
                    </a:solidFill>
                  </a:rPr>
                  <a:t>CP</a:t>
                </a:r>
                <a:r>
                  <a:rPr lang="en-US" sz="2000" i="1">
                    <a:solidFill>
                      <a:srgbClr val="800080"/>
                    </a:solidFill>
                  </a:rPr>
                  <a:t> &lt; 10</a:t>
                </a:r>
                <a:r>
                  <a:rPr lang="en-US" sz="2000" i="1" baseline="30000">
                    <a:solidFill>
                      <a:srgbClr val="800080"/>
                    </a:solidFill>
                  </a:rPr>
                  <a:t>-2</a:t>
                </a:r>
                <a:r>
                  <a:rPr lang="en-US" i="1">
                    <a:solidFill>
                      <a:srgbClr val="800080"/>
                    </a:solidFill>
                    <a:latin typeface="cmsy10" charset="0"/>
                  </a:rPr>
                  <a:t> </a:t>
                </a:r>
              </a:p>
            </p:txBody>
          </p:sp>
        </p:grpSp>
      </p:grpSp>
      <p:grpSp>
        <p:nvGrpSpPr>
          <p:cNvPr id="538646" name="Group 22"/>
          <p:cNvGrpSpPr>
            <a:grpSpLocks/>
          </p:cNvGrpSpPr>
          <p:nvPr/>
        </p:nvGrpSpPr>
        <p:grpSpPr bwMode="auto">
          <a:xfrm>
            <a:off x="685800" y="3733800"/>
            <a:ext cx="1371600" cy="1905000"/>
            <a:chOff x="432" y="2208"/>
            <a:chExt cx="864" cy="1200"/>
          </a:xfrm>
        </p:grpSpPr>
        <p:sp>
          <p:nvSpPr>
            <p:cNvPr id="538647" name="Text Box 23"/>
            <p:cNvSpPr txBox="1">
              <a:spLocks noChangeArrowheads="1"/>
            </p:cNvSpPr>
            <p:nvPr/>
          </p:nvSpPr>
          <p:spPr bwMode="auto">
            <a:xfrm>
              <a:off x="480" y="2256"/>
              <a:ext cx="76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accent2"/>
                  </a:solidFill>
                </a:rPr>
                <a:t>Universal gaugino phases</a:t>
              </a:r>
            </a:p>
          </p:txBody>
        </p:sp>
        <p:sp>
          <p:nvSpPr>
            <p:cNvPr id="538648" name="Text Box 24"/>
            <p:cNvSpPr txBox="1">
              <a:spLocks noChangeArrowheads="1"/>
            </p:cNvSpPr>
            <p:nvPr/>
          </p:nvSpPr>
          <p:spPr bwMode="auto">
            <a:xfrm>
              <a:off x="432" y="2832"/>
              <a:ext cx="86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6C0000"/>
                  </a:solidFill>
                </a:rPr>
                <a:t>Arg(</a:t>
              </a:r>
              <a:r>
                <a:rPr lang="en-US" sz="1600" i="1">
                  <a:solidFill>
                    <a:srgbClr val="6C0000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1600" i="1">
                  <a:solidFill>
                    <a:srgbClr val="6C0000"/>
                  </a:solidFill>
                </a:rPr>
                <a:t>M</a:t>
              </a:r>
              <a:r>
                <a:rPr lang="en-US" sz="1600" i="1" baseline="-25000">
                  <a:solidFill>
                    <a:srgbClr val="6C0000"/>
                  </a:solidFill>
                </a:rPr>
                <a:t>i</a:t>
              </a:r>
              <a:r>
                <a:rPr lang="en-US" sz="1600" i="1">
                  <a:solidFill>
                    <a:srgbClr val="6C0000"/>
                  </a:solidFill>
                </a:rPr>
                <a:t>b</a:t>
              </a:r>
              <a:r>
                <a:rPr lang="en-US" sz="1600" i="1" baseline="30000">
                  <a:solidFill>
                    <a:srgbClr val="6C0000"/>
                  </a:solidFill>
                </a:rPr>
                <a:t>*</a:t>
              </a:r>
              <a:r>
                <a:rPr lang="en-US" sz="1600" i="1">
                  <a:solidFill>
                    <a:srgbClr val="6C0000"/>
                  </a:solidFill>
                </a:rPr>
                <a:t>) = </a:t>
              </a:r>
            </a:p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6C0000"/>
                  </a:solidFill>
                </a:rPr>
                <a:t>Arg(</a:t>
              </a:r>
              <a:r>
                <a:rPr lang="en-US" sz="1600" i="1">
                  <a:solidFill>
                    <a:srgbClr val="6C0000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1600" i="1">
                  <a:solidFill>
                    <a:srgbClr val="6C0000"/>
                  </a:solidFill>
                </a:rPr>
                <a:t>M</a:t>
              </a:r>
              <a:r>
                <a:rPr lang="en-US" sz="1600" i="1" baseline="-25000">
                  <a:solidFill>
                    <a:srgbClr val="6C0000"/>
                  </a:solidFill>
                </a:rPr>
                <a:t>j</a:t>
              </a:r>
              <a:r>
                <a:rPr lang="en-US" sz="1600" i="1">
                  <a:solidFill>
                    <a:srgbClr val="6C0000"/>
                  </a:solidFill>
                </a:rPr>
                <a:t>b</a:t>
              </a:r>
              <a:r>
                <a:rPr lang="en-US" sz="1600" i="1" baseline="30000">
                  <a:solidFill>
                    <a:srgbClr val="6C0000"/>
                  </a:solidFill>
                </a:rPr>
                <a:t>*</a:t>
              </a:r>
              <a:r>
                <a:rPr lang="en-US" sz="1600" i="1">
                  <a:solidFill>
                    <a:srgbClr val="6C0000"/>
                  </a:solidFill>
                </a:rPr>
                <a:t>) </a:t>
              </a:r>
            </a:p>
          </p:txBody>
        </p:sp>
        <p:sp>
          <p:nvSpPr>
            <p:cNvPr id="538649" name="Rectangle 25"/>
            <p:cNvSpPr>
              <a:spLocks noChangeArrowheads="1"/>
            </p:cNvSpPr>
            <p:nvPr/>
          </p:nvSpPr>
          <p:spPr bwMode="auto">
            <a:xfrm>
              <a:off x="432" y="2208"/>
              <a:ext cx="864" cy="1200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651" name="Rectangle 27"/>
          <p:cNvSpPr>
            <a:spLocks noChangeArrowheads="1"/>
          </p:cNvSpPr>
          <p:nvPr/>
        </p:nvSpPr>
        <p:spPr bwMode="auto">
          <a:xfrm>
            <a:off x="2209800" y="3429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65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657600"/>
            <a:ext cx="25098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3865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3657600"/>
            <a:ext cx="23431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8654" name="Text Box 30"/>
          <p:cNvSpPr txBox="1">
            <a:spLocks noChangeArrowheads="1"/>
          </p:cNvSpPr>
          <p:nvPr/>
        </p:nvSpPr>
        <p:spPr bwMode="auto">
          <a:xfrm>
            <a:off x="2600325" y="5791200"/>
            <a:ext cx="281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940000"/>
                </a:solidFill>
              </a:rPr>
              <a:t>Cirigliano, R-M, Tulin, Lee </a:t>
            </a:r>
            <a:r>
              <a:rPr lang="ja-JP" altLang="en-US" sz="1400" i="1">
                <a:solidFill>
                  <a:srgbClr val="940000"/>
                </a:solidFill>
              </a:rPr>
              <a:t>‘</a:t>
            </a:r>
            <a:r>
              <a:rPr lang="en-US" sz="1400" i="1">
                <a:solidFill>
                  <a:srgbClr val="940000"/>
                </a:solidFill>
              </a:rPr>
              <a:t>06</a:t>
            </a:r>
          </a:p>
        </p:txBody>
      </p:sp>
      <p:sp>
        <p:nvSpPr>
          <p:cNvPr id="538655" name="Text Box 31"/>
          <p:cNvSpPr txBox="1">
            <a:spLocks noChangeArrowheads="1"/>
          </p:cNvSpPr>
          <p:nvPr/>
        </p:nvSpPr>
        <p:spPr bwMode="auto">
          <a:xfrm>
            <a:off x="6038850" y="5791200"/>
            <a:ext cx="180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>
                <a:solidFill>
                  <a:srgbClr val="940000"/>
                </a:solidFill>
              </a:rPr>
              <a:t>Ritz CIPANP 09 +</a:t>
            </a:r>
          </a:p>
        </p:txBody>
      </p:sp>
      <p:sp>
        <p:nvSpPr>
          <p:cNvPr id="538656" name="Line 32"/>
          <p:cNvSpPr>
            <a:spLocks noChangeShapeType="1"/>
          </p:cNvSpPr>
          <p:nvPr/>
        </p:nvSpPr>
        <p:spPr bwMode="auto">
          <a:xfrm>
            <a:off x="6740525" y="54864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57" name="Line 33"/>
          <p:cNvSpPr>
            <a:spLocks noChangeShapeType="1"/>
          </p:cNvSpPr>
          <p:nvPr/>
        </p:nvSpPr>
        <p:spPr bwMode="auto">
          <a:xfrm>
            <a:off x="5568950" y="4419600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59" name="Text Box 35"/>
          <p:cNvSpPr txBox="1">
            <a:spLocks noChangeArrowheads="1"/>
          </p:cNvSpPr>
          <p:nvPr/>
        </p:nvSpPr>
        <p:spPr bwMode="auto">
          <a:xfrm>
            <a:off x="5638800" y="6096000"/>
            <a:ext cx="281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>
                <a:solidFill>
                  <a:srgbClr val="940000"/>
                </a:solidFill>
              </a:rPr>
              <a:t>Cirigliano, R-M, Tulin, Lee </a:t>
            </a:r>
            <a:r>
              <a:rPr lang="ja-JP" altLang="en-US" sz="1400" i="1">
                <a:solidFill>
                  <a:srgbClr val="940000"/>
                </a:solidFill>
              </a:rPr>
              <a:t>‘</a:t>
            </a:r>
            <a:r>
              <a:rPr lang="en-US" sz="1400" i="1">
                <a:solidFill>
                  <a:srgbClr val="940000"/>
                </a:solidFill>
              </a:rPr>
              <a:t>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Picture 10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98825"/>
            <a:ext cx="3360738" cy="17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" y="3498825"/>
            <a:ext cx="3360738" cy="1710447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95" y="559774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One Loop: EDM, </a:t>
            </a:r>
            <a:r>
              <a:rPr lang="en-US" i="1" dirty="0" err="1" smtClean="0">
                <a:solidFill>
                  <a:srgbClr val="000090"/>
                </a:solidFill>
              </a:rPr>
              <a:t>cEDM</a:t>
            </a:r>
            <a:endParaRPr lang="en-US" i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251" y="3572290"/>
            <a:ext cx="4772049" cy="163698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4106862" y="3572291"/>
            <a:ext cx="4770438" cy="1636982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1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7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  <a:ln/>
        </p:spPr>
        <p:txBody>
          <a:bodyPr/>
          <a:lstStyle/>
          <a:p>
            <a:r>
              <a:rPr lang="en-US" sz="2400" b="1" i="1">
                <a:solidFill>
                  <a:srgbClr val="00007C"/>
                </a:solidFill>
              </a:rPr>
              <a:t>EDMs BSM: MSSM</a:t>
            </a:r>
            <a:endParaRPr lang="en-US" sz="2400" b="1">
              <a:solidFill>
                <a:srgbClr val="00007C"/>
              </a:solidFill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457200" y="1524000"/>
            <a:ext cx="6172200" cy="2819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533400" y="914400"/>
            <a:ext cx="7772400" cy="2097088"/>
            <a:chOff x="528" y="2736"/>
            <a:chExt cx="4896" cy="1321"/>
          </a:xfrm>
        </p:grpSpPr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528" y="2736"/>
              <a:ext cx="4896" cy="1321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3831" name="Picture 7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160"/>
              <a:ext cx="441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832" name="Picture 8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80"/>
              <a:ext cx="1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2057400" y="1905000"/>
            <a:ext cx="5410200" cy="457200"/>
            <a:chOff x="1488" y="3360"/>
            <a:chExt cx="3408" cy="288"/>
          </a:xfrm>
        </p:grpSpPr>
        <p:sp>
          <p:nvSpPr>
            <p:cNvPr id="333834" name="Oval 10"/>
            <p:cNvSpPr>
              <a:spLocks noChangeArrowheads="1"/>
            </p:cNvSpPr>
            <p:nvPr/>
          </p:nvSpPr>
          <p:spPr bwMode="auto">
            <a:xfrm>
              <a:off x="1488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2064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Oval 12"/>
            <p:cNvSpPr>
              <a:spLocks noChangeArrowheads="1"/>
            </p:cNvSpPr>
            <p:nvPr/>
          </p:nvSpPr>
          <p:spPr bwMode="auto">
            <a:xfrm>
              <a:off x="2640" y="3456"/>
              <a:ext cx="192" cy="192"/>
            </a:xfrm>
            <a:prstGeom prst="ellips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3648" y="3360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A</a:t>
              </a:r>
              <a:r>
                <a:rPr lang="en-US" sz="2000" i="1">
                  <a:solidFill>
                    <a:schemeClr val="accent2"/>
                  </a:solidFill>
                </a:rPr>
                <a:t> = arg (A</a:t>
              </a:r>
              <a:r>
                <a:rPr lang="en-US" sz="2000" i="1" baseline="-25000">
                  <a:solidFill>
                    <a:schemeClr val="accent2"/>
                  </a:solidFill>
                </a:rPr>
                <a:t>f 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 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  <a:endParaRPr lang="en-US"/>
            </a:p>
          </p:txBody>
        </p:sp>
      </p:grpSp>
      <p:grpSp>
        <p:nvGrpSpPr>
          <p:cNvPr id="333838" name="Group 14"/>
          <p:cNvGrpSpPr>
            <a:grpSpLocks/>
          </p:cNvGrpSpPr>
          <p:nvPr/>
        </p:nvGrpSpPr>
        <p:grpSpPr bwMode="auto">
          <a:xfrm>
            <a:off x="1905000" y="1143000"/>
            <a:ext cx="5638800" cy="1828800"/>
            <a:chOff x="1200" y="720"/>
            <a:chExt cx="3552" cy="1152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>
              <a:off x="2404" y="158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1776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230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1248" y="7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1200" y="168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Text Box 20"/>
            <p:cNvSpPr txBox="1">
              <a:spLocks noChangeArrowheads="1"/>
            </p:cNvSpPr>
            <p:nvPr/>
          </p:nvSpPr>
          <p:spPr bwMode="auto">
            <a:xfrm>
              <a:off x="3456" y="912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 = arg (</a:t>
              </a:r>
              <a:r>
                <a:rPr lang="en-US" sz="20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</a:t>
              </a:r>
              <a:r>
                <a:rPr lang="en-US" sz="2000" i="1">
                  <a:solidFill>
                    <a:schemeClr val="accent2"/>
                  </a:solidFill>
                </a:rPr>
                <a:t>M</a:t>
              </a:r>
              <a:r>
                <a:rPr lang="en-US" sz="2000" i="1" baseline="-25000">
                  <a:solidFill>
                    <a:schemeClr val="accent2"/>
                  </a:solidFill>
                </a:rPr>
                <a:t>j</a:t>
              </a:r>
              <a:r>
                <a:rPr lang="en-US" sz="2000" i="1">
                  <a:solidFill>
                    <a:schemeClr val="accent2"/>
                  </a:solidFill>
                </a:rPr>
                <a:t>b</a:t>
              </a:r>
              <a:r>
                <a:rPr lang="en-US" sz="2000" i="1" baseline="30000">
                  <a:solidFill>
                    <a:schemeClr val="accent2"/>
                  </a:solidFill>
                </a:rPr>
                <a:t>*</a:t>
              </a:r>
              <a:r>
                <a:rPr lang="en-US" sz="2000" i="1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333845" name="Oval 21"/>
            <p:cNvSpPr>
              <a:spLocks noChangeArrowheads="1"/>
            </p:cNvSpPr>
            <p:nvPr/>
          </p:nvSpPr>
          <p:spPr bwMode="auto">
            <a:xfrm>
              <a:off x="1344" y="105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3846" name="Group 22"/>
          <p:cNvGrpSpPr>
            <a:grpSpLocks/>
          </p:cNvGrpSpPr>
          <p:nvPr/>
        </p:nvGrpSpPr>
        <p:grpSpPr bwMode="auto">
          <a:xfrm>
            <a:off x="5257800" y="1219200"/>
            <a:ext cx="2667000" cy="1447800"/>
            <a:chOff x="2592" y="1920"/>
            <a:chExt cx="1680" cy="912"/>
          </a:xfrm>
        </p:grpSpPr>
        <p:sp>
          <p:nvSpPr>
            <p:cNvPr id="333847" name="Rectangle 23"/>
            <p:cNvSpPr>
              <a:spLocks noChangeArrowheads="1"/>
            </p:cNvSpPr>
            <p:nvPr/>
          </p:nvSpPr>
          <p:spPr bwMode="auto">
            <a:xfrm>
              <a:off x="2592" y="1920"/>
              <a:ext cx="1680" cy="912"/>
            </a:xfrm>
            <a:prstGeom prst="rect">
              <a:avLst/>
            </a:prstGeom>
            <a:solidFill>
              <a:srgbClr val="E4D997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8" name="Text Box 24"/>
            <p:cNvSpPr txBox="1">
              <a:spLocks noChangeArrowheads="1"/>
            </p:cNvSpPr>
            <p:nvPr/>
          </p:nvSpPr>
          <p:spPr bwMode="auto">
            <a:xfrm>
              <a:off x="2736" y="2016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950000"/>
                  </a:solidFill>
                </a:rPr>
                <a:t>Universality Assumption</a:t>
              </a:r>
              <a:endParaRPr lang="en-US" sz="1400" i="1">
                <a:solidFill>
                  <a:srgbClr val="800080"/>
                </a:solidFill>
              </a:endParaRPr>
            </a:p>
          </p:txBody>
        </p:sp>
        <p:sp>
          <p:nvSpPr>
            <p:cNvPr id="333849" name="Text Box 25"/>
            <p:cNvSpPr txBox="1">
              <a:spLocks noChangeArrowheads="1"/>
            </p:cNvSpPr>
            <p:nvPr/>
          </p:nvSpPr>
          <p:spPr bwMode="auto">
            <a:xfrm>
              <a:off x="3024" y="2256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</a:pP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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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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</a:t>
              </a:r>
              <a:r>
                <a:rPr lang="en-US" sz="1400" i="1" baseline="-25000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</a:t>
              </a:r>
              <a:endParaRPr lang="en-US" sz="1400" i="1">
                <a:solidFill>
                  <a:schemeClr val="accent2"/>
                </a:solidFill>
                <a:latin typeface="Symbol" charset="0"/>
                <a:sym typeface="Symbol" charset="0"/>
              </a:endParaRPr>
            </a:p>
          </p:txBody>
        </p:sp>
        <p:sp>
          <p:nvSpPr>
            <p:cNvPr id="333850" name="Text Box 26"/>
            <p:cNvSpPr txBox="1">
              <a:spLocks noChangeArrowheads="1"/>
            </p:cNvSpPr>
            <p:nvPr/>
          </p:nvSpPr>
          <p:spPr bwMode="auto">
            <a:xfrm>
              <a:off x="2976" y="2496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 typeface="Times" charset="0"/>
                <a:buNone/>
              </a:pPr>
              <a:r>
                <a:rPr lang="en-US" sz="1400" i="1">
                  <a:solidFill>
                    <a:schemeClr val="accent2"/>
                  </a:solidFill>
                </a:rPr>
                <a:t>Common </a:t>
              </a:r>
              <a:r>
                <a:rPr lang="en-US" sz="1400" i="1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sz="1400" i="1" baseline="-25000">
                  <a:solidFill>
                    <a:schemeClr val="accent2"/>
                  </a:solidFill>
                </a:rPr>
                <a:t>A</a:t>
              </a:r>
              <a:endParaRPr lang="en-US" sz="1400" i="1">
                <a:solidFill>
                  <a:srgbClr val="800080"/>
                </a:solidFill>
              </a:endParaRPr>
            </a:p>
          </p:txBody>
        </p:sp>
      </p:grpSp>
      <p:pic>
        <p:nvPicPr>
          <p:cNvPr id="33385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305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38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6908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3853" name="Line 29"/>
          <p:cNvSpPr>
            <a:spLocks noChangeShapeType="1"/>
          </p:cNvSpPr>
          <p:nvPr/>
        </p:nvSpPr>
        <p:spPr bwMode="auto">
          <a:xfrm flipH="1">
            <a:off x="838200" y="2133600"/>
            <a:ext cx="228600" cy="1295400"/>
          </a:xfrm>
          <a:prstGeom prst="line">
            <a:avLst/>
          </a:prstGeom>
          <a:noFill/>
          <a:ln w="28575">
            <a:solidFill>
              <a:srgbClr val="82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3854" name="Group 30"/>
          <p:cNvGrpSpPr>
            <a:grpSpLocks/>
          </p:cNvGrpSpPr>
          <p:nvPr/>
        </p:nvGrpSpPr>
        <p:grpSpPr bwMode="auto">
          <a:xfrm>
            <a:off x="762000" y="3276600"/>
            <a:ext cx="7924800" cy="2743200"/>
            <a:chOff x="480" y="2064"/>
            <a:chExt cx="4992" cy="1728"/>
          </a:xfrm>
        </p:grpSpPr>
        <p:sp>
          <p:nvSpPr>
            <p:cNvPr id="333855" name="Rectangle 31"/>
            <p:cNvSpPr>
              <a:spLocks noChangeArrowheads="1"/>
            </p:cNvSpPr>
            <p:nvPr/>
          </p:nvSpPr>
          <p:spPr bwMode="auto">
            <a:xfrm>
              <a:off x="816" y="2064"/>
              <a:ext cx="4656" cy="672"/>
            </a:xfrm>
            <a:prstGeom prst="rect">
              <a:avLst/>
            </a:prstGeom>
            <a:noFill/>
            <a:ln w="28575">
              <a:solidFill>
                <a:srgbClr val="005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6" name="Line 32"/>
            <p:cNvSpPr>
              <a:spLocks noChangeShapeType="1"/>
            </p:cNvSpPr>
            <p:nvPr/>
          </p:nvSpPr>
          <p:spPr bwMode="auto">
            <a:xfrm flipH="1">
              <a:off x="480" y="2736"/>
              <a:ext cx="336" cy="0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7" name="Line 33"/>
            <p:cNvSpPr>
              <a:spLocks noChangeShapeType="1"/>
            </p:cNvSpPr>
            <p:nvPr/>
          </p:nvSpPr>
          <p:spPr bwMode="auto">
            <a:xfrm>
              <a:off x="480" y="2736"/>
              <a:ext cx="0" cy="1056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8" name="Line 34"/>
            <p:cNvSpPr>
              <a:spLocks noChangeShapeType="1"/>
            </p:cNvSpPr>
            <p:nvPr/>
          </p:nvSpPr>
          <p:spPr bwMode="auto">
            <a:xfrm>
              <a:off x="480" y="3792"/>
              <a:ext cx="432" cy="0"/>
            </a:xfrm>
            <a:prstGeom prst="line">
              <a:avLst/>
            </a:prstGeom>
            <a:noFill/>
            <a:ln w="28575">
              <a:solidFill>
                <a:srgbClr val="005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3859" name="Text Box 35"/>
          <p:cNvSpPr txBox="1">
            <a:spLocks noChangeArrowheads="1"/>
          </p:cNvSpPr>
          <p:nvPr/>
        </p:nvSpPr>
        <p:spPr bwMode="auto">
          <a:xfrm>
            <a:off x="381000" y="60960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chemeClr val="accent2"/>
                </a:solidFill>
              </a:rPr>
              <a:t>EWSB</a:t>
            </a:r>
          </a:p>
        </p:txBody>
      </p:sp>
      <p:grpSp>
        <p:nvGrpSpPr>
          <p:cNvPr id="333860" name="Group 36"/>
          <p:cNvGrpSpPr>
            <a:grpSpLocks/>
          </p:cNvGrpSpPr>
          <p:nvPr/>
        </p:nvGrpSpPr>
        <p:grpSpPr bwMode="auto">
          <a:xfrm>
            <a:off x="6477000" y="5257800"/>
            <a:ext cx="2362200" cy="457200"/>
            <a:chOff x="4128" y="3408"/>
            <a:chExt cx="1488" cy="288"/>
          </a:xfrm>
        </p:grpSpPr>
        <p:sp>
          <p:nvSpPr>
            <p:cNvPr id="333861" name="Rectangle 37"/>
            <p:cNvSpPr>
              <a:spLocks noChangeArrowheads="1"/>
            </p:cNvSpPr>
            <p:nvPr/>
          </p:nvSpPr>
          <p:spPr bwMode="auto">
            <a:xfrm>
              <a:off x="4128" y="3408"/>
              <a:ext cx="1392" cy="288"/>
            </a:xfrm>
            <a:prstGeom prst="rect">
              <a:avLst/>
            </a:prstGeom>
            <a:solidFill>
              <a:srgbClr val="D9E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2" name="Text Box 38"/>
            <p:cNvSpPr txBox="1">
              <a:spLocks noChangeArrowheads="1"/>
            </p:cNvSpPr>
            <p:nvPr/>
          </p:nvSpPr>
          <p:spPr bwMode="auto">
            <a:xfrm>
              <a:off x="4128" y="3456"/>
              <a:ext cx="14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800080"/>
                  </a:solidFill>
                </a:rPr>
                <a:t>Quark &amp; Lepton EDMs</a:t>
              </a:r>
            </a:p>
          </p:txBody>
        </p:sp>
      </p:grpSp>
      <p:grpSp>
        <p:nvGrpSpPr>
          <p:cNvPr id="333865" name="Group 41"/>
          <p:cNvGrpSpPr>
            <a:grpSpLocks/>
          </p:cNvGrpSpPr>
          <p:nvPr/>
        </p:nvGrpSpPr>
        <p:grpSpPr bwMode="auto">
          <a:xfrm>
            <a:off x="533400" y="3429000"/>
            <a:ext cx="2514600" cy="822325"/>
            <a:chOff x="336" y="2160"/>
            <a:chExt cx="1584" cy="518"/>
          </a:xfrm>
        </p:grpSpPr>
        <p:sp>
          <p:nvSpPr>
            <p:cNvPr id="333863" name="Text Box 39"/>
            <p:cNvSpPr txBox="1">
              <a:spLocks noChangeArrowheads="1"/>
            </p:cNvSpPr>
            <p:nvPr/>
          </p:nvSpPr>
          <p:spPr bwMode="auto">
            <a:xfrm>
              <a:off x="336" y="2352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950000"/>
                  </a:solidFill>
                </a:rPr>
                <a:t>EW scale</a:t>
              </a:r>
            </a:p>
          </p:txBody>
        </p:sp>
        <p:sp>
          <p:nvSpPr>
            <p:cNvPr id="333864" name="Oval 40"/>
            <p:cNvSpPr>
              <a:spLocks noChangeArrowheads="1"/>
            </p:cNvSpPr>
            <p:nvPr/>
          </p:nvSpPr>
          <p:spPr bwMode="auto">
            <a:xfrm>
              <a:off x="1776" y="2160"/>
              <a:ext cx="144" cy="192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086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3" grpId="0" animBg="1"/>
      <p:bldP spid="33385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1066800"/>
            <a:ext cx="8382000" cy="5486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MSSM: SUSY Breaking Models I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2827338" y="2039938"/>
            <a:ext cx="3321050" cy="1190625"/>
            <a:chOff x="1872" y="1104"/>
            <a:chExt cx="2208" cy="857"/>
          </a:xfrm>
        </p:grpSpPr>
        <p:grpSp>
          <p:nvGrpSpPr>
            <p:cNvPr id="106501" name="Group 5"/>
            <p:cNvGrpSpPr>
              <a:grpSpLocks/>
            </p:cNvGrpSpPr>
            <p:nvPr/>
          </p:nvGrpSpPr>
          <p:grpSpPr bwMode="auto">
            <a:xfrm>
              <a:off x="1968" y="1104"/>
              <a:ext cx="2016" cy="857"/>
              <a:chOff x="1968" y="1104"/>
              <a:chExt cx="2016" cy="857"/>
            </a:xfrm>
          </p:grpSpPr>
          <p:cxnSp>
            <p:nvCxnSpPr>
              <p:cNvPr id="10650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2832" y="1104"/>
                <a:ext cx="144" cy="52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6503" name="Text Box 7"/>
              <p:cNvSpPr txBox="1">
                <a:spLocks noChangeArrowheads="1"/>
              </p:cNvSpPr>
              <p:nvPr/>
            </p:nvSpPr>
            <p:spPr bwMode="auto">
              <a:xfrm>
                <a:off x="1968" y="1632"/>
                <a:ext cx="20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Times" charset="0"/>
                </a:endParaRPr>
              </a:p>
            </p:txBody>
          </p:sp>
        </p:grpSp>
        <p:sp>
          <p:nvSpPr>
            <p:cNvPr id="106504" name="Text Box 8"/>
            <p:cNvSpPr txBox="1">
              <a:spLocks noChangeArrowheads="1"/>
            </p:cNvSpPr>
            <p:nvPr/>
          </p:nvSpPr>
          <p:spPr bwMode="auto">
            <a:xfrm>
              <a:off x="1872" y="1583"/>
              <a:ext cx="220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90080"/>
                  </a:solidFill>
                </a:rPr>
                <a:t>Flavor-blind mediation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517525" y="1371600"/>
            <a:ext cx="7724775" cy="1135063"/>
            <a:chOff x="336" y="624"/>
            <a:chExt cx="5136" cy="816"/>
          </a:xfrm>
        </p:grpSpPr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336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3744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576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Visible Sector:  	</a:t>
              </a:r>
            </a:p>
          </p:txBody>
        </p:sp>
        <p:sp>
          <p:nvSpPr>
            <p:cNvPr id="106509" name="Text Box 13"/>
            <p:cNvSpPr txBox="1">
              <a:spLocks noChangeArrowheads="1"/>
            </p:cNvSpPr>
            <p:nvPr/>
          </p:nvSpPr>
          <p:spPr bwMode="auto">
            <a:xfrm>
              <a:off x="3840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Hidden Sector: SUSY-breaking</a:t>
              </a:r>
            </a:p>
          </p:txBody>
        </p:sp>
        <p:cxnSp>
          <p:nvCxnSpPr>
            <p:cNvPr id="106510" name="AutoShape 14"/>
            <p:cNvCxnSpPr>
              <a:cxnSpLocks noChangeShapeType="1"/>
            </p:cNvCxnSpPr>
            <p:nvPr/>
          </p:nvCxnSpPr>
          <p:spPr bwMode="auto">
            <a:xfrm>
              <a:off x="2256" y="1008"/>
              <a:ext cx="1392" cy="0"/>
            </a:xfrm>
            <a:prstGeom prst="straightConnector1">
              <a:avLst/>
            </a:prstGeom>
            <a:noFill/>
            <a:ln w="57150">
              <a:solidFill>
                <a:srgbClr val="0072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511" name="Text Box 15"/>
            <p:cNvSpPr txBox="1">
              <a:spLocks noChangeArrowheads="1"/>
            </p:cNvSpPr>
            <p:nvPr/>
          </p:nvSpPr>
          <p:spPr bwMode="auto">
            <a:xfrm>
              <a:off x="864" y="1057"/>
              <a:ext cx="73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 charset="0"/>
                </a:rPr>
                <a:t>MSSM</a:t>
              </a:r>
            </a:p>
          </p:txBody>
        </p:sp>
      </p:grp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381000" y="3276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D4399"/>
                </a:solidFill>
              </a:rPr>
              <a:t>Gravity-Mediated (mSUGRA)</a:t>
            </a:r>
            <a:endParaRPr lang="en-US">
              <a:solidFill>
                <a:srgbClr val="0000FF"/>
              </a:solidFill>
              <a:latin typeface="Times" charset="0"/>
            </a:endParaRPr>
          </a:p>
        </p:txBody>
      </p:sp>
      <p:grpSp>
        <p:nvGrpSpPr>
          <p:cNvPr id="106513" name="Group 17"/>
          <p:cNvGrpSpPr>
            <a:grpSpLocks/>
          </p:cNvGrpSpPr>
          <p:nvPr/>
        </p:nvGrpSpPr>
        <p:grpSpPr bwMode="auto">
          <a:xfrm>
            <a:off x="685800" y="3886200"/>
            <a:ext cx="7796213" cy="2492375"/>
            <a:chOff x="432" y="2448"/>
            <a:chExt cx="5184" cy="1792"/>
          </a:xfrm>
        </p:grpSpPr>
        <p:graphicFrame>
          <p:nvGraphicFramePr>
            <p:cNvPr id="106514" name="Object 18"/>
            <p:cNvGraphicFramePr>
              <a:graphicFrameLocks noChangeAspect="1"/>
            </p:cNvGraphicFramePr>
            <p:nvPr/>
          </p:nvGraphicFramePr>
          <p:xfrm>
            <a:off x="624" y="3744"/>
            <a:ext cx="672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3" name="Equation" r:id="rId4" imgW="304800" imgH="190500" progId="Equation.3">
                    <p:embed/>
                  </p:oleObj>
                </mc:Choice>
                <mc:Fallback>
                  <p:oleObj name="Equation" r:id="rId4" imgW="304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744"/>
                          <a:ext cx="672" cy="4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5" name="Object 19"/>
            <p:cNvGraphicFramePr>
              <a:graphicFrameLocks noChangeAspect="1"/>
            </p:cNvGraphicFramePr>
            <p:nvPr/>
          </p:nvGraphicFramePr>
          <p:xfrm>
            <a:off x="2244" y="3764"/>
            <a:ext cx="504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4" name="Equation" r:id="rId6" imgW="228600" imgH="215900" progId="Equation.3">
                    <p:embed/>
                  </p:oleObj>
                </mc:Choice>
                <mc:Fallback>
                  <p:oleObj name="Equation" r:id="rId6" imgW="2286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" y="3764"/>
                          <a:ext cx="504" cy="47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6" name="Object 20"/>
            <p:cNvGraphicFramePr>
              <a:graphicFrameLocks noChangeAspect="1"/>
            </p:cNvGraphicFramePr>
            <p:nvPr/>
          </p:nvGraphicFramePr>
          <p:xfrm>
            <a:off x="3656" y="3772"/>
            <a:ext cx="392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5" name="Equation" r:id="rId8" imgW="177800" imgH="190500" progId="Equation.3">
                    <p:embed/>
                  </p:oleObj>
                </mc:Choice>
                <mc:Fallback>
                  <p:oleObj name="Equation" r:id="rId8" imgW="177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" y="3772"/>
                          <a:ext cx="392" cy="4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7" name="Object 21"/>
            <p:cNvGraphicFramePr>
              <a:graphicFrameLocks noChangeAspect="1"/>
            </p:cNvGraphicFramePr>
            <p:nvPr/>
          </p:nvGraphicFramePr>
          <p:xfrm>
            <a:off x="4944" y="3792"/>
            <a:ext cx="336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6" name="Equation" r:id="rId10" imgW="152400" imgH="190500" progId="Equation.3">
                    <p:embed/>
                  </p:oleObj>
                </mc:Choice>
                <mc:Fallback>
                  <p:oleObj name="Equation" r:id="rId10" imgW="1524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792"/>
                          <a:ext cx="336" cy="42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6518" name="Group 22"/>
            <p:cNvGrpSpPr>
              <a:grpSpLocks/>
            </p:cNvGrpSpPr>
            <p:nvPr/>
          </p:nvGrpSpPr>
          <p:grpSpPr bwMode="auto">
            <a:xfrm>
              <a:off x="432" y="2448"/>
              <a:ext cx="5184" cy="960"/>
              <a:chOff x="432" y="2448"/>
              <a:chExt cx="5184" cy="960"/>
            </a:xfrm>
          </p:grpSpPr>
          <p:grpSp>
            <p:nvGrpSpPr>
              <p:cNvPr id="106519" name="Group 23"/>
              <p:cNvGrpSpPr>
                <a:grpSpLocks/>
              </p:cNvGrpSpPr>
              <p:nvPr/>
            </p:nvGrpSpPr>
            <p:grpSpPr bwMode="auto">
              <a:xfrm>
                <a:off x="432" y="2448"/>
                <a:ext cx="5184" cy="960"/>
                <a:chOff x="432" y="2448"/>
                <a:chExt cx="5184" cy="960"/>
              </a:xfrm>
            </p:grpSpPr>
            <p:sp>
              <p:nvSpPr>
                <p:cNvPr id="106520" name="Line 24"/>
                <p:cNvSpPr>
                  <a:spLocks noChangeShapeType="1"/>
                </p:cNvSpPr>
                <p:nvPr/>
              </p:nvSpPr>
              <p:spPr bwMode="auto">
                <a:xfrm>
                  <a:off x="432" y="297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1" name="Line 25"/>
                <p:cNvSpPr>
                  <a:spLocks noChangeShapeType="1"/>
                </p:cNvSpPr>
                <p:nvPr/>
              </p:nvSpPr>
              <p:spPr bwMode="auto">
                <a:xfrm>
                  <a:off x="1920" y="297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2" name="Line 26"/>
                <p:cNvSpPr>
                  <a:spLocks noChangeShapeType="1"/>
                </p:cNvSpPr>
                <p:nvPr/>
              </p:nvSpPr>
              <p:spPr bwMode="auto">
                <a:xfrm>
                  <a:off x="3888" y="254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504" y="2976"/>
                  <a:ext cx="384" cy="38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4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888" y="2976"/>
                  <a:ext cx="336" cy="38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5" name="Line 29"/>
                <p:cNvSpPr>
                  <a:spLocks noChangeShapeType="1"/>
                </p:cNvSpPr>
                <p:nvPr/>
              </p:nvSpPr>
              <p:spPr bwMode="auto">
                <a:xfrm>
                  <a:off x="4416" y="297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06526" name="Object 30"/>
                <p:cNvGraphicFramePr>
                  <a:graphicFrameLocks noChangeAspect="1"/>
                </p:cNvGraphicFramePr>
                <p:nvPr/>
              </p:nvGraphicFramePr>
              <p:xfrm>
                <a:off x="576" y="2496"/>
                <a:ext cx="768" cy="3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07" name="Equation" r:id="rId12" imgW="584200" imgH="215900" progId="Equation.3">
                        <p:embed/>
                      </p:oleObj>
                    </mc:Choice>
                    <mc:Fallback>
                      <p:oleObj name="Equation" r:id="rId12" imgW="5842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6" y="2496"/>
                              <a:ext cx="768" cy="33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27" name="Object 31"/>
                <p:cNvGraphicFramePr>
                  <a:graphicFrameLocks noChangeAspect="1"/>
                </p:cNvGraphicFramePr>
                <p:nvPr/>
              </p:nvGraphicFramePr>
              <p:xfrm>
                <a:off x="2064" y="2544"/>
                <a:ext cx="222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08" name="Equation" r:id="rId14" imgW="127000" imgH="215900" progId="Equation.3">
                        <p:embed/>
                      </p:oleObj>
                    </mc:Choice>
                    <mc:Fallback>
                      <p:oleObj name="Equation" r:id="rId14" imgW="1270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64" y="2544"/>
                              <a:ext cx="222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28" name="Object 32"/>
                <p:cNvGraphicFramePr>
                  <a:graphicFrameLocks noChangeAspect="1"/>
                </p:cNvGraphicFramePr>
                <p:nvPr/>
              </p:nvGraphicFramePr>
              <p:xfrm>
                <a:off x="3312" y="3024"/>
                <a:ext cx="222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09" name="Equation" r:id="rId16" imgW="127000" imgH="215900" progId="Equation.3">
                        <p:embed/>
                      </p:oleObj>
                    </mc:Choice>
                    <mc:Fallback>
                      <p:oleObj name="Equation" r:id="rId16" imgW="1270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2" y="3024"/>
                              <a:ext cx="222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29" name="Object 33"/>
                <p:cNvGraphicFramePr>
                  <a:graphicFrameLocks noChangeAspect="1"/>
                </p:cNvGraphicFramePr>
                <p:nvPr/>
              </p:nvGraphicFramePr>
              <p:xfrm>
                <a:off x="4224" y="3072"/>
                <a:ext cx="222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10" name="Equation" r:id="rId18" imgW="127000" imgH="215900" progId="Equation.3">
                        <p:embed/>
                      </p:oleObj>
                    </mc:Choice>
                    <mc:Fallback>
                      <p:oleObj name="Equation" r:id="rId18" imgW="1270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24" y="3072"/>
                              <a:ext cx="222" cy="3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30" name="Object 34"/>
                <p:cNvGraphicFramePr>
                  <a:graphicFrameLocks noChangeAspect="1"/>
                </p:cNvGraphicFramePr>
                <p:nvPr/>
              </p:nvGraphicFramePr>
              <p:xfrm>
                <a:off x="3552" y="2448"/>
                <a:ext cx="288" cy="2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11" name="Equation" r:id="rId20" imgW="165100" imgH="127000" progId="Equation.3">
                        <p:embed/>
                      </p:oleObj>
                    </mc:Choice>
                    <mc:Fallback>
                      <p:oleObj name="Equation" r:id="rId20" imgW="165100" imgH="127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52" y="2448"/>
                              <a:ext cx="288" cy="2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31" name="Object 35"/>
                <p:cNvGraphicFramePr>
                  <a:graphicFrameLocks noChangeAspect="1"/>
                </p:cNvGraphicFramePr>
                <p:nvPr/>
              </p:nvGraphicFramePr>
              <p:xfrm>
                <a:off x="4431" y="2585"/>
                <a:ext cx="355" cy="3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12" name="Equation" r:id="rId22" imgW="203200" imgH="190500" progId="Equation.3">
                        <p:embed/>
                      </p:oleObj>
                    </mc:Choice>
                    <mc:Fallback>
                      <p:oleObj name="Equation" r:id="rId22" imgW="2032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31" y="2585"/>
                              <a:ext cx="355" cy="3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532" name="Object 36"/>
                <p:cNvGraphicFramePr>
                  <a:graphicFrameLocks noChangeAspect="1"/>
                </p:cNvGraphicFramePr>
                <p:nvPr/>
              </p:nvGraphicFramePr>
              <p:xfrm>
                <a:off x="5088" y="2592"/>
                <a:ext cx="355" cy="3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0813" name="Equation" r:id="rId24" imgW="203200" imgH="190500" progId="Equation.3">
                        <p:embed/>
                      </p:oleObj>
                    </mc:Choice>
                    <mc:Fallback>
                      <p:oleObj name="Equation" r:id="rId24" imgW="2032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8" y="2592"/>
                              <a:ext cx="355" cy="3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6533" name="Oval 37" descr="Wide upward diagonal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ellipse">
                <a:avLst/>
              </a:prstGeom>
              <a:pattFill prst="wdUpDiag">
                <a:fgClr>
                  <a:srgbClr val="930000"/>
                </a:fgClr>
                <a:bgClr>
                  <a:srgbClr val="FFFFFF"/>
                </a:bgClr>
              </a:pattFill>
              <a:ln w="9525">
                <a:solidFill>
                  <a:srgbClr val="93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34" name="Oval 38" descr="Wide upward diagonal"/>
              <p:cNvSpPr>
                <a:spLocks noChangeArrowheads="1"/>
              </p:cNvSpPr>
              <p:nvPr/>
            </p:nvSpPr>
            <p:spPr bwMode="auto">
              <a:xfrm>
                <a:off x="2400" y="2880"/>
                <a:ext cx="192" cy="192"/>
              </a:xfrm>
              <a:prstGeom prst="ellipse">
                <a:avLst/>
              </a:prstGeom>
              <a:pattFill prst="wdUpDiag">
                <a:fgClr>
                  <a:srgbClr val="930000"/>
                </a:fgClr>
                <a:bgClr>
                  <a:srgbClr val="FFFFFF"/>
                </a:bgClr>
              </a:pattFill>
              <a:ln w="9525">
                <a:solidFill>
                  <a:srgbClr val="93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35" name="Oval 39" descr="Wide upward diagonal"/>
              <p:cNvSpPr>
                <a:spLocks noChangeArrowheads="1"/>
              </p:cNvSpPr>
              <p:nvPr/>
            </p:nvSpPr>
            <p:spPr bwMode="auto">
              <a:xfrm>
                <a:off x="3792" y="2928"/>
                <a:ext cx="192" cy="192"/>
              </a:xfrm>
              <a:prstGeom prst="ellipse">
                <a:avLst/>
              </a:prstGeom>
              <a:pattFill prst="wdUpDiag">
                <a:fgClr>
                  <a:srgbClr val="930000"/>
                </a:fgClr>
                <a:bgClr>
                  <a:srgbClr val="FFFFFF"/>
                </a:bgClr>
              </a:pattFill>
              <a:ln w="9525">
                <a:solidFill>
                  <a:srgbClr val="93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36" name="Oval 40" descr="Wide upward diagonal"/>
              <p:cNvSpPr>
                <a:spLocks noChangeArrowheads="1"/>
              </p:cNvSpPr>
              <p:nvPr/>
            </p:nvSpPr>
            <p:spPr bwMode="auto">
              <a:xfrm>
                <a:off x="4896" y="2880"/>
                <a:ext cx="192" cy="192"/>
              </a:xfrm>
              <a:prstGeom prst="ellipse">
                <a:avLst/>
              </a:prstGeom>
              <a:pattFill prst="wdUpDiag">
                <a:fgClr>
                  <a:srgbClr val="930000"/>
                </a:fgClr>
                <a:bgClr>
                  <a:srgbClr val="FFFFFF"/>
                </a:bgClr>
              </a:pattFill>
              <a:ln w="9525">
                <a:solidFill>
                  <a:srgbClr val="93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2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04800" y="1066800"/>
            <a:ext cx="8382000" cy="5486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MSSM: SUSY Breaking Models II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05478" name="Group 6"/>
          <p:cNvGrpSpPr>
            <a:grpSpLocks/>
          </p:cNvGrpSpPr>
          <p:nvPr/>
        </p:nvGrpSpPr>
        <p:grpSpPr bwMode="auto">
          <a:xfrm>
            <a:off x="2827338" y="2039938"/>
            <a:ext cx="3321050" cy="1190625"/>
            <a:chOff x="1872" y="1104"/>
            <a:chExt cx="2208" cy="857"/>
          </a:xfrm>
        </p:grpSpPr>
        <p:grpSp>
          <p:nvGrpSpPr>
            <p:cNvPr id="105479" name="Group 7"/>
            <p:cNvGrpSpPr>
              <a:grpSpLocks/>
            </p:cNvGrpSpPr>
            <p:nvPr/>
          </p:nvGrpSpPr>
          <p:grpSpPr bwMode="auto">
            <a:xfrm>
              <a:off x="1968" y="1104"/>
              <a:ext cx="2016" cy="857"/>
              <a:chOff x="1968" y="1104"/>
              <a:chExt cx="2016" cy="857"/>
            </a:xfrm>
          </p:grpSpPr>
          <p:cxnSp>
            <p:nvCxnSpPr>
              <p:cNvPr id="105480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2832" y="1104"/>
                <a:ext cx="144" cy="52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5481" name="Text Box 9"/>
              <p:cNvSpPr txBox="1">
                <a:spLocks noChangeArrowheads="1"/>
              </p:cNvSpPr>
              <p:nvPr/>
            </p:nvSpPr>
            <p:spPr bwMode="auto">
              <a:xfrm>
                <a:off x="1968" y="1632"/>
                <a:ext cx="20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Times" charset="0"/>
                </a:endParaRPr>
              </a:p>
            </p:txBody>
          </p:sp>
        </p:grp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1872" y="1583"/>
              <a:ext cx="220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90080"/>
                  </a:solidFill>
                </a:rPr>
                <a:t>Flavor-blind mediation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517525" y="1371600"/>
            <a:ext cx="7724775" cy="1135063"/>
            <a:chOff x="336" y="624"/>
            <a:chExt cx="5136" cy="816"/>
          </a:xfrm>
        </p:grpSpPr>
        <p:sp>
          <p:nvSpPr>
            <p:cNvPr id="105484" name="Rectangle 12"/>
            <p:cNvSpPr>
              <a:spLocks noChangeArrowheads="1"/>
            </p:cNvSpPr>
            <p:nvPr/>
          </p:nvSpPr>
          <p:spPr bwMode="auto">
            <a:xfrm>
              <a:off x="336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3744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6" name="Text Box 14"/>
            <p:cNvSpPr txBox="1">
              <a:spLocks noChangeArrowheads="1"/>
            </p:cNvSpPr>
            <p:nvPr/>
          </p:nvSpPr>
          <p:spPr bwMode="auto">
            <a:xfrm>
              <a:off x="576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Visible Sector:  	</a:t>
              </a:r>
            </a:p>
          </p:txBody>
        </p:sp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3840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Hidden Sector: SUSY-breaking</a:t>
              </a:r>
            </a:p>
          </p:txBody>
        </p:sp>
        <p:cxnSp>
          <p:nvCxnSpPr>
            <p:cNvPr id="105488" name="AutoShape 16"/>
            <p:cNvCxnSpPr>
              <a:cxnSpLocks noChangeShapeType="1"/>
            </p:cNvCxnSpPr>
            <p:nvPr/>
          </p:nvCxnSpPr>
          <p:spPr bwMode="auto">
            <a:xfrm>
              <a:off x="2256" y="1008"/>
              <a:ext cx="1392" cy="0"/>
            </a:xfrm>
            <a:prstGeom prst="straightConnector1">
              <a:avLst/>
            </a:prstGeom>
            <a:noFill/>
            <a:ln w="57150">
              <a:solidFill>
                <a:srgbClr val="0072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9" name="Text Box 17"/>
            <p:cNvSpPr txBox="1">
              <a:spLocks noChangeArrowheads="1"/>
            </p:cNvSpPr>
            <p:nvPr/>
          </p:nvSpPr>
          <p:spPr bwMode="auto">
            <a:xfrm>
              <a:off x="864" y="1057"/>
              <a:ext cx="73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 charset="0"/>
                </a:rPr>
                <a:t>MSSM</a:t>
              </a:r>
            </a:p>
          </p:txBody>
        </p:sp>
      </p:grp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828675" y="3200400"/>
            <a:ext cx="369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D4399"/>
                </a:solidFill>
              </a:rPr>
              <a:t>Gauge-Mediated (GMSB)</a:t>
            </a:r>
          </a:p>
        </p:txBody>
      </p:sp>
      <p:grpSp>
        <p:nvGrpSpPr>
          <p:cNvPr id="105550" name="Group 78"/>
          <p:cNvGrpSpPr>
            <a:grpSpLocks/>
          </p:cNvGrpSpPr>
          <p:nvPr/>
        </p:nvGrpSpPr>
        <p:grpSpPr bwMode="auto">
          <a:xfrm>
            <a:off x="762000" y="3414713"/>
            <a:ext cx="7297738" cy="3059112"/>
            <a:chOff x="480" y="2151"/>
            <a:chExt cx="4597" cy="1927"/>
          </a:xfrm>
        </p:grpSpPr>
        <p:graphicFrame>
          <p:nvGraphicFramePr>
            <p:cNvPr id="105518" name="Object 46"/>
            <p:cNvGraphicFramePr>
              <a:graphicFrameLocks noChangeAspect="1"/>
            </p:cNvGraphicFramePr>
            <p:nvPr/>
          </p:nvGraphicFramePr>
          <p:xfrm>
            <a:off x="480" y="2734"/>
            <a:ext cx="67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9" name="Equation" r:id="rId4" imgW="584200" imgH="215900" progId="Equation.3">
                    <p:embed/>
                  </p:oleObj>
                </mc:Choice>
                <mc:Fallback>
                  <p:oleObj name="Equation" r:id="rId4" imgW="5842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34"/>
                          <a:ext cx="676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19" name="Group 47"/>
            <p:cNvGrpSpPr>
              <a:grpSpLocks/>
            </p:cNvGrpSpPr>
            <p:nvPr/>
          </p:nvGrpSpPr>
          <p:grpSpPr bwMode="auto">
            <a:xfrm>
              <a:off x="734" y="2779"/>
              <a:ext cx="1479" cy="538"/>
              <a:chOff x="768" y="2640"/>
              <a:chExt cx="1680" cy="576"/>
            </a:xfrm>
          </p:grpSpPr>
          <p:sp>
            <p:nvSpPr>
              <p:cNvPr id="105520" name="Rectangle 48"/>
              <p:cNvSpPr>
                <a:spLocks noChangeArrowheads="1"/>
              </p:cNvSpPr>
              <p:nvPr/>
            </p:nvSpPr>
            <p:spPr bwMode="auto">
              <a:xfrm>
                <a:off x="1060" y="2875"/>
                <a:ext cx="4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Times" charset="0"/>
                </a:endParaRPr>
              </a:p>
            </p:txBody>
          </p:sp>
          <p:grpSp>
            <p:nvGrpSpPr>
              <p:cNvPr id="105521" name="Group 49"/>
              <p:cNvGrpSpPr>
                <a:grpSpLocks/>
              </p:cNvGrpSpPr>
              <p:nvPr/>
            </p:nvGrpSpPr>
            <p:grpSpPr bwMode="auto">
              <a:xfrm>
                <a:off x="1392" y="2640"/>
                <a:ext cx="528" cy="576"/>
                <a:chOff x="1968" y="3216"/>
                <a:chExt cx="672" cy="720"/>
              </a:xfrm>
            </p:grpSpPr>
            <p:grpSp>
              <p:nvGrpSpPr>
                <p:cNvPr id="105522" name="Group 50"/>
                <p:cNvGrpSpPr>
                  <a:grpSpLocks/>
                </p:cNvGrpSpPr>
                <p:nvPr/>
              </p:nvGrpSpPr>
              <p:grpSpPr bwMode="auto">
                <a:xfrm>
                  <a:off x="1968" y="3216"/>
                  <a:ext cx="672" cy="384"/>
                  <a:chOff x="1488" y="3024"/>
                  <a:chExt cx="1152" cy="576"/>
                </a:xfrm>
              </p:grpSpPr>
              <p:sp>
                <p:nvSpPr>
                  <p:cNvPr id="105523" name="Arc 51"/>
                  <p:cNvSpPr>
                    <a:spLocks/>
                  </p:cNvSpPr>
                  <p:nvPr/>
                </p:nvSpPr>
                <p:spPr bwMode="auto">
                  <a:xfrm>
                    <a:off x="2064" y="302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524" name="Arc 52"/>
                  <p:cNvSpPr>
                    <a:spLocks/>
                  </p:cNvSpPr>
                  <p:nvPr/>
                </p:nvSpPr>
                <p:spPr bwMode="auto">
                  <a:xfrm rot="-5334243">
                    <a:off x="1488" y="302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525" name="Group 53"/>
                <p:cNvGrpSpPr>
                  <a:grpSpLocks/>
                </p:cNvGrpSpPr>
                <p:nvPr/>
              </p:nvGrpSpPr>
              <p:grpSpPr bwMode="auto">
                <a:xfrm rot="-10720579">
                  <a:off x="1968" y="3552"/>
                  <a:ext cx="672" cy="384"/>
                  <a:chOff x="1488" y="3024"/>
                  <a:chExt cx="1152" cy="576"/>
                </a:xfrm>
              </p:grpSpPr>
              <p:sp>
                <p:nvSpPr>
                  <p:cNvPr id="105526" name="Arc 54"/>
                  <p:cNvSpPr>
                    <a:spLocks/>
                  </p:cNvSpPr>
                  <p:nvPr/>
                </p:nvSpPr>
                <p:spPr bwMode="auto">
                  <a:xfrm>
                    <a:off x="2064" y="302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527" name="Arc 55"/>
                  <p:cNvSpPr>
                    <a:spLocks/>
                  </p:cNvSpPr>
                  <p:nvPr/>
                </p:nvSpPr>
                <p:spPr bwMode="auto">
                  <a:xfrm rot="-5334243">
                    <a:off x="1488" y="302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5528" name="Line 56"/>
              <p:cNvSpPr>
                <a:spLocks noChangeShapeType="1"/>
              </p:cNvSpPr>
              <p:nvPr/>
            </p:nvSpPr>
            <p:spPr bwMode="auto">
              <a:xfrm flipH="1">
                <a:off x="768" y="292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9" name="Line 57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530" name="Freeform 58"/>
            <p:cNvSpPr>
              <a:spLocks/>
            </p:cNvSpPr>
            <p:nvPr/>
          </p:nvSpPr>
          <p:spPr bwMode="auto">
            <a:xfrm rot="-4005770">
              <a:off x="2835" y="2828"/>
              <a:ext cx="404" cy="126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531" name="Group 59"/>
            <p:cNvGrpSpPr>
              <a:grpSpLocks/>
            </p:cNvGrpSpPr>
            <p:nvPr/>
          </p:nvGrpSpPr>
          <p:grpSpPr bwMode="auto">
            <a:xfrm>
              <a:off x="2974" y="2330"/>
              <a:ext cx="338" cy="404"/>
              <a:chOff x="4032" y="2304"/>
              <a:chExt cx="528" cy="576"/>
            </a:xfrm>
          </p:grpSpPr>
          <p:grpSp>
            <p:nvGrpSpPr>
              <p:cNvPr id="105532" name="Group 60"/>
              <p:cNvGrpSpPr>
                <a:grpSpLocks/>
              </p:cNvGrpSpPr>
              <p:nvPr/>
            </p:nvGrpSpPr>
            <p:grpSpPr bwMode="auto">
              <a:xfrm>
                <a:off x="4032" y="2304"/>
                <a:ext cx="528" cy="307"/>
                <a:chOff x="1488" y="3024"/>
                <a:chExt cx="1152" cy="576"/>
              </a:xfrm>
            </p:grpSpPr>
            <p:sp>
              <p:nvSpPr>
                <p:cNvPr id="105533" name="Arc 61"/>
                <p:cNvSpPr>
                  <a:spLocks/>
                </p:cNvSpPr>
                <p:nvPr/>
              </p:nvSpPr>
              <p:spPr bwMode="auto">
                <a:xfrm>
                  <a:off x="2064" y="302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34" name="Arc 62"/>
                <p:cNvSpPr>
                  <a:spLocks/>
                </p:cNvSpPr>
                <p:nvPr/>
              </p:nvSpPr>
              <p:spPr bwMode="auto">
                <a:xfrm rot="-5334243">
                  <a:off x="1488" y="302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535" name="Group 63"/>
              <p:cNvGrpSpPr>
                <a:grpSpLocks/>
              </p:cNvGrpSpPr>
              <p:nvPr/>
            </p:nvGrpSpPr>
            <p:grpSpPr bwMode="auto">
              <a:xfrm rot="-10720579">
                <a:off x="4032" y="2573"/>
                <a:ext cx="528" cy="307"/>
                <a:chOff x="1488" y="3024"/>
                <a:chExt cx="1152" cy="576"/>
              </a:xfrm>
            </p:grpSpPr>
            <p:sp>
              <p:nvSpPr>
                <p:cNvPr id="105536" name="Arc 64"/>
                <p:cNvSpPr>
                  <a:spLocks/>
                </p:cNvSpPr>
                <p:nvPr/>
              </p:nvSpPr>
              <p:spPr bwMode="auto">
                <a:xfrm>
                  <a:off x="2064" y="302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37" name="Arc 65"/>
                <p:cNvSpPr>
                  <a:spLocks/>
                </p:cNvSpPr>
                <p:nvPr/>
              </p:nvSpPr>
              <p:spPr bwMode="auto">
                <a:xfrm rot="-5334243">
                  <a:off x="1488" y="302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5538" name="Freeform 66"/>
            <p:cNvSpPr>
              <a:spLocks/>
            </p:cNvSpPr>
            <p:nvPr/>
          </p:nvSpPr>
          <p:spPr bwMode="auto">
            <a:xfrm rot="-18801116">
              <a:off x="3089" y="2827"/>
              <a:ext cx="404" cy="127"/>
            </a:xfrm>
            <a:custGeom>
              <a:avLst/>
              <a:gdLst>
                <a:gd name="T0" fmla="*/ 28 w 2295"/>
                <a:gd name="T1" fmla="*/ 238 h 535"/>
                <a:gd name="T2" fmla="*/ 141 w 2295"/>
                <a:gd name="T3" fmla="*/ 2 h 535"/>
                <a:gd name="T4" fmla="*/ 233 w 2295"/>
                <a:gd name="T5" fmla="*/ 12 h 535"/>
                <a:gd name="T6" fmla="*/ 284 w 2295"/>
                <a:gd name="T7" fmla="*/ 136 h 535"/>
                <a:gd name="T8" fmla="*/ 346 w 2295"/>
                <a:gd name="T9" fmla="*/ 330 h 535"/>
                <a:gd name="T10" fmla="*/ 418 w 2295"/>
                <a:gd name="T11" fmla="*/ 382 h 535"/>
                <a:gd name="T12" fmla="*/ 520 w 2295"/>
                <a:gd name="T13" fmla="*/ 361 h 535"/>
                <a:gd name="T14" fmla="*/ 582 w 2295"/>
                <a:gd name="T15" fmla="*/ 259 h 535"/>
                <a:gd name="T16" fmla="*/ 592 w 2295"/>
                <a:gd name="T17" fmla="*/ 136 h 535"/>
                <a:gd name="T18" fmla="*/ 613 w 2295"/>
                <a:gd name="T19" fmla="*/ 64 h 535"/>
                <a:gd name="T20" fmla="*/ 664 w 2295"/>
                <a:gd name="T21" fmla="*/ 43 h 535"/>
                <a:gd name="T22" fmla="*/ 807 w 2295"/>
                <a:gd name="T23" fmla="*/ 156 h 535"/>
                <a:gd name="T24" fmla="*/ 818 w 2295"/>
                <a:gd name="T25" fmla="*/ 238 h 535"/>
                <a:gd name="T26" fmla="*/ 828 w 2295"/>
                <a:gd name="T27" fmla="*/ 300 h 535"/>
                <a:gd name="T28" fmla="*/ 838 w 2295"/>
                <a:gd name="T29" fmla="*/ 382 h 535"/>
                <a:gd name="T30" fmla="*/ 941 w 2295"/>
                <a:gd name="T31" fmla="*/ 423 h 535"/>
                <a:gd name="T32" fmla="*/ 982 w 2295"/>
                <a:gd name="T33" fmla="*/ 412 h 535"/>
                <a:gd name="T34" fmla="*/ 1023 w 2295"/>
                <a:gd name="T35" fmla="*/ 351 h 535"/>
                <a:gd name="T36" fmla="*/ 1054 w 2295"/>
                <a:gd name="T37" fmla="*/ 238 h 535"/>
                <a:gd name="T38" fmla="*/ 1074 w 2295"/>
                <a:gd name="T39" fmla="*/ 146 h 535"/>
                <a:gd name="T40" fmla="*/ 1166 w 2295"/>
                <a:gd name="T41" fmla="*/ 95 h 535"/>
                <a:gd name="T42" fmla="*/ 1341 w 2295"/>
                <a:gd name="T43" fmla="*/ 136 h 535"/>
                <a:gd name="T44" fmla="*/ 1382 w 2295"/>
                <a:gd name="T45" fmla="*/ 269 h 535"/>
                <a:gd name="T46" fmla="*/ 1392 w 2295"/>
                <a:gd name="T47" fmla="*/ 300 h 535"/>
                <a:gd name="T48" fmla="*/ 1433 w 2295"/>
                <a:gd name="T49" fmla="*/ 443 h 535"/>
                <a:gd name="T50" fmla="*/ 1536 w 2295"/>
                <a:gd name="T51" fmla="*/ 433 h 535"/>
                <a:gd name="T52" fmla="*/ 1566 w 2295"/>
                <a:gd name="T53" fmla="*/ 341 h 535"/>
                <a:gd name="T54" fmla="*/ 1587 w 2295"/>
                <a:gd name="T55" fmla="*/ 228 h 535"/>
                <a:gd name="T56" fmla="*/ 1648 w 2295"/>
                <a:gd name="T57" fmla="*/ 166 h 535"/>
                <a:gd name="T58" fmla="*/ 1720 w 2295"/>
                <a:gd name="T59" fmla="*/ 177 h 535"/>
                <a:gd name="T60" fmla="*/ 1802 w 2295"/>
                <a:gd name="T61" fmla="*/ 238 h 535"/>
                <a:gd name="T62" fmla="*/ 1874 w 2295"/>
                <a:gd name="T63" fmla="*/ 484 h 535"/>
                <a:gd name="T64" fmla="*/ 1997 w 2295"/>
                <a:gd name="T65" fmla="*/ 423 h 535"/>
                <a:gd name="T66" fmla="*/ 2079 w 2295"/>
                <a:gd name="T67" fmla="*/ 238 h 535"/>
                <a:gd name="T68" fmla="*/ 2130 w 2295"/>
                <a:gd name="T69" fmla="*/ 228 h 535"/>
                <a:gd name="T70" fmla="*/ 2254 w 2295"/>
                <a:gd name="T71" fmla="*/ 341 h 535"/>
                <a:gd name="T72" fmla="*/ 2264 w 2295"/>
                <a:gd name="T73" fmla="*/ 515 h 535"/>
                <a:gd name="T74" fmla="*/ 2295 w 2295"/>
                <a:gd name="T7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5" h="535">
                  <a:moveTo>
                    <a:pt x="28" y="238"/>
                  </a:moveTo>
                  <a:cubicBezTo>
                    <a:pt x="36" y="86"/>
                    <a:pt x="0" y="29"/>
                    <a:pt x="141" y="2"/>
                  </a:cubicBezTo>
                  <a:cubicBezTo>
                    <a:pt x="171" y="5"/>
                    <a:pt x="204" y="0"/>
                    <a:pt x="233" y="12"/>
                  </a:cubicBezTo>
                  <a:cubicBezTo>
                    <a:pt x="290" y="34"/>
                    <a:pt x="276" y="89"/>
                    <a:pt x="284" y="136"/>
                  </a:cubicBezTo>
                  <a:cubicBezTo>
                    <a:pt x="291" y="179"/>
                    <a:pt x="316" y="300"/>
                    <a:pt x="346" y="330"/>
                  </a:cubicBezTo>
                  <a:cubicBezTo>
                    <a:pt x="366" y="350"/>
                    <a:pt x="394" y="364"/>
                    <a:pt x="418" y="382"/>
                  </a:cubicBezTo>
                  <a:cubicBezTo>
                    <a:pt x="452" y="375"/>
                    <a:pt x="488" y="375"/>
                    <a:pt x="520" y="361"/>
                  </a:cubicBezTo>
                  <a:cubicBezTo>
                    <a:pt x="547" y="348"/>
                    <a:pt x="564" y="283"/>
                    <a:pt x="582" y="259"/>
                  </a:cubicBezTo>
                  <a:cubicBezTo>
                    <a:pt x="585" y="218"/>
                    <a:pt x="587" y="176"/>
                    <a:pt x="592" y="136"/>
                  </a:cubicBezTo>
                  <a:cubicBezTo>
                    <a:pt x="592" y="134"/>
                    <a:pt x="606" y="69"/>
                    <a:pt x="613" y="64"/>
                  </a:cubicBezTo>
                  <a:cubicBezTo>
                    <a:pt x="627" y="52"/>
                    <a:pt x="647" y="50"/>
                    <a:pt x="664" y="43"/>
                  </a:cubicBezTo>
                  <a:cubicBezTo>
                    <a:pt x="762" y="59"/>
                    <a:pt x="771" y="65"/>
                    <a:pt x="807" y="156"/>
                  </a:cubicBezTo>
                  <a:cubicBezTo>
                    <a:pt x="810" y="183"/>
                    <a:pt x="814" y="210"/>
                    <a:pt x="818" y="238"/>
                  </a:cubicBezTo>
                  <a:cubicBezTo>
                    <a:pt x="821" y="258"/>
                    <a:pt x="825" y="279"/>
                    <a:pt x="828" y="300"/>
                  </a:cubicBezTo>
                  <a:cubicBezTo>
                    <a:pt x="831" y="327"/>
                    <a:pt x="823" y="358"/>
                    <a:pt x="838" y="382"/>
                  </a:cubicBezTo>
                  <a:cubicBezTo>
                    <a:pt x="850" y="401"/>
                    <a:pt x="916" y="416"/>
                    <a:pt x="941" y="423"/>
                  </a:cubicBezTo>
                  <a:cubicBezTo>
                    <a:pt x="954" y="419"/>
                    <a:pt x="971" y="421"/>
                    <a:pt x="982" y="412"/>
                  </a:cubicBezTo>
                  <a:cubicBezTo>
                    <a:pt x="1000" y="395"/>
                    <a:pt x="1023" y="351"/>
                    <a:pt x="1023" y="351"/>
                  </a:cubicBezTo>
                  <a:cubicBezTo>
                    <a:pt x="1042" y="291"/>
                    <a:pt x="1043" y="295"/>
                    <a:pt x="1054" y="238"/>
                  </a:cubicBezTo>
                  <a:cubicBezTo>
                    <a:pt x="1059" y="207"/>
                    <a:pt x="1051" y="168"/>
                    <a:pt x="1074" y="146"/>
                  </a:cubicBezTo>
                  <a:cubicBezTo>
                    <a:pt x="1108" y="111"/>
                    <a:pt x="1127" y="107"/>
                    <a:pt x="1166" y="95"/>
                  </a:cubicBezTo>
                  <a:cubicBezTo>
                    <a:pt x="1224" y="109"/>
                    <a:pt x="1283" y="120"/>
                    <a:pt x="1341" y="136"/>
                  </a:cubicBezTo>
                  <a:cubicBezTo>
                    <a:pt x="1355" y="180"/>
                    <a:pt x="1367" y="224"/>
                    <a:pt x="1382" y="269"/>
                  </a:cubicBezTo>
                  <a:cubicBezTo>
                    <a:pt x="1385" y="279"/>
                    <a:pt x="1392" y="300"/>
                    <a:pt x="1392" y="300"/>
                  </a:cubicBezTo>
                  <a:cubicBezTo>
                    <a:pt x="1400" y="356"/>
                    <a:pt x="1402" y="395"/>
                    <a:pt x="1433" y="443"/>
                  </a:cubicBezTo>
                  <a:cubicBezTo>
                    <a:pt x="1467" y="439"/>
                    <a:pt x="1508" y="453"/>
                    <a:pt x="1536" y="433"/>
                  </a:cubicBezTo>
                  <a:cubicBezTo>
                    <a:pt x="1561" y="413"/>
                    <a:pt x="1566" y="341"/>
                    <a:pt x="1566" y="341"/>
                  </a:cubicBezTo>
                  <a:cubicBezTo>
                    <a:pt x="1571" y="303"/>
                    <a:pt x="1565" y="259"/>
                    <a:pt x="1587" y="228"/>
                  </a:cubicBezTo>
                  <a:cubicBezTo>
                    <a:pt x="1603" y="204"/>
                    <a:pt x="1648" y="166"/>
                    <a:pt x="1648" y="166"/>
                  </a:cubicBezTo>
                  <a:cubicBezTo>
                    <a:pt x="1672" y="169"/>
                    <a:pt x="1698" y="166"/>
                    <a:pt x="1720" y="177"/>
                  </a:cubicBezTo>
                  <a:cubicBezTo>
                    <a:pt x="1750" y="191"/>
                    <a:pt x="1802" y="238"/>
                    <a:pt x="1802" y="238"/>
                  </a:cubicBezTo>
                  <a:cubicBezTo>
                    <a:pt x="1841" y="315"/>
                    <a:pt x="1847" y="401"/>
                    <a:pt x="1874" y="484"/>
                  </a:cubicBezTo>
                  <a:cubicBezTo>
                    <a:pt x="1948" y="465"/>
                    <a:pt x="1954" y="479"/>
                    <a:pt x="1997" y="423"/>
                  </a:cubicBezTo>
                  <a:cubicBezTo>
                    <a:pt x="2030" y="378"/>
                    <a:pt x="2032" y="261"/>
                    <a:pt x="2079" y="238"/>
                  </a:cubicBezTo>
                  <a:cubicBezTo>
                    <a:pt x="2094" y="230"/>
                    <a:pt x="2113" y="231"/>
                    <a:pt x="2130" y="228"/>
                  </a:cubicBezTo>
                  <a:cubicBezTo>
                    <a:pt x="2214" y="264"/>
                    <a:pt x="2214" y="264"/>
                    <a:pt x="2254" y="341"/>
                  </a:cubicBezTo>
                  <a:cubicBezTo>
                    <a:pt x="2257" y="399"/>
                    <a:pt x="2251" y="458"/>
                    <a:pt x="2264" y="515"/>
                  </a:cubicBezTo>
                  <a:cubicBezTo>
                    <a:pt x="2266" y="527"/>
                    <a:pt x="2295" y="535"/>
                    <a:pt x="2295" y="53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9" name="Line 67"/>
            <p:cNvSpPr>
              <a:spLocks noChangeShapeType="1"/>
            </p:cNvSpPr>
            <p:nvPr/>
          </p:nvSpPr>
          <p:spPr bwMode="auto">
            <a:xfrm>
              <a:off x="2551" y="3093"/>
              <a:ext cx="12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5540" name="Object 68"/>
            <p:cNvGraphicFramePr>
              <a:graphicFrameLocks noChangeAspect="1"/>
            </p:cNvGraphicFramePr>
            <p:nvPr/>
          </p:nvGraphicFramePr>
          <p:xfrm>
            <a:off x="979" y="3586"/>
            <a:ext cx="988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80" name="Equation" r:id="rId6" imgW="812800" imgH="355600" progId="Equation.3">
                    <p:embed/>
                  </p:oleObj>
                </mc:Choice>
                <mc:Fallback>
                  <p:oleObj name="Equation" r:id="rId6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9" y="3586"/>
                          <a:ext cx="988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541" name="Object 69"/>
            <p:cNvGraphicFramePr>
              <a:graphicFrameLocks noChangeAspect="1"/>
            </p:cNvGraphicFramePr>
            <p:nvPr/>
          </p:nvGraphicFramePr>
          <p:xfrm>
            <a:off x="2466" y="3586"/>
            <a:ext cx="1513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81" name="Equation" r:id="rId8" imgW="1244600" imgH="381000" progId="Equation.3">
                    <p:embed/>
                  </p:oleObj>
                </mc:Choice>
                <mc:Fallback>
                  <p:oleObj name="Equation" r:id="rId8" imgW="1244600" imgH="38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6" y="3586"/>
                          <a:ext cx="1513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542" name="Object 70"/>
            <p:cNvGraphicFramePr>
              <a:graphicFrameLocks noChangeAspect="1"/>
            </p:cNvGraphicFramePr>
            <p:nvPr/>
          </p:nvGraphicFramePr>
          <p:xfrm>
            <a:off x="2640" y="2736"/>
            <a:ext cx="159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82" name="Equation" r:id="rId10" imgW="127000" imgH="215900" progId="Equation.3">
                    <p:embed/>
                  </p:oleObj>
                </mc:Choice>
                <mc:Fallback>
                  <p:oleObj name="Equation" r:id="rId10" imgW="1270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736"/>
                          <a:ext cx="159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543" name="Object 71"/>
            <p:cNvGraphicFramePr>
              <a:graphicFrameLocks noChangeAspect="1"/>
            </p:cNvGraphicFramePr>
            <p:nvPr/>
          </p:nvGraphicFramePr>
          <p:xfrm>
            <a:off x="3396" y="2779"/>
            <a:ext cx="507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83" name="Equation" r:id="rId12" imgW="469900" imgH="152400" progId="Equation.3">
                    <p:embed/>
                  </p:oleObj>
                </mc:Choice>
                <mc:Fallback>
                  <p:oleObj name="Equation" r:id="rId12" imgW="4699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" y="2779"/>
                          <a:ext cx="507" cy="1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44" name="Group 72"/>
            <p:cNvGrpSpPr>
              <a:grpSpLocks/>
            </p:cNvGrpSpPr>
            <p:nvPr/>
          </p:nvGrpSpPr>
          <p:grpSpPr bwMode="auto">
            <a:xfrm>
              <a:off x="4410" y="3317"/>
              <a:ext cx="667" cy="665"/>
              <a:chOff x="4656" y="3168"/>
              <a:chExt cx="757" cy="711"/>
            </a:xfrm>
          </p:grpSpPr>
          <p:graphicFrame>
            <p:nvGraphicFramePr>
              <p:cNvPr id="105545" name="Object 73"/>
              <p:cNvGraphicFramePr>
                <a:graphicFrameLocks noChangeAspect="1"/>
              </p:cNvGraphicFramePr>
              <p:nvPr/>
            </p:nvGraphicFramePr>
            <p:xfrm>
              <a:off x="4656" y="3168"/>
              <a:ext cx="720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84" name="Equation" r:id="rId14" imgW="419100" imgH="190500" progId="Equation.3">
                      <p:embed/>
                    </p:oleObj>
                  </mc:Choice>
                  <mc:Fallback>
                    <p:oleObj name="Equation" r:id="rId14" imgW="4191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3168"/>
                            <a:ext cx="720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546" name="Object 74"/>
              <p:cNvGraphicFramePr>
                <a:graphicFrameLocks noChangeAspect="1"/>
              </p:cNvGraphicFramePr>
              <p:nvPr/>
            </p:nvGraphicFramePr>
            <p:xfrm>
              <a:off x="4714" y="3552"/>
              <a:ext cx="699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785" name="Equation" r:id="rId16" imgW="406400" imgH="190500" progId="Equation.3">
                      <p:embed/>
                    </p:oleObj>
                  </mc:Choice>
                  <mc:Fallback>
                    <p:oleObj name="Equation" r:id="rId16" imgW="406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4" y="3552"/>
                            <a:ext cx="699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5547" name="Text Box 75"/>
            <p:cNvSpPr txBox="1">
              <a:spLocks noChangeArrowheads="1"/>
            </p:cNvSpPr>
            <p:nvPr/>
          </p:nvSpPr>
          <p:spPr bwMode="auto">
            <a:xfrm>
              <a:off x="3692" y="2151"/>
              <a:ext cx="10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messengers</a:t>
              </a:r>
            </a:p>
          </p:txBody>
        </p:sp>
        <p:cxnSp>
          <p:nvCxnSpPr>
            <p:cNvPr id="105548" name="AutoShape 76"/>
            <p:cNvCxnSpPr>
              <a:cxnSpLocks noChangeShapeType="1"/>
              <a:stCxn id="105547" idx="1"/>
            </p:cNvCxnSpPr>
            <p:nvPr/>
          </p:nvCxnSpPr>
          <p:spPr bwMode="auto">
            <a:xfrm rot="10800000" flipV="1">
              <a:off x="3354" y="2295"/>
              <a:ext cx="338" cy="17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04800" y="1066800"/>
            <a:ext cx="8382000" cy="5486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i="1">
                <a:solidFill>
                  <a:schemeClr val="accent2"/>
                </a:solidFill>
              </a:rPr>
              <a:t>MSSM: SUSY Breaking Models III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2827338" y="2039938"/>
            <a:ext cx="3321050" cy="1190625"/>
            <a:chOff x="1872" y="1104"/>
            <a:chExt cx="2208" cy="857"/>
          </a:xfrm>
        </p:grpSpPr>
        <p:grpSp>
          <p:nvGrpSpPr>
            <p:cNvPr id="107525" name="Group 5"/>
            <p:cNvGrpSpPr>
              <a:grpSpLocks/>
            </p:cNvGrpSpPr>
            <p:nvPr/>
          </p:nvGrpSpPr>
          <p:grpSpPr bwMode="auto">
            <a:xfrm>
              <a:off x="1968" y="1104"/>
              <a:ext cx="2016" cy="857"/>
              <a:chOff x="1968" y="1104"/>
              <a:chExt cx="2016" cy="857"/>
            </a:xfrm>
          </p:grpSpPr>
          <p:cxnSp>
            <p:nvCxnSpPr>
              <p:cNvPr id="107526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2832" y="1104"/>
                <a:ext cx="144" cy="52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07527" name="Text Box 7"/>
              <p:cNvSpPr txBox="1">
                <a:spLocks noChangeArrowheads="1"/>
              </p:cNvSpPr>
              <p:nvPr/>
            </p:nvSpPr>
            <p:spPr bwMode="auto">
              <a:xfrm>
                <a:off x="1968" y="1632"/>
                <a:ext cx="20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latin typeface="Times" charset="0"/>
                </a:endParaRPr>
              </a:p>
            </p:txBody>
          </p:sp>
        </p:grpSp>
        <p:sp>
          <p:nvSpPr>
            <p:cNvPr id="107528" name="Text Box 8"/>
            <p:cNvSpPr txBox="1">
              <a:spLocks noChangeArrowheads="1"/>
            </p:cNvSpPr>
            <p:nvPr/>
          </p:nvSpPr>
          <p:spPr bwMode="auto">
            <a:xfrm>
              <a:off x="1872" y="1583"/>
              <a:ext cx="220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90080"/>
                  </a:solidFill>
                </a:rPr>
                <a:t>Flavor-blind mediation</a:t>
              </a:r>
              <a:endParaRPr lang="en-US">
                <a:latin typeface="Times" charset="0"/>
              </a:endParaRPr>
            </a:p>
          </p:txBody>
        </p:sp>
      </p:grp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517525" y="1371600"/>
            <a:ext cx="7724775" cy="1135063"/>
            <a:chOff x="336" y="624"/>
            <a:chExt cx="5136" cy="816"/>
          </a:xfrm>
        </p:grpSpPr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336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3744" y="624"/>
              <a:ext cx="1728" cy="81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9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576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Visible Sector:  	</a:t>
              </a:r>
            </a:p>
          </p:txBody>
        </p:sp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3840" y="719"/>
              <a:ext cx="1488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 Hidden Sector: SUSY-breaking</a:t>
              </a:r>
            </a:p>
          </p:txBody>
        </p:sp>
        <p:cxnSp>
          <p:nvCxnSpPr>
            <p:cNvPr id="107534" name="AutoShape 14"/>
            <p:cNvCxnSpPr>
              <a:cxnSpLocks noChangeShapeType="1"/>
            </p:cNvCxnSpPr>
            <p:nvPr/>
          </p:nvCxnSpPr>
          <p:spPr bwMode="auto">
            <a:xfrm>
              <a:off x="2256" y="1008"/>
              <a:ext cx="1392" cy="0"/>
            </a:xfrm>
            <a:prstGeom prst="straightConnector1">
              <a:avLst/>
            </a:prstGeom>
            <a:noFill/>
            <a:ln w="57150">
              <a:solidFill>
                <a:srgbClr val="0072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35" name="Text Box 15"/>
            <p:cNvSpPr txBox="1">
              <a:spLocks noChangeArrowheads="1"/>
            </p:cNvSpPr>
            <p:nvPr/>
          </p:nvSpPr>
          <p:spPr bwMode="auto">
            <a:xfrm>
              <a:off x="864" y="1057"/>
              <a:ext cx="73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 charset="0"/>
                </a:rPr>
                <a:t>MSSM</a:t>
              </a:r>
            </a:p>
          </p:txBody>
        </p:sp>
      </p:grpSp>
      <p:grpSp>
        <p:nvGrpSpPr>
          <p:cNvPr id="107572" name="Group 52"/>
          <p:cNvGrpSpPr>
            <a:grpSpLocks/>
          </p:cNvGrpSpPr>
          <p:nvPr/>
        </p:nvGrpSpPr>
        <p:grpSpPr bwMode="auto">
          <a:xfrm>
            <a:off x="685800" y="4038600"/>
            <a:ext cx="4343400" cy="1295400"/>
            <a:chOff x="432" y="2448"/>
            <a:chExt cx="2736" cy="816"/>
          </a:xfrm>
        </p:grpSpPr>
        <p:sp>
          <p:nvSpPr>
            <p:cNvPr id="107569" name="Rectangle 49"/>
            <p:cNvSpPr>
              <a:spLocks noChangeArrowheads="1"/>
            </p:cNvSpPr>
            <p:nvPr/>
          </p:nvSpPr>
          <p:spPr bwMode="auto">
            <a:xfrm>
              <a:off x="432" y="2448"/>
              <a:ext cx="2736" cy="816"/>
            </a:xfrm>
            <a:prstGeom prst="rect">
              <a:avLst/>
            </a:prstGeom>
            <a:solidFill>
              <a:srgbClr val="FBC959"/>
            </a:solidFill>
            <a:ln w="9525">
              <a:solidFill>
                <a:srgbClr val="A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70" name="Object 50"/>
            <p:cNvGraphicFramePr>
              <a:graphicFrameLocks noChangeAspect="1"/>
            </p:cNvGraphicFramePr>
            <p:nvPr/>
          </p:nvGraphicFramePr>
          <p:xfrm>
            <a:off x="720" y="2496"/>
            <a:ext cx="2112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7" name="Equation" r:id="rId4" imgW="1384300" imgH="444500" progId="Equation.3">
                    <p:embed/>
                  </p:oleObj>
                </mc:Choice>
                <mc:Fallback>
                  <p:oleObj name="Equation" r:id="rId4" imgW="1384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496"/>
                          <a:ext cx="2112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685800" y="33528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D4399"/>
                </a:solidFill>
              </a:rPr>
              <a:t>Parameter evolution: mass</a:t>
            </a:r>
            <a:endParaRPr lang="en-US" sz="3200">
              <a:solidFill>
                <a:srgbClr val="0000FF"/>
              </a:solidFill>
              <a:latin typeface="Times" charset="0"/>
            </a:endParaRPr>
          </a:p>
        </p:txBody>
      </p:sp>
      <p:grpSp>
        <p:nvGrpSpPr>
          <p:cNvPr id="107573" name="Group 53"/>
          <p:cNvGrpSpPr>
            <a:grpSpLocks/>
          </p:cNvGrpSpPr>
          <p:nvPr/>
        </p:nvGrpSpPr>
        <p:grpSpPr bwMode="auto">
          <a:xfrm>
            <a:off x="685800" y="5486400"/>
            <a:ext cx="5181600" cy="838200"/>
            <a:chOff x="960" y="3456"/>
            <a:chExt cx="3264" cy="528"/>
          </a:xfrm>
        </p:grpSpPr>
        <p:sp>
          <p:nvSpPr>
            <p:cNvPr id="107574" name="Rectangle 54"/>
            <p:cNvSpPr>
              <a:spLocks noChangeArrowheads="1"/>
            </p:cNvSpPr>
            <p:nvPr/>
          </p:nvSpPr>
          <p:spPr bwMode="auto">
            <a:xfrm>
              <a:off x="960" y="3456"/>
              <a:ext cx="3120" cy="528"/>
            </a:xfrm>
            <a:prstGeom prst="rect">
              <a:avLst/>
            </a:prstGeom>
            <a:solidFill>
              <a:srgbClr val="FBC959"/>
            </a:solidFill>
            <a:ln w="9525">
              <a:solidFill>
                <a:srgbClr val="A4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575" name="Group 55"/>
            <p:cNvGrpSpPr>
              <a:grpSpLocks/>
            </p:cNvGrpSpPr>
            <p:nvPr/>
          </p:nvGrpSpPr>
          <p:grpSpPr bwMode="auto">
            <a:xfrm>
              <a:off x="1056" y="3552"/>
              <a:ext cx="3168" cy="426"/>
              <a:chOff x="1200" y="3648"/>
              <a:chExt cx="3168" cy="426"/>
            </a:xfrm>
          </p:grpSpPr>
          <p:graphicFrame>
            <p:nvGraphicFramePr>
              <p:cNvPr id="107576" name="Object 56"/>
              <p:cNvGraphicFramePr>
                <a:graphicFrameLocks noChangeAspect="1"/>
              </p:cNvGraphicFramePr>
              <p:nvPr/>
            </p:nvGraphicFramePr>
            <p:xfrm>
              <a:off x="1200" y="3648"/>
              <a:ext cx="1104" cy="4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98" name="Equation" r:id="rId6" imgW="558800" imgH="215900" progId="Equation.3">
                      <p:embed/>
                    </p:oleObj>
                  </mc:Choice>
                  <mc:Fallback>
                    <p:oleObj name="Equation" r:id="rId6" imgW="5588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0" y="3648"/>
                            <a:ext cx="1104" cy="4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577" name="Text Box 57"/>
              <p:cNvSpPr txBox="1">
                <a:spLocks noChangeArrowheads="1"/>
              </p:cNvSpPr>
              <p:nvPr/>
            </p:nvSpPr>
            <p:spPr bwMode="auto">
              <a:xfrm>
                <a:off x="2592" y="3648"/>
                <a:ext cx="17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4A1079"/>
                    </a:solidFill>
                    <a:latin typeface="Times" charset="0"/>
                  </a:rPr>
                  <a:t>at</a:t>
                </a:r>
                <a:r>
                  <a:rPr lang="en-US">
                    <a:solidFill>
                      <a:srgbClr val="4A1079"/>
                    </a:solidFill>
                    <a:latin typeface="Times" charset="0"/>
                  </a:rPr>
                  <a:t> the weak scale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324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62000" y="609600"/>
            <a:ext cx="426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019800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>
                <a:solidFill>
                  <a:srgbClr val="0D4399"/>
                </a:solidFill>
              </a:rPr>
              <a:t>G</a:t>
            </a:r>
            <a:r>
              <a:rPr lang="en-US" sz="2800" b="1" i="1" baseline="-25000">
                <a:solidFill>
                  <a:srgbClr val="0D4399"/>
                </a:solidFill>
              </a:rPr>
              <a:t>F</a:t>
            </a:r>
            <a:r>
              <a:rPr lang="en-US" sz="2800" b="1" i="1">
                <a:solidFill>
                  <a:srgbClr val="0D4399"/>
                </a:solidFill>
              </a:rPr>
              <a:t> &amp; the </a:t>
            </a:r>
            <a:r>
              <a:rPr lang="ja-JP" altLang="en-US" sz="2800" b="1" i="1">
                <a:solidFill>
                  <a:srgbClr val="0D4399"/>
                </a:solidFill>
              </a:rPr>
              <a:t>“</a:t>
            </a:r>
            <a:r>
              <a:rPr lang="en-US" sz="2800" b="1" i="1">
                <a:solidFill>
                  <a:srgbClr val="0D4399"/>
                </a:solidFill>
              </a:rPr>
              <a:t>hierarchy problem</a:t>
            </a:r>
            <a:r>
              <a:rPr lang="ja-JP" altLang="en-US" sz="2800" b="1" i="1">
                <a:solidFill>
                  <a:srgbClr val="0D4399"/>
                </a:solidFill>
              </a:rPr>
              <a:t>”</a:t>
            </a:r>
            <a:endParaRPr lang="en-US" sz="2800" b="1" i="1">
              <a:solidFill>
                <a:srgbClr val="0D4399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143000" y="3733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950005"/>
                </a:solidFill>
              </a:rPr>
              <a:t>SUSY Relation:</a:t>
            </a:r>
            <a:r>
              <a:rPr lang="en-US">
                <a:solidFill>
                  <a:srgbClr val="4A1079"/>
                </a:solidFill>
                <a:latin typeface="Times" charset="0"/>
              </a:rPr>
              <a:t> 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1676400" y="4495800"/>
            <a:ext cx="381000" cy="158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514600" y="4267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4A1079"/>
                </a:solidFill>
              </a:rPr>
              <a:t>Quadratic divergence ~ </a:t>
            </a:r>
            <a:r>
              <a:rPr lang="en-US" i="1">
                <a:solidFill>
                  <a:srgbClr val="4A1079"/>
                </a:solidFill>
                <a:latin typeface="Symbol" charset="0"/>
                <a:sym typeface="Symbol" charset="0"/>
              </a:rPr>
              <a:t></a:t>
            </a:r>
            <a:r>
              <a:rPr lang="en-US" i="1" baseline="-25000">
                <a:solidFill>
                  <a:srgbClr val="4A1079"/>
                </a:solidFill>
              </a:rPr>
              <a:t>UV</a:t>
            </a:r>
            <a:r>
              <a:rPr lang="en-US" i="1" baseline="30000">
                <a:solidFill>
                  <a:srgbClr val="4A1079"/>
                </a:solidFill>
              </a:rPr>
              <a:t>2</a:t>
            </a:r>
            <a:r>
              <a:rPr lang="en-US" i="1">
                <a:solidFill>
                  <a:srgbClr val="4A1079"/>
                </a:solidFill>
              </a:rPr>
              <a:t> cancels</a:t>
            </a:r>
            <a:r>
              <a:rPr lang="en-US">
                <a:solidFill>
                  <a:srgbClr val="4A1079"/>
                </a:solidFill>
              </a:rPr>
              <a:t> </a:t>
            </a:r>
          </a:p>
        </p:txBody>
      </p:sp>
      <p:pic>
        <p:nvPicPr>
          <p:cNvPr id="72754" name="Picture 5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59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56" name="Picture 5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711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60" name="Picture 5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41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1" name="Rectangle 57"/>
          <p:cNvSpPr>
            <a:spLocks noChangeArrowheads="1"/>
          </p:cNvSpPr>
          <p:nvPr/>
        </p:nvSpPr>
        <p:spPr bwMode="auto">
          <a:xfrm>
            <a:off x="7239000" y="990600"/>
            <a:ext cx="1295400" cy="24384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65" name="Picture 6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0"/>
            <a:ext cx="434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6" name="Rectangle 62"/>
          <p:cNvSpPr>
            <a:spLocks noChangeArrowheads="1"/>
          </p:cNvSpPr>
          <p:nvPr/>
        </p:nvSpPr>
        <p:spPr bwMode="auto">
          <a:xfrm>
            <a:off x="1143000" y="495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950005"/>
                </a:solidFill>
              </a:rPr>
              <a:t>After EWSB:</a:t>
            </a:r>
            <a:r>
              <a:rPr lang="en-US">
                <a:solidFill>
                  <a:srgbClr val="4A1079"/>
                </a:solidFill>
                <a:latin typeface="Times" charset="0"/>
              </a:rPr>
              <a:t> </a:t>
            </a:r>
          </a:p>
        </p:txBody>
      </p:sp>
      <p:pic>
        <p:nvPicPr>
          <p:cNvPr id="72768" name="Picture 6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70" name="Line 66"/>
          <p:cNvSpPr>
            <a:spLocks noChangeShapeType="1"/>
          </p:cNvSpPr>
          <p:nvPr/>
        </p:nvSpPr>
        <p:spPr bwMode="auto">
          <a:xfrm>
            <a:off x="5029200" y="1676400"/>
            <a:ext cx="381000" cy="158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71" name="Rectangle 67"/>
          <p:cNvSpPr>
            <a:spLocks noChangeArrowheads="1"/>
          </p:cNvSpPr>
          <p:nvPr/>
        </p:nvSpPr>
        <p:spPr bwMode="auto">
          <a:xfrm>
            <a:off x="4800600" y="1371600"/>
            <a:ext cx="2362200" cy="685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73" name="Picture 6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79" name="Rectangle 75"/>
          <p:cNvSpPr>
            <a:spLocks noChangeArrowheads="1"/>
          </p:cNvSpPr>
          <p:nvPr/>
        </p:nvSpPr>
        <p:spPr bwMode="auto">
          <a:xfrm>
            <a:off x="609600" y="2895600"/>
            <a:ext cx="6705600" cy="6858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0" name="Rectangle 76"/>
          <p:cNvSpPr>
            <a:spLocks noChangeArrowheads="1"/>
          </p:cNvSpPr>
          <p:nvPr/>
        </p:nvSpPr>
        <p:spPr bwMode="auto">
          <a:xfrm>
            <a:off x="914400" y="3733800"/>
            <a:ext cx="7162800" cy="9906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1" name="Rectangle 77"/>
          <p:cNvSpPr>
            <a:spLocks noChangeArrowheads="1"/>
          </p:cNvSpPr>
          <p:nvPr/>
        </p:nvSpPr>
        <p:spPr bwMode="auto">
          <a:xfrm>
            <a:off x="685800" y="4953000"/>
            <a:ext cx="5791200" cy="1143000"/>
          </a:xfrm>
          <a:prstGeom prst="rect">
            <a:avLst/>
          </a:prstGeom>
          <a:solidFill>
            <a:srgbClr val="E4D9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82" name="Group 78"/>
          <p:cNvGrpSpPr>
            <a:grpSpLocks/>
          </p:cNvGrpSpPr>
          <p:nvPr/>
        </p:nvGrpSpPr>
        <p:grpSpPr bwMode="auto">
          <a:xfrm>
            <a:off x="838200" y="4876800"/>
            <a:ext cx="7391400" cy="1524000"/>
            <a:chOff x="432" y="2544"/>
            <a:chExt cx="4656" cy="768"/>
          </a:xfrm>
        </p:grpSpPr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432" y="2544"/>
              <a:ext cx="4656" cy="768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84" name="Picture 80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32"/>
              <a:ext cx="432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1" grpId="0" animBg="1"/>
      <p:bldP spid="72779" grpId="0" animBg="1"/>
      <p:bldP spid="72780" grpId="0" animBg="1"/>
      <p:bldP spid="7278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GB" sz="3200" b="1" i="1">
                <a:solidFill>
                  <a:srgbClr val="333399"/>
                </a:solidFill>
              </a:rPr>
              <a:t>Gaugino-Higgsino Mixing </a:t>
            </a:r>
            <a:endParaRPr lang="en-US" sz="3200" b="1" i="1">
              <a:solidFill>
                <a:srgbClr val="333399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5257800"/>
          </a:xfrm>
          <a:prstGeom prst="rect">
            <a:avLst/>
          </a:prstGeom>
          <a:solidFill>
            <a:srgbClr val="E3D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Neutralino Mass Matrix 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685800" y="4495800"/>
            <a:ext cx="7772400" cy="1485900"/>
            <a:chOff x="144" y="672"/>
            <a:chExt cx="5472" cy="1440"/>
          </a:xfrm>
        </p:grpSpPr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768" y="672"/>
              <a:ext cx="4848" cy="1440"/>
              <a:chOff x="720" y="816"/>
              <a:chExt cx="4848" cy="1440"/>
            </a:xfrm>
          </p:grpSpPr>
          <p:grpSp>
            <p:nvGrpSpPr>
              <p:cNvPr id="64519" name="Group 7"/>
              <p:cNvGrpSpPr>
                <a:grpSpLocks/>
              </p:cNvGrpSpPr>
              <p:nvPr/>
            </p:nvGrpSpPr>
            <p:grpSpPr bwMode="auto">
              <a:xfrm>
                <a:off x="768" y="921"/>
                <a:ext cx="4800" cy="1315"/>
                <a:chOff x="528" y="921"/>
                <a:chExt cx="4800" cy="1315"/>
              </a:xfrm>
            </p:grpSpPr>
            <p:sp>
              <p:nvSpPr>
                <p:cNvPr id="645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79" y="921"/>
                  <a:ext cx="394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M</a:t>
                  </a:r>
                  <a:r>
                    <a:rPr lang="it-IT" sz="1800" b="1" baseline="-25000"/>
                    <a:t>1</a:t>
                  </a:r>
                  <a:endParaRPr lang="it-IT" sz="1800" b="1"/>
                </a:p>
              </p:txBody>
            </p:sp>
            <p:sp>
              <p:nvSpPr>
                <p:cNvPr id="645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36" y="1871"/>
                  <a:ext cx="336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-</a:t>
                  </a:r>
                  <a:r>
                    <a:rPr lang="it-IT" sz="1800" b="1">
                      <a:latin typeface="Symbol" charset="0"/>
                    </a:rPr>
                    <a:t>m</a:t>
                  </a:r>
                  <a:endParaRPr lang="it-IT" sz="1800" b="1"/>
                </a:p>
              </p:txBody>
            </p:sp>
            <p:sp>
              <p:nvSpPr>
                <p:cNvPr id="64522" name="Rectangle 10"/>
                <p:cNvSpPr>
                  <a:spLocks noChangeArrowheads="1"/>
                </p:cNvSpPr>
                <p:nvPr/>
              </p:nvSpPr>
              <p:spPr bwMode="auto">
                <a:xfrm>
                  <a:off x="2254" y="1244"/>
                  <a:ext cx="323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it-IT" sz="1800" b="1"/>
                    <a:t>M</a:t>
                  </a:r>
                  <a:r>
                    <a:rPr lang="it-IT" sz="1800" b="1" baseline="-25000"/>
                    <a:t>2</a:t>
                  </a:r>
                </a:p>
              </p:txBody>
            </p:sp>
            <p:sp>
              <p:nvSpPr>
                <p:cNvPr id="645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8" y="1585"/>
                  <a:ext cx="129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76" y="1585"/>
                  <a:ext cx="124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1910"/>
                  <a:ext cx="120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76" y="1910"/>
                  <a:ext cx="124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08" y="1910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45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08" y="1556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452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921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453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80" y="1264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453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536" y="1568"/>
                  <a:ext cx="336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-</a:t>
                  </a:r>
                  <a:r>
                    <a:rPr lang="it-IT" sz="1800" b="1">
                      <a:latin typeface="Symbol" charset="0"/>
                    </a:rPr>
                    <a:t>m</a:t>
                  </a:r>
                  <a:endParaRPr lang="it-IT" sz="1800" b="1"/>
                </a:p>
              </p:txBody>
            </p:sp>
            <p:sp>
              <p:nvSpPr>
                <p:cNvPr id="6453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56" y="921"/>
                  <a:ext cx="129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080" y="921"/>
                  <a:ext cx="124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3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04" y="1238"/>
                  <a:ext cx="120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453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80" y="1244"/>
                  <a:ext cx="124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</p:grpSp>
          <p:sp>
            <p:nvSpPr>
              <p:cNvPr id="64536" name="AutoShape 24"/>
              <p:cNvSpPr>
                <a:spLocks/>
              </p:cNvSpPr>
              <p:nvPr/>
            </p:nvSpPr>
            <p:spPr bwMode="auto">
              <a:xfrm>
                <a:off x="720" y="816"/>
                <a:ext cx="48" cy="1440"/>
              </a:xfrm>
              <a:prstGeom prst="leftBracket">
                <a:avLst>
                  <a:gd name="adj" fmla="val 2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537" name="AutoShape 25"/>
              <p:cNvSpPr>
                <a:spLocks/>
              </p:cNvSpPr>
              <p:nvPr/>
            </p:nvSpPr>
            <p:spPr bwMode="auto">
              <a:xfrm>
                <a:off x="5376" y="816"/>
                <a:ext cx="96" cy="1440"/>
              </a:xfrm>
              <a:prstGeom prst="rightBracket">
                <a:avLst>
                  <a:gd name="adj" fmla="val 125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144" y="1152"/>
              <a:ext cx="672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2800" b="1"/>
                <a:t>M</a:t>
              </a:r>
              <a:r>
                <a:rPr lang="it-IT" sz="2800" b="1" baseline="-25000"/>
                <a:t>N </a:t>
              </a:r>
              <a:r>
                <a:rPr lang="it-IT" sz="2800" b="1"/>
                <a:t>=</a:t>
              </a:r>
            </a:p>
          </p:txBody>
        </p:sp>
      </p:grp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09600" y="1447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Chargino Mass Matrix </a:t>
            </a:r>
          </a:p>
        </p:txBody>
      </p: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609600" y="2362200"/>
            <a:ext cx="3708400" cy="1082675"/>
            <a:chOff x="3569" y="2341"/>
            <a:chExt cx="2577" cy="818"/>
          </a:xfrm>
        </p:grpSpPr>
        <p:sp>
          <p:nvSpPr>
            <p:cNvPr id="64541" name="Text Box 29"/>
            <p:cNvSpPr txBox="1">
              <a:spLocks noChangeArrowheads="1"/>
            </p:cNvSpPr>
            <p:nvPr/>
          </p:nvSpPr>
          <p:spPr bwMode="auto">
            <a:xfrm>
              <a:off x="4593" y="2447"/>
              <a:ext cx="3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800" b="1"/>
                <a:t>M</a:t>
              </a:r>
              <a:r>
                <a:rPr lang="it-IT" sz="1800" b="1" baseline="-25000"/>
                <a:t>2</a:t>
              </a:r>
              <a:endParaRPr lang="it-IT" sz="1800" b="1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5511" y="2882"/>
              <a:ext cx="33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800" b="1">
                  <a:latin typeface="Symbol" charset="0"/>
                </a:rPr>
                <a:t>m</a:t>
              </a:r>
              <a:endParaRPr lang="it-IT" sz="1800" b="1"/>
            </a:p>
          </p:txBody>
        </p:sp>
        <p:sp>
          <p:nvSpPr>
            <p:cNvPr id="64543" name="AutoShape 31"/>
            <p:cNvSpPr>
              <a:spLocks/>
            </p:cNvSpPr>
            <p:nvPr/>
          </p:nvSpPr>
          <p:spPr bwMode="auto">
            <a:xfrm>
              <a:off x="4286" y="2341"/>
              <a:ext cx="46" cy="817"/>
            </a:xfrm>
            <a:prstGeom prst="leftBracket">
              <a:avLst>
                <a:gd name="adj" fmla="val 14800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4" name="AutoShape 32"/>
            <p:cNvSpPr>
              <a:spLocks/>
            </p:cNvSpPr>
            <p:nvPr/>
          </p:nvSpPr>
          <p:spPr bwMode="auto">
            <a:xfrm>
              <a:off x="6101" y="2341"/>
              <a:ext cx="45" cy="817"/>
            </a:xfrm>
            <a:prstGeom prst="rightBracket">
              <a:avLst>
                <a:gd name="adj" fmla="val 15129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45" name="Text Box 33"/>
            <p:cNvSpPr txBox="1">
              <a:spLocks noChangeArrowheads="1"/>
            </p:cNvSpPr>
            <p:nvPr/>
          </p:nvSpPr>
          <p:spPr bwMode="auto">
            <a:xfrm>
              <a:off x="3569" y="2568"/>
              <a:ext cx="67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2800" b="1"/>
                <a:t>M</a:t>
              </a:r>
              <a:r>
                <a:rPr lang="it-IT" sz="2800" b="1" baseline="-25000"/>
                <a:t>C </a:t>
              </a:r>
              <a:r>
                <a:rPr lang="it-IT" sz="2800" b="1"/>
                <a:t>=</a:t>
              </a:r>
            </a:p>
          </p:txBody>
        </p:sp>
        <p:graphicFrame>
          <p:nvGraphicFramePr>
            <p:cNvPr id="64546" name="Object 34"/>
            <p:cNvGraphicFramePr>
              <a:graphicFrameLocks noChangeAspect="1"/>
            </p:cNvGraphicFramePr>
            <p:nvPr/>
          </p:nvGraphicFramePr>
          <p:xfrm>
            <a:off x="5327" y="2478"/>
            <a:ext cx="774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5" name="Equation" r:id="rId6" imgW="825897" imgH="254397" progId="Equation.3">
                    <p:embed/>
                  </p:oleObj>
                </mc:Choice>
                <mc:Fallback>
                  <p:oleObj name="Equation" r:id="rId6" imgW="825897" imgH="2543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" y="2478"/>
                          <a:ext cx="774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47" name="Object 35"/>
            <p:cNvGraphicFramePr>
              <a:graphicFrameLocks noChangeAspect="1"/>
            </p:cNvGraphicFramePr>
            <p:nvPr/>
          </p:nvGraphicFramePr>
          <p:xfrm>
            <a:off x="4422" y="2886"/>
            <a:ext cx="751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6" name="Equation" r:id="rId8" imgW="800150" imgH="254287" progId="Equation.3">
                    <p:embed/>
                  </p:oleObj>
                </mc:Choice>
                <mc:Fallback>
                  <p:oleObj name="Equation" r:id="rId8" imgW="800150" imgH="2542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2886"/>
                          <a:ext cx="751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48" name="Group 36"/>
          <p:cNvGrpSpPr>
            <a:grpSpLocks/>
          </p:cNvGrpSpPr>
          <p:nvPr/>
        </p:nvGrpSpPr>
        <p:grpSpPr bwMode="auto">
          <a:xfrm>
            <a:off x="6400800" y="1524000"/>
            <a:ext cx="2362200" cy="2422525"/>
            <a:chOff x="4032" y="960"/>
            <a:chExt cx="1488" cy="1526"/>
          </a:xfrm>
        </p:grpSpPr>
        <p:grpSp>
          <p:nvGrpSpPr>
            <p:cNvPr id="64549" name="Group 37"/>
            <p:cNvGrpSpPr>
              <a:grpSpLocks/>
            </p:cNvGrpSpPr>
            <p:nvPr/>
          </p:nvGrpSpPr>
          <p:grpSpPr bwMode="auto">
            <a:xfrm>
              <a:off x="4032" y="1968"/>
              <a:ext cx="1440" cy="518"/>
              <a:chOff x="4128" y="1872"/>
              <a:chExt cx="1440" cy="518"/>
            </a:xfrm>
          </p:grpSpPr>
          <p:sp>
            <p:nvSpPr>
              <p:cNvPr id="64550" name="Text Box 38"/>
              <p:cNvSpPr txBox="1">
                <a:spLocks noChangeArrowheads="1"/>
              </p:cNvSpPr>
              <p:nvPr/>
            </p:nvSpPr>
            <p:spPr bwMode="auto">
              <a:xfrm>
                <a:off x="4128" y="1872"/>
                <a:ext cx="144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50000"/>
                    </a:solidFill>
                  </a:rPr>
                  <a:t>T &lt;&lt; T</a:t>
                </a:r>
                <a:r>
                  <a:rPr lang="en-US" sz="2000" i="1" baseline="-25000">
                    <a:solidFill>
                      <a:srgbClr val="950000"/>
                    </a:solidFill>
                  </a:rPr>
                  <a:t>EW </a:t>
                </a:r>
                <a:r>
                  <a:rPr lang="en-US" sz="2000" i="1">
                    <a:solidFill>
                      <a:srgbClr val="950000"/>
                    </a:solidFill>
                  </a:rPr>
                  <a:t>:</a:t>
                </a:r>
                <a:r>
                  <a:rPr lang="en-US" sz="2000" i="1">
                    <a:solidFill>
                      <a:schemeClr val="accent2"/>
                    </a:solidFill>
                  </a:rPr>
                  <a:t> mixing of H,W to </a:t>
                </a:r>
                <a:r>
                  <a:rPr lang="en-US" sz="2000" i="1">
                    <a:solidFill>
                      <a:schemeClr val="accent2"/>
                    </a:solidFill>
                    <a:latin typeface="Symbol" charset="0"/>
                  </a:rPr>
                  <a:t>c</a:t>
                </a:r>
                <a:r>
                  <a:rPr lang="en-US" sz="2000" i="1" baseline="30000">
                    <a:solidFill>
                      <a:schemeClr val="accent2"/>
                    </a:solidFill>
                    <a:latin typeface="Symbol" charset="0"/>
                  </a:rPr>
                  <a:t>+</a:t>
                </a:r>
                <a:r>
                  <a:rPr lang="en-US" sz="2000" i="1">
                    <a:solidFill>
                      <a:schemeClr val="accent2"/>
                    </a:solidFill>
                    <a:latin typeface="Symbol" charset="0"/>
                  </a:rPr>
                  <a:t>, c</a:t>
                </a:r>
                <a:r>
                  <a:rPr lang="en-US" sz="2000" i="1" baseline="30000">
                    <a:solidFill>
                      <a:schemeClr val="accent2"/>
                    </a:solidFill>
                    <a:latin typeface="Symbol" charset="0"/>
                  </a:rPr>
                  <a:t>0</a:t>
                </a:r>
                <a:endParaRPr lang="en-US" sz="2000" i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551" name="Text Box 39"/>
              <p:cNvSpPr txBox="1">
                <a:spLocks noChangeArrowheads="1"/>
              </p:cNvSpPr>
              <p:nvPr/>
            </p:nvSpPr>
            <p:spPr bwMode="auto">
              <a:xfrm>
                <a:off x="4320" y="201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4552" name="Text Box 40"/>
              <p:cNvSpPr txBox="1">
                <a:spLocks noChangeArrowheads="1"/>
              </p:cNvSpPr>
              <p:nvPr/>
            </p:nvSpPr>
            <p:spPr bwMode="auto">
              <a:xfrm>
                <a:off x="4512" y="201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4553" name="Text Box 41"/>
              <p:cNvSpPr txBox="1">
                <a:spLocks noChangeArrowheads="1"/>
              </p:cNvSpPr>
              <p:nvPr/>
            </p:nvSpPr>
            <p:spPr bwMode="auto">
              <a:xfrm>
                <a:off x="4848" y="206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4554" name="Text Box 4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  <p:grpSp>
          <p:nvGrpSpPr>
            <p:cNvPr id="64555" name="Group 43"/>
            <p:cNvGrpSpPr>
              <a:grpSpLocks/>
            </p:cNvGrpSpPr>
            <p:nvPr/>
          </p:nvGrpSpPr>
          <p:grpSpPr bwMode="auto">
            <a:xfrm>
              <a:off x="4080" y="960"/>
              <a:ext cx="1440" cy="808"/>
              <a:chOff x="4080" y="960"/>
              <a:chExt cx="1440" cy="808"/>
            </a:xfrm>
          </p:grpSpPr>
          <p:sp>
            <p:nvSpPr>
              <p:cNvPr id="64556" name="Text Box 44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440" cy="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50000"/>
                    </a:solidFill>
                  </a:rPr>
                  <a:t>T ~T</a:t>
                </a:r>
                <a:r>
                  <a:rPr lang="en-US" sz="2000" i="1" baseline="-25000">
                    <a:solidFill>
                      <a:srgbClr val="950000"/>
                    </a:solidFill>
                  </a:rPr>
                  <a:t>EW </a:t>
                </a:r>
                <a:r>
                  <a:rPr lang="en-US" sz="2000" i="1">
                    <a:solidFill>
                      <a:srgbClr val="950000"/>
                    </a:solidFill>
                  </a:rPr>
                  <a:t>:</a:t>
                </a:r>
                <a:r>
                  <a:rPr lang="en-US" sz="2000" i="1">
                    <a:solidFill>
                      <a:schemeClr val="accent2"/>
                    </a:solidFill>
                  </a:rPr>
                  <a:t> scattering of H,W from background field</a:t>
                </a:r>
              </a:p>
            </p:txBody>
          </p:sp>
          <p:sp>
            <p:nvSpPr>
              <p:cNvPr id="64557" name="Text Box 45"/>
              <p:cNvSpPr txBox="1">
                <a:spLocks noChangeArrowheads="1"/>
              </p:cNvSpPr>
              <p:nvPr/>
            </p:nvSpPr>
            <p:spPr bwMode="auto">
              <a:xfrm>
                <a:off x="4464" y="115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4558" name="Text Box 46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</p:grpSp>
      <p:grpSp>
        <p:nvGrpSpPr>
          <p:cNvPr id="64563" name="Group 51"/>
          <p:cNvGrpSpPr>
            <a:grpSpLocks/>
          </p:cNvGrpSpPr>
          <p:nvPr/>
        </p:nvGrpSpPr>
        <p:grpSpPr bwMode="auto">
          <a:xfrm>
            <a:off x="1752600" y="2971800"/>
            <a:ext cx="4038600" cy="935038"/>
            <a:chOff x="1104" y="1872"/>
            <a:chExt cx="2544" cy="589"/>
          </a:xfrm>
        </p:grpSpPr>
        <p:pic>
          <p:nvPicPr>
            <p:cNvPr id="64564" name="Picture 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20"/>
              <a:ext cx="624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65" name="Oval 53"/>
            <p:cNvSpPr>
              <a:spLocks noChangeArrowheads="1"/>
            </p:cNvSpPr>
            <p:nvPr/>
          </p:nvSpPr>
          <p:spPr bwMode="auto">
            <a:xfrm>
              <a:off x="1104" y="1872"/>
              <a:ext cx="816" cy="336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1872" y="2112"/>
              <a:ext cx="1200" cy="240"/>
            </a:xfrm>
            <a:prstGeom prst="lin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67" name="Group 55"/>
          <p:cNvGrpSpPr>
            <a:grpSpLocks/>
          </p:cNvGrpSpPr>
          <p:nvPr/>
        </p:nvGrpSpPr>
        <p:grpSpPr bwMode="auto">
          <a:xfrm>
            <a:off x="1905000" y="2057400"/>
            <a:ext cx="1905000" cy="1371600"/>
            <a:chOff x="1200" y="1296"/>
            <a:chExt cx="1200" cy="864"/>
          </a:xfrm>
        </p:grpSpPr>
        <p:sp>
          <p:nvSpPr>
            <p:cNvPr id="64568" name="Oval 56"/>
            <p:cNvSpPr>
              <a:spLocks noChangeArrowheads="1"/>
            </p:cNvSpPr>
            <p:nvPr/>
          </p:nvSpPr>
          <p:spPr bwMode="auto">
            <a:xfrm>
              <a:off x="1248" y="1536"/>
              <a:ext cx="432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9" name="Oval 57"/>
            <p:cNvSpPr>
              <a:spLocks noChangeArrowheads="1"/>
            </p:cNvSpPr>
            <p:nvPr/>
          </p:nvSpPr>
          <p:spPr bwMode="auto">
            <a:xfrm>
              <a:off x="2064" y="1920"/>
              <a:ext cx="336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0" name="Text Box 58"/>
            <p:cNvSpPr txBox="1">
              <a:spLocks noChangeArrowheads="1"/>
            </p:cNvSpPr>
            <p:nvPr/>
          </p:nvSpPr>
          <p:spPr bwMode="auto">
            <a:xfrm>
              <a:off x="1200" y="129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FF0000"/>
                  </a:solidFill>
                </a:rPr>
                <a:t>CPV</a:t>
              </a:r>
            </a:p>
          </p:txBody>
        </p:sp>
      </p:grpSp>
      <p:grpSp>
        <p:nvGrpSpPr>
          <p:cNvPr id="64583" name="Group 71"/>
          <p:cNvGrpSpPr>
            <a:grpSpLocks/>
          </p:cNvGrpSpPr>
          <p:nvPr/>
        </p:nvGrpSpPr>
        <p:grpSpPr bwMode="auto">
          <a:xfrm>
            <a:off x="2209800" y="4572000"/>
            <a:ext cx="5638800" cy="1447800"/>
            <a:chOff x="1392" y="2880"/>
            <a:chExt cx="3552" cy="912"/>
          </a:xfrm>
        </p:grpSpPr>
        <p:sp>
          <p:nvSpPr>
            <p:cNvPr id="64584" name="Oval 72"/>
            <p:cNvSpPr>
              <a:spLocks noChangeArrowheads="1"/>
            </p:cNvSpPr>
            <p:nvPr/>
          </p:nvSpPr>
          <p:spPr bwMode="auto">
            <a:xfrm>
              <a:off x="1392" y="2880"/>
              <a:ext cx="33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5" name="Oval 73"/>
            <p:cNvSpPr>
              <a:spLocks noChangeArrowheads="1"/>
            </p:cNvSpPr>
            <p:nvPr/>
          </p:nvSpPr>
          <p:spPr bwMode="auto">
            <a:xfrm>
              <a:off x="2544" y="3072"/>
              <a:ext cx="33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Oval 74"/>
            <p:cNvSpPr>
              <a:spLocks noChangeArrowheads="1"/>
            </p:cNvSpPr>
            <p:nvPr/>
          </p:nvSpPr>
          <p:spPr bwMode="auto">
            <a:xfrm>
              <a:off x="3504" y="3504"/>
              <a:ext cx="33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Oval 75"/>
            <p:cNvSpPr>
              <a:spLocks noChangeArrowheads="1"/>
            </p:cNvSpPr>
            <p:nvPr/>
          </p:nvSpPr>
          <p:spPr bwMode="auto">
            <a:xfrm>
              <a:off x="4608" y="3312"/>
              <a:ext cx="33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88" name="Group 76"/>
          <p:cNvGrpSpPr>
            <a:grpSpLocks/>
          </p:cNvGrpSpPr>
          <p:nvPr/>
        </p:nvGrpSpPr>
        <p:grpSpPr bwMode="auto">
          <a:xfrm>
            <a:off x="3886200" y="1371600"/>
            <a:ext cx="1524000" cy="381000"/>
            <a:chOff x="528" y="624"/>
            <a:chExt cx="1488" cy="384"/>
          </a:xfrm>
        </p:grpSpPr>
        <p:sp>
          <p:nvSpPr>
            <p:cNvPr id="64589" name="Rectangle 77"/>
            <p:cNvSpPr>
              <a:spLocks noChangeArrowheads="1"/>
            </p:cNvSpPr>
            <p:nvPr/>
          </p:nvSpPr>
          <p:spPr bwMode="auto">
            <a:xfrm>
              <a:off x="528" y="624"/>
              <a:ext cx="1488" cy="384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590" name="Picture 78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91" name="Group 79"/>
          <p:cNvGrpSpPr>
            <a:grpSpLocks/>
          </p:cNvGrpSpPr>
          <p:nvPr/>
        </p:nvGrpSpPr>
        <p:grpSpPr bwMode="auto">
          <a:xfrm>
            <a:off x="3962400" y="3962400"/>
            <a:ext cx="1752600" cy="457200"/>
            <a:chOff x="528" y="624"/>
            <a:chExt cx="1248" cy="336"/>
          </a:xfrm>
        </p:grpSpPr>
        <p:sp>
          <p:nvSpPr>
            <p:cNvPr id="64592" name="Rectangle 80"/>
            <p:cNvSpPr>
              <a:spLocks noChangeArrowheads="1"/>
            </p:cNvSpPr>
            <p:nvPr/>
          </p:nvSpPr>
          <p:spPr bwMode="auto">
            <a:xfrm>
              <a:off x="528" y="624"/>
              <a:ext cx="1248" cy="336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593" name="Picture 81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720"/>
              <a:ext cx="105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94" name="Group 82"/>
          <p:cNvGrpSpPr>
            <a:grpSpLocks/>
          </p:cNvGrpSpPr>
          <p:nvPr/>
        </p:nvGrpSpPr>
        <p:grpSpPr bwMode="auto">
          <a:xfrm>
            <a:off x="3048000" y="1676400"/>
            <a:ext cx="2762250" cy="1295400"/>
            <a:chOff x="1920" y="1056"/>
            <a:chExt cx="1740" cy="816"/>
          </a:xfrm>
        </p:grpSpPr>
        <p:pic>
          <p:nvPicPr>
            <p:cNvPr id="64595" name="Picture 8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056"/>
              <a:ext cx="636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96" name="Oval 84"/>
            <p:cNvSpPr>
              <a:spLocks noChangeArrowheads="1"/>
            </p:cNvSpPr>
            <p:nvPr/>
          </p:nvSpPr>
          <p:spPr bwMode="auto">
            <a:xfrm>
              <a:off x="1920" y="1536"/>
              <a:ext cx="816" cy="336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Line 85"/>
            <p:cNvSpPr>
              <a:spLocks noChangeShapeType="1"/>
            </p:cNvSpPr>
            <p:nvPr/>
          </p:nvSpPr>
          <p:spPr bwMode="auto">
            <a:xfrm flipV="1">
              <a:off x="2736" y="1488"/>
              <a:ext cx="336" cy="192"/>
            </a:xfrm>
            <a:prstGeom prst="lin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98" name="Group 86"/>
          <p:cNvGrpSpPr>
            <a:grpSpLocks/>
          </p:cNvGrpSpPr>
          <p:nvPr/>
        </p:nvGrpSpPr>
        <p:grpSpPr bwMode="auto">
          <a:xfrm>
            <a:off x="457200" y="1371600"/>
            <a:ext cx="5334000" cy="2514600"/>
            <a:chOff x="624" y="2976"/>
            <a:chExt cx="3360" cy="1200"/>
          </a:xfrm>
        </p:grpSpPr>
        <p:sp>
          <p:nvSpPr>
            <p:cNvPr id="64599" name="Rectangle 87"/>
            <p:cNvSpPr>
              <a:spLocks noChangeArrowheads="1"/>
            </p:cNvSpPr>
            <p:nvPr/>
          </p:nvSpPr>
          <p:spPr bwMode="auto">
            <a:xfrm>
              <a:off x="624" y="2976"/>
              <a:ext cx="3360" cy="1200"/>
            </a:xfrm>
            <a:prstGeom prst="rect">
              <a:avLst/>
            </a:prstGeom>
            <a:solidFill>
              <a:srgbClr val="D5FF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600" name="Group 88"/>
            <p:cNvGrpSpPr>
              <a:grpSpLocks/>
            </p:cNvGrpSpPr>
            <p:nvPr/>
          </p:nvGrpSpPr>
          <p:grpSpPr bwMode="auto">
            <a:xfrm>
              <a:off x="720" y="3408"/>
              <a:ext cx="3113" cy="656"/>
              <a:chOff x="144" y="2544"/>
              <a:chExt cx="3704" cy="996"/>
            </a:xfrm>
          </p:grpSpPr>
          <p:sp>
            <p:nvSpPr>
              <p:cNvPr id="64601" name="Text Box 89"/>
              <p:cNvSpPr txBox="1">
                <a:spLocks noChangeArrowheads="1"/>
              </p:cNvSpPr>
              <p:nvPr/>
            </p:nvSpPr>
            <p:spPr bwMode="auto">
              <a:xfrm>
                <a:off x="144" y="2544"/>
                <a:ext cx="3704" cy="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Symbol" charset="0"/>
                  <a:buChar char="c"/>
                </a:pPr>
                <a:r>
                  <a:rPr lang="it-IT" b="1">
                    <a:latin typeface="Symbol" charset="0"/>
                  </a:rPr>
                  <a:t>= N</a:t>
                </a:r>
                <a:r>
                  <a:rPr lang="it-IT" b="1" baseline="-25000">
                    <a:latin typeface="Symbol" charset="0"/>
                  </a:rPr>
                  <a:t>11</a:t>
                </a:r>
                <a:r>
                  <a:rPr lang="it-IT" b="1"/>
                  <a:t>B </a:t>
                </a:r>
                <a:r>
                  <a:rPr lang="it-IT" b="1" baseline="30000">
                    <a:latin typeface="Symbol" charset="0"/>
                  </a:rPr>
                  <a:t>0 </a:t>
                </a:r>
                <a:r>
                  <a:rPr lang="it-IT" b="1">
                    <a:latin typeface="Symbol" charset="0"/>
                  </a:rPr>
                  <a:t>+ N</a:t>
                </a:r>
                <a:r>
                  <a:rPr lang="it-IT" b="1" baseline="-25000">
                    <a:latin typeface="Symbol" charset="0"/>
                  </a:rPr>
                  <a:t>12</a:t>
                </a:r>
                <a:r>
                  <a:rPr lang="it-IT" b="1"/>
                  <a:t>W </a:t>
                </a:r>
                <a:r>
                  <a:rPr lang="it-IT" b="1" baseline="30000">
                    <a:latin typeface="Symbol" charset="0"/>
                  </a:rPr>
                  <a:t>0 </a:t>
                </a:r>
                <a:r>
                  <a:rPr lang="it-IT" b="1">
                    <a:latin typeface="Symbol" charset="0"/>
                  </a:rPr>
                  <a:t>+ N</a:t>
                </a:r>
                <a:r>
                  <a:rPr lang="it-IT" b="1" baseline="-25000">
                    <a:latin typeface="Symbol" charset="0"/>
                  </a:rPr>
                  <a:t>13</a:t>
                </a:r>
                <a:r>
                  <a:rPr lang="it-IT" b="1"/>
                  <a:t>H</a:t>
                </a:r>
                <a:r>
                  <a:rPr lang="it-IT" b="1" baseline="-25000"/>
                  <a:t>d</a:t>
                </a:r>
                <a:r>
                  <a:rPr lang="it-IT" b="1" baseline="30000">
                    <a:latin typeface="Symbol" charset="0"/>
                  </a:rPr>
                  <a:t>0 </a:t>
                </a:r>
                <a:r>
                  <a:rPr lang="it-IT" b="1">
                    <a:latin typeface="Symbol" charset="0"/>
                  </a:rPr>
                  <a:t>+ N</a:t>
                </a:r>
                <a:r>
                  <a:rPr lang="it-IT" b="1" baseline="-25000">
                    <a:latin typeface="Symbol" charset="0"/>
                  </a:rPr>
                  <a:t>14</a:t>
                </a:r>
                <a:r>
                  <a:rPr lang="it-IT" b="1"/>
                  <a:t>H</a:t>
                </a:r>
                <a:r>
                  <a:rPr lang="it-IT" b="1" baseline="-25000"/>
                  <a:t>u</a:t>
                </a:r>
                <a:r>
                  <a:rPr lang="it-IT" b="1" baseline="30000">
                    <a:latin typeface="Symbol" charset="0"/>
                  </a:rPr>
                  <a:t>0</a:t>
                </a:r>
              </a:p>
              <a:p>
                <a:pPr eaLnBrk="1" hangingPunct="1">
                  <a:buFont typeface="Symbol" charset="0"/>
                  <a:buNone/>
                </a:pPr>
                <a:r>
                  <a:rPr lang="it-IT" b="1" baseline="30000">
                    <a:latin typeface="Symbol" charset="0"/>
                  </a:rPr>
                  <a:t> </a:t>
                </a:r>
              </a:p>
            </p:txBody>
          </p:sp>
          <p:sp>
            <p:nvSpPr>
              <p:cNvPr id="64602" name="Line 90"/>
              <p:cNvSpPr>
                <a:spLocks noChangeShapeType="1"/>
              </p:cNvSpPr>
              <p:nvPr/>
            </p:nvSpPr>
            <p:spPr bwMode="auto">
              <a:xfrm>
                <a:off x="672" y="292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603" name="Line 91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604" name="Line 92"/>
              <p:cNvSpPr>
                <a:spLocks noChangeShapeType="1"/>
              </p:cNvSpPr>
              <p:nvPr/>
            </p:nvSpPr>
            <p:spPr bwMode="auto">
              <a:xfrm>
                <a:off x="2544" y="292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605" name="AutoShape 93"/>
              <p:cNvSpPr>
                <a:spLocks/>
              </p:cNvSpPr>
              <p:nvPr/>
            </p:nvSpPr>
            <p:spPr bwMode="auto">
              <a:xfrm rot="-5400000">
                <a:off x="2520" y="2280"/>
                <a:ext cx="48" cy="1248"/>
              </a:xfrm>
              <a:prstGeom prst="leftBrace">
                <a:avLst>
                  <a:gd name="adj1" fmla="val 216667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606" name="Text Box 94"/>
              <p:cNvSpPr txBox="1">
                <a:spLocks noChangeArrowheads="1"/>
              </p:cNvSpPr>
              <p:nvPr/>
            </p:nvSpPr>
            <p:spPr bwMode="auto">
              <a:xfrm>
                <a:off x="432" y="3252"/>
                <a:ext cx="6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/>
                  <a:t>BINO</a:t>
                </a:r>
              </a:p>
            </p:txBody>
          </p:sp>
          <p:sp>
            <p:nvSpPr>
              <p:cNvPr id="64607" name="Text Box 95"/>
              <p:cNvSpPr txBox="1">
                <a:spLocks noChangeArrowheads="1"/>
              </p:cNvSpPr>
              <p:nvPr/>
            </p:nvSpPr>
            <p:spPr bwMode="auto">
              <a:xfrm>
                <a:off x="1164" y="3252"/>
                <a:ext cx="6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/>
                  <a:t>WINO</a:t>
                </a:r>
              </a:p>
            </p:txBody>
          </p:sp>
          <p:sp>
            <p:nvSpPr>
              <p:cNvPr id="64608" name="Text Box 96"/>
              <p:cNvSpPr txBox="1">
                <a:spLocks noChangeArrowheads="1"/>
              </p:cNvSpPr>
              <p:nvPr/>
            </p:nvSpPr>
            <p:spPr bwMode="auto">
              <a:xfrm>
                <a:off x="2112" y="325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sz="2000" b="1"/>
                  <a:t>HIGGSINO</a:t>
                </a:r>
              </a:p>
            </p:txBody>
          </p:sp>
        </p:grpSp>
        <p:sp>
          <p:nvSpPr>
            <p:cNvPr id="64609" name="Text Box 97"/>
            <p:cNvSpPr txBox="1">
              <a:spLocks noChangeArrowheads="1"/>
            </p:cNvSpPr>
            <p:nvPr/>
          </p:nvSpPr>
          <p:spPr bwMode="auto">
            <a:xfrm>
              <a:off x="768" y="3072"/>
              <a:ext cx="96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930000"/>
                  </a:solidFill>
                </a:rPr>
                <a:t>T &lt;&lt; T</a:t>
              </a:r>
              <a:r>
                <a:rPr lang="en-US" sz="2000" i="1" baseline="-25000">
                  <a:solidFill>
                    <a:srgbClr val="930000"/>
                  </a:solidFill>
                </a:rPr>
                <a:t>EW</a:t>
              </a:r>
              <a:endParaRPr lang="en-US" sz="2000" i="1">
                <a:solidFill>
                  <a:srgbClr val="93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GB" sz="3200" b="1" i="1">
                <a:solidFill>
                  <a:srgbClr val="333399"/>
                </a:solidFill>
              </a:rPr>
              <a:t>Relic Abundance of SUSY DM </a:t>
            </a:r>
            <a:endParaRPr lang="en-US" sz="3200" b="1" i="1">
              <a:solidFill>
                <a:srgbClr val="333399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5257800"/>
          </a:xfrm>
          <a:prstGeom prst="rect">
            <a:avLst/>
          </a:prstGeom>
          <a:solidFill>
            <a:srgbClr val="E3D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Neutralino Mass Matrix 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762000" y="2286000"/>
            <a:ext cx="7772400" cy="1485900"/>
            <a:chOff x="144" y="672"/>
            <a:chExt cx="5472" cy="1440"/>
          </a:xfrm>
        </p:grpSpPr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768" y="672"/>
              <a:ext cx="4848" cy="1440"/>
              <a:chOff x="720" y="816"/>
              <a:chExt cx="4848" cy="1440"/>
            </a:xfrm>
          </p:grpSpPr>
          <p:grpSp>
            <p:nvGrpSpPr>
              <p:cNvPr id="62471" name="Group 7"/>
              <p:cNvGrpSpPr>
                <a:grpSpLocks/>
              </p:cNvGrpSpPr>
              <p:nvPr/>
            </p:nvGrpSpPr>
            <p:grpSpPr bwMode="auto">
              <a:xfrm>
                <a:off x="768" y="921"/>
                <a:ext cx="4800" cy="1315"/>
                <a:chOff x="528" y="921"/>
                <a:chExt cx="4800" cy="1315"/>
              </a:xfrm>
            </p:grpSpPr>
            <p:sp>
              <p:nvSpPr>
                <p:cNvPr id="624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79" y="921"/>
                  <a:ext cx="394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M</a:t>
                  </a:r>
                  <a:r>
                    <a:rPr lang="it-IT" sz="1800" b="1" baseline="-25000"/>
                    <a:t>1</a:t>
                  </a:r>
                  <a:endParaRPr lang="it-IT" sz="1800" b="1"/>
                </a:p>
              </p:txBody>
            </p:sp>
            <p:sp>
              <p:nvSpPr>
                <p:cNvPr id="624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36" y="1871"/>
                  <a:ext cx="336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-</a:t>
                  </a:r>
                  <a:r>
                    <a:rPr lang="it-IT" sz="1800" b="1">
                      <a:latin typeface="Symbol" charset="0"/>
                    </a:rPr>
                    <a:t>m</a:t>
                  </a:r>
                  <a:endParaRPr lang="it-IT" sz="1800" b="1"/>
                </a:p>
              </p:txBody>
            </p:sp>
            <p:sp>
              <p:nvSpPr>
                <p:cNvPr id="62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2254" y="1244"/>
                  <a:ext cx="323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it-IT" sz="1800" b="1"/>
                    <a:t>M</a:t>
                  </a:r>
                  <a:r>
                    <a:rPr lang="it-IT" sz="1800" b="1" baseline="-25000"/>
                    <a:t>2</a:t>
                  </a:r>
                </a:p>
              </p:txBody>
            </p:sp>
            <p:sp>
              <p:nvSpPr>
                <p:cNvPr id="624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8" y="1585"/>
                  <a:ext cx="129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76" y="1585"/>
                  <a:ext cx="124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76" y="1910"/>
                  <a:ext cx="120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76" y="1910"/>
                  <a:ext cx="124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7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08" y="1910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24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08" y="1556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24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921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24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80" y="1264"/>
                  <a:ext cx="192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0</a:t>
                  </a:r>
                </a:p>
              </p:txBody>
            </p:sp>
            <p:sp>
              <p:nvSpPr>
                <p:cNvPr id="6248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536" y="1568"/>
                  <a:ext cx="336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800" b="1"/>
                    <a:t>-</a:t>
                  </a:r>
                  <a:r>
                    <a:rPr lang="it-IT" sz="1800" b="1">
                      <a:latin typeface="Symbol" charset="0"/>
                    </a:rPr>
                    <a:t>m</a:t>
                  </a:r>
                  <a:endParaRPr lang="it-IT" sz="1800" b="1"/>
                </a:p>
              </p:txBody>
            </p:sp>
            <p:sp>
              <p:nvSpPr>
                <p:cNvPr id="624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56" y="921"/>
                  <a:ext cx="129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8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080" y="921"/>
                  <a:ext cx="124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cos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04" y="1238"/>
                  <a:ext cx="120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  <p:sp>
              <p:nvSpPr>
                <p:cNvPr id="624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080" y="1244"/>
                  <a:ext cx="124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it-IT" sz="1600" b="1"/>
                    <a:t>-m</a:t>
                  </a:r>
                  <a:r>
                    <a:rPr lang="it-IT" sz="1600" b="1" baseline="-25000"/>
                    <a:t>Z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b </a:t>
                  </a:r>
                  <a:r>
                    <a:rPr lang="it-IT" sz="1400" b="1" i="1"/>
                    <a:t>sin</a:t>
                  </a:r>
                  <a:r>
                    <a:rPr lang="it-IT" sz="1600" b="1" i="1"/>
                    <a:t> </a:t>
                  </a:r>
                  <a:r>
                    <a:rPr lang="it-IT" sz="1600" b="1">
                      <a:latin typeface="Symbol" charset="0"/>
                    </a:rPr>
                    <a:t>q</a:t>
                  </a:r>
                  <a:r>
                    <a:rPr lang="it-IT" sz="1600" b="1" baseline="-25000"/>
                    <a:t>W</a:t>
                  </a:r>
                  <a:endParaRPr lang="it-IT" sz="1600" b="1"/>
                </a:p>
              </p:txBody>
            </p:sp>
          </p:grpSp>
          <p:sp>
            <p:nvSpPr>
              <p:cNvPr id="62488" name="AutoShape 24"/>
              <p:cNvSpPr>
                <a:spLocks/>
              </p:cNvSpPr>
              <p:nvPr/>
            </p:nvSpPr>
            <p:spPr bwMode="auto">
              <a:xfrm>
                <a:off x="720" y="816"/>
                <a:ext cx="48" cy="1440"/>
              </a:xfrm>
              <a:prstGeom prst="leftBracket">
                <a:avLst>
                  <a:gd name="adj" fmla="val 2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89" name="AutoShape 25"/>
              <p:cNvSpPr>
                <a:spLocks/>
              </p:cNvSpPr>
              <p:nvPr/>
            </p:nvSpPr>
            <p:spPr bwMode="auto">
              <a:xfrm>
                <a:off x="5376" y="816"/>
                <a:ext cx="96" cy="1440"/>
              </a:xfrm>
              <a:prstGeom prst="rightBracket">
                <a:avLst>
                  <a:gd name="adj" fmla="val 125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144" y="1152"/>
              <a:ext cx="672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2800" b="1"/>
                <a:t>M</a:t>
              </a:r>
              <a:r>
                <a:rPr lang="it-IT" sz="2800" b="1" baseline="-25000"/>
                <a:t>N </a:t>
              </a:r>
              <a:r>
                <a:rPr lang="it-IT" sz="2800" b="1"/>
                <a:t>=</a:t>
              </a:r>
            </a:p>
          </p:txBody>
        </p:sp>
      </p:grpSp>
      <p:grpSp>
        <p:nvGrpSpPr>
          <p:cNvPr id="62491" name="Group 27"/>
          <p:cNvGrpSpPr>
            <a:grpSpLocks/>
          </p:cNvGrpSpPr>
          <p:nvPr/>
        </p:nvGrpSpPr>
        <p:grpSpPr bwMode="auto">
          <a:xfrm>
            <a:off x="4724400" y="1295400"/>
            <a:ext cx="3962400" cy="1981200"/>
            <a:chOff x="2976" y="816"/>
            <a:chExt cx="2496" cy="1248"/>
          </a:xfrm>
        </p:grpSpPr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>
              <a:off x="4032" y="816"/>
              <a:ext cx="1440" cy="518"/>
              <a:chOff x="4128" y="1872"/>
              <a:chExt cx="1440" cy="518"/>
            </a:xfrm>
          </p:grpSpPr>
          <p:sp>
            <p:nvSpPr>
              <p:cNvPr id="62493" name="Text Box 29"/>
              <p:cNvSpPr txBox="1">
                <a:spLocks noChangeArrowheads="1"/>
              </p:cNvSpPr>
              <p:nvPr/>
            </p:nvSpPr>
            <p:spPr bwMode="auto">
              <a:xfrm>
                <a:off x="4128" y="1872"/>
                <a:ext cx="144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50000"/>
                    </a:solidFill>
                  </a:rPr>
                  <a:t>T &lt;&lt; T</a:t>
                </a:r>
                <a:r>
                  <a:rPr lang="en-US" sz="2000" i="1" baseline="-25000">
                    <a:solidFill>
                      <a:srgbClr val="950000"/>
                    </a:solidFill>
                  </a:rPr>
                  <a:t>EW </a:t>
                </a:r>
                <a:r>
                  <a:rPr lang="en-US" sz="2000" i="1">
                    <a:solidFill>
                      <a:srgbClr val="950000"/>
                    </a:solidFill>
                  </a:rPr>
                  <a:t>:</a:t>
                </a:r>
                <a:r>
                  <a:rPr lang="en-US" sz="2000" i="1">
                    <a:solidFill>
                      <a:schemeClr val="accent2"/>
                    </a:solidFill>
                  </a:rPr>
                  <a:t> mixing of H,W to </a:t>
                </a:r>
                <a:r>
                  <a:rPr lang="en-US" sz="2000" i="1">
                    <a:solidFill>
                      <a:schemeClr val="accent2"/>
                    </a:solidFill>
                    <a:latin typeface="Symbol" charset="0"/>
                  </a:rPr>
                  <a:t>c</a:t>
                </a:r>
                <a:r>
                  <a:rPr lang="en-US" sz="2000" i="1" baseline="30000">
                    <a:solidFill>
                      <a:schemeClr val="accent2"/>
                    </a:solidFill>
                    <a:latin typeface="Symbol" charset="0"/>
                  </a:rPr>
                  <a:t>+</a:t>
                </a:r>
                <a:r>
                  <a:rPr lang="en-US" sz="2000" i="1">
                    <a:solidFill>
                      <a:schemeClr val="accent2"/>
                    </a:solidFill>
                    <a:latin typeface="Symbol" charset="0"/>
                  </a:rPr>
                  <a:t>, c</a:t>
                </a:r>
                <a:r>
                  <a:rPr lang="en-US" sz="2000" i="1" baseline="30000">
                    <a:solidFill>
                      <a:schemeClr val="accent2"/>
                    </a:solidFill>
                    <a:latin typeface="Symbol" charset="0"/>
                  </a:rPr>
                  <a:t>0</a:t>
                </a:r>
                <a:endParaRPr lang="en-US" sz="2000" i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494" name="Text Box 30"/>
              <p:cNvSpPr txBox="1">
                <a:spLocks noChangeArrowheads="1"/>
              </p:cNvSpPr>
              <p:nvPr/>
            </p:nvSpPr>
            <p:spPr bwMode="auto">
              <a:xfrm>
                <a:off x="4320" y="201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2495" name="Text Box 31"/>
              <p:cNvSpPr txBox="1">
                <a:spLocks noChangeArrowheads="1"/>
              </p:cNvSpPr>
              <p:nvPr/>
            </p:nvSpPr>
            <p:spPr bwMode="auto">
              <a:xfrm>
                <a:off x="4512" y="201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2496" name="Text Box 32"/>
              <p:cNvSpPr txBox="1">
                <a:spLocks noChangeArrowheads="1"/>
              </p:cNvSpPr>
              <p:nvPr/>
            </p:nvSpPr>
            <p:spPr bwMode="auto">
              <a:xfrm>
                <a:off x="4848" y="206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2497" name="Text Box 33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  <p:sp>
          <p:nvSpPr>
            <p:cNvPr id="62498" name="Oval 34"/>
            <p:cNvSpPr>
              <a:spLocks noChangeArrowheads="1"/>
            </p:cNvSpPr>
            <p:nvPr/>
          </p:nvSpPr>
          <p:spPr bwMode="auto">
            <a:xfrm>
              <a:off x="2976" y="1392"/>
              <a:ext cx="2448" cy="672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99" name="Group 35"/>
          <p:cNvGrpSpPr>
            <a:grpSpLocks/>
          </p:cNvGrpSpPr>
          <p:nvPr/>
        </p:nvGrpSpPr>
        <p:grpSpPr bwMode="auto">
          <a:xfrm>
            <a:off x="2362200" y="4038600"/>
            <a:ext cx="4941888" cy="1138238"/>
            <a:chOff x="144" y="2544"/>
            <a:chExt cx="3704" cy="1089"/>
          </a:xfrm>
        </p:grpSpPr>
        <p:sp>
          <p:nvSpPr>
            <p:cNvPr id="62500" name="Text Box 36"/>
            <p:cNvSpPr txBox="1">
              <a:spLocks noChangeArrowheads="1"/>
            </p:cNvSpPr>
            <p:nvPr/>
          </p:nvSpPr>
          <p:spPr bwMode="auto">
            <a:xfrm>
              <a:off x="144" y="2544"/>
              <a:ext cx="3704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Font typeface="Symbol" charset="0"/>
                <a:buChar char="c"/>
              </a:pPr>
              <a:r>
                <a:rPr lang="it-IT" b="1">
                  <a:latin typeface="Symbol" charset="0"/>
                </a:rPr>
                <a:t>= N</a:t>
              </a:r>
              <a:r>
                <a:rPr lang="it-IT" b="1" baseline="-25000">
                  <a:latin typeface="Symbol" charset="0"/>
                </a:rPr>
                <a:t>11</a:t>
              </a:r>
              <a:r>
                <a:rPr lang="it-IT" b="1"/>
                <a:t>B </a:t>
              </a:r>
              <a:r>
                <a:rPr lang="it-IT" b="1" baseline="30000">
                  <a:latin typeface="Symbol" charset="0"/>
                </a:rPr>
                <a:t>0 </a:t>
              </a:r>
              <a:r>
                <a:rPr lang="it-IT" b="1">
                  <a:latin typeface="Symbol" charset="0"/>
                </a:rPr>
                <a:t>+ N</a:t>
              </a:r>
              <a:r>
                <a:rPr lang="it-IT" b="1" baseline="-25000">
                  <a:latin typeface="Symbol" charset="0"/>
                </a:rPr>
                <a:t>12</a:t>
              </a:r>
              <a:r>
                <a:rPr lang="it-IT" b="1"/>
                <a:t>W </a:t>
              </a:r>
              <a:r>
                <a:rPr lang="it-IT" b="1" baseline="30000">
                  <a:latin typeface="Symbol" charset="0"/>
                </a:rPr>
                <a:t>0 </a:t>
              </a:r>
              <a:r>
                <a:rPr lang="it-IT" b="1">
                  <a:latin typeface="Symbol" charset="0"/>
                </a:rPr>
                <a:t>+ N</a:t>
              </a:r>
              <a:r>
                <a:rPr lang="it-IT" b="1" baseline="-25000">
                  <a:latin typeface="Symbol" charset="0"/>
                </a:rPr>
                <a:t>13</a:t>
              </a:r>
              <a:r>
                <a:rPr lang="it-IT" b="1"/>
                <a:t>H</a:t>
              </a:r>
              <a:r>
                <a:rPr lang="it-IT" b="1" baseline="-25000"/>
                <a:t>d</a:t>
              </a:r>
              <a:r>
                <a:rPr lang="it-IT" b="1" baseline="30000">
                  <a:latin typeface="Symbol" charset="0"/>
                </a:rPr>
                <a:t>0 </a:t>
              </a:r>
              <a:r>
                <a:rPr lang="it-IT" b="1">
                  <a:latin typeface="Symbol" charset="0"/>
                </a:rPr>
                <a:t>+ N</a:t>
              </a:r>
              <a:r>
                <a:rPr lang="it-IT" b="1" baseline="-25000">
                  <a:latin typeface="Symbol" charset="0"/>
                </a:rPr>
                <a:t>14</a:t>
              </a:r>
              <a:r>
                <a:rPr lang="it-IT" b="1"/>
                <a:t>H</a:t>
              </a:r>
              <a:r>
                <a:rPr lang="it-IT" b="1" baseline="-25000"/>
                <a:t>u</a:t>
              </a:r>
              <a:r>
                <a:rPr lang="it-IT" b="1" baseline="30000">
                  <a:latin typeface="Symbol" charset="0"/>
                </a:rPr>
                <a:t>0</a:t>
              </a:r>
            </a:p>
            <a:p>
              <a:pPr eaLnBrk="1" hangingPunct="1">
                <a:buFont typeface="Symbol" charset="0"/>
                <a:buNone/>
              </a:pPr>
              <a:r>
                <a:rPr lang="it-IT" b="1" baseline="30000">
                  <a:latin typeface="Symbol" charset="0"/>
                </a:rPr>
                <a:t> </a:t>
              </a:r>
            </a:p>
          </p:txBody>
        </p:sp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>
              <a:off x="672" y="292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2502" name="Line 38"/>
            <p:cNvSpPr>
              <a:spLocks noChangeShapeType="1"/>
            </p:cNvSpPr>
            <p:nvPr/>
          </p:nvSpPr>
          <p:spPr bwMode="auto">
            <a:xfrm>
              <a:off x="1440" y="292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2503" name="Line 39"/>
            <p:cNvSpPr>
              <a:spLocks noChangeShapeType="1"/>
            </p:cNvSpPr>
            <p:nvPr/>
          </p:nvSpPr>
          <p:spPr bwMode="auto">
            <a:xfrm>
              <a:off x="2544" y="292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2504" name="AutoShape 40"/>
            <p:cNvSpPr>
              <a:spLocks/>
            </p:cNvSpPr>
            <p:nvPr/>
          </p:nvSpPr>
          <p:spPr bwMode="auto">
            <a:xfrm rot="-5400000">
              <a:off x="2520" y="2280"/>
              <a:ext cx="48" cy="1248"/>
            </a:xfrm>
            <a:prstGeom prst="leftBrace">
              <a:avLst>
                <a:gd name="adj1" fmla="val 21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505" name="Text Box 41"/>
            <p:cNvSpPr txBox="1">
              <a:spLocks noChangeArrowheads="1"/>
            </p:cNvSpPr>
            <p:nvPr/>
          </p:nvSpPr>
          <p:spPr bwMode="auto">
            <a:xfrm>
              <a:off x="432" y="3253"/>
              <a:ext cx="61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000" b="1"/>
                <a:t>BINO</a:t>
              </a:r>
            </a:p>
          </p:txBody>
        </p: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1164" y="3253"/>
              <a:ext cx="65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000" b="1"/>
                <a:t>WINO</a:t>
              </a:r>
            </a:p>
          </p:txBody>
        </p:sp>
        <p:sp>
          <p:nvSpPr>
            <p:cNvPr id="62507" name="Text Box 43"/>
            <p:cNvSpPr txBox="1">
              <a:spLocks noChangeArrowheads="1"/>
            </p:cNvSpPr>
            <p:nvPr/>
          </p:nvSpPr>
          <p:spPr bwMode="auto">
            <a:xfrm>
              <a:off x="2112" y="3253"/>
              <a:ext cx="1090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000" b="1"/>
                <a:t>HIGGSINO</a:t>
              </a:r>
            </a:p>
          </p:txBody>
        </p:sp>
      </p:grpSp>
      <p:grpSp>
        <p:nvGrpSpPr>
          <p:cNvPr id="62508" name="Group 44"/>
          <p:cNvGrpSpPr>
            <a:grpSpLocks/>
          </p:cNvGrpSpPr>
          <p:nvPr/>
        </p:nvGrpSpPr>
        <p:grpSpPr bwMode="auto">
          <a:xfrm>
            <a:off x="609600" y="5105400"/>
            <a:ext cx="3429000" cy="1600200"/>
            <a:chOff x="384" y="3216"/>
            <a:chExt cx="2160" cy="1008"/>
          </a:xfrm>
        </p:grpSpPr>
        <p:grpSp>
          <p:nvGrpSpPr>
            <p:cNvPr id="62509" name="Group 45"/>
            <p:cNvGrpSpPr>
              <a:grpSpLocks/>
            </p:cNvGrpSpPr>
            <p:nvPr/>
          </p:nvGrpSpPr>
          <p:grpSpPr bwMode="auto">
            <a:xfrm>
              <a:off x="384" y="3264"/>
              <a:ext cx="2160" cy="960"/>
              <a:chOff x="144" y="3264"/>
              <a:chExt cx="2160" cy="960"/>
            </a:xfrm>
          </p:grpSpPr>
          <p:sp>
            <p:nvSpPr>
              <p:cNvPr id="62510" name="Rectangle 46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2160" cy="960"/>
              </a:xfrm>
              <a:prstGeom prst="rect">
                <a:avLst/>
              </a:prstGeom>
              <a:solidFill>
                <a:srgbClr val="D9EE8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511" name="Group 47"/>
              <p:cNvGrpSpPr>
                <a:grpSpLocks/>
              </p:cNvGrpSpPr>
              <p:nvPr/>
            </p:nvGrpSpPr>
            <p:grpSpPr bwMode="auto">
              <a:xfrm>
                <a:off x="432" y="3312"/>
                <a:ext cx="840" cy="832"/>
                <a:chOff x="432" y="3312"/>
                <a:chExt cx="840" cy="832"/>
              </a:xfrm>
            </p:grpSpPr>
            <p:grpSp>
              <p:nvGrpSpPr>
                <p:cNvPr id="62512" name="Group 48"/>
                <p:cNvGrpSpPr>
                  <a:grpSpLocks/>
                </p:cNvGrpSpPr>
                <p:nvPr/>
              </p:nvGrpSpPr>
              <p:grpSpPr bwMode="auto">
                <a:xfrm>
                  <a:off x="672" y="3408"/>
                  <a:ext cx="432" cy="192"/>
                  <a:chOff x="384" y="3408"/>
                  <a:chExt cx="432" cy="192"/>
                </a:xfrm>
              </p:grpSpPr>
              <p:sp>
                <p:nvSpPr>
                  <p:cNvPr id="6251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340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14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3408"/>
                    <a:ext cx="24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15" name="Group 51"/>
                <p:cNvGrpSpPr>
                  <a:grpSpLocks/>
                </p:cNvGrpSpPr>
                <p:nvPr/>
              </p:nvGrpSpPr>
              <p:grpSpPr bwMode="auto">
                <a:xfrm rot="-10812697">
                  <a:off x="624" y="3840"/>
                  <a:ext cx="432" cy="192"/>
                  <a:chOff x="384" y="3408"/>
                  <a:chExt cx="432" cy="192"/>
                </a:xfrm>
              </p:grpSpPr>
              <p:sp>
                <p:nvSpPr>
                  <p:cNvPr id="6251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340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517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3408"/>
                    <a:ext cx="24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518" name="Line 54"/>
                <p:cNvSpPr>
                  <a:spLocks noChangeShapeType="1"/>
                </p:cNvSpPr>
                <p:nvPr/>
              </p:nvSpPr>
              <p:spPr bwMode="auto">
                <a:xfrm>
                  <a:off x="864" y="3600"/>
                  <a:ext cx="0" cy="2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62519" name="Object 55"/>
                <p:cNvGraphicFramePr>
                  <a:graphicFrameLocks noChangeAspect="1"/>
                </p:cNvGraphicFramePr>
                <p:nvPr/>
              </p:nvGraphicFramePr>
              <p:xfrm>
                <a:off x="480" y="3312"/>
                <a:ext cx="182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45" name="Equation" r:id="rId4" imgW="177800" imgH="203200" progId="Equation.3">
                        <p:embed/>
                      </p:oleObj>
                    </mc:Choice>
                    <mc:Fallback>
                      <p:oleObj name="Equation" r:id="rId4" imgW="1778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" y="3312"/>
                              <a:ext cx="182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20" name="Object 56"/>
                <p:cNvGraphicFramePr>
                  <a:graphicFrameLocks noChangeAspect="1"/>
                </p:cNvGraphicFramePr>
                <p:nvPr/>
              </p:nvGraphicFramePr>
              <p:xfrm>
                <a:off x="432" y="3936"/>
                <a:ext cx="182" cy="2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46" name="Equation" r:id="rId6" imgW="177800" imgH="203200" progId="Equation.3">
                        <p:embed/>
                      </p:oleObj>
                    </mc:Choice>
                    <mc:Fallback>
                      <p:oleObj name="Equation" r:id="rId6" imgW="1778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2" y="3936"/>
                              <a:ext cx="182" cy="2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21" name="Object 57"/>
                <p:cNvGraphicFramePr>
                  <a:graphicFrameLocks noChangeAspect="1"/>
                </p:cNvGraphicFramePr>
                <p:nvPr/>
              </p:nvGraphicFramePr>
              <p:xfrm>
                <a:off x="672" y="3600"/>
                <a:ext cx="128" cy="1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47" name="Equation" r:id="rId8" imgW="101600" imgH="152400" progId="Equation.3">
                        <p:embed/>
                      </p:oleObj>
                    </mc:Choice>
                    <mc:Fallback>
                      <p:oleObj name="Equation" r:id="rId8" imgW="101600" imgH="152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3600"/>
                              <a:ext cx="128" cy="19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22" name="Object 58"/>
                <p:cNvGraphicFramePr>
                  <a:graphicFrameLocks noChangeAspect="1"/>
                </p:cNvGraphicFramePr>
                <p:nvPr/>
              </p:nvGraphicFramePr>
              <p:xfrm>
                <a:off x="1160" y="3336"/>
                <a:ext cx="112" cy="1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48" name="Equation" r:id="rId10" imgW="88900" imgH="114300" progId="Equation.3">
                        <p:embed/>
                      </p:oleObj>
                    </mc:Choice>
                    <mc:Fallback>
                      <p:oleObj name="Equation" r:id="rId10" imgW="889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60" y="3336"/>
                              <a:ext cx="112" cy="1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23" name="Object 59"/>
                <p:cNvGraphicFramePr>
                  <a:graphicFrameLocks noChangeAspect="1"/>
                </p:cNvGraphicFramePr>
                <p:nvPr/>
              </p:nvGraphicFramePr>
              <p:xfrm>
                <a:off x="1104" y="3984"/>
                <a:ext cx="112" cy="1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49" name="Equation" r:id="rId12" imgW="88900" imgH="114300" progId="Equation.3">
                        <p:embed/>
                      </p:oleObj>
                    </mc:Choice>
                    <mc:Fallback>
                      <p:oleObj name="Equation" r:id="rId12" imgW="88900" imgH="114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4" y="3984"/>
                              <a:ext cx="112" cy="1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2524" name="Text Box 60"/>
              <p:cNvSpPr txBox="1">
                <a:spLocks noChangeArrowheads="1"/>
              </p:cNvSpPr>
              <p:nvPr/>
            </p:nvSpPr>
            <p:spPr bwMode="auto">
              <a:xfrm>
                <a:off x="1392" y="3648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+ res</a:t>
                </a:r>
              </a:p>
            </p:txBody>
          </p:sp>
        </p:grpSp>
        <p:sp>
          <p:nvSpPr>
            <p:cNvPr id="62525" name="Line 61"/>
            <p:cNvSpPr>
              <a:spLocks noChangeShapeType="1"/>
            </p:cNvSpPr>
            <p:nvPr/>
          </p:nvSpPr>
          <p:spPr bwMode="auto">
            <a:xfrm flipH="1">
              <a:off x="1584" y="3216"/>
              <a:ext cx="288" cy="240"/>
            </a:xfrm>
            <a:prstGeom prst="line">
              <a:avLst/>
            </a:prstGeom>
            <a:noFill/>
            <a:ln w="28575">
              <a:solidFill>
                <a:srgbClr val="0047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26" name="Group 62"/>
          <p:cNvGrpSpPr>
            <a:grpSpLocks/>
          </p:cNvGrpSpPr>
          <p:nvPr/>
        </p:nvGrpSpPr>
        <p:grpSpPr bwMode="auto">
          <a:xfrm>
            <a:off x="4191000" y="5105400"/>
            <a:ext cx="4419600" cy="1600200"/>
            <a:chOff x="2640" y="3216"/>
            <a:chExt cx="2784" cy="1008"/>
          </a:xfrm>
        </p:grpSpPr>
        <p:grpSp>
          <p:nvGrpSpPr>
            <p:cNvPr id="62527" name="Group 63"/>
            <p:cNvGrpSpPr>
              <a:grpSpLocks/>
            </p:cNvGrpSpPr>
            <p:nvPr/>
          </p:nvGrpSpPr>
          <p:grpSpPr bwMode="auto">
            <a:xfrm>
              <a:off x="2784" y="3264"/>
              <a:ext cx="2640" cy="960"/>
              <a:chOff x="2448" y="3264"/>
              <a:chExt cx="2640" cy="960"/>
            </a:xfrm>
          </p:grpSpPr>
          <p:sp>
            <p:nvSpPr>
              <p:cNvPr id="62528" name="Rectangle 64"/>
              <p:cNvSpPr>
                <a:spLocks noChangeArrowheads="1"/>
              </p:cNvSpPr>
              <p:nvPr/>
            </p:nvSpPr>
            <p:spPr bwMode="auto">
              <a:xfrm>
                <a:off x="2448" y="3264"/>
                <a:ext cx="2640" cy="960"/>
              </a:xfrm>
              <a:prstGeom prst="rect">
                <a:avLst/>
              </a:prstGeom>
              <a:solidFill>
                <a:srgbClr val="D9EE8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529" name="Group 65"/>
              <p:cNvGrpSpPr>
                <a:grpSpLocks/>
              </p:cNvGrpSpPr>
              <p:nvPr/>
            </p:nvGrpSpPr>
            <p:grpSpPr bwMode="auto">
              <a:xfrm>
                <a:off x="2581" y="3351"/>
                <a:ext cx="890" cy="742"/>
                <a:chOff x="4014" y="2341"/>
                <a:chExt cx="1265" cy="1071"/>
              </a:xfrm>
            </p:grpSpPr>
            <p:sp>
              <p:nvSpPr>
                <p:cNvPr id="62530" name="Freeform 66"/>
                <p:cNvSpPr>
                  <a:spLocks/>
                </p:cNvSpPr>
                <p:nvPr/>
              </p:nvSpPr>
              <p:spPr bwMode="auto">
                <a:xfrm rot="-2392388">
                  <a:off x="4510" y="2599"/>
                  <a:ext cx="343" cy="34"/>
                </a:xfrm>
                <a:custGeom>
                  <a:avLst/>
                  <a:gdLst>
                    <a:gd name="T0" fmla="*/ 0 w 1361"/>
                    <a:gd name="T1" fmla="*/ 204 h 355"/>
                    <a:gd name="T2" fmla="*/ 136 w 1361"/>
                    <a:gd name="T3" fmla="*/ 23 h 355"/>
                    <a:gd name="T4" fmla="*/ 272 w 1361"/>
                    <a:gd name="T5" fmla="*/ 340 h 355"/>
                    <a:gd name="T6" fmla="*/ 408 w 1361"/>
                    <a:gd name="T7" fmla="*/ 23 h 355"/>
                    <a:gd name="T8" fmla="*/ 544 w 1361"/>
                    <a:gd name="T9" fmla="*/ 340 h 355"/>
                    <a:gd name="T10" fmla="*/ 680 w 1361"/>
                    <a:gd name="T11" fmla="*/ 23 h 355"/>
                    <a:gd name="T12" fmla="*/ 771 w 1361"/>
                    <a:gd name="T13" fmla="*/ 340 h 355"/>
                    <a:gd name="T14" fmla="*/ 907 w 1361"/>
                    <a:gd name="T15" fmla="*/ 68 h 355"/>
                    <a:gd name="T16" fmla="*/ 998 w 1361"/>
                    <a:gd name="T17" fmla="*/ 340 h 355"/>
                    <a:gd name="T18" fmla="*/ 1134 w 1361"/>
                    <a:gd name="T19" fmla="*/ 68 h 355"/>
                    <a:gd name="T20" fmla="*/ 1270 w 1361"/>
                    <a:gd name="T21" fmla="*/ 340 h 355"/>
                    <a:gd name="T22" fmla="*/ 1361 w 1361"/>
                    <a:gd name="T23" fmla="*/ 159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61" h="355">
                      <a:moveTo>
                        <a:pt x="0" y="204"/>
                      </a:moveTo>
                      <a:cubicBezTo>
                        <a:pt x="45" y="102"/>
                        <a:pt x="91" y="0"/>
                        <a:pt x="136" y="23"/>
                      </a:cubicBezTo>
                      <a:cubicBezTo>
                        <a:pt x="181" y="46"/>
                        <a:pt x="227" y="340"/>
                        <a:pt x="272" y="340"/>
                      </a:cubicBezTo>
                      <a:cubicBezTo>
                        <a:pt x="317" y="340"/>
                        <a:pt x="363" y="23"/>
                        <a:pt x="408" y="23"/>
                      </a:cubicBezTo>
                      <a:cubicBezTo>
                        <a:pt x="453" y="23"/>
                        <a:pt x="499" y="340"/>
                        <a:pt x="544" y="340"/>
                      </a:cubicBezTo>
                      <a:cubicBezTo>
                        <a:pt x="589" y="340"/>
                        <a:pt x="642" y="23"/>
                        <a:pt x="680" y="23"/>
                      </a:cubicBezTo>
                      <a:cubicBezTo>
                        <a:pt x="718" y="23"/>
                        <a:pt x="733" y="333"/>
                        <a:pt x="771" y="340"/>
                      </a:cubicBezTo>
                      <a:cubicBezTo>
                        <a:pt x="809" y="347"/>
                        <a:pt x="869" y="68"/>
                        <a:pt x="907" y="68"/>
                      </a:cubicBezTo>
                      <a:cubicBezTo>
                        <a:pt x="945" y="68"/>
                        <a:pt x="960" y="340"/>
                        <a:pt x="998" y="340"/>
                      </a:cubicBezTo>
                      <a:cubicBezTo>
                        <a:pt x="1036" y="340"/>
                        <a:pt x="1089" y="68"/>
                        <a:pt x="1134" y="68"/>
                      </a:cubicBezTo>
                      <a:cubicBezTo>
                        <a:pt x="1179" y="68"/>
                        <a:pt x="1232" y="325"/>
                        <a:pt x="1270" y="340"/>
                      </a:cubicBezTo>
                      <a:cubicBezTo>
                        <a:pt x="1308" y="355"/>
                        <a:pt x="1346" y="189"/>
                        <a:pt x="1361" y="159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531" name="Freeform 67"/>
                <p:cNvSpPr>
                  <a:spLocks/>
                </p:cNvSpPr>
                <p:nvPr/>
              </p:nvSpPr>
              <p:spPr bwMode="auto">
                <a:xfrm rot="13652100">
                  <a:off x="4487" y="3143"/>
                  <a:ext cx="369" cy="32"/>
                </a:xfrm>
                <a:custGeom>
                  <a:avLst/>
                  <a:gdLst>
                    <a:gd name="T0" fmla="*/ 0 w 1361"/>
                    <a:gd name="T1" fmla="*/ 204 h 355"/>
                    <a:gd name="T2" fmla="*/ 136 w 1361"/>
                    <a:gd name="T3" fmla="*/ 23 h 355"/>
                    <a:gd name="T4" fmla="*/ 272 w 1361"/>
                    <a:gd name="T5" fmla="*/ 340 h 355"/>
                    <a:gd name="T6" fmla="*/ 408 w 1361"/>
                    <a:gd name="T7" fmla="*/ 23 h 355"/>
                    <a:gd name="T8" fmla="*/ 544 w 1361"/>
                    <a:gd name="T9" fmla="*/ 340 h 355"/>
                    <a:gd name="T10" fmla="*/ 680 w 1361"/>
                    <a:gd name="T11" fmla="*/ 23 h 355"/>
                    <a:gd name="T12" fmla="*/ 771 w 1361"/>
                    <a:gd name="T13" fmla="*/ 340 h 355"/>
                    <a:gd name="T14" fmla="*/ 907 w 1361"/>
                    <a:gd name="T15" fmla="*/ 68 h 355"/>
                    <a:gd name="T16" fmla="*/ 998 w 1361"/>
                    <a:gd name="T17" fmla="*/ 340 h 355"/>
                    <a:gd name="T18" fmla="*/ 1134 w 1361"/>
                    <a:gd name="T19" fmla="*/ 68 h 355"/>
                    <a:gd name="T20" fmla="*/ 1270 w 1361"/>
                    <a:gd name="T21" fmla="*/ 340 h 355"/>
                    <a:gd name="T22" fmla="*/ 1361 w 1361"/>
                    <a:gd name="T23" fmla="*/ 159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61" h="355">
                      <a:moveTo>
                        <a:pt x="0" y="204"/>
                      </a:moveTo>
                      <a:cubicBezTo>
                        <a:pt x="45" y="102"/>
                        <a:pt x="91" y="0"/>
                        <a:pt x="136" y="23"/>
                      </a:cubicBezTo>
                      <a:cubicBezTo>
                        <a:pt x="181" y="46"/>
                        <a:pt x="227" y="340"/>
                        <a:pt x="272" y="340"/>
                      </a:cubicBezTo>
                      <a:cubicBezTo>
                        <a:pt x="317" y="340"/>
                        <a:pt x="363" y="23"/>
                        <a:pt x="408" y="23"/>
                      </a:cubicBezTo>
                      <a:cubicBezTo>
                        <a:pt x="453" y="23"/>
                        <a:pt x="499" y="340"/>
                        <a:pt x="544" y="340"/>
                      </a:cubicBezTo>
                      <a:cubicBezTo>
                        <a:pt x="589" y="340"/>
                        <a:pt x="642" y="23"/>
                        <a:pt x="680" y="23"/>
                      </a:cubicBezTo>
                      <a:cubicBezTo>
                        <a:pt x="718" y="23"/>
                        <a:pt x="733" y="333"/>
                        <a:pt x="771" y="340"/>
                      </a:cubicBezTo>
                      <a:cubicBezTo>
                        <a:pt x="809" y="347"/>
                        <a:pt x="869" y="68"/>
                        <a:pt x="907" y="68"/>
                      </a:cubicBezTo>
                      <a:cubicBezTo>
                        <a:pt x="945" y="68"/>
                        <a:pt x="960" y="340"/>
                        <a:pt x="998" y="340"/>
                      </a:cubicBezTo>
                      <a:cubicBezTo>
                        <a:pt x="1036" y="340"/>
                        <a:pt x="1089" y="68"/>
                        <a:pt x="1134" y="68"/>
                      </a:cubicBezTo>
                      <a:cubicBezTo>
                        <a:pt x="1179" y="68"/>
                        <a:pt x="1232" y="325"/>
                        <a:pt x="1270" y="340"/>
                      </a:cubicBezTo>
                      <a:cubicBezTo>
                        <a:pt x="1308" y="355"/>
                        <a:pt x="1346" y="189"/>
                        <a:pt x="1361" y="159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62532" name="AutoShape 68"/>
                <p:cNvCxnSpPr>
                  <a:cxnSpLocks noChangeShapeType="1"/>
                  <a:stCxn id="62530" idx="0"/>
                  <a:endCxn id="62531" idx="11"/>
                </p:cNvCxnSpPr>
                <p:nvPr/>
              </p:nvCxnSpPr>
              <p:spPr bwMode="auto">
                <a:xfrm>
                  <a:off x="4551" y="2736"/>
                  <a:ext cx="4" cy="2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533" name="AutoShape 69"/>
                <p:cNvCxnSpPr>
                  <a:cxnSpLocks noChangeShapeType="1"/>
                  <a:stCxn id="62530" idx="0"/>
                </p:cNvCxnSpPr>
                <p:nvPr/>
              </p:nvCxnSpPr>
              <p:spPr bwMode="auto">
                <a:xfrm flipH="1" flipV="1">
                  <a:off x="4327" y="2520"/>
                  <a:ext cx="224" cy="20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534" name="AutoShape 70"/>
                <p:cNvCxnSpPr>
                  <a:cxnSpLocks noChangeShapeType="1"/>
                  <a:stCxn id="62531" idx="11"/>
                </p:cNvCxnSpPr>
                <p:nvPr/>
              </p:nvCxnSpPr>
              <p:spPr bwMode="auto">
                <a:xfrm flipH="1">
                  <a:off x="4319" y="3024"/>
                  <a:ext cx="228" cy="24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aphicFrame>
              <p:nvGraphicFramePr>
                <p:cNvPr id="62535" name="Object 71"/>
                <p:cNvGraphicFramePr>
                  <a:graphicFrameLocks noChangeAspect="1"/>
                </p:cNvGraphicFramePr>
                <p:nvPr/>
              </p:nvGraphicFramePr>
              <p:xfrm>
                <a:off x="4111" y="3113"/>
                <a:ext cx="266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50" name="Equation" r:id="rId14" imgW="203508" imgH="228898" progId="Equation.3">
                        <p:embed/>
                      </p:oleObj>
                    </mc:Choice>
                    <mc:Fallback>
                      <p:oleObj name="Equation" r:id="rId14" imgW="203508" imgH="22889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11" y="3113"/>
                              <a:ext cx="266" cy="2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36" name="Object 72"/>
                <p:cNvGraphicFramePr>
                  <a:graphicFrameLocks noChangeAspect="1"/>
                </p:cNvGraphicFramePr>
                <p:nvPr/>
              </p:nvGraphicFramePr>
              <p:xfrm>
                <a:off x="4105" y="2341"/>
                <a:ext cx="266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51" name="Equation" r:id="rId16" imgW="203508" imgH="228898" progId="Equation.3">
                        <p:embed/>
                      </p:oleObj>
                    </mc:Choice>
                    <mc:Fallback>
                      <p:oleObj name="Equation" r:id="rId16" imgW="203508" imgH="22889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05" y="2341"/>
                              <a:ext cx="266" cy="29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37" name="Object 73"/>
                <p:cNvGraphicFramePr>
                  <a:graphicFrameLocks noChangeAspect="1"/>
                </p:cNvGraphicFramePr>
                <p:nvPr/>
              </p:nvGraphicFramePr>
              <p:xfrm>
                <a:off x="4014" y="2704"/>
                <a:ext cx="582" cy="3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52" name="Equation" r:id="rId18" imgW="444511" imgH="254176" progId="Equation.3">
                        <p:embed/>
                      </p:oleObj>
                    </mc:Choice>
                    <mc:Fallback>
                      <p:oleObj name="Equation" r:id="rId18" imgW="444511" imgH="254176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14" y="2704"/>
                              <a:ext cx="582" cy="3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38" name="Object 74"/>
                <p:cNvGraphicFramePr>
                  <a:graphicFrameLocks noChangeAspect="1"/>
                </p:cNvGraphicFramePr>
                <p:nvPr/>
              </p:nvGraphicFramePr>
              <p:xfrm>
                <a:off x="4830" y="2393"/>
                <a:ext cx="449" cy="2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53" name="Equation" r:id="rId20" imgW="343148" imgH="203508" progId="Equation.3">
                        <p:embed/>
                      </p:oleObj>
                    </mc:Choice>
                    <mc:Fallback>
                      <p:oleObj name="Equation" r:id="rId20" imgW="343148" imgH="20350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30" y="2393"/>
                              <a:ext cx="449" cy="2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539" name="Object 75"/>
                <p:cNvGraphicFramePr>
                  <a:graphicFrameLocks noChangeAspect="1"/>
                </p:cNvGraphicFramePr>
                <p:nvPr/>
              </p:nvGraphicFramePr>
              <p:xfrm>
                <a:off x="4830" y="3119"/>
                <a:ext cx="449" cy="2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54" name="Equation" r:id="rId22" imgW="343148" imgH="203508" progId="Equation.3">
                        <p:embed/>
                      </p:oleObj>
                    </mc:Choice>
                    <mc:Fallback>
                      <p:oleObj name="Equation" r:id="rId22" imgW="343148" imgH="20350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30" y="3119"/>
                              <a:ext cx="449" cy="26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2540" name="Text Box 76"/>
              <p:cNvSpPr txBox="1">
                <a:spLocks noChangeArrowheads="1"/>
              </p:cNvSpPr>
              <p:nvPr/>
            </p:nvSpPr>
            <p:spPr bwMode="auto">
              <a:xfrm>
                <a:off x="3648" y="3648"/>
                <a:ext cx="12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+ coannihilation</a:t>
                </a:r>
              </a:p>
            </p:txBody>
          </p:sp>
        </p:grpSp>
        <p:sp>
          <p:nvSpPr>
            <p:cNvPr id="62541" name="Line 77"/>
            <p:cNvSpPr>
              <a:spLocks noChangeShapeType="1"/>
            </p:cNvSpPr>
            <p:nvPr/>
          </p:nvSpPr>
          <p:spPr bwMode="auto">
            <a:xfrm>
              <a:off x="2640" y="3216"/>
              <a:ext cx="240" cy="192"/>
            </a:xfrm>
            <a:prstGeom prst="line">
              <a:avLst/>
            </a:prstGeom>
            <a:noFill/>
            <a:ln w="28575">
              <a:solidFill>
                <a:srgbClr val="0047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2" name="Line 78"/>
            <p:cNvSpPr>
              <a:spLocks noChangeShapeType="1"/>
            </p:cNvSpPr>
            <p:nvPr/>
          </p:nvSpPr>
          <p:spPr bwMode="auto">
            <a:xfrm flipH="1">
              <a:off x="3360" y="3216"/>
              <a:ext cx="144" cy="192"/>
            </a:xfrm>
            <a:prstGeom prst="line">
              <a:avLst/>
            </a:prstGeom>
            <a:noFill/>
            <a:ln w="28575">
              <a:solidFill>
                <a:srgbClr val="0047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BD13C-143E-2D41-AFEC-87184765AF1A}" type="slidenum">
              <a:rPr lang="en-US" sz="1400" i="0">
                <a:solidFill>
                  <a:srgbClr val="000000"/>
                </a:solidFill>
              </a:rPr>
              <a:pPr/>
              <a:t>9</a:t>
            </a:fld>
            <a:endParaRPr lang="en-US" sz="1400" i="0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86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eaLnBrk="1" hangingPunct="1">
              <a:buClr>
                <a:srgbClr val="008700"/>
              </a:buClr>
              <a:defRPr/>
            </a:pPr>
            <a:r>
              <a:rPr lang="en-US" sz="3200" i="1" dirty="0" smtClean="0">
                <a:solidFill>
                  <a:srgbClr val="970000"/>
                </a:solidFill>
              </a:rPr>
              <a:t>EDMs &amp; BSM Physics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2294215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3200" i="1" dirty="0" smtClean="0">
                <a:solidFill>
                  <a:srgbClr val="000090"/>
                </a:solidFill>
              </a:rPr>
              <a:t>d ~ (10</a:t>
            </a:r>
            <a:r>
              <a:rPr lang="en-US" sz="3200" i="1" baseline="30000" dirty="0" smtClean="0">
                <a:solidFill>
                  <a:srgbClr val="000090"/>
                </a:solidFill>
              </a:rPr>
              <a:t>-16</a:t>
            </a:r>
            <a:r>
              <a:rPr lang="en-US" sz="3200" i="1" dirty="0" smtClean="0">
                <a:solidFill>
                  <a:srgbClr val="000090"/>
                </a:solidFill>
              </a:rPr>
              <a:t> e cm)  x  </a:t>
            </a:r>
            <a:r>
              <a:rPr lang="en-US" sz="3200" i="1" dirty="0" smtClean="0">
                <a:solidFill>
                  <a:srgbClr val="660066"/>
                </a:solidFill>
              </a:rPr>
              <a:t>(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u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/ </a:t>
            </a:r>
            <a:r>
              <a:rPr lang="en-US" sz="320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)</a:t>
            </a:r>
            <a:r>
              <a:rPr lang="en-US" sz="3200" i="1" baseline="30000" dirty="0" smtClean="0">
                <a:solidFill>
                  <a:srgbClr val="660066"/>
                </a:solidFill>
                <a:cs typeface="Symbol" charset="2"/>
              </a:rPr>
              <a:t>2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 </a:t>
            </a:r>
            <a:r>
              <a:rPr lang="en-US" sz="3200" i="1" dirty="0" err="1" smtClean="0">
                <a:solidFill>
                  <a:srgbClr val="660066"/>
                </a:solidFill>
                <a:cs typeface="Symbol" charset="2"/>
              </a:rPr>
              <a:t>sin</a:t>
            </a:r>
            <a:r>
              <a:rPr lang="en-US" sz="3200" i="1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x </a:t>
            </a:r>
            <a:r>
              <a:rPr lang="en-US" sz="3200" i="1" dirty="0" err="1" smtClean="0">
                <a:solidFill>
                  <a:srgbClr val="800000"/>
                </a:solidFill>
                <a:cs typeface="Symbol" charset="2"/>
              </a:rPr>
              <a:t>y</a:t>
            </a:r>
            <a:r>
              <a:rPr lang="en-US" sz="3200" i="1" baseline="-25000" dirty="0" err="1" smtClean="0">
                <a:solidFill>
                  <a:srgbClr val="800000"/>
                </a:solidFill>
                <a:cs typeface="Symbol" charset="2"/>
              </a:rPr>
              <a:t>f</a:t>
            </a:r>
            <a:r>
              <a:rPr lang="en-US" sz="3200" i="1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660066"/>
                </a:solidFill>
                <a:cs typeface="Symbol" charset="2"/>
              </a:rPr>
              <a:t>F</a:t>
            </a:r>
            <a:endParaRPr lang="en-US" sz="32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3200" b="1" i="1">
                <a:solidFill>
                  <a:srgbClr val="333399"/>
                </a:solidFill>
              </a:rPr>
              <a:t>Sfermion Mixing </a:t>
            </a:r>
            <a:endParaRPr lang="en-US" sz="3200" b="1" i="1">
              <a:solidFill>
                <a:srgbClr val="333399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3400" y="1600200"/>
            <a:ext cx="8153400" cy="4648200"/>
          </a:xfrm>
          <a:prstGeom prst="rect">
            <a:avLst/>
          </a:prstGeom>
          <a:solidFill>
            <a:srgbClr val="E3D8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Sfermion mass matrix  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066800" y="2590800"/>
          <a:ext cx="308451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1" name="Equation" r:id="rId5" imgW="1168400" imgH="508000" progId="Equation.3">
                  <p:embed/>
                </p:oleObj>
              </mc:Choice>
              <mc:Fallback>
                <p:oleObj name="Equation" r:id="rId5" imgW="1168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084513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1143000" y="4419600"/>
            <a:ext cx="6096000" cy="1155700"/>
            <a:chOff x="1680" y="2256"/>
            <a:chExt cx="3840" cy="728"/>
          </a:xfrm>
        </p:grpSpPr>
        <p:graphicFrame>
          <p:nvGraphicFramePr>
            <p:cNvPr id="61447" name="Object 7"/>
            <p:cNvGraphicFramePr>
              <a:graphicFrameLocks noChangeAspect="1"/>
            </p:cNvGraphicFramePr>
            <p:nvPr/>
          </p:nvGraphicFramePr>
          <p:xfrm>
            <a:off x="1680" y="2256"/>
            <a:ext cx="2448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42" name="Equation" r:id="rId7" imgW="1536700" imgH="457200" progId="Equation.3">
                    <p:embed/>
                  </p:oleObj>
                </mc:Choice>
                <mc:Fallback>
                  <p:oleObj name="Equation" r:id="rId7" imgW="15367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56"/>
                          <a:ext cx="2448" cy="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4560" y="2304"/>
              <a:ext cx="96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4A1079"/>
                  </a:solidFill>
                  <a:latin typeface="Times" charset="0"/>
                </a:rPr>
                <a:t>Q</a:t>
              </a:r>
              <a:r>
                <a:rPr lang="en-US" baseline="-25000">
                  <a:solidFill>
                    <a:srgbClr val="4A1079"/>
                  </a:solidFill>
                  <a:latin typeface="Times" charset="0"/>
                </a:rPr>
                <a:t>f</a:t>
              </a:r>
              <a:r>
                <a:rPr lang="en-US">
                  <a:solidFill>
                    <a:srgbClr val="4A1079"/>
                  </a:solidFill>
                  <a:latin typeface="Times" charset="0"/>
                </a:rPr>
                <a:t> &lt; 0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4A1079"/>
                  </a:solidFill>
                  <a:latin typeface="Times" charset="0"/>
                </a:rPr>
                <a:t>Q</a:t>
              </a:r>
              <a:r>
                <a:rPr lang="en-US" baseline="-25000">
                  <a:solidFill>
                    <a:srgbClr val="4A1079"/>
                  </a:solidFill>
                  <a:latin typeface="Times" charset="0"/>
                </a:rPr>
                <a:t>f</a:t>
              </a:r>
              <a:r>
                <a:rPr lang="en-US">
                  <a:solidFill>
                    <a:srgbClr val="4A1079"/>
                  </a:solidFill>
                  <a:latin typeface="Times" charset="0"/>
                </a:rPr>
                <a:t> &gt; 0</a:t>
              </a:r>
            </a:p>
          </p:txBody>
        </p:sp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6172200" y="1828800"/>
            <a:ext cx="2286000" cy="2422525"/>
            <a:chOff x="3888" y="1152"/>
            <a:chExt cx="1440" cy="1526"/>
          </a:xfrm>
        </p:grpSpPr>
        <p:grpSp>
          <p:nvGrpSpPr>
            <p:cNvPr id="61450" name="Group 10"/>
            <p:cNvGrpSpPr>
              <a:grpSpLocks/>
            </p:cNvGrpSpPr>
            <p:nvPr/>
          </p:nvGrpSpPr>
          <p:grpSpPr bwMode="auto">
            <a:xfrm>
              <a:off x="3888" y="2160"/>
              <a:ext cx="1440" cy="518"/>
              <a:chOff x="3840" y="2160"/>
              <a:chExt cx="1440" cy="518"/>
            </a:xfrm>
          </p:grpSpPr>
          <p:sp>
            <p:nvSpPr>
              <p:cNvPr id="61451" name="Text Box 11"/>
              <p:cNvSpPr txBox="1">
                <a:spLocks noChangeArrowheads="1"/>
              </p:cNvSpPr>
              <p:nvPr/>
            </p:nvSpPr>
            <p:spPr bwMode="auto">
              <a:xfrm>
                <a:off x="3840" y="2160"/>
                <a:ext cx="144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50000"/>
                    </a:solidFill>
                  </a:rPr>
                  <a:t>T &lt;&lt; T</a:t>
                </a:r>
                <a:r>
                  <a:rPr lang="en-US" sz="2000" i="1" baseline="-25000">
                    <a:solidFill>
                      <a:srgbClr val="950000"/>
                    </a:solidFill>
                  </a:rPr>
                  <a:t>EW </a:t>
                </a:r>
                <a:r>
                  <a:rPr lang="en-US" sz="2000" i="1">
                    <a:solidFill>
                      <a:srgbClr val="950000"/>
                    </a:solidFill>
                  </a:rPr>
                  <a:t>:</a:t>
                </a:r>
                <a:r>
                  <a:rPr lang="en-US" sz="2000" i="1">
                    <a:solidFill>
                      <a:schemeClr val="accent2"/>
                    </a:solidFill>
                  </a:rPr>
                  <a:t> mixing of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L</a:t>
                </a:r>
                <a:r>
                  <a:rPr lang="en-US" sz="2000" i="1">
                    <a:solidFill>
                      <a:schemeClr val="accent2"/>
                    </a:solidFill>
                  </a:rPr>
                  <a:t>,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R</a:t>
                </a:r>
                <a:r>
                  <a:rPr lang="en-US" sz="2000" i="1">
                    <a:solidFill>
                      <a:schemeClr val="accent2"/>
                    </a:solidFill>
                  </a:rPr>
                  <a:t> to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sz="2000" i="1">
                    <a:solidFill>
                      <a:schemeClr val="accent2"/>
                    </a:solidFill>
                  </a:rPr>
                  <a:t>,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2</a:t>
                </a:r>
                <a:endParaRPr lang="en-US" sz="2000" i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452" name="Text Box 12"/>
              <p:cNvSpPr txBox="1">
                <a:spLocks noChangeArrowheads="1"/>
              </p:cNvSpPr>
              <p:nvPr/>
            </p:nvSpPr>
            <p:spPr bwMode="auto">
              <a:xfrm>
                <a:off x="4032" y="23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1453" name="Text Box 13"/>
              <p:cNvSpPr txBox="1">
                <a:spLocks noChangeArrowheads="1"/>
              </p:cNvSpPr>
              <p:nvPr/>
            </p:nvSpPr>
            <p:spPr bwMode="auto">
              <a:xfrm>
                <a:off x="4224" y="23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1454" name="Text Box 14"/>
              <p:cNvSpPr txBox="1">
                <a:spLocks noChangeArrowheads="1"/>
              </p:cNvSpPr>
              <p:nvPr/>
            </p:nvSpPr>
            <p:spPr bwMode="auto">
              <a:xfrm>
                <a:off x="4560" y="23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4752" y="23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  <p:grpSp>
          <p:nvGrpSpPr>
            <p:cNvPr id="61456" name="Group 16"/>
            <p:cNvGrpSpPr>
              <a:grpSpLocks/>
            </p:cNvGrpSpPr>
            <p:nvPr/>
          </p:nvGrpSpPr>
          <p:grpSpPr bwMode="auto">
            <a:xfrm>
              <a:off x="3888" y="1152"/>
              <a:ext cx="1440" cy="808"/>
              <a:chOff x="3888" y="1152"/>
              <a:chExt cx="1440" cy="808"/>
            </a:xfrm>
          </p:grpSpPr>
          <p:sp>
            <p:nvSpPr>
              <p:cNvPr id="61457" name="Text Box 17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1440" cy="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sz="2000" i="1">
                    <a:solidFill>
                      <a:srgbClr val="950000"/>
                    </a:solidFill>
                  </a:rPr>
                  <a:t>T ~T</a:t>
                </a:r>
                <a:r>
                  <a:rPr lang="en-US" sz="2000" i="1" baseline="-25000">
                    <a:solidFill>
                      <a:srgbClr val="950000"/>
                    </a:solidFill>
                  </a:rPr>
                  <a:t>EW </a:t>
                </a:r>
                <a:r>
                  <a:rPr lang="en-US" sz="2000" i="1">
                    <a:solidFill>
                      <a:srgbClr val="950000"/>
                    </a:solidFill>
                  </a:rPr>
                  <a:t>:</a:t>
                </a:r>
                <a:r>
                  <a:rPr lang="en-US" sz="2000" i="1">
                    <a:solidFill>
                      <a:schemeClr val="accent2"/>
                    </a:solidFill>
                  </a:rPr>
                  <a:t> scattering of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L</a:t>
                </a:r>
                <a:r>
                  <a:rPr lang="en-US" sz="2000" i="1">
                    <a:solidFill>
                      <a:schemeClr val="accent2"/>
                    </a:solidFill>
                  </a:rPr>
                  <a:t>, f</a:t>
                </a:r>
                <a:r>
                  <a:rPr lang="en-US" sz="2000" i="1" baseline="-25000">
                    <a:solidFill>
                      <a:schemeClr val="accent2"/>
                    </a:solidFill>
                  </a:rPr>
                  <a:t>R</a:t>
                </a:r>
                <a:r>
                  <a:rPr lang="en-US" sz="2000" i="1">
                    <a:solidFill>
                      <a:schemeClr val="accent2"/>
                    </a:solidFill>
                  </a:rPr>
                  <a:t> from background field</a:t>
                </a:r>
              </a:p>
            </p:txBody>
          </p:sp>
          <p:sp>
            <p:nvSpPr>
              <p:cNvPr id="61458" name="Text Box 18"/>
              <p:cNvSpPr txBox="1">
                <a:spLocks noChangeArrowheads="1"/>
              </p:cNvSpPr>
              <p:nvPr/>
            </p:nvSpPr>
            <p:spPr bwMode="auto">
              <a:xfrm>
                <a:off x="4272" y="134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  <p:sp>
            <p:nvSpPr>
              <p:cNvPr id="61459" name="Text Box 19"/>
              <p:cNvSpPr txBox="1">
                <a:spLocks noChangeArrowheads="1"/>
              </p:cNvSpPr>
              <p:nvPr/>
            </p:nvSpPr>
            <p:spPr bwMode="auto">
              <a:xfrm>
                <a:off x="4080" y="134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</p:grpSp>
      <p:grpSp>
        <p:nvGrpSpPr>
          <p:cNvPr id="61469" name="Group 29"/>
          <p:cNvGrpSpPr>
            <a:grpSpLocks/>
          </p:cNvGrpSpPr>
          <p:nvPr/>
        </p:nvGrpSpPr>
        <p:grpSpPr bwMode="auto">
          <a:xfrm>
            <a:off x="2286000" y="2895600"/>
            <a:ext cx="3505200" cy="2133600"/>
            <a:chOff x="1440" y="1824"/>
            <a:chExt cx="2208" cy="1344"/>
          </a:xfrm>
        </p:grpSpPr>
        <p:pic>
          <p:nvPicPr>
            <p:cNvPr id="61461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24"/>
              <a:ext cx="768" cy="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62" name="Oval 22"/>
            <p:cNvSpPr>
              <a:spLocks noChangeArrowheads="1"/>
            </p:cNvSpPr>
            <p:nvPr/>
          </p:nvSpPr>
          <p:spPr bwMode="auto">
            <a:xfrm>
              <a:off x="1440" y="2688"/>
              <a:ext cx="1152" cy="480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V="1">
              <a:off x="2160" y="2208"/>
              <a:ext cx="768" cy="480"/>
            </a:xfrm>
            <a:prstGeom prst="lin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>
            <a:off x="838200" y="4953000"/>
            <a:ext cx="3429000" cy="1120775"/>
            <a:chOff x="528" y="3120"/>
            <a:chExt cx="2160" cy="706"/>
          </a:xfrm>
        </p:grpSpPr>
        <p:pic>
          <p:nvPicPr>
            <p:cNvPr id="61465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60"/>
              <a:ext cx="768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1488" y="3120"/>
              <a:ext cx="1200" cy="384"/>
            </a:xfrm>
            <a:prstGeom prst="ellips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Line 27"/>
            <p:cNvSpPr>
              <a:spLocks noChangeShapeType="1"/>
            </p:cNvSpPr>
            <p:nvPr/>
          </p:nvSpPr>
          <p:spPr bwMode="auto">
            <a:xfrm flipH="1">
              <a:off x="1248" y="3456"/>
              <a:ext cx="432" cy="240"/>
            </a:xfrm>
            <a:prstGeom prst="line">
              <a:avLst/>
            </a:prstGeom>
            <a:noFill/>
            <a:ln w="28575">
              <a:solidFill>
                <a:srgbClr val="95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70" name="Group 30"/>
          <p:cNvGrpSpPr>
            <a:grpSpLocks/>
          </p:cNvGrpSpPr>
          <p:nvPr/>
        </p:nvGrpSpPr>
        <p:grpSpPr bwMode="auto">
          <a:xfrm>
            <a:off x="4038600" y="1905000"/>
            <a:ext cx="1600200" cy="381000"/>
            <a:chOff x="528" y="624"/>
            <a:chExt cx="1248" cy="336"/>
          </a:xfrm>
        </p:grpSpPr>
        <p:sp>
          <p:nvSpPr>
            <p:cNvPr id="61471" name="Rectangle 31"/>
            <p:cNvSpPr>
              <a:spLocks noChangeArrowheads="1"/>
            </p:cNvSpPr>
            <p:nvPr/>
          </p:nvSpPr>
          <p:spPr bwMode="auto">
            <a:xfrm>
              <a:off x="528" y="624"/>
              <a:ext cx="1248" cy="336"/>
            </a:xfrm>
            <a:prstGeom prst="rect">
              <a:avLst/>
            </a:prstGeom>
            <a:solidFill>
              <a:srgbClr val="C1F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72" name="Picture 32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20"/>
              <a:ext cx="9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tan\beta = v_u/v_d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1"/>
  <p:tag name="PICTUREFILESIZE" val="42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uation}&#10;\Delta m_h^2 = \frac{\lambda_S}{16\pi^2}\left[ 2\Lambda_{\rm UV}^2-2 m_S^2 \ln (\Lambda_{\rm UV}^2/m_S^2)+\ldots\right]&#10;\end{equation}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4"/>
  <p:tag name="PICTUREFILESIZE" val="179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uation}&#10;\Delta m_h^2 =\frac{|\lambda_F|^2}{16\pi^2}\left[-2\Lambda_{\rm UV}^2+6 m_F^2\ln (\Lambda_{\rm UV}^2/m_F^2)+\ldots\right]&#10;\end{equation}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80"/>
  <p:tag name="PICTUREFILESIZE" val="184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&#10;$\label{eq:triscalaryukawa}&#10;{\bf a_u}=A_u\left(&#10;\begin{array}{ccc}&#10;y_u&amp;&amp;\\ &amp;y_c&amp;\\ &amp;&amp;y_t&#10;\end{array}&#10;\right),\ \ \  {\bf a_d}=A_d\left(&#10;\begin{array}{ccc}&#10;y_d&amp;&amp;\\ &amp;y_s&amp;\\ &amp;&amp;y_b&#10;\end{array}&#10;\right),\ \ \  {\bf a_e}=A_e\left(&#10;\begin{array}{ccc}&#10;y_e&amp;&amp;\\ &amp;y_\mu&amp;\\ &amp;&amp;y_\tau&#10;\end{array}&#10;\right).&#10;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69"/>
  <p:tag name="PICTUREFILESIZE" val="280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V(H,S)=\lambda_S |H|^2 |S|^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5"/>
  <p:tag name="PICTUREFILESIZE" val="61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m_h^2 =\frac{\lambda_S}{16\pi^2}\left[-4 m_F^2\ln (\Lambda_{\rm UV}^2/m_S^2)+\ldots\right]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1"/>
  <p:tag name="PICTUREFILESIZE" val="113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sqrt{2} \lambda_S v h |S|^2 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2"/>
  <p:tag name="PICTUREFILESIZE" val="51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lambda_S=|\lambda_F|^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2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\Delta m_h^2 = \frac{\lambda_S}{8\pi^2}\left[\left( m_F^2-m_S^2\right) \ln(\Lambda_{\rm UV}^2/m_S^2)+m_F^2\ln(m_S^2/m_F^2)+\cdots\right]&#10;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0"/>
  <p:tag name="PICTUREFILESIZE" val="169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\tilde W}_3,\ {\tilde B},\ {\tilde H}_{u,d}^0\to\chi^0_j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3"/>
  <p:tag name="PICTUREFILESIZE" val="65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\tilde W}^\pm,\ {\tilde H}^\pm\to \chi^\pm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38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{\tilde f}_L,\ {\tilde f}_R\to {\tilde f}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0"/>
  <p:tag name="PICTUREFILESIZE" val="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begin{eqnarray}&#10;{\cal L}_{\rm&#10;soft}&amp;=&amp;-\frac{1}{2}(M_3 {\tilde{g}}\tilde{g}+M_2 {\tilde{W}}\tilde{W}&#10;+M_1 {\tilde{B}}\tilde{B})+c.c. \nonumber \\&#10;&amp;&amp;-(\tilde{\bar{u}}{\bf a_u}\tilde{Q}H_u-\tilde{\bar{d}}{\bf&#10;a_d}\tilde{Q}H_d -\tilde{\bar{e}}{\bf a_e}\tilde{L}H_d)+c.c. \nonumber&#10;\\ &amp;&amp;-\tilde{Q}^\dagger{\bf m_Q^2}\tilde{Q} -\tilde{L}^\dagger{\bf&#10;m_L^2}\tilde{L} -\tilde{\bar{u}}{\bf&#10;m_{\bar{u}}^2}\tilde{\bar{u}}^\dagger -\tilde{\bar{d}}{\bf&#10;m_{\bar{d}}^2}\tilde{\bar{d}}^\dagger -\tilde{\bar{e}}{\bf&#10;m_{\bar{e}}^2}\tilde{\bar{e}}^\dagger&#10;-m_{H_u}^2H_u^*H_u-m_{H_d}^2H_d^*H_d&#10;\nonumber \\&#10;&amp;&amp;-(bH_uH_d+c.c.)&#10;\nonumber&#10;\end{eqnarray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81"/>
  <p:tag name="PICTUREFILESIZE" val="638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\mathrm{MSSM} = \mu {\hat H}_u\cdot{\hat H_d}+W_\mathrm{yukawa}  template TPT1  env TPENV1  fore 0  back 8650689  eqnno 1"/>
  <p:tag name="FILENAME" val="TP_tmp"/>
  <p:tag name="ORIGWIDTH" val="133"/>
  <p:tag name="PICTUREFILESIZE" val="8438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1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1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3298</Words>
  <Application>Microsoft Macintosh PowerPoint</Application>
  <PresentationFormat>On-screen Show (4:3)</PresentationFormat>
  <Paragraphs>894</Paragraphs>
  <Slides>90</Slides>
  <Notes>90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Blank Presentation</vt:lpstr>
      <vt:lpstr>Equation</vt:lpstr>
      <vt:lpstr>Lecture VI: Electric Dipole Moments Beyond the Standard Model</vt:lpstr>
      <vt:lpstr>Lecture IV Outline</vt:lpstr>
      <vt:lpstr>I. General Considerations</vt:lpstr>
      <vt:lpstr>Recall: SM EDMs</vt:lpstr>
      <vt:lpstr>EDMs &amp; SM Physics</vt:lpstr>
      <vt:lpstr>EDMs &amp; SM Physics</vt:lpstr>
      <vt:lpstr>EDMs &amp; SM Physics</vt:lpstr>
      <vt:lpstr>EDMs &amp; SM Physics</vt:lpstr>
      <vt:lpstr>EDMs &amp; BSM Physics</vt:lpstr>
      <vt:lpstr>EDMs &amp; BSM Physics</vt:lpstr>
      <vt:lpstr>EDMs &amp; BSM Physics</vt:lpstr>
      <vt:lpstr>EDMs &amp; BSM Physics</vt:lpstr>
      <vt:lpstr>EDMs &amp; BSM Physics</vt:lpstr>
      <vt:lpstr>EDMs &amp; BSM Physics</vt:lpstr>
      <vt:lpstr>EDM Interpretation &amp; Multiple Scales</vt:lpstr>
      <vt:lpstr>Wilson Coefficients: Summary</vt:lpstr>
      <vt:lpstr>BSM Origins</vt:lpstr>
      <vt:lpstr>II. BSM Motivation</vt:lpstr>
      <vt:lpstr>The Origin of Matter</vt:lpstr>
      <vt:lpstr>Naturalness Problem</vt:lpstr>
      <vt:lpstr>Scalar Fields in Particle Physics</vt:lpstr>
      <vt:lpstr>Scalar Fields in Particle Physics</vt:lpstr>
      <vt:lpstr>Scalar Fields in Particle Physics</vt:lpstr>
      <vt:lpstr>LHC Implications</vt:lpstr>
      <vt:lpstr>Symmetries &amp; Cosmic History</vt:lpstr>
      <vt:lpstr>Symmetries &amp; Cosmic History</vt:lpstr>
      <vt:lpstr>Symmetries &amp; Cosmic History</vt:lpstr>
      <vt:lpstr>Symmetries &amp; Cosmic History</vt:lpstr>
      <vt:lpstr>Symmetries &amp; Cosmic History</vt:lpstr>
      <vt:lpstr>Symmetries &amp; Cosmic History</vt:lpstr>
      <vt:lpstr>Neutrinos &amp; the Flavor Problem</vt:lpstr>
      <vt:lpstr>III. Supersymmetry</vt:lpstr>
      <vt:lpstr>GF is Too Large</vt:lpstr>
      <vt:lpstr>SUSY protects GF</vt:lpstr>
      <vt:lpstr>SUSY: a candidate symmetry of the early Universe</vt:lpstr>
      <vt:lpstr>Minimal Supersymmetric Standard Model (MSSM)</vt:lpstr>
      <vt:lpstr>Minimal Supersymmetric Standard Model (MSSM)</vt:lpstr>
      <vt:lpstr>SUSY and R Parity</vt:lpstr>
      <vt:lpstr>SUSY must be a broken symmetry</vt:lpstr>
      <vt:lpstr>MSSM SUSY Breaking</vt:lpstr>
      <vt:lpstr>EDMs BSM: MSSM</vt:lpstr>
      <vt:lpstr>EDMs BSM: MSSM</vt:lpstr>
      <vt:lpstr>EDMs BSM: MSSM</vt:lpstr>
      <vt:lpstr>EDMs BSM: MSSM</vt:lpstr>
      <vt:lpstr>EDMs BSM: MSSM</vt:lpstr>
      <vt:lpstr>IV. Higgs Portal CPV</vt:lpstr>
      <vt:lpstr> What is the CP Nature of the Higgs Boson ?</vt:lpstr>
      <vt:lpstr> What is the CP Nature of the Higgs Boson ?</vt:lpstr>
      <vt:lpstr> What is the CP Nature of the Higgs Boson ?</vt:lpstr>
      <vt:lpstr> What is the CP Nature of the Higgs Boson ?</vt:lpstr>
      <vt:lpstr> Two Higgs Double Model: Features</vt:lpstr>
      <vt:lpstr> Two Higgs Double Model: Features</vt:lpstr>
      <vt:lpstr> Two Higgs Double Model: Features</vt:lpstr>
      <vt:lpstr> Two Higgs Double Model: Features</vt:lpstr>
      <vt:lpstr> Two Higgs Double Model: Features</vt:lpstr>
      <vt:lpstr>Higgs Portal CPV</vt:lpstr>
      <vt:lpstr>EDM “Anatomy”</vt:lpstr>
      <vt:lpstr>EDM “Anatomy”</vt:lpstr>
      <vt:lpstr>EDM “Anatomy”</vt:lpstr>
      <vt:lpstr>Future Reach: Higgs Portal CPV</vt:lpstr>
      <vt:lpstr> Higgs Portal CPV: EDMs &amp; LHC</vt:lpstr>
      <vt:lpstr> Higgs Portal CPV: EDMs &amp; LHC</vt:lpstr>
      <vt:lpstr> Higgs Portal CPV: EDMs &amp; LHC</vt:lpstr>
      <vt:lpstr>Low-Energy / High-Energy Interplay</vt:lpstr>
      <vt:lpstr>V. Left-Right Symmetric Model</vt:lpstr>
      <vt:lpstr>BSM Physics: Where Does it Live ?</vt:lpstr>
      <vt:lpstr>BSM Mass Scale</vt:lpstr>
      <vt:lpstr>Left-Right Symmetric Model</vt:lpstr>
      <vt:lpstr>Left-Right Symmetric Model</vt:lpstr>
      <vt:lpstr>Left-Right Symmetric Model</vt:lpstr>
      <vt:lpstr>Left-Right Symmetric Model</vt:lpstr>
      <vt:lpstr>Left-Right Symmetric Model</vt:lpstr>
      <vt:lpstr>Left-Right Symmetric Model</vt:lpstr>
      <vt:lpstr>Left-Right Symmetric Model</vt:lpstr>
      <vt:lpstr>Left-Right Symmetric Model</vt:lpstr>
      <vt:lpstr>Left-Right Symmetric Model</vt:lpstr>
      <vt:lpstr>EDM Interpretation &amp; Multiple Scales</vt:lpstr>
      <vt:lpstr>Wilson Coefficients: Summary</vt:lpstr>
      <vt:lpstr>BSM Origins</vt:lpstr>
      <vt:lpstr>Back Up Slides</vt:lpstr>
      <vt:lpstr>EDM Probes: EWB Implications</vt:lpstr>
      <vt:lpstr>EDMs BSM: MSSM</vt:lpstr>
      <vt:lpstr>EDMs BSM: MSSM</vt:lpstr>
      <vt:lpstr>MSSM: SUSY Breaking Models I</vt:lpstr>
      <vt:lpstr>MSSM: SUSY Breaking Models II</vt:lpstr>
      <vt:lpstr>MSSM: SUSY Breaking Models III</vt:lpstr>
      <vt:lpstr>GF &amp; the “hierarchy problem”</vt:lpstr>
      <vt:lpstr>Gaugino-Higgsino Mixing </vt:lpstr>
      <vt:lpstr>Relic Abundance of SUSY DM </vt:lpstr>
      <vt:lpstr>Sfermion Mixing </vt:lpstr>
    </vt:vector>
  </TitlesOfParts>
  <Company>University of Massachusetts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Dipole Moments: Overview &amp; the Standard Model</dc:title>
  <dc:creator>Michael Ramsey-Musolf</dc:creator>
  <cp:lastModifiedBy>Michael Ramsey-Musolf</cp:lastModifiedBy>
  <cp:revision>109</cp:revision>
  <dcterms:created xsi:type="dcterms:W3CDTF">2016-10-24T16:10:21Z</dcterms:created>
  <dcterms:modified xsi:type="dcterms:W3CDTF">2016-11-01T14:21:16Z</dcterms:modified>
</cp:coreProperties>
</file>