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4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4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45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50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51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54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55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56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57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58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59.xml" ContentType="application/vnd.openxmlformats-officedocument.presentationml.notesSlide+xml"/>
  <Override PartName="/ppt/tags/tag1.xml" ContentType="application/vnd.openxmlformats-officedocument.presentationml.tags+xml"/>
  <Override PartName="/ppt/notesSlides/notesSlide60.xml" ContentType="application/vnd.openxmlformats-officedocument.presentationml.notesSlide+xml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notesSlides/notesSlide66.xml" ContentType="application/vnd.openxmlformats-officedocument.presentationml.notesSlide+xml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notesSlides/notesSlide67.xml" ContentType="application/vnd.openxmlformats-officedocument.presentationml.notesSlide+xml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notesSlides/notesSlide68.xml" ContentType="application/vnd.openxmlformats-officedocument.presentationml.notesSlide+xml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embeddings/oleObject106.bin" ContentType="application/vnd.openxmlformats-officedocument.oleObject"/>
  <Override PartName="/ppt/notesSlides/notesSlide73.xml" ContentType="application/vnd.openxmlformats-officedocument.presentationml.notesSlide+xml"/>
  <Override PartName="/ppt/embeddings/oleObject107.bin" ContentType="application/vnd.openxmlformats-officedocument.oleObject"/>
  <Override PartName="/ppt/notesSlides/notesSlide74.xml" ContentType="application/vnd.openxmlformats-officedocument.presentationml.notesSlide+xml"/>
  <Override PartName="/ppt/embeddings/oleObject108.bin" ContentType="application/vnd.openxmlformats-officedocument.oleObject"/>
  <Override PartName="/ppt/notesSlides/notesSlide75.xml" ContentType="application/vnd.openxmlformats-officedocument.presentationml.notesSlide+xml"/>
  <Override PartName="/ppt/embeddings/oleObject109.bin" ContentType="application/vnd.openxmlformats-officedocument.oleObject"/>
  <Override PartName="/ppt/notesSlides/notesSlide76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77.xml" ContentType="application/vnd.openxmlformats-officedocument.presentationml.notesSlide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8"/>
  </p:notesMasterIdLst>
  <p:sldIdLst>
    <p:sldId id="257" r:id="rId2"/>
    <p:sldId id="258" r:id="rId3"/>
    <p:sldId id="259" r:id="rId4"/>
    <p:sldId id="260" r:id="rId5"/>
    <p:sldId id="261" r:id="rId6"/>
    <p:sldId id="262" r:id="rId7"/>
    <p:sldId id="292" r:id="rId8"/>
    <p:sldId id="293" r:id="rId9"/>
    <p:sldId id="263" r:id="rId10"/>
    <p:sldId id="290" r:id="rId11"/>
    <p:sldId id="291" r:id="rId12"/>
    <p:sldId id="294" r:id="rId13"/>
    <p:sldId id="296" r:id="rId14"/>
    <p:sldId id="265" r:id="rId15"/>
    <p:sldId id="266" r:id="rId16"/>
    <p:sldId id="297" r:id="rId17"/>
    <p:sldId id="298" r:id="rId18"/>
    <p:sldId id="267" r:id="rId19"/>
    <p:sldId id="268" r:id="rId20"/>
    <p:sldId id="269" r:id="rId21"/>
    <p:sldId id="299" r:id="rId22"/>
    <p:sldId id="300" r:id="rId23"/>
    <p:sldId id="301" r:id="rId24"/>
    <p:sldId id="302" r:id="rId25"/>
    <p:sldId id="303" r:id="rId26"/>
    <p:sldId id="295" r:id="rId27"/>
    <p:sldId id="304" r:id="rId28"/>
    <p:sldId id="273" r:id="rId29"/>
    <p:sldId id="305" r:id="rId30"/>
    <p:sldId id="306" r:id="rId31"/>
    <p:sldId id="307" r:id="rId32"/>
    <p:sldId id="308" r:id="rId33"/>
    <p:sldId id="309" r:id="rId34"/>
    <p:sldId id="288" r:id="rId35"/>
    <p:sldId id="289" r:id="rId36"/>
    <p:sldId id="282" r:id="rId37"/>
    <p:sldId id="283" r:id="rId38"/>
    <p:sldId id="284" r:id="rId39"/>
    <p:sldId id="274" r:id="rId40"/>
    <p:sldId id="275" r:id="rId41"/>
    <p:sldId id="285" r:id="rId42"/>
    <p:sldId id="286" r:id="rId43"/>
    <p:sldId id="287" r:id="rId44"/>
    <p:sldId id="310" r:id="rId45"/>
    <p:sldId id="278" r:id="rId46"/>
    <p:sldId id="279" r:id="rId47"/>
    <p:sldId id="280" r:id="rId48"/>
    <p:sldId id="281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7" r:id="rId65"/>
    <p:sldId id="338" r:id="rId66"/>
    <p:sldId id="326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7" r:id="rId76"/>
    <p:sldId id="336" r:id="rId77"/>
    <p:sldId id="339" r:id="rId78"/>
    <p:sldId id="340" r:id="rId79"/>
    <p:sldId id="341" r:id="rId80"/>
    <p:sldId id="342" r:id="rId81"/>
    <p:sldId id="276" r:id="rId82"/>
    <p:sldId id="277" r:id="rId83"/>
    <p:sldId id="264" r:id="rId84"/>
    <p:sldId id="270" r:id="rId85"/>
    <p:sldId id="271" r:id="rId86"/>
    <p:sldId id="272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9" Type="http://schemas.openxmlformats.org/officeDocument/2006/relationships/image" Target="../media/image81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9" Type="http://schemas.openxmlformats.org/officeDocument/2006/relationships/image" Target="../media/image81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1" Type="http://schemas.openxmlformats.org/officeDocument/2006/relationships/image" Target="../media/image107.emf"/><Relationship Id="rId2" Type="http://schemas.openxmlformats.org/officeDocument/2006/relationships/image" Target="../media/image10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1" Type="http://schemas.openxmlformats.org/officeDocument/2006/relationships/image" Target="../media/image107.emf"/><Relationship Id="rId2" Type="http://schemas.openxmlformats.org/officeDocument/2006/relationships/image" Target="../media/image10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127.emf"/><Relationship Id="rId1" Type="http://schemas.openxmlformats.org/officeDocument/2006/relationships/image" Target="../media/image124.emf"/><Relationship Id="rId2" Type="http://schemas.openxmlformats.org/officeDocument/2006/relationships/image" Target="../media/image125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4" Type="http://schemas.openxmlformats.org/officeDocument/2006/relationships/image" Target="../media/image131.emf"/><Relationship Id="rId1" Type="http://schemas.openxmlformats.org/officeDocument/2006/relationships/image" Target="../media/image128.emf"/><Relationship Id="rId2" Type="http://schemas.openxmlformats.org/officeDocument/2006/relationships/image" Target="../media/image12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B872-F3C7-924E-BE49-F5E5C7351D9C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57A5-7B64-294B-B722-0E6DFB5E5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C14E53-9671-CC41-AF1D-3DC1255C4138}" type="slidenum">
              <a:rPr lang="en-US" sz="1200" i="0">
                <a:solidFill>
                  <a:srgbClr val="000000"/>
                </a:solidFill>
              </a:rPr>
              <a:pPr/>
              <a:t>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123F15-1E70-654A-A24A-4915A50336C5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EAF1E4-90A2-AC4E-B956-C7C7DD4FC532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353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1386D5-563C-3E4C-97B4-D21AD046A730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BC37E-3986-0549-9E94-940F0389DD6A}" type="slidenum">
              <a:rPr lang="en-US" sz="1200" i="0">
                <a:solidFill>
                  <a:srgbClr val="000000"/>
                </a:solidFill>
              </a:rPr>
              <a:pPr/>
              <a:t>13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373B6-0E30-9E47-BC22-A92043FE8F7A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6492BF-EF02-EA4F-9F79-23A6DC67AEED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3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BC37E-3986-0549-9E94-940F0389DD6A}" type="slidenum">
              <a:rPr lang="en-US" sz="1200" i="0">
                <a:solidFill>
                  <a:srgbClr val="000000"/>
                </a:solidFill>
              </a:rPr>
              <a:pPr/>
              <a:t>16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BC37E-3986-0549-9E94-940F0389DD6A}" type="slidenum">
              <a:rPr lang="en-US" sz="1200" i="0">
                <a:solidFill>
                  <a:srgbClr val="000000"/>
                </a:solidFill>
              </a:rPr>
              <a:pPr/>
              <a:t>17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6D9454-0C0B-9D48-BE52-5505E95E6163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84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64383F-E2B8-4143-B482-AF9C70FD7BFE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84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EC3D5-143C-0A43-BB93-0B76A128BB17}" type="slidenum">
              <a:rPr lang="en-US" sz="1200" i="0">
                <a:solidFill>
                  <a:srgbClr val="000000"/>
                </a:solidFill>
              </a:rPr>
              <a:pPr/>
              <a:t>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64383F-E2B8-4143-B482-AF9C70FD7BFE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84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21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22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23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24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871976-FE01-B046-A3D1-B7B5FB3C6C6B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955761-EE7F-B842-B91E-B972738EA836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27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F75EA-992C-D640-A191-ED5A15158C7F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210C5D-288E-9E4F-A7E4-12F72CF1B278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F75EA-992C-D640-A191-ED5A15158C7F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F75EA-992C-D640-A191-ED5A15158C7F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797DA5-CE35-B142-ACA3-D9E334F79F22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544544-1366-BE43-8651-6CCAAAEB6469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544544-1366-BE43-8651-6CCAAAEB6469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544544-1366-BE43-8651-6CCAAAEB6469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E87BB3-EBB0-784F-AF4A-571A07EE532F}" type="slidenum">
              <a:rPr lang="en-US" sz="1200">
                <a:solidFill>
                  <a:srgbClr val="000000"/>
                </a:solidFill>
              </a:rPr>
              <a:pPr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A29AED-FC1F-B046-92EB-BE7C0E6A9517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F962DA-4489-1E41-883E-69514C08C305}" type="slidenum">
              <a:rPr lang="en-US" sz="1200" b="0"/>
              <a:pPr/>
              <a:t>41</a:t>
            </a:fld>
            <a:endParaRPr lang="en-US" sz="1200" b="0"/>
          </a:p>
        </p:txBody>
      </p:sp>
      <p:sp>
        <p:nvSpPr>
          <p:cNvPr id="330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6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28CE6-7FDD-B644-A243-930211993D54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700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E07F81-6DED-BF48-98FA-03ECFADE4D2D}" type="slidenum">
              <a:rPr lang="en-US" sz="1200" i="0">
                <a:solidFill>
                  <a:prstClr val="black"/>
                </a:solidFill>
              </a:rPr>
              <a:pPr/>
              <a:t>4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A2F395-D8DE-3547-BC89-78AE85681703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330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2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F75EA-992C-D640-A191-ED5A15158C7F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67AF7B-FBC1-CC42-A779-7422EA3111E6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2C6D03-9EF4-0B44-A3E4-09314CFB7E90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8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F5A62A-A005-0C4C-B16A-8524B6C48030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6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6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B3A06E-4117-E147-8342-5136348BA6EC}" type="slidenum">
              <a:rPr lang="en-US" sz="1200">
                <a:solidFill>
                  <a:srgbClr val="000000"/>
                </a:solidFill>
              </a:rPr>
              <a:pPr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8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4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49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16C71E-852B-7E48-BAC0-3770A1858AC2}" type="slidenum">
              <a:rPr lang="en-US" sz="1200" b="0"/>
              <a:pPr/>
              <a:t>50</a:t>
            </a:fld>
            <a:endParaRPr lang="en-US" sz="1200" b="0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506EE9-5AE2-2D4A-92E8-1A440EA0BCBF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DD01E2-4679-D643-8969-A73F53C0659A}" type="slidenum">
              <a:rPr lang="en-US" sz="1200" b="0"/>
              <a:pPr/>
              <a:t>52</a:t>
            </a:fld>
            <a:endParaRPr lang="en-US" sz="1200" b="0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7AA18-D617-D648-A9FE-642BFA622AA6}" type="slidenum">
              <a:rPr lang="en-US" sz="1200" b="0">
                <a:solidFill>
                  <a:prstClr val="black"/>
                </a:solidFill>
              </a:rPr>
              <a:pPr/>
              <a:t>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E325A2-99EE-104F-BDFA-C0EA996B404B}" type="slidenum">
              <a:rPr lang="en-US" sz="1200" b="0"/>
              <a:pPr/>
              <a:t>53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4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83B34D-BBAC-FB48-9AEE-A5D0CF57D82C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700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177EB5-C037-D24D-8BF8-5078699A434A}" type="slidenum">
              <a:rPr lang="en-US" sz="1200" b="0"/>
              <a:pPr/>
              <a:t>55</a:t>
            </a:fld>
            <a:endParaRPr lang="en-US" sz="1200" b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761F57-D3CA-0F46-83A6-EE033B9E552D}" type="slidenum">
              <a:rPr lang="en-US" sz="1200" b="0"/>
              <a:pPr/>
              <a:t>56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8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955CC5-6BC8-6540-9ACA-9EE9578BEEC3}" type="slidenum">
              <a:rPr lang="en-US" sz="1200" b="0"/>
              <a:pPr/>
              <a:t>57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96ABE4-7388-1A47-9AB6-A5FFE5F85AED}" type="slidenum">
              <a:rPr lang="en-US" sz="1200" b="0"/>
              <a:pPr/>
              <a:t>58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4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EDAF7E-6D16-C042-A771-1712278A50C8}" type="slidenum">
              <a:rPr lang="en-US" sz="1200" b="0"/>
              <a:pPr/>
              <a:t>59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2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4628B1-7435-954C-9535-997A91D7B387}" type="slidenum">
              <a:rPr lang="en-US" sz="1200" b="0"/>
              <a:pPr/>
              <a:t>60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60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D79102-D7EF-774F-AD82-BCE691890F88}" type="slidenum">
              <a:rPr lang="en-US" sz="1200" b="0"/>
              <a:pPr/>
              <a:t>61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8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62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7AA18-D617-D648-A9FE-642BFA622AA6}" type="slidenum">
              <a:rPr lang="en-US" sz="1200" b="0">
                <a:solidFill>
                  <a:prstClr val="black"/>
                </a:solidFill>
              </a:rPr>
              <a:pPr/>
              <a:t>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D2A719-54EE-7F43-A182-B3DE5E3D06C0}" type="slidenum">
              <a:rPr lang="en-US" sz="1200" b="0"/>
              <a:pPr/>
              <a:t>63</a:t>
            </a:fld>
            <a:endParaRPr lang="en-US" sz="1200" b="0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199B0D-212B-2E4E-928A-39EBC0F617C2}" type="slidenum">
              <a:rPr lang="en-US" sz="1200" i="0">
                <a:solidFill>
                  <a:srgbClr val="000000"/>
                </a:solidFill>
              </a:rPr>
              <a:pPr/>
              <a:t>64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840D01-2256-1C44-8D0C-901EB32DE412}" type="slidenum">
              <a:rPr lang="en-US" sz="1200" b="0"/>
              <a:pPr/>
              <a:t>66</a:t>
            </a:fld>
            <a:endParaRPr lang="en-US" sz="1200" b="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68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BB140-B5CD-964D-BE0F-0D3BDD411F03}" type="slidenum">
              <a:rPr lang="en-US" sz="1200" b="0"/>
              <a:pPr/>
              <a:t>69</a:t>
            </a:fld>
            <a:endParaRPr lang="en-US" sz="1200" b="0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EDE895-4372-594B-9B3F-A19421128645}" type="slidenum">
              <a:rPr lang="en-US" sz="1200" b="0"/>
              <a:pPr/>
              <a:t>70</a:t>
            </a:fld>
            <a:endParaRPr lang="en-US" sz="1200" b="0"/>
          </a:p>
        </p:txBody>
      </p:sp>
      <p:sp>
        <p:nvSpPr>
          <p:cNvPr id="332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4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E4AE6B-B873-BE48-B749-8AAFAD65DAEB}" type="slidenum">
              <a:rPr lang="en-US" sz="1200" b="0"/>
              <a:pPr/>
              <a:t>71</a:t>
            </a:fld>
            <a:endParaRPr lang="en-US" sz="1200" b="0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28B96-F31D-964B-A2A2-B83DB76A844D}" type="slidenum">
              <a:rPr lang="en-US" sz="1200" b="0"/>
              <a:pPr/>
              <a:t>72</a:t>
            </a:fld>
            <a:endParaRPr lang="en-US" sz="1200" b="0"/>
          </a:p>
        </p:txBody>
      </p:sp>
      <p:sp>
        <p:nvSpPr>
          <p:cNvPr id="343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500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A8E0E4-2870-F94F-9A4B-FA876F0A6093}" type="slidenum">
              <a:rPr lang="en-US" sz="1200" b="0"/>
              <a:pPr/>
              <a:t>73</a:t>
            </a:fld>
            <a:endParaRPr lang="en-US" sz="1200" b="0"/>
          </a:p>
        </p:txBody>
      </p:sp>
      <p:sp>
        <p:nvSpPr>
          <p:cNvPr id="343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8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D68DA1-30B9-9744-83DC-D3B39B899522}" type="slidenum">
              <a:rPr lang="en-US" sz="1200" b="0">
                <a:solidFill>
                  <a:srgbClr val="000000"/>
                </a:solidFill>
              </a:rPr>
              <a:pPr/>
              <a:t>74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2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1DBBA6-CDC5-7D4F-B0E5-EBAF134E874F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37B669-1D9D-264A-85C1-D364E19598CF}" type="slidenum">
              <a:rPr lang="en-US" sz="1200">
                <a:solidFill>
                  <a:srgbClr val="000000"/>
                </a:solidFill>
              </a:rPr>
              <a:pPr/>
              <a:t>75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4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06DD4B-9F07-314E-B982-C0F94CF74E4E}" type="slidenum">
              <a:rPr lang="en-US" sz="1200" b="0">
                <a:solidFill>
                  <a:srgbClr val="000000"/>
                </a:solidFill>
              </a:rPr>
              <a:pPr/>
              <a:t>76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F5FDE4-B847-A245-B614-51D65781DC06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494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F5FDE4-B847-A245-B614-51D65781DC06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494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F5FDE4-B847-A245-B614-51D65781DC06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494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F5FDE4-B847-A245-B614-51D65781DC06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494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5A611-C276-2846-AC51-9BE18A33A2A0}" type="slidenum">
              <a:rPr lang="en-US" sz="1200">
                <a:solidFill>
                  <a:srgbClr val="000000"/>
                </a:solidFill>
              </a:rPr>
              <a:pPr/>
              <a:t>81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023733-FBEC-AC45-B0C7-AD70AC6CFAA9}" type="slidenum">
              <a:rPr lang="en-US" sz="1200">
                <a:solidFill>
                  <a:srgbClr val="000000"/>
                </a:solidFill>
              </a:rPr>
              <a:pPr/>
              <a:t>82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7AA18-D617-D648-A9FE-642BFA622AA6}" type="slidenum">
              <a:rPr lang="en-US" sz="1200" b="0">
                <a:solidFill>
                  <a:prstClr val="black"/>
                </a:solidFill>
              </a:rPr>
              <a:pPr/>
              <a:t>83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7AA18-D617-D648-A9FE-642BFA622AA6}" type="slidenum">
              <a:rPr lang="en-US" sz="1200" b="0">
                <a:solidFill>
                  <a:prstClr val="black"/>
                </a:solidFill>
              </a:rPr>
              <a:pPr/>
              <a:t>84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F5E89A-94EC-554D-9BCF-25855AE7A20E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7AA18-D617-D648-A9FE-642BFA622AA6}" type="slidenum">
              <a:rPr lang="en-US" sz="1200" b="0">
                <a:solidFill>
                  <a:prstClr val="black"/>
                </a:solidFill>
              </a:rPr>
              <a:pPr/>
              <a:t>85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7AA18-D617-D648-A9FE-642BFA622AA6}" type="slidenum">
              <a:rPr lang="en-US" sz="1200" b="0">
                <a:solidFill>
                  <a:prstClr val="black"/>
                </a:solidFill>
              </a:rPr>
              <a:pPr/>
              <a:t>86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BC37E-3986-0549-9E94-940F0389DD6A}" type="slidenum">
              <a:rPr lang="en-US" sz="1200" i="0">
                <a:solidFill>
                  <a:srgbClr val="000000"/>
                </a:solidFill>
              </a:rPr>
              <a:pPr/>
              <a:t>9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68B1-7880-FE41-82B7-56B1D06D2A3E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120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91E10-84A2-7240-8FF2-4B0A73717659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72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8B87-4463-7645-A502-C835FE185FD6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152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6941-393A-354D-BAAC-07ECF74EA69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88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5F6C-0692-8B42-972E-73B139C4A10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59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A527C-4CE9-D94E-9E23-04E357440D4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62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12A2-A096-AB44-A7DF-19F8A863C63D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74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2E20-27E1-9E4F-9102-F553013E342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817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2FE8-CF9C-734A-B71A-A6D4C8DFB337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827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4022-38B3-C24E-874C-3ABAC6DE59E9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743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E031-C231-0A43-9951-1951B7D42CF2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7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A98234-6883-4944-A82C-03B70D89192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33.emf"/><Relationship Id="rId13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8.emf"/><Relationship Id="rId13" Type="http://schemas.openxmlformats.org/officeDocument/2006/relationships/image" Target="../media/image34.png"/><Relationship Id="rId14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42.emf"/><Relationship Id="rId13" Type="http://schemas.openxmlformats.org/officeDocument/2006/relationships/image" Target="../media/image44.png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4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48.emf"/><Relationship Id="rId13" Type="http://schemas.openxmlformats.org/officeDocument/2006/relationships/image" Target="../media/image44.png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4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53.emf"/><Relationship Id="rId13" Type="http://schemas.openxmlformats.org/officeDocument/2006/relationships/image" Target="../media/image44.png"/><Relationship Id="rId14" Type="http://schemas.openxmlformats.org/officeDocument/2006/relationships/oleObject" Target="../embeddings/oleObject35.bin"/><Relationship Id="rId15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52.emf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5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5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64.emf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63.emf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69.emf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38.emf"/><Relationship Id="rId13" Type="http://schemas.openxmlformats.org/officeDocument/2006/relationships/image" Target="../media/image34.png"/><Relationship Id="rId14" Type="http://schemas.openxmlformats.org/officeDocument/2006/relationships/image" Target="../media/image2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3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69.emf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79.emf"/><Relationship Id="rId21" Type="http://schemas.openxmlformats.org/officeDocument/2006/relationships/oleObject" Target="../embeddings/oleObject63.bin"/><Relationship Id="rId22" Type="http://schemas.openxmlformats.org/officeDocument/2006/relationships/image" Target="../media/image80.emf"/><Relationship Id="rId23" Type="http://schemas.openxmlformats.org/officeDocument/2006/relationships/oleObject" Target="../embeddings/oleObject64.bin"/><Relationship Id="rId24" Type="http://schemas.openxmlformats.org/officeDocument/2006/relationships/image" Target="../media/image81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62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8.emf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image" Target="../media/image79.emf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80.emf"/><Relationship Id="rId23" Type="http://schemas.openxmlformats.org/officeDocument/2006/relationships/oleObject" Target="../embeddings/oleObject73.bin"/><Relationship Id="rId24" Type="http://schemas.openxmlformats.org/officeDocument/2006/relationships/image" Target="../media/image81.emf"/><Relationship Id="rId25" Type="http://schemas.openxmlformats.org/officeDocument/2006/relationships/image" Target="../media/image82.png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7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8.emf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7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6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74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6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1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5" Type="http://schemas.openxmlformats.org/officeDocument/2006/relationships/image" Target="../media/image83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7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69.emf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4" Type="http://schemas.openxmlformats.org/officeDocument/2006/relationships/image" Target="../media/image71.png"/><Relationship Id="rId15" Type="http://schemas.openxmlformats.org/officeDocument/2006/relationships/image" Target="../media/image83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82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6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" Type="http://schemas.openxmlformats.org/officeDocument/2006/relationships/vmlDrawing" Target="../drawings/vmlDrawing19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60.xml"/><Relationship Id="rId5" Type="http://schemas.openxmlformats.org/officeDocument/2006/relationships/oleObject" Target="../embeddings/oleObject86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85.emf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1.bin"/><Relationship Id="rId12" Type="http://schemas.openxmlformats.org/officeDocument/2006/relationships/image" Target="../media/image70.emf"/><Relationship Id="rId13" Type="http://schemas.openxmlformats.org/officeDocument/2006/relationships/image" Target="../media/image65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5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88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69.emf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105.emf"/><Relationship Id="rId13" Type="http://schemas.openxmlformats.org/officeDocument/2006/relationships/image" Target="../media/image65.png"/><Relationship Id="rId14" Type="http://schemas.openxmlformats.org/officeDocument/2006/relationships/image" Target="../media/image106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6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2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103.emf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104.emf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9.bin"/><Relationship Id="rId12" Type="http://schemas.openxmlformats.org/officeDocument/2006/relationships/image" Target="../media/image110.emf"/><Relationship Id="rId13" Type="http://schemas.openxmlformats.org/officeDocument/2006/relationships/oleObject" Target="../embeddings/oleObject100.bin"/><Relationship Id="rId14" Type="http://schemas.openxmlformats.org/officeDocument/2006/relationships/image" Target="../media/image111.emf"/><Relationship Id="rId15" Type="http://schemas.openxmlformats.org/officeDocument/2006/relationships/image" Target="../media/image65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7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6.bin"/><Relationship Id="rId6" Type="http://schemas.openxmlformats.org/officeDocument/2006/relationships/image" Target="../media/image107.e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108.emf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109.emf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10.e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111.emf"/><Relationship Id="rId15" Type="http://schemas.openxmlformats.org/officeDocument/2006/relationships/image" Target="../media/image65.png"/><Relationship Id="rId16" Type="http://schemas.openxmlformats.org/officeDocument/2006/relationships/image" Target="../media/image112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8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07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08.e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10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1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image" Target="../media/image118.png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11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image" Target="../media/image118.png"/><Relationship Id="rId5" Type="http://schemas.openxmlformats.org/officeDocument/2006/relationships/oleObject" Target="../embeddings/oleObject107.bin"/><Relationship Id="rId6" Type="http://schemas.openxmlformats.org/officeDocument/2006/relationships/image" Target="../media/image117.emf"/><Relationship Id="rId7" Type="http://schemas.openxmlformats.org/officeDocument/2006/relationships/image" Target="../media/image119.emf"/><Relationship Id="rId8" Type="http://schemas.openxmlformats.org/officeDocument/2006/relationships/image" Target="../media/image12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118.png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117.emf"/><Relationship Id="rId7" Type="http://schemas.openxmlformats.org/officeDocument/2006/relationships/image" Target="../media/image119.emf"/><Relationship Id="rId8" Type="http://schemas.openxmlformats.org/officeDocument/2006/relationships/image" Target="../media/image12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image" Target="../media/image118.png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117.emf"/><Relationship Id="rId7" Type="http://schemas.openxmlformats.org/officeDocument/2006/relationships/image" Target="../media/image121.png"/><Relationship Id="rId8" Type="http://schemas.openxmlformats.org/officeDocument/2006/relationships/image" Target="../media/image119.emf"/><Relationship Id="rId9" Type="http://schemas.openxmlformats.org/officeDocument/2006/relationships/image" Target="../media/image122.emf"/><Relationship Id="rId10" Type="http://schemas.openxmlformats.org/officeDocument/2006/relationships/image" Target="../media/image123.emf"/><Relationship Id="rId11" Type="http://schemas.openxmlformats.org/officeDocument/2006/relationships/image" Target="../media/image12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12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6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124.e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125.e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126.emf"/></Relationships>
</file>

<file path=ppt/slides/_rels/slide8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7.bin"/><Relationship Id="rId12" Type="http://schemas.openxmlformats.org/officeDocument/2006/relationships/image" Target="../media/image131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7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128.e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29.emf"/><Relationship Id="rId9" Type="http://schemas.openxmlformats.org/officeDocument/2006/relationships/oleObject" Target="../embeddings/oleObject116.bin"/><Relationship Id="rId10" Type="http://schemas.openxmlformats.org/officeDocument/2006/relationships/image" Target="../media/image130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05820A-65E0-0A44-BD4C-6CD6B0257088}" type="slidenum">
              <a:rPr lang="en-US" sz="1400" i="0">
                <a:solidFill>
                  <a:srgbClr val="000000"/>
                </a:solidFill>
              </a:rPr>
              <a:pPr/>
              <a:t>1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8745" y="379513"/>
            <a:ext cx="6747549" cy="838200"/>
          </a:xfrm>
          <a:noFill/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V: Electric Dipole Moments and the Baryon Asymmetry</a:t>
            </a:r>
            <a:endParaRPr lang="en-US" sz="2800" b="1" i="1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2662180" cy="58477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ACFI EDM School November 2016</a:t>
            </a: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838200" y="1752600"/>
            <a:ext cx="4343400" cy="796925"/>
            <a:chOff x="914400" y="1524000"/>
            <a:chExt cx="4343400" cy="796925"/>
          </a:xfrm>
        </p:grpSpPr>
        <p:sp>
          <p:nvSpPr>
            <p:cNvPr id="174084" name="Text Box 4"/>
            <p:cNvSpPr txBox="1">
              <a:spLocks noChangeArrowheads="1"/>
            </p:cNvSpPr>
            <p:nvPr/>
          </p:nvSpPr>
          <p:spPr bwMode="auto">
            <a:xfrm>
              <a:off x="914400" y="1524000"/>
              <a:ext cx="3505200" cy="79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6C18B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M.J. Ramsey-Musolf</a:t>
              </a:r>
            </a:p>
            <a:p>
              <a:pPr defTabSz="91440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i="1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defTabSz="91440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U Mass Amherst</a:t>
              </a:r>
              <a:endParaRPr lang="en-US" sz="2400" dirty="0">
                <a:solidFill>
                  <a:srgbClr val="6C18B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348" name="Group 14"/>
            <p:cNvGrpSpPr>
              <a:grpSpLocks/>
            </p:cNvGrpSpPr>
            <p:nvPr/>
          </p:nvGrpSpPr>
          <p:grpSpPr bwMode="auto">
            <a:xfrm>
              <a:off x="4648200" y="1524000"/>
              <a:ext cx="609600" cy="760413"/>
              <a:chOff x="2640" y="941"/>
              <a:chExt cx="432" cy="546"/>
            </a:xfrm>
          </p:grpSpPr>
          <p:pic>
            <p:nvPicPr>
              <p:cNvPr id="174090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941"/>
                <a:ext cx="432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7409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248"/>
                <a:ext cx="432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342" name="Group 2"/>
          <p:cNvGrpSpPr>
            <a:grpSpLocks/>
          </p:cNvGrpSpPr>
          <p:nvPr/>
        </p:nvGrpSpPr>
        <p:grpSpPr bwMode="auto">
          <a:xfrm>
            <a:off x="762000" y="3048000"/>
            <a:ext cx="7696200" cy="2089150"/>
            <a:chOff x="762000" y="2743200"/>
            <a:chExt cx="7696200" cy="2089150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762000" y="4495800"/>
              <a:ext cx="403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008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http://www.physics.umass.edu/acfi/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344" name="Group 2"/>
            <p:cNvGrpSpPr>
              <a:grpSpLocks/>
            </p:cNvGrpSpPr>
            <p:nvPr/>
          </p:nvGrpSpPr>
          <p:grpSpPr bwMode="auto">
            <a:xfrm>
              <a:off x="838200" y="2743200"/>
              <a:ext cx="7620000" cy="1608138"/>
              <a:chOff x="838200" y="2743200"/>
              <a:chExt cx="7620000" cy="1608138"/>
            </a:xfrm>
          </p:grpSpPr>
          <p:pic>
            <p:nvPicPr>
              <p:cNvPr id="174093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743200"/>
                <a:ext cx="7620000" cy="160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4346" name="Rectangle 1"/>
              <p:cNvSpPr>
                <a:spLocks noChangeArrowheads="1"/>
              </p:cNvSpPr>
              <p:nvPr/>
            </p:nvSpPr>
            <p:spPr bwMode="auto">
              <a:xfrm>
                <a:off x="838200" y="2743200"/>
                <a:ext cx="7620000" cy="1600200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5021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021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53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200" b="1" i="1" smtClean="0">
                <a:solidFill>
                  <a:srgbClr val="333399"/>
                </a:solidFill>
              </a:rPr>
              <a:t>Cosmic Baryon Asymmetry</a:t>
            </a:r>
            <a:endParaRPr lang="en-US" sz="3200" b="1" smtClean="0">
              <a:solidFill>
                <a:srgbClr val="333399"/>
              </a:solidFill>
            </a:endParaRPr>
          </a:p>
        </p:txBody>
      </p:sp>
      <p:sp>
        <p:nvSpPr>
          <p:cNvPr id="142340" name="AutoShape 1029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utoShape 1030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1031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0216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0217" name="Oval 1033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50224" name="Group 1040"/>
          <p:cNvGrpSpPr>
            <a:grpSpLocks/>
          </p:cNvGrpSpPr>
          <p:nvPr/>
        </p:nvGrpSpPr>
        <p:grpSpPr bwMode="auto">
          <a:xfrm>
            <a:off x="4114800" y="5715000"/>
            <a:ext cx="4343400" cy="838200"/>
            <a:chOff x="1824" y="1824"/>
            <a:chExt cx="2928" cy="576"/>
          </a:xfrm>
        </p:grpSpPr>
        <p:sp>
          <p:nvSpPr>
            <p:cNvPr id="350225" name="Rectangle 1041"/>
            <p:cNvSpPr>
              <a:spLocks noChangeArrowheads="1"/>
            </p:cNvSpPr>
            <p:nvPr/>
          </p:nvSpPr>
          <p:spPr bwMode="auto">
            <a:xfrm>
              <a:off x="1824" y="1824"/>
              <a:ext cx="2928" cy="576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42354" name="Picture 10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920"/>
              <a:ext cx="26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0227" name="Group 1043"/>
          <p:cNvGrpSpPr>
            <a:grpSpLocks/>
          </p:cNvGrpSpPr>
          <p:nvPr/>
        </p:nvGrpSpPr>
        <p:grpSpPr bwMode="auto">
          <a:xfrm>
            <a:off x="457200" y="2667000"/>
            <a:ext cx="3581400" cy="3962400"/>
            <a:chOff x="3072" y="1152"/>
            <a:chExt cx="2256" cy="2496"/>
          </a:xfrm>
        </p:grpSpPr>
        <p:sp>
          <p:nvSpPr>
            <p:cNvPr id="350228" name="Rectangle 1044"/>
            <p:cNvSpPr>
              <a:spLocks noChangeArrowheads="1"/>
            </p:cNvSpPr>
            <p:nvPr/>
          </p:nvSpPr>
          <p:spPr bwMode="auto">
            <a:xfrm>
              <a:off x="3072" y="1152"/>
              <a:ext cx="2256" cy="2496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2349" name="Group 1045"/>
            <p:cNvGrpSpPr>
              <a:grpSpLocks/>
            </p:cNvGrpSpPr>
            <p:nvPr/>
          </p:nvGrpSpPr>
          <p:grpSpPr bwMode="auto">
            <a:xfrm>
              <a:off x="3264" y="1200"/>
              <a:ext cx="1920" cy="768"/>
              <a:chOff x="1248" y="1680"/>
              <a:chExt cx="1920" cy="768"/>
            </a:xfrm>
          </p:grpSpPr>
          <p:sp>
            <p:nvSpPr>
              <p:cNvPr id="350230" name="Rectangle 104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1920" cy="768"/>
              </a:xfrm>
              <a:prstGeom prst="rect">
                <a:avLst/>
              </a:prstGeom>
              <a:solidFill>
                <a:srgbClr val="D1FA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0231" name="Text Box 1047"/>
              <p:cNvSpPr txBox="1">
                <a:spLocks noChangeArrowheads="1"/>
              </p:cNvSpPr>
              <p:nvPr/>
            </p:nvSpPr>
            <p:spPr bwMode="auto">
              <a:xfrm>
                <a:off x="1248" y="1728"/>
                <a:ext cx="1920" cy="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Times" charset="0"/>
                  <a:buNone/>
                  <a:defRPr/>
                </a:pPr>
                <a:r>
                  <a:rPr lang="en-US" sz="1800" b="0" i="1" smtClean="0">
                    <a:solidFill>
                      <a:srgbClr val="800080"/>
                    </a:solidFill>
                  </a:rPr>
                  <a:t> </a:t>
                </a:r>
                <a:r>
                  <a:rPr lang="en-US" sz="1800" b="0" i="1" smtClean="0">
                    <a:solidFill>
                      <a:schemeClr val="accent2"/>
                    </a:solidFill>
                  </a:rPr>
                  <a:t>Big Bang Nucleosynthesis: </a:t>
                </a:r>
              </a:p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Times" charset="0"/>
                  <a:buNone/>
                  <a:defRPr/>
                </a:pPr>
                <a:r>
                  <a:rPr lang="en-US" sz="1800" b="0" i="1" smtClean="0">
                    <a:solidFill>
                      <a:srgbClr val="800080"/>
                    </a:solidFill>
                  </a:rPr>
                  <a:t>Light element abundances depend on Y</a:t>
                </a:r>
                <a:r>
                  <a:rPr lang="en-US" sz="1800" b="0" i="1" baseline="-25000" smtClean="0">
                    <a:solidFill>
                      <a:srgbClr val="800080"/>
                    </a:solidFill>
                  </a:rPr>
                  <a:t>B</a:t>
                </a:r>
                <a:endParaRPr lang="en-US" sz="1800" b="0" i="1" smtClean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350232" name="Picture 104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20"/>
              <a:ext cx="1707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0233" name="Line 1049"/>
          <p:cNvSpPr>
            <a:spLocks noChangeShapeType="1"/>
          </p:cNvSpPr>
          <p:nvPr/>
        </p:nvSpPr>
        <p:spPr bwMode="auto">
          <a:xfrm>
            <a:off x="3657600" y="3200400"/>
            <a:ext cx="1447800" cy="533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52259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226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53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200" b="1" i="1" smtClean="0">
                <a:solidFill>
                  <a:srgbClr val="333399"/>
                </a:solidFill>
              </a:rPr>
              <a:t>Cosmic Baryon Asymmetry</a:t>
            </a:r>
            <a:endParaRPr lang="en-US" sz="3200" b="1" smtClean="0">
              <a:solidFill>
                <a:srgbClr val="333399"/>
              </a:solidFill>
            </a:endParaRPr>
          </a:p>
        </p:txBody>
      </p:sp>
      <p:sp>
        <p:nvSpPr>
          <p:cNvPr id="144388" name="AutoShape 1029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AutoShape 1030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1031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2264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2265" name="Oval 1033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44393" name="Group 1040"/>
          <p:cNvGrpSpPr>
            <a:grpSpLocks/>
          </p:cNvGrpSpPr>
          <p:nvPr/>
        </p:nvGrpSpPr>
        <p:grpSpPr bwMode="auto">
          <a:xfrm>
            <a:off x="4114800" y="5715000"/>
            <a:ext cx="4343400" cy="838200"/>
            <a:chOff x="1824" y="1824"/>
            <a:chExt cx="2928" cy="576"/>
          </a:xfrm>
        </p:grpSpPr>
        <p:sp>
          <p:nvSpPr>
            <p:cNvPr id="352273" name="Rectangle 1041"/>
            <p:cNvSpPr>
              <a:spLocks noChangeArrowheads="1"/>
            </p:cNvSpPr>
            <p:nvPr/>
          </p:nvSpPr>
          <p:spPr bwMode="auto">
            <a:xfrm>
              <a:off x="1824" y="1824"/>
              <a:ext cx="2928" cy="576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44404" name="Picture 10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920"/>
              <a:ext cx="26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2590800"/>
            <a:ext cx="3581400" cy="3962400"/>
            <a:chOff x="457200" y="2590800"/>
            <a:chExt cx="3581400" cy="3962400"/>
          </a:xfrm>
        </p:grpSpPr>
        <p:grpSp>
          <p:nvGrpSpPr>
            <p:cNvPr id="144397" name="Group 1043"/>
            <p:cNvGrpSpPr>
              <a:grpSpLocks/>
            </p:cNvGrpSpPr>
            <p:nvPr/>
          </p:nvGrpSpPr>
          <p:grpSpPr bwMode="auto">
            <a:xfrm>
              <a:off x="457200" y="2590800"/>
              <a:ext cx="3581400" cy="3962400"/>
              <a:chOff x="288" y="1632"/>
              <a:chExt cx="2256" cy="2496"/>
            </a:xfrm>
          </p:grpSpPr>
          <p:sp>
            <p:nvSpPr>
              <p:cNvPr id="352276" name="Rectangle 1044"/>
              <p:cNvSpPr>
                <a:spLocks noChangeArrowheads="1"/>
              </p:cNvSpPr>
              <p:nvPr/>
            </p:nvSpPr>
            <p:spPr bwMode="auto">
              <a:xfrm>
                <a:off x="288" y="1632"/>
                <a:ext cx="2256" cy="2496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44400" name="Group 1045"/>
              <p:cNvGrpSpPr>
                <a:grpSpLocks/>
              </p:cNvGrpSpPr>
              <p:nvPr/>
            </p:nvGrpSpPr>
            <p:grpSpPr bwMode="auto">
              <a:xfrm>
                <a:off x="384" y="1728"/>
                <a:ext cx="2064" cy="864"/>
                <a:chOff x="768" y="2544"/>
                <a:chExt cx="2064" cy="864"/>
              </a:xfrm>
            </p:grpSpPr>
            <p:sp>
              <p:nvSpPr>
                <p:cNvPr id="35227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768" y="2544"/>
                  <a:ext cx="2064" cy="864"/>
                </a:xfrm>
                <a:prstGeom prst="rect">
                  <a:avLst/>
                </a:prstGeom>
                <a:solidFill>
                  <a:srgbClr val="D1FA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2279" name="Text Box 1047"/>
                <p:cNvSpPr txBox="1">
                  <a:spLocks noChangeArrowheads="1"/>
                </p:cNvSpPr>
                <p:nvPr/>
              </p:nvSpPr>
              <p:spPr bwMode="auto">
                <a:xfrm>
                  <a:off x="816" y="2592"/>
                  <a:ext cx="1920" cy="6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9144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3716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8288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2860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743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3200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657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41148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accent2"/>
                    </a:buClr>
                    <a:buFont typeface="Times" charset="0"/>
                    <a:buNone/>
                    <a:defRPr/>
                  </a:pPr>
                  <a:r>
                    <a:rPr lang="en-US" sz="1800" b="0" i="1" dirty="0" smtClean="0">
                      <a:solidFill>
                        <a:srgbClr val="800080"/>
                      </a:solidFill>
                    </a:rPr>
                    <a:t> </a:t>
                  </a:r>
                  <a:r>
                    <a:rPr lang="en-US" sz="1800" b="0" i="1" dirty="0" smtClean="0">
                      <a:solidFill>
                        <a:schemeClr val="accent2"/>
                      </a:solidFill>
                    </a:rPr>
                    <a:t>Cosmic Microwave </a:t>
                  </a:r>
                  <a:r>
                    <a:rPr lang="en-US" sz="1800" b="0" i="1" dirty="0" err="1" smtClean="0">
                      <a:solidFill>
                        <a:schemeClr val="accent2"/>
                      </a:solidFill>
                    </a:rPr>
                    <a:t>Bcknd</a:t>
                  </a:r>
                  <a:r>
                    <a:rPr lang="en-US" sz="1800" b="0" i="1" dirty="0" smtClean="0">
                      <a:solidFill>
                        <a:schemeClr val="accent2"/>
                      </a:solidFill>
                    </a:rPr>
                    <a:t>: </a:t>
                  </a:r>
                </a:p>
                <a:p>
                  <a:pPr>
                    <a:spcBef>
                      <a:spcPct val="50000"/>
                    </a:spcBef>
                    <a:buClr>
                      <a:schemeClr val="accent2"/>
                    </a:buClr>
                    <a:buFont typeface="Times" charset="0"/>
                    <a:buNone/>
                    <a:defRPr/>
                  </a:pPr>
                  <a:r>
                    <a:rPr lang="en-US" sz="1800" b="0" i="1" dirty="0" smtClean="0">
                      <a:solidFill>
                        <a:srgbClr val="800080"/>
                      </a:solidFill>
                    </a:rPr>
                    <a:t>Shape of anisotropies depends on Y</a:t>
                  </a:r>
                  <a:r>
                    <a:rPr lang="en-US" sz="1800" b="0" i="1" baseline="-25000" dirty="0" smtClean="0">
                      <a:solidFill>
                        <a:srgbClr val="800080"/>
                      </a:solidFill>
                    </a:rPr>
                    <a:t>B</a:t>
                  </a:r>
                  <a:endParaRPr lang="en-US" sz="1800" b="0" i="1" dirty="0" smtClean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pic>
          <p:nvPicPr>
            <p:cNvPr id="144398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038600"/>
              <a:ext cx="302474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Line 1049"/>
          <p:cNvSpPr>
            <a:spLocks noChangeShapeType="1"/>
          </p:cNvSpPr>
          <p:nvPr/>
        </p:nvSpPr>
        <p:spPr bwMode="auto">
          <a:xfrm>
            <a:off x="3657600" y="3429000"/>
            <a:ext cx="2286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10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109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7112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47113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7115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b="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b="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7116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47158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b="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71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47154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: stars, galaxies,.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066800" y="1981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latin typeface="Arial"/>
                <a:ea typeface="ＭＳ Ｐゴシック"/>
                <a:cs typeface="ＭＳ Ｐゴシック"/>
              </a:rPr>
              <a:t>?</a:t>
            </a:r>
          </a:p>
        </p:txBody>
      </p:sp>
      <p:grpSp>
        <p:nvGrpSpPr>
          <p:cNvPr id="47120" name="Group 13"/>
          <p:cNvGrpSpPr>
            <a:grpSpLocks/>
          </p:cNvGrpSpPr>
          <p:nvPr/>
        </p:nvGrpSpPr>
        <p:grpSpPr bwMode="auto">
          <a:xfrm>
            <a:off x="5181600" y="1196975"/>
            <a:ext cx="3429000" cy="838200"/>
            <a:chOff x="3264" y="576"/>
            <a:chExt cx="2160" cy="528"/>
          </a:xfrm>
        </p:grpSpPr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264" y="576"/>
              <a:ext cx="2016" cy="528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Baryogenesis: When? CPV? SUSY? Neutrinos? </a:t>
              </a:r>
            </a:p>
          </p:txBody>
        </p:sp>
      </p:grpSp>
      <p:grpSp>
        <p:nvGrpSpPr>
          <p:cNvPr id="47121" name="Group 46"/>
          <p:cNvGrpSpPr>
            <a:grpSpLocks/>
          </p:cNvGrpSpPr>
          <p:nvPr/>
        </p:nvGrpSpPr>
        <p:grpSpPr bwMode="auto">
          <a:xfrm>
            <a:off x="2095500" y="3965575"/>
            <a:ext cx="5478463" cy="1470025"/>
            <a:chOff x="2095500" y="3965450"/>
            <a:chExt cx="5478762" cy="1470184"/>
          </a:xfrm>
        </p:grpSpPr>
        <p:grpSp>
          <p:nvGrpSpPr>
            <p:cNvPr id="47137" name="Group 47"/>
            <p:cNvGrpSpPr>
              <a:grpSpLocks/>
            </p:cNvGrpSpPr>
            <p:nvPr/>
          </p:nvGrpSpPr>
          <p:grpSpPr bwMode="auto"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666507" y="3995799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51" name="TextBox 69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-35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7138" name="Group 56"/>
            <p:cNvGrpSpPr>
              <a:grpSpLocks/>
            </p:cNvGrpSpPr>
            <p:nvPr/>
          </p:nvGrpSpPr>
          <p:grpSpPr bwMode="auto"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2666558" y="3995155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49" name="TextBox 67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-11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7139" name="Group 57"/>
            <p:cNvGrpSpPr>
              <a:grpSpLocks/>
            </p:cNvGrpSpPr>
            <p:nvPr/>
          </p:nvGrpSpPr>
          <p:grpSpPr bwMode="auto"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2666252" y="3995369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47" name="TextBox 65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7140" name="Group 58"/>
            <p:cNvGrpSpPr>
              <a:grpSpLocks/>
            </p:cNvGrpSpPr>
            <p:nvPr/>
          </p:nvGrpSpPr>
          <p:grpSpPr bwMode="auto"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667168" y="3995311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45" name="TextBox 63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~ 1 m</a:t>
                </a:r>
              </a:p>
            </p:txBody>
          </p:sp>
        </p:grpSp>
        <p:grpSp>
          <p:nvGrpSpPr>
            <p:cNvPr id="47141" name="Group 59"/>
            <p:cNvGrpSpPr>
              <a:grpSpLocks/>
            </p:cNvGrpSpPr>
            <p:nvPr/>
          </p:nvGrpSpPr>
          <p:grpSpPr bwMode="auto"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2666470" y="3996543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43" name="TextBox 61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380k yr</a:t>
                </a:r>
              </a:p>
            </p:txBody>
          </p:sp>
        </p:grpSp>
      </p:grpSp>
      <p:sp>
        <p:nvSpPr>
          <p:cNvPr id="471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62D111-B8F9-524F-ADBF-26F9CCEBB3F8}" type="slidenum">
              <a:rPr lang="en-US" sz="1400" b="0">
                <a:solidFill>
                  <a:srgbClr val="000000"/>
                </a:solidFill>
              </a:rPr>
              <a:pPr/>
              <a:t>12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1524000" y="1905000"/>
            <a:ext cx="990600" cy="1981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1524000" y="1905000"/>
            <a:ext cx="1676400" cy="2286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4" name="Oval 1072"/>
          <p:cNvSpPr>
            <a:spLocks noChangeArrowheads="1"/>
          </p:cNvSpPr>
          <p:nvPr/>
        </p:nvSpPr>
        <p:spPr bwMode="auto">
          <a:xfrm>
            <a:off x="7620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1981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FF00"/>
                </a:solidFill>
              </a:rPr>
              <a:t>?</a:t>
            </a:r>
          </a:p>
        </p:txBody>
      </p:sp>
      <p:grpSp>
        <p:nvGrpSpPr>
          <p:cNvPr id="76" name="Group 25"/>
          <p:cNvGrpSpPr>
            <a:grpSpLocks/>
          </p:cNvGrpSpPr>
          <p:nvPr/>
        </p:nvGrpSpPr>
        <p:grpSpPr bwMode="auto">
          <a:xfrm>
            <a:off x="5562600" y="2286000"/>
            <a:ext cx="3124200" cy="2514600"/>
            <a:chOff x="3216" y="528"/>
            <a:chExt cx="1968" cy="1680"/>
          </a:xfrm>
        </p:grpSpPr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3216" y="528"/>
              <a:ext cx="1824" cy="1680"/>
            </a:xfrm>
            <a:prstGeom prst="rect">
              <a:avLst/>
            </a:prstGeom>
            <a:solidFill>
              <a:srgbClr val="CFF8A0"/>
            </a:solidFill>
            <a:ln w="9525">
              <a:solidFill>
                <a:srgbClr val="007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3312" y="622"/>
              <a:ext cx="1872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000" b="0">
                  <a:solidFill>
                    <a:srgbClr val="800080"/>
                  </a:solidFill>
                </a:rPr>
                <a:t> </a:t>
              </a:r>
              <a:r>
                <a:rPr lang="en-US" sz="1800" b="0" i="1">
                  <a:solidFill>
                    <a:schemeClr val="accent2"/>
                  </a:solidFill>
                </a:rPr>
                <a:t>C:</a:t>
              </a:r>
              <a:r>
                <a:rPr lang="en-US" sz="1800" b="0">
                  <a:solidFill>
                    <a:srgbClr val="800080"/>
                  </a:solidFill>
                </a:rPr>
                <a:t> </a:t>
              </a:r>
              <a:r>
                <a:rPr lang="en-US" sz="1800" b="0" i="1">
                  <a:solidFill>
                    <a:schemeClr val="accent2"/>
                  </a:solidFill>
                </a:rPr>
                <a:t>Charge Conjugation</a:t>
              </a:r>
              <a:r>
                <a:rPr lang="en-US" sz="2000" b="0" i="1">
                  <a:solidFill>
                    <a:schemeClr val="accent2"/>
                  </a:solidFill>
                </a:rPr>
                <a:t> </a:t>
              </a:r>
              <a:endParaRPr lang="en-US" sz="2000" b="0">
                <a:solidFill>
                  <a:srgbClr val="800080"/>
                </a:solidFill>
              </a:endParaRP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3312" y="1248"/>
              <a:ext cx="96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000" b="0">
                  <a:solidFill>
                    <a:srgbClr val="800080"/>
                  </a:solidFill>
                </a:rPr>
                <a:t> </a:t>
              </a:r>
              <a:r>
                <a:rPr lang="en-US" sz="1800" b="0" i="1">
                  <a:solidFill>
                    <a:schemeClr val="accent2"/>
                  </a:solidFill>
                </a:rPr>
                <a:t>P: Parity</a:t>
              </a:r>
              <a:r>
                <a:rPr lang="en-US" sz="2000" b="0" i="1">
                  <a:solidFill>
                    <a:schemeClr val="accent2"/>
                  </a:solidFill>
                </a:rPr>
                <a:t> </a:t>
              </a:r>
              <a:endParaRPr lang="en-US" sz="2000" b="0">
                <a:solidFill>
                  <a:srgbClr val="800080"/>
                </a:solidFill>
              </a:endParaRPr>
            </a:p>
          </p:txBody>
        </p:sp>
        <p:pic>
          <p:nvPicPr>
            <p:cNvPr id="4713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912"/>
              <a:ext cx="8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34" name="Group 30"/>
            <p:cNvGrpSpPr>
              <a:grpSpLocks/>
            </p:cNvGrpSpPr>
            <p:nvPr/>
          </p:nvGrpSpPr>
          <p:grpSpPr bwMode="auto">
            <a:xfrm>
              <a:off x="3648" y="1584"/>
              <a:ext cx="768" cy="414"/>
              <a:chOff x="3888" y="2016"/>
              <a:chExt cx="1008" cy="647"/>
            </a:xfrm>
          </p:grpSpPr>
          <p:pic>
            <p:nvPicPr>
              <p:cNvPr id="47135" name="Picture 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2400"/>
                <a:ext cx="824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36" name="Picture 3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2016"/>
                <a:ext cx="100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Cosmic Baryon Asymmetry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55727" y="1423947"/>
            <a:ext cx="5814564" cy="1404365"/>
            <a:chOff x="2235431" y="2955948"/>
            <a:chExt cx="5814564" cy="1404365"/>
          </a:xfrm>
        </p:grpSpPr>
        <p:sp>
          <p:nvSpPr>
            <p:cNvPr id="26" name="Rectangle 1041"/>
            <p:cNvSpPr>
              <a:spLocks noChangeArrowheads="1"/>
            </p:cNvSpPr>
            <p:nvPr/>
          </p:nvSpPr>
          <p:spPr bwMode="auto">
            <a:xfrm>
              <a:off x="2353269" y="3077097"/>
              <a:ext cx="5083697" cy="1126087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353268" y="3102996"/>
              <a:ext cx="5083697" cy="1100188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431" y="2955948"/>
              <a:ext cx="5814564" cy="140436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73565" y="3430637"/>
            <a:ext cx="528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One number </a:t>
            </a:r>
            <a:r>
              <a:rPr lang="en-US" sz="2800" b="1" i="1" dirty="0" smtClean="0">
                <a:solidFill>
                  <a:srgbClr val="660066"/>
                </a:solidFill>
                <a:latin typeface="cmsy10"/>
                <a:cs typeface="cmsy10"/>
              </a:rPr>
              <a:t>! </a:t>
            </a:r>
            <a:r>
              <a:rPr lang="en-US" sz="2800" b="1" i="1" dirty="0" smtClean="0">
                <a:solidFill>
                  <a:srgbClr val="660066"/>
                </a:solidFill>
                <a:cs typeface="cmsy10"/>
              </a:rPr>
              <a:t>BSM Physics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600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Ingredients for Baryogenesis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5800" y="1143000"/>
            <a:ext cx="7696200" cy="4953000"/>
          </a:xfrm>
          <a:prstGeom prst="rect">
            <a:avLst/>
          </a:prstGeom>
          <a:solidFill>
            <a:srgbClr val="D9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03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1219200" y="4267200"/>
            <a:ext cx="3124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i="1">
                <a:solidFill>
                  <a:srgbClr val="800080"/>
                </a:solidFill>
              </a:rPr>
              <a:t>B violation (sphalerons)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C &amp; CP violation 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Out-of-equilibrium or 	CPT violation</a:t>
            </a:r>
            <a:endParaRPr lang="en-US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Ingredients for Baryogenesis</a:t>
            </a: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685800" y="1143000"/>
            <a:ext cx="7696200" cy="4953000"/>
          </a:xfrm>
          <a:prstGeom prst="rect">
            <a:avLst/>
          </a:prstGeom>
          <a:solidFill>
            <a:srgbClr val="D9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03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219200" y="4267200"/>
            <a:ext cx="3048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i="1">
                <a:solidFill>
                  <a:srgbClr val="800080"/>
                </a:solidFill>
              </a:rPr>
              <a:t>B violation (sphalerons)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C &amp; CP violation 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Out-of-equilibrium or 	CPT violation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724400" y="3505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Standard Model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7010400" y="3505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BSM</a:t>
            </a:r>
          </a:p>
        </p:txBody>
      </p:sp>
      <p:grpSp>
        <p:nvGrpSpPr>
          <p:cNvPr id="22536" name="Group 9"/>
          <p:cNvGrpSpPr>
            <a:grpSpLocks/>
          </p:cNvGrpSpPr>
          <p:nvPr/>
        </p:nvGrpSpPr>
        <p:grpSpPr bwMode="auto">
          <a:xfrm>
            <a:off x="5257800" y="4191000"/>
            <a:ext cx="533400" cy="1463675"/>
            <a:chOff x="3312" y="2640"/>
            <a:chExt cx="336" cy="922"/>
          </a:xfrm>
        </p:grpSpPr>
        <p:sp>
          <p:nvSpPr>
            <p:cNvPr id="22541" name="Text Box 10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37" name="Group 13"/>
          <p:cNvGrpSpPr>
            <a:grpSpLocks/>
          </p:cNvGrpSpPr>
          <p:nvPr/>
        </p:nvGrpSpPr>
        <p:grpSpPr bwMode="auto">
          <a:xfrm>
            <a:off x="7162800" y="4191000"/>
            <a:ext cx="533400" cy="1463675"/>
            <a:chOff x="3312" y="2640"/>
            <a:chExt cx="336" cy="922"/>
          </a:xfrm>
        </p:grpSpPr>
        <p:sp>
          <p:nvSpPr>
            <p:cNvPr id="22538" name="Text Box 14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39" name="Text Box 15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  <p:sp>
          <p:nvSpPr>
            <p:cNvPr id="22540" name="Text Box 16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Cosmic Baryon Asymmetry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55727" y="1423947"/>
            <a:ext cx="5814564" cy="1404365"/>
            <a:chOff x="2235431" y="2955948"/>
            <a:chExt cx="5814564" cy="1404365"/>
          </a:xfrm>
        </p:grpSpPr>
        <p:sp>
          <p:nvSpPr>
            <p:cNvPr id="26" name="Rectangle 1041"/>
            <p:cNvSpPr>
              <a:spLocks noChangeArrowheads="1"/>
            </p:cNvSpPr>
            <p:nvPr/>
          </p:nvSpPr>
          <p:spPr bwMode="auto">
            <a:xfrm>
              <a:off x="2353269" y="3077097"/>
              <a:ext cx="5083697" cy="1126087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353268" y="3102996"/>
              <a:ext cx="5083697" cy="1100188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431" y="2955948"/>
              <a:ext cx="5814564" cy="14043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40204" y="3430637"/>
            <a:ext cx="7217996" cy="523220"/>
            <a:chOff x="1240204" y="3430637"/>
            <a:chExt cx="7217996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1240204" y="3430637"/>
              <a:ext cx="7217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660066"/>
                  </a:solidFill>
                </a:rPr>
                <a:t>One number </a:t>
              </a:r>
              <a:r>
                <a:rPr lang="en-US" sz="2800" b="1" i="1" dirty="0" smtClean="0">
                  <a:solidFill>
                    <a:srgbClr val="660066"/>
                  </a:solidFill>
                  <a:latin typeface="cmsy10"/>
                  <a:cs typeface="cmsy10"/>
                </a:rPr>
                <a:t>! </a:t>
              </a:r>
              <a:r>
                <a:rPr lang="en-US" sz="2800" i="1" dirty="0" smtClean="0">
                  <a:solidFill>
                    <a:srgbClr val="660066"/>
                  </a:solidFill>
                  <a:cs typeface="cmsy10"/>
                </a:rPr>
                <a:t>IIII IIII IIII … </a:t>
              </a:r>
              <a:r>
                <a:rPr lang="en-US" sz="2800" b="1" i="1" dirty="0" smtClean="0">
                  <a:solidFill>
                    <a:srgbClr val="660066"/>
                  </a:solidFill>
                  <a:cs typeface="cmsy10"/>
                </a:rPr>
                <a:t>Explanations</a:t>
              </a:r>
              <a:r>
                <a:rPr lang="en-US" sz="2800" b="1" i="1" dirty="0" smtClean="0">
                  <a:solidFill>
                    <a:srgbClr val="660066"/>
                  </a:solidFill>
                </a:rPr>
                <a:t> </a:t>
              </a:r>
              <a:r>
                <a:rPr lang="en-US" b="1" i="1" dirty="0" smtClean="0">
                  <a:solidFill>
                    <a:srgbClr val="660066"/>
                  </a:solidFill>
                </a:rPr>
                <a:t> </a:t>
              </a:r>
              <a:endParaRPr lang="en-US" b="1" i="1" dirty="0">
                <a:solidFill>
                  <a:srgbClr val="660066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019628" y="3535389"/>
              <a:ext cx="392798" cy="301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504079" y="3561577"/>
              <a:ext cx="392798" cy="301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040903" y="3548483"/>
              <a:ext cx="392798" cy="301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27" y="4394200"/>
            <a:ext cx="4178300" cy="194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896876" y="4609100"/>
            <a:ext cx="3351873" cy="39282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4080" y="4650683"/>
            <a:ext cx="330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BARYOGENESIS THEORIES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47771" y="5957785"/>
            <a:ext cx="822520" cy="17022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2323" y="5913374"/>
            <a:ext cx="1324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Theory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506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Cosmic Baryon Asymmetry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55727" y="1423947"/>
            <a:ext cx="5814564" cy="1404365"/>
            <a:chOff x="2235431" y="2955948"/>
            <a:chExt cx="5814564" cy="1404365"/>
          </a:xfrm>
        </p:grpSpPr>
        <p:sp>
          <p:nvSpPr>
            <p:cNvPr id="26" name="Rectangle 1041"/>
            <p:cNvSpPr>
              <a:spLocks noChangeArrowheads="1"/>
            </p:cNvSpPr>
            <p:nvPr/>
          </p:nvSpPr>
          <p:spPr bwMode="auto">
            <a:xfrm>
              <a:off x="2353269" y="3077097"/>
              <a:ext cx="5083697" cy="1126087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353268" y="3102996"/>
              <a:ext cx="5083697" cy="1100188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431" y="2955948"/>
              <a:ext cx="5814564" cy="14043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40204" y="3430637"/>
            <a:ext cx="7217996" cy="523220"/>
            <a:chOff x="1240204" y="3430637"/>
            <a:chExt cx="7217996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1240204" y="3430637"/>
              <a:ext cx="7217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660066"/>
                  </a:solidFill>
                </a:rPr>
                <a:t>One number </a:t>
              </a:r>
              <a:r>
                <a:rPr lang="en-US" sz="2800" b="1" i="1" dirty="0" smtClean="0">
                  <a:solidFill>
                    <a:srgbClr val="660066"/>
                  </a:solidFill>
                  <a:latin typeface="cmsy10"/>
                  <a:cs typeface="cmsy10"/>
                </a:rPr>
                <a:t>! </a:t>
              </a:r>
              <a:r>
                <a:rPr lang="en-US" sz="2800" i="1" dirty="0" smtClean="0">
                  <a:solidFill>
                    <a:srgbClr val="660066"/>
                  </a:solidFill>
                  <a:cs typeface="cmsy10"/>
                </a:rPr>
                <a:t>IIII IIII IIII … </a:t>
              </a:r>
              <a:r>
                <a:rPr lang="en-US" sz="2800" b="1" i="1" dirty="0" smtClean="0">
                  <a:solidFill>
                    <a:srgbClr val="660066"/>
                  </a:solidFill>
                  <a:cs typeface="cmsy10"/>
                </a:rPr>
                <a:t>Explanations</a:t>
              </a:r>
              <a:r>
                <a:rPr lang="en-US" sz="2800" b="1" i="1" dirty="0" smtClean="0">
                  <a:solidFill>
                    <a:srgbClr val="660066"/>
                  </a:solidFill>
                </a:rPr>
                <a:t> </a:t>
              </a:r>
              <a:r>
                <a:rPr lang="en-US" b="1" i="1" dirty="0" smtClean="0">
                  <a:solidFill>
                    <a:srgbClr val="660066"/>
                  </a:solidFill>
                </a:rPr>
                <a:t> </a:t>
              </a:r>
              <a:endParaRPr lang="en-US" b="1" i="1" dirty="0">
                <a:solidFill>
                  <a:srgbClr val="660066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019628" y="3535389"/>
              <a:ext cx="392798" cy="301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504079" y="3561577"/>
              <a:ext cx="392798" cy="301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040903" y="3548483"/>
              <a:ext cx="392798" cy="301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27" y="4394200"/>
            <a:ext cx="4178300" cy="194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896876" y="4609100"/>
            <a:ext cx="3351873" cy="39282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4080" y="4650683"/>
            <a:ext cx="330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BARYOGENESIS THEORIES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47771" y="5957785"/>
            <a:ext cx="822520" cy="17022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2323" y="5913374"/>
            <a:ext cx="1324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Theory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0204" y="4239768"/>
            <a:ext cx="263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Experiment can help: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204" y="4884074"/>
            <a:ext cx="263174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60000"/>
              </a:lnSpc>
              <a:buFont typeface="Arial"/>
              <a:buChar char="•"/>
            </a:pPr>
            <a:r>
              <a:rPr lang="en-US" i="1" dirty="0" smtClean="0">
                <a:solidFill>
                  <a:srgbClr val="660066"/>
                </a:solidFill>
              </a:rPr>
              <a:t>Discover ingredients</a:t>
            </a:r>
          </a:p>
          <a:p>
            <a:pPr marL="285750" indent="-285750">
              <a:lnSpc>
                <a:spcPct val="60000"/>
              </a:lnSpc>
              <a:buFont typeface="Arial"/>
              <a:buChar char="•"/>
            </a:pPr>
            <a:endParaRPr lang="en-US" i="1" dirty="0">
              <a:solidFill>
                <a:srgbClr val="660066"/>
              </a:solidFill>
            </a:endParaRPr>
          </a:p>
          <a:p>
            <a:pPr marL="285750" indent="-285750">
              <a:lnSpc>
                <a:spcPct val="60000"/>
              </a:lnSpc>
              <a:buFont typeface="Arial"/>
              <a:buChar char="•"/>
            </a:pPr>
            <a:r>
              <a:rPr lang="en-US" i="1" dirty="0" smtClean="0">
                <a:solidFill>
                  <a:srgbClr val="660066"/>
                </a:solidFill>
              </a:rPr>
              <a:t>Falsify candidates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61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874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Ingredients for Baryogenesis</a:t>
            </a:r>
          </a:p>
        </p:txBody>
      </p:sp>
      <p:sp>
        <p:nvSpPr>
          <p:cNvPr id="487428" name="Rectangle 1028"/>
          <p:cNvSpPr>
            <a:spLocks noChangeArrowheads="1"/>
          </p:cNvSpPr>
          <p:nvPr/>
        </p:nvSpPr>
        <p:spPr bwMode="auto">
          <a:xfrm>
            <a:off x="685800" y="1143000"/>
            <a:ext cx="7696200" cy="4953000"/>
          </a:xfrm>
          <a:prstGeom prst="rect">
            <a:avLst/>
          </a:prstGeom>
          <a:solidFill>
            <a:srgbClr val="D9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8742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03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1219200" y="4267200"/>
            <a:ext cx="3124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i="1">
                <a:solidFill>
                  <a:srgbClr val="800080"/>
                </a:solidFill>
              </a:rPr>
              <a:t>B violation (sphalerons)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C &amp; CP violation 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Out-of-equilibrium or 	CPT violation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24582" name="Text Box 1031"/>
          <p:cNvSpPr txBox="1">
            <a:spLocks noChangeArrowheads="1"/>
          </p:cNvSpPr>
          <p:nvPr/>
        </p:nvSpPr>
        <p:spPr bwMode="auto">
          <a:xfrm>
            <a:off x="4724400" y="3505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Standard Model</a:t>
            </a:r>
          </a:p>
        </p:txBody>
      </p:sp>
      <p:sp>
        <p:nvSpPr>
          <p:cNvPr id="24583" name="Text Box 1032"/>
          <p:cNvSpPr txBox="1">
            <a:spLocks noChangeArrowheads="1"/>
          </p:cNvSpPr>
          <p:nvPr/>
        </p:nvSpPr>
        <p:spPr bwMode="auto">
          <a:xfrm>
            <a:off x="7010400" y="3505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BSM</a:t>
            </a:r>
          </a:p>
        </p:txBody>
      </p:sp>
      <p:grpSp>
        <p:nvGrpSpPr>
          <p:cNvPr id="24584" name="Group 1033"/>
          <p:cNvGrpSpPr>
            <a:grpSpLocks/>
          </p:cNvGrpSpPr>
          <p:nvPr/>
        </p:nvGrpSpPr>
        <p:grpSpPr bwMode="auto">
          <a:xfrm>
            <a:off x="5257800" y="4191000"/>
            <a:ext cx="533400" cy="1463675"/>
            <a:chOff x="3312" y="2640"/>
            <a:chExt cx="336" cy="922"/>
          </a:xfrm>
        </p:grpSpPr>
        <p:sp>
          <p:nvSpPr>
            <p:cNvPr id="24590" name="Text Box 1034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" name="Text Box 1035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" name="Text Box 1036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4585" name="Group 1037"/>
          <p:cNvGrpSpPr>
            <a:grpSpLocks/>
          </p:cNvGrpSpPr>
          <p:nvPr/>
        </p:nvGrpSpPr>
        <p:grpSpPr bwMode="auto">
          <a:xfrm>
            <a:off x="7162800" y="4191000"/>
            <a:ext cx="533400" cy="1463675"/>
            <a:chOff x="3312" y="2640"/>
            <a:chExt cx="336" cy="922"/>
          </a:xfrm>
        </p:grpSpPr>
        <p:sp>
          <p:nvSpPr>
            <p:cNvPr id="24587" name="Text Box 1038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Text Box 1039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  <p:sp>
          <p:nvSpPr>
            <p:cNvPr id="24589" name="Text Box 1040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</p:grpSp>
      <p:sp>
        <p:nvSpPr>
          <p:cNvPr id="24586" name="Text Box 1041"/>
          <p:cNvSpPr txBox="1">
            <a:spLocks noChangeArrowheads="1"/>
          </p:cNvSpPr>
          <p:nvPr/>
        </p:nvSpPr>
        <p:spPr bwMode="auto">
          <a:xfrm>
            <a:off x="4648200" y="1447800"/>
            <a:ext cx="3276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333399"/>
                </a:solidFill>
              </a:rPr>
              <a:t>Scenarios: </a:t>
            </a:r>
            <a:r>
              <a:rPr lang="en-US" sz="2000" i="1">
                <a:solidFill>
                  <a:srgbClr val="800080"/>
                </a:solidFill>
              </a:rPr>
              <a:t>leptogenesis, EW baryogenesis, Afflek-Dine, asymmetric DM, cold baryogenesis, post-sphaleron baryogenesis…</a:t>
            </a:r>
            <a:endParaRPr lang="en-US" sz="2000" i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874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Ingredients for Baryogenesis</a:t>
            </a:r>
          </a:p>
        </p:txBody>
      </p:sp>
      <p:sp>
        <p:nvSpPr>
          <p:cNvPr id="487428" name="Rectangle 1028"/>
          <p:cNvSpPr>
            <a:spLocks noChangeArrowheads="1"/>
          </p:cNvSpPr>
          <p:nvPr/>
        </p:nvSpPr>
        <p:spPr bwMode="auto">
          <a:xfrm>
            <a:off x="685800" y="1143000"/>
            <a:ext cx="7696200" cy="4953000"/>
          </a:xfrm>
          <a:prstGeom prst="rect">
            <a:avLst/>
          </a:prstGeom>
          <a:solidFill>
            <a:srgbClr val="D9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8742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03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9" name="Text Box 1030"/>
          <p:cNvSpPr txBox="1">
            <a:spLocks noChangeArrowheads="1"/>
          </p:cNvSpPr>
          <p:nvPr/>
        </p:nvSpPr>
        <p:spPr bwMode="auto">
          <a:xfrm>
            <a:off x="1219200" y="4267200"/>
            <a:ext cx="3124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i="1">
                <a:solidFill>
                  <a:srgbClr val="800080"/>
                </a:solidFill>
              </a:rPr>
              <a:t>B violation (sphalerons)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C &amp; CP violation 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Out-of-equilibrium or 	CPT violation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26630" name="Text Box 1031"/>
          <p:cNvSpPr txBox="1">
            <a:spLocks noChangeArrowheads="1"/>
          </p:cNvSpPr>
          <p:nvPr/>
        </p:nvSpPr>
        <p:spPr bwMode="auto">
          <a:xfrm>
            <a:off x="4724400" y="3505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Standard Model</a:t>
            </a:r>
          </a:p>
        </p:txBody>
      </p:sp>
      <p:sp>
        <p:nvSpPr>
          <p:cNvPr id="26631" name="Text Box 1032"/>
          <p:cNvSpPr txBox="1">
            <a:spLocks noChangeArrowheads="1"/>
          </p:cNvSpPr>
          <p:nvPr/>
        </p:nvSpPr>
        <p:spPr bwMode="auto">
          <a:xfrm>
            <a:off x="7010400" y="3505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BSM</a:t>
            </a:r>
          </a:p>
        </p:txBody>
      </p:sp>
      <p:grpSp>
        <p:nvGrpSpPr>
          <p:cNvPr id="26632" name="Group 1033"/>
          <p:cNvGrpSpPr>
            <a:grpSpLocks/>
          </p:cNvGrpSpPr>
          <p:nvPr/>
        </p:nvGrpSpPr>
        <p:grpSpPr bwMode="auto">
          <a:xfrm>
            <a:off x="5257800" y="4191000"/>
            <a:ext cx="533400" cy="1463675"/>
            <a:chOff x="3312" y="2640"/>
            <a:chExt cx="336" cy="922"/>
          </a:xfrm>
        </p:grpSpPr>
        <p:sp>
          <p:nvSpPr>
            <p:cNvPr id="26641" name="Text Box 1034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2" name="Text Box 1035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3" name="Text Box 1036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633" name="Group 1037"/>
          <p:cNvGrpSpPr>
            <a:grpSpLocks/>
          </p:cNvGrpSpPr>
          <p:nvPr/>
        </p:nvGrpSpPr>
        <p:grpSpPr bwMode="auto">
          <a:xfrm>
            <a:off x="7162800" y="4191000"/>
            <a:ext cx="533400" cy="1463675"/>
            <a:chOff x="3312" y="2640"/>
            <a:chExt cx="336" cy="922"/>
          </a:xfrm>
        </p:grpSpPr>
        <p:sp>
          <p:nvSpPr>
            <p:cNvPr id="26638" name="Text Box 1038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9" name="Text Box 1039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  <p:sp>
          <p:nvSpPr>
            <p:cNvPr id="26640" name="Text Box 1040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</p:grpSp>
      <p:sp>
        <p:nvSpPr>
          <p:cNvPr id="26634" name="Text Box 1041"/>
          <p:cNvSpPr txBox="1">
            <a:spLocks noChangeArrowheads="1"/>
          </p:cNvSpPr>
          <p:nvPr/>
        </p:nvSpPr>
        <p:spPr bwMode="auto">
          <a:xfrm>
            <a:off x="4648200" y="1447800"/>
            <a:ext cx="3276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333399"/>
                </a:solidFill>
              </a:rPr>
              <a:t>Scenarios: </a:t>
            </a:r>
            <a:r>
              <a:rPr lang="en-US" sz="2000" i="1">
                <a:solidFill>
                  <a:srgbClr val="800080"/>
                </a:solidFill>
              </a:rPr>
              <a:t>leptogenesis, EW baryogenesis, Afflek-Dine, asymmetric DM, cold baryogenesis, post-sphaleron baryogenesis…</a:t>
            </a:r>
            <a:endParaRPr lang="en-US" sz="2000" i="1">
              <a:solidFill>
                <a:srgbClr val="333399"/>
              </a:solidFill>
            </a:endParaRPr>
          </a:p>
        </p:txBody>
      </p:sp>
      <p:grpSp>
        <p:nvGrpSpPr>
          <p:cNvPr id="26635" name="Group 3"/>
          <p:cNvGrpSpPr>
            <a:grpSpLocks/>
          </p:cNvGrpSpPr>
          <p:nvPr/>
        </p:nvGrpSpPr>
        <p:grpSpPr bwMode="auto">
          <a:xfrm>
            <a:off x="5562600" y="1433197"/>
            <a:ext cx="2362200" cy="2011210"/>
            <a:chOff x="4495800" y="1725601"/>
            <a:chExt cx="2362200" cy="1745935"/>
          </a:xfrm>
        </p:grpSpPr>
        <p:sp>
          <p:nvSpPr>
            <p:cNvPr id="26636" name="Oval 1"/>
            <p:cNvSpPr>
              <a:spLocks noChangeArrowheads="1"/>
            </p:cNvSpPr>
            <p:nvPr/>
          </p:nvSpPr>
          <p:spPr bwMode="auto">
            <a:xfrm>
              <a:off x="4495800" y="1725601"/>
              <a:ext cx="2362200" cy="457200"/>
            </a:xfrm>
            <a:prstGeom prst="ellipse">
              <a:avLst/>
            </a:prstGeom>
            <a:noFill/>
            <a:ln w="28575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7D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6637" name="TextBox 2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781238" cy="34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 dirty="0" smtClean="0">
                  <a:solidFill>
                    <a:srgbClr val="005A00"/>
                  </a:solidFill>
                </a:rPr>
                <a:t>Ingredients?</a:t>
              </a:r>
              <a:endParaRPr lang="en-US" sz="2000" i="1" dirty="0">
                <a:solidFill>
                  <a:srgbClr val="005A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AE3B0E-A15E-F64B-9F41-B7DC3650775E}" type="slidenum">
              <a:rPr lang="en-US" sz="1400" i="0">
                <a:solidFill>
                  <a:srgbClr val="000000"/>
                </a:solidFill>
              </a:rPr>
              <a:pPr/>
              <a:t>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V Outline</a:t>
            </a:r>
            <a:endParaRPr lang="en-US" sz="3200" b="1" i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254813" y="1733608"/>
            <a:ext cx="7086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General Considerations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Electroweak Baryogenesis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Electroweak Phase Transition</a:t>
            </a:r>
            <a:endParaRPr lang="en-US" sz="2000" dirty="0">
              <a:solidFill>
                <a:srgbClr val="7D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CPV &amp; EDMs</a:t>
            </a:r>
          </a:p>
        </p:txBody>
      </p:sp>
    </p:spTree>
    <p:extLst>
      <p:ext uri="{BB962C8B-B14F-4D97-AF65-F5344CB8AC3E}">
        <p14:creationId xmlns:p14="http://schemas.microsoft.com/office/powerpoint/2010/main" val="116161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874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Ingredients for Baryogenesis</a:t>
            </a:r>
          </a:p>
        </p:txBody>
      </p:sp>
      <p:sp>
        <p:nvSpPr>
          <p:cNvPr id="487428" name="Rectangle 1028"/>
          <p:cNvSpPr>
            <a:spLocks noChangeArrowheads="1"/>
          </p:cNvSpPr>
          <p:nvPr/>
        </p:nvSpPr>
        <p:spPr bwMode="auto">
          <a:xfrm>
            <a:off x="685800" y="1143000"/>
            <a:ext cx="7696200" cy="4953000"/>
          </a:xfrm>
          <a:prstGeom prst="rect">
            <a:avLst/>
          </a:prstGeom>
          <a:solidFill>
            <a:srgbClr val="D9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8742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03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9" name="Text Box 1030"/>
          <p:cNvSpPr txBox="1">
            <a:spLocks noChangeArrowheads="1"/>
          </p:cNvSpPr>
          <p:nvPr/>
        </p:nvSpPr>
        <p:spPr bwMode="auto">
          <a:xfrm>
            <a:off x="1219200" y="4267200"/>
            <a:ext cx="3124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i="1">
                <a:solidFill>
                  <a:srgbClr val="800080"/>
                </a:solidFill>
              </a:rPr>
              <a:t>B violation (sphalerons)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C &amp; CP violation </a:t>
            </a:r>
          </a:p>
          <a:p>
            <a:pPr>
              <a:spcBef>
                <a:spcPct val="50000"/>
              </a:spcBef>
              <a:buClr>
                <a:srgbClr val="333399"/>
              </a:buClr>
              <a:buFontTx/>
              <a:buChar char="•"/>
            </a:pPr>
            <a:r>
              <a:rPr lang="en-US" sz="2000" i="1">
                <a:solidFill>
                  <a:srgbClr val="800080"/>
                </a:solidFill>
              </a:rPr>
              <a:t> Out-of-equilibrium or 	CPT violation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26630" name="Text Box 1031"/>
          <p:cNvSpPr txBox="1">
            <a:spLocks noChangeArrowheads="1"/>
          </p:cNvSpPr>
          <p:nvPr/>
        </p:nvSpPr>
        <p:spPr bwMode="auto">
          <a:xfrm>
            <a:off x="4724400" y="3505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Standard Model</a:t>
            </a:r>
          </a:p>
        </p:txBody>
      </p:sp>
      <p:sp>
        <p:nvSpPr>
          <p:cNvPr id="26631" name="Text Box 1032"/>
          <p:cNvSpPr txBox="1">
            <a:spLocks noChangeArrowheads="1"/>
          </p:cNvSpPr>
          <p:nvPr/>
        </p:nvSpPr>
        <p:spPr bwMode="auto">
          <a:xfrm>
            <a:off x="7010400" y="3505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33399"/>
                </a:solidFill>
              </a:rPr>
              <a:t>BSM</a:t>
            </a:r>
          </a:p>
        </p:txBody>
      </p:sp>
      <p:grpSp>
        <p:nvGrpSpPr>
          <p:cNvPr id="26632" name="Group 1033"/>
          <p:cNvGrpSpPr>
            <a:grpSpLocks/>
          </p:cNvGrpSpPr>
          <p:nvPr/>
        </p:nvGrpSpPr>
        <p:grpSpPr bwMode="auto">
          <a:xfrm>
            <a:off x="5257800" y="4191000"/>
            <a:ext cx="533400" cy="1463675"/>
            <a:chOff x="3312" y="2640"/>
            <a:chExt cx="336" cy="922"/>
          </a:xfrm>
        </p:grpSpPr>
        <p:sp>
          <p:nvSpPr>
            <p:cNvPr id="26641" name="Text Box 1034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2" name="Text Box 1035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3" name="Text Box 1036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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633" name="Group 1037"/>
          <p:cNvGrpSpPr>
            <a:grpSpLocks/>
          </p:cNvGrpSpPr>
          <p:nvPr/>
        </p:nvGrpSpPr>
        <p:grpSpPr bwMode="auto">
          <a:xfrm>
            <a:off x="7162800" y="4191000"/>
            <a:ext cx="533400" cy="1463675"/>
            <a:chOff x="3312" y="2640"/>
            <a:chExt cx="336" cy="922"/>
          </a:xfrm>
        </p:grpSpPr>
        <p:sp>
          <p:nvSpPr>
            <p:cNvPr id="26638" name="Text Box 1038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9" name="Text Box 1039"/>
            <p:cNvSpPr txBox="1">
              <a:spLocks noChangeArrowheads="1"/>
            </p:cNvSpPr>
            <p:nvPr/>
          </p:nvSpPr>
          <p:spPr bwMode="auto">
            <a:xfrm>
              <a:off x="3312" y="29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  <p:sp>
          <p:nvSpPr>
            <p:cNvPr id="26640" name="Text Box 1040"/>
            <p:cNvSpPr txBox="1">
              <a:spLocks noChangeArrowheads="1"/>
            </p:cNvSpPr>
            <p:nvPr/>
          </p:nvSpPr>
          <p:spPr bwMode="auto">
            <a:xfrm>
              <a:off x="3312" y="33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D0000"/>
                  </a:solidFill>
                  <a:sym typeface="Zapf Dingbats" charset="0"/>
                </a:rPr>
                <a:t></a:t>
              </a:r>
            </a:p>
          </p:txBody>
        </p:sp>
      </p:grpSp>
      <p:sp>
        <p:nvSpPr>
          <p:cNvPr id="26634" name="Text Box 1041"/>
          <p:cNvSpPr txBox="1">
            <a:spLocks noChangeArrowheads="1"/>
          </p:cNvSpPr>
          <p:nvPr/>
        </p:nvSpPr>
        <p:spPr bwMode="auto">
          <a:xfrm>
            <a:off x="4648200" y="1447800"/>
            <a:ext cx="3276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333399"/>
                </a:solidFill>
              </a:rPr>
              <a:t>Scenarios: </a:t>
            </a:r>
            <a:r>
              <a:rPr lang="en-US" sz="2000" i="1">
                <a:solidFill>
                  <a:srgbClr val="800080"/>
                </a:solidFill>
              </a:rPr>
              <a:t>leptogenesis, EW baryogenesis, Afflek-Dine, asymmetric DM, cold baryogenesis, post-sphaleron baryogenesis…</a:t>
            </a:r>
            <a:endParaRPr lang="en-US" sz="2000" i="1">
              <a:solidFill>
                <a:srgbClr val="333399"/>
              </a:solidFill>
            </a:endParaRPr>
          </a:p>
        </p:txBody>
      </p:sp>
      <p:grpSp>
        <p:nvGrpSpPr>
          <p:cNvPr id="26635" name="Group 3"/>
          <p:cNvGrpSpPr>
            <a:grpSpLocks/>
          </p:cNvGrpSpPr>
          <p:nvPr/>
        </p:nvGrpSpPr>
        <p:grpSpPr bwMode="auto">
          <a:xfrm>
            <a:off x="4495800" y="1752600"/>
            <a:ext cx="2362200" cy="1771650"/>
            <a:chOff x="4495800" y="1752600"/>
            <a:chExt cx="2362200" cy="1771710"/>
          </a:xfrm>
        </p:grpSpPr>
        <p:sp>
          <p:nvSpPr>
            <p:cNvPr id="26636" name="Oval 1"/>
            <p:cNvSpPr>
              <a:spLocks noChangeArrowheads="1"/>
            </p:cNvSpPr>
            <p:nvPr/>
          </p:nvSpPr>
          <p:spPr bwMode="auto">
            <a:xfrm>
              <a:off x="4495800" y="1752600"/>
              <a:ext cx="2362200" cy="457200"/>
            </a:xfrm>
            <a:prstGeom prst="ellipse">
              <a:avLst/>
            </a:prstGeom>
            <a:noFill/>
            <a:ln w="28575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7D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6637" name="TextBox 2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95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solidFill>
                    <a:srgbClr val="005A00"/>
                  </a:solidFill>
                </a:rPr>
                <a:t>Testable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51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38034" y="310905"/>
            <a:ext cx="5467301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Baryogenesis Scenarios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-449883" y="3406715"/>
            <a:ext cx="239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</a:t>
            </a:r>
            <a:r>
              <a:rPr lang="en-US" sz="1800" dirty="0" smtClean="0">
                <a:solidFill>
                  <a:srgbClr val="333399"/>
                </a:solidFill>
              </a:rPr>
              <a:t>Scale (GeV)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784080" y="1804737"/>
            <a:ext cx="0" cy="3795963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12998" y="2844900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312998" y="239460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587557" y="2209941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12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8840" y="2675623"/>
            <a:ext cx="190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Affleck Dine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45598" y="2394607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312998" y="462097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566737" y="3302000"/>
            <a:ext cx="481263" cy="802105"/>
          </a:xfrm>
          <a:prstGeom prst="rect">
            <a:avLst/>
          </a:prstGeom>
          <a:solidFill>
            <a:srgbClr val="E4D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84080" y="3107284"/>
            <a:ext cx="0" cy="996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587557" y="2660234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>
                <a:solidFill>
                  <a:srgbClr val="660066"/>
                </a:solidFill>
              </a:rPr>
              <a:t>9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7818" y="4418823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 </a:t>
            </a:r>
            <a:r>
              <a:rPr lang="en-US" i="1" baseline="30000" dirty="0" smtClean="0">
                <a:solidFill>
                  <a:srgbClr val="660066"/>
                </a:solidFill>
              </a:rPr>
              <a:t>2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312998" y="4973904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614816" y="4789238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-</a:t>
            </a:r>
            <a:r>
              <a:rPr lang="en-US" i="1" baseline="30000" dirty="0">
                <a:solidFill>
                  <a:srgbClr val="660066"/>
                </a:solidFill>
              </a:rPr>
              <a:t>1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4445598" y="2864759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378808" y="2209941"/>
            <a:ext cx="307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Standard thermal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445598" y="4623376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428840" y="4328589"/>
            <a:ext cx="3079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Electroweak, resonant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, WIMPY </a:t>
            </a:r>
            <a:r>
              <a:rPr lang="en-US" sz="1600" i="1" dirty="0" err="1" smtClean="0">
                <a:solidFill>
                  <a:srgbClr val="800000"/>
                </a:solidFill>
              </a:rPr>
              <a:t>baryo</a:t>
            </a:r>
            <a:r>
              <a:rPr lang="en-US" sz="1600" i="1" dirty="0" smtClean="0">
                <a:solidFill>
                  <a:srgbClr val="800000"/>
                </a:solidFill>
              </a:rPr>
              <a:t>, ARS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896876" y="2413807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4445598" y="4913365"/>
            <a:ext cx="4512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896876" y="4913365"/>
            <a:ext cx="0" cy="3897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896876" y="5303084"/>
            <a:ext cx="329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428840" y="5121659"/>
            <a:ext cx="2584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Post-</a:t>
            </a:r>
            <a:r>
              <a:rPr lang="en-US" sz="1600" i="1" dirty="0" err="1" smtClean="0">
                <a:solidFill>
                  <a:srgbClr val="800000"/>
                </a:solidFill>
              </a:rPr>
              <a:t>sphaleron</a:t>
            </a:r>
            <a:r>
              <a:rPr lang="en-US" sz="1600" i="1" dirty="0" smtClean="0">
                <a:solidFill>
                  <a:srgbClr val="800000"/>
                </a:solidFill>
              </a:rPr>
              <a:t>, cold…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905250" y="2871806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955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38034" y="310905"/>
            <a:ext cx="5467301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Baryogenesis Scenarios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-449883" y="3406715"/>
            <a:ext cx="239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</a:t>
            </a:r>
            <a:r>
              <a:rPr lang="en-US" sz="1800" dirty="0" smtClean="0">
                <a:solidFill>
                  <a:srgbClr val="333399"/>
                </a:solidFill>
              </a:rPr>
              <a:t>Scale (GeV)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784080" y="1804737"/>
            <a:ext cx="0" cy="3795963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12998" y="2844900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312998" y="239460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587557" y="2209941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12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8840" y="2675623"/>
            <a:ext cx="190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Affleck Dine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45598" y="2394607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312998" y="462097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566737" y="3302000"/>
            <a:ext cx="481263" cy="802105"/>
          </a:xfrm>
          <a:prstGeom prst="rect">
            <a:avLst/>
          </a:prstGeom>
          <a:solidFill>
            <a:srgbClr val="E4D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84080" y="3107284"/>
            <a:ext cx="0" cy="996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587557" y="2660234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>
                <a:solidFill>
                  <a:srgbClr val="660066"/>
                </a:solidFill>
              </a:rPr>
              <a:t>9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7818" y="4418823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 </a:t>
            </a:r>
            <a:r>
              <a:rPr lang="en-US" i="1" baseline="30000" dirty="0" smtClean="0">
                <a:solidFill>
                  <a:srgbClr val="660066"/>
                </a:solidFill>
              </a:rPr>
              <a:t>2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312998" y="4973904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614816" y="4789238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-</a:t>
            </a:r>
            <a:r>
              <a:rPr lang="en-US" i="1" baseline="30000" dirty="0">
                <a:solidFill>
                  <a:srgbClr val="660066"/>
                </a:solidFill>
              </a:rPr>
              <a:t>1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4445598" y="2864759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378808" y="2209941"/>
            <a:ext cx="307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Standard thermal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445598" y="4623376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428840" y="4328589"/>
            <a:ext cx="3079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Electroweak, resonant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, WIMPY </a:t>
            </a:r>
            <a:r>
              <a:rPr lang="en-US" sz="1600" i="1" dirty="0" err="1" smtClean="0">
                <a:solidFill>
                  <a:srgbClr val="800000"/>
                </a:solidFill>
              </a:rPr>
              <a:t>baryo</a:t>
            </a:r>
            <a:r>
              <a:rPr lang="en-US" sz="1600" i="1" dirty="0" smtClean="0">
                <a:solidFill>
                  <a:srgbClr val="800000"/>
                </a:solidFill>
              </a:rPr>
              <a:t>, ARS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896876" y="2413807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4445598" y="4913365"/>
            <a:ext cx="4512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896876" y="4913365"/>
            <a:ext cx="0" cy="3897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896876" y="5303084"/>
            <a:ext cx="329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428840" y="5121659"/>
            <a:ext cx="2584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Post-</a:t>
            </a:r>
            <a:r>
              <a:rPr lang="en-US" sz="1600" i="1" dirty="0" err="1" smtClean="0">
                <a:solidFill>
                  <a:srgbClr val="800000"/>
                </a:solidFill>
              </a:rPr>
              <a:t>sphaleron</a:t>
            </a:r>
            <a:r>
              <a:rPr lang="en-US" sz="1600" i="1" dirty="0" smtClean="0">
                <a:solidFill>
                  <a:srgbClr val="800000"/>
                </a:solidFill>
              </a:rPr>
              <a:t>, cold…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905250" y="2871806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1361698" y="4328589"/>
            <a:ext cx="6991797" cy="1393504"/>
          </a:xfrm>
          <a:prstGeom prst="roundRect">
            <a:avLst/>
          </a:prstGeom>
          <a:noFill/>
          <a:ln w="28575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4816" y="5865974"/>
            <a:ext cx="276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Most directly testable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307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38034" y="310905"/>
            <a:ext cx="5467301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Baryogenesis Scenarios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-449883" y="3406715"/>
            <a:ext cx="239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</a:t>
            </a:r>
            <a:r>
              <a:rPr lang="en-US" sz="1800" dirty="0" smtClean="0">
                <a:solidFill>
                  <a:srgbClr val="333399"/>
                </a:solidFill>
              </a:rPr>
              <a:t>Scale (GeV)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784080" y="1804737"/>
            <a:ext cx="0" cy="3795963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12998" y="2844900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312998" y="239460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587557" y="2209941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12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8840" y="2675623"/>
            <a:ext cx="190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Affleck Dine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45598" y="2394607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312998" y="462097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566737" y="3302000"/>
            <a:ext cx="481263" cy="802105"/>
          </a:xfrm>
          <a:prstGeom prst="rect">
            <a:avLst/>
          </a:prstGeom>
          <a:solidFill>
            <a:srgbClr val="E4D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84080" y="3107284"/>
            <a:ext cx="0" cy="996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587557" y="2660234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>
                <a:solidFill>
                  <a:srgbClr val="660066"/>
                </a:solidFill>
              </a:rPr>
              <a:t>9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7818" y="4418823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 </a:t>
            </a:r>
            <a:r>
              <a:rPr lang="en-US" i="1" baseline="30000" dirty="0" smtClean="0">
                <a:solidFill>
                  <a:srgbClr val="660066"/>
                </a:solidFill>
              </a:rPr>
              <a:t>2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312998" y="4973904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614816" y="4789238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-</a:t>
            </a:r>
            <a:r>
              <a:rPr lang="en-US" i="1" baseline="30000" dirty="0">
                <a:solidFill>
                  <a:srgbClr val="660066"/>
                </a:solidFill>
              </a:rPr>
              <a:t>1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4445598" y="2864759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378808" y="2209941"/>
            <a:ext cx="307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Standard thermal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445598" y="4623376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428840" y="4328589"/>
            <a:ext cx="3079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Electroweak, resonant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, WIMPY </a:t>
            </a:r>
            <a:r>
              <a:rPr lang="en-US" sz="1600" i="1" dirty="0" err="1" smtClean="0">
                <a:solidFill>
                  <a:srgbClr val="800000"/>
                </a:solidFill>
              </a:rPr>
              <a:t>baryo</a:t>
            </a:r>
            <a:r>
              <a:rPr lang="en-US" sz="1600" i="1" dirty="0" smtClean="0">
                <a:solidFill>
                  <a:srgbClr val="800000"/>
                </a:solidFill>
              </a:rPr>
              <a:t>, ARS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896876" y="2413807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4445598" y="4913365"/>
            <a:ext cx="4512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896876" y="4913365"/>
            <a:ext cx="0" cy="3897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896876" y="5303084"/>
            <a:ext cx="329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428840" y="5121659"/>
            <a:ext cx="2584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Post-</a:t>
            </a:r>
            <a:r>
              <a:rPr lang="en-US" sz="1600" i="1" dirty="0" err="1" smtClean="0">
                <a:solidFill>
                  <a:srgbClr val="800000"/>
                </a:solidFill>
              </a:rPr>
              <a:t>sphaleron</a:t>
            </a:r>
            <a:r>
              <a:rPr lang="en-US" sz="1600" i="1" dirty="0" smtClean="0">
                <a:solidFill>
                  <a:srgbClr val="800000"/>
                </a:solidFill>
              </a:rPr>
              <a:t>, cold…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905250" y="2871806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1361698" y="4328589"/>
            <a:ext cx="6991797" cy="1393504"/>
          </a:xfrm>
          <a:prstGeom prst="roundRect">
            <a:avLst/>
          </a:prstGeom>
          <a:noFill/>
          <a:ln w="28575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4816" y="5865974"/>
            <a:ext cx="276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Most directly testable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375210" y="2121361"/>
            <a:ext cx="6991797" cy="538067"/>
          </a:xfrm>
          <a:prstGeom prst="roundRect">
            <a:avLst/>
          </a:prstGeom>
          <a:noFill/>
          <a:ln w="28575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1300" y="1355349"/>
            <a:ext cx="310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Discover (some) ingredients &amp; possibly falsify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44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38034" y="310905"/>
            <a:ext cx="5467301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Baryogenesis Scenarios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-449883" y="3406715"/>
            <a:ext cx="239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</a:t>
            </a:r>
            <a:r>
              <a:rPr lang="en-US" sz="1800" dirty="0" smtClean="0">
                <a:solidFill>
                  <a:srgbClr val="333399"/>
                </a:solidFill>
              </a:rPr>
              <a:t>Scale (GeV)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784080" y="1804737"/>
            <a:ext cx="0" cy="3795963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12998" y="2844900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312998" y="239460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587557" y="2209941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12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8840" y="2675623"/>
            <a:ext cx="190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Affleck Dine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45598" y="2394607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312998" y="462097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566737" y="3302000"/>
            <a:ext cx="481263" cy="802105"/>
          </a:xfrm>
          <a:prstGeom prst="rect">
            <a:avLst/>
          </a:prstGeom>
          <a:solidFill>
            <a:srgbClr val="E4D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84080" y="3107284"/>
            <a:ext cx="0" cy="996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587557" y="2660234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>
                <a:solidFill>
                  <a:srgbClr val="660066"/>
                </a:solidFill>
              </a:rPr>
              <a:t>9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7818" y="4418823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 </a:t>
            </a:r>
            <a:r>
              <a:rPr lang="en-US" i="1" baseline="30000" dirty="0" smtClean="0">
                <a:solidFill>
                  <a:srgbClr val="660066"/>
                </a:solidFill>
              </a:rPr>
              <a:t>2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312998" y="4973904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614816" y="4789238"/>
            <a:ext cx="7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10</a:t>
            </a:r>
            <a:r>
              <a:rPr lang="en-US" i="1" baseline="30000" dirty="0" smtClean="0">
                <a:solidFill>
                  <a:srgbClr val="660066"/>
                </a:solidFill>
              </a:rPr>
              <a:t>-</a:t>
            </a:r>
            <a:r>
              <a:rPr lang="en-US" i="1" baseline="30000" dirty="0">
                <a:solidFill>
                  <a:srgbClr val="660066"/>
                </a:solidFill>
              </a:rPr>
              <a:t>1</a:t>
            </a:r>
            <a:endParaRPr lang="en-US" i="1" dirty="0">
              <a:solidFill>
                <a:srgbClr val="6600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4445598" y="2864759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378808" y="2209941"/>
            <a:ext cx="307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Standard thermal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445598" y="4623376"/>
            <a:ext cx="780448" cy="7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428840" y="4328589"/>
            <a:ext cx="3079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Electroweak, resonant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, WIMPY </a:t>
            </a:r>
            <a:r>
              <a:rPr lang="en-US" sz="1600" i="1" dirty="0" err="1" smtClean="0">
                <a:solidFill>
                  <a:srgbClr val="800000"/>
                </a:solidFill>
              </a:rPr>
              <a:t>baryo</a:t>
            </a:r>
            <a:r>
              <a:rPr lang="en-US" sz="1600" i="1" dirty="0" smtClean="0">
                <a:solidFill>
                  <a:srgbClr val="800000"/>
                </a:solidFill>
              </a:rPr>
              <a:t>, ARS </a:t>
            </a:r>
            <a:r>
              <a:rPr lang="en-US" sz="1600" i="1" dirty="0" err="1" smtClean="0">
                <a:solidFill>
                  <a:srgbClr val="800000"/>
                </a:solidFill>
              </a:rPr>
              <a:t>lepto</a:t>
            </a:r>
            <a:r>
              <a:rPr lang="en-US" sz="1600" i="1" dirty="0" smtClean="0">
                <a:solidFill>
                  <a:srgbClr val="800000"/>
                </a:solidFill>
              </a:rPr>
              <a:t>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896876" y="2413807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4445598" y="4913365"/>
            <a:ext cx="4512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896876" y="4913365"/>
            <a:ext cx="0" cy="3897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896876" y="5303084"/>
            <a:ext cx="329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428840" y="5121659"/>
            <a:ext cx="2584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Post-</a:t>
            </a:r>
            <a:r>
              <a:rPr lang="en-US" sz="1600" i="1" dirty="0" err="1" smtClean="0">
                <a:solidFill>
                  <a:srgbClr val="800000"/>
                </a:solidFill>
              </a:rPr>
              <a:t>sphaleron</a:t>
            </a:r>
            <a:r>
              <a:rPr lang="en-US" sz="1600" i="1" dirty="0" smtClean="0">
                <a:solidFill>
                  <a:srgbClr val="800000"/>
                </a:solidFill>
              </a:rPr>
              <a:t>, cold…</a:t>
            </a:r>
            <a:endParaRPr lang="en-US" sz="1600" i="1" dirty="0">
              <a:solidFill>
                <a:srgbClr val="8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905250" y="2871806"/>
            <a:ext cx="0" cy="235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1361698" y="4328589"/>
            <a:ext cx="6991797" cy="1393504"/>
          </a:xfrm>
          <a:prstGeom prst="roundRect">
            <a:avLst/>
          </a:prstGeom>
          <a:noFill/>
          <a:ln w="28575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4816" y="5865974"/>
            <a:ext cx="276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Most directly testable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375210" y="2121361"/>
            <a:ext cx="6991797" cy="538067"/>
          </a:xfrm>
          <a:prstGeom prst="roundRect">
            <a:avLst/>
          </a:prstGeom>
          <a:noFill/>
          <a:ln w="28575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1300" y="1355349"/>
            <a:ext cx="310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Discover (some) ingredients &amp; possibly falsify</a:t>
            </a:r>
            <a:endParaRPr lang="en-US" i="1" dirty="0">
              <a:solidFill>
                <a:srgbClr val="00009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428840" y="4328589"/>
            <a:ext cx="1432024" cy="1919811"/>
            <a:chOff x="5428840" y="4328589"/>
            <a:chExt cx="1432024" cy="1919811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5428840" y="4328589"/>
              <a:ext cx="1261812" cy="301834"/>
            </a:xfrm>
            <a:prstGeom prst="round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28840" y="5879068"/>
              <a:ext cx="1432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8000"/>
                  </a:solidFill>
                </a:rPr>
                <a:t>EDMs !</a:t>
              </a:r>
              <a:endParaRPr lang="en-US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493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2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Electroweak Baryogenesis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6361" y="2710465"/>
            <a:ext cx="536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Was Y</a:t>
            </a:r>
            <a:r>
              <a:rPr lang="en-US" sz="2400" i="1" baseline="-25000" dirty="0" smtClean="0">
                <a:solidFill>
                  <a:srgbClr val="660066"/>
                </a:solidFill>
              </a:rPr>
              <a:t>B</a:t>
            </a:r>
            <a:r>
              <a:rPr lang="en-US" sz="2400" i="1" dirty="0" smtClean="0">
                <a:solidFill>
                  <a:srgbClr val="660066"/>
                </a:solidFill>
              </a:rPr>
              <a:t> generated in conjunction with electroweak symmetry-breaking?</a:t>
            </a:r>
            <a:endParaRPr lang="en-US" sz="2400" i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9160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4916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9163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b="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b="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9164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49207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b="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9165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49203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9167" name="Group 13"/>
          <p:cNvGrpSpPr>
            <a:grpSpLocks/>
          </p:cNvGrpSpPr>
          <p:nvPr/>
        </p:nvGrpSpPr>
        <p:grpSpPr bwMode="auto">
          <a:xfrm>
            <a:off x="5181600" y="1196975"/>
            <a:ext cx="3429000" cy="838200"/>
            <a:chOff x="3264" y="576"/>
            <a:chExt cx="2160" cy="528"/>
          </a:xfrm>
        </p:grpSpPr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264" y="576"/>
              <a:ext cx="2016" cy="528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Baryogenesis: When? CPV? SUSY? Neutrinos? 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971800" y="2819400"/>
            <a:ext cx="2305050" cy="1066800"/>
            <a:chOff x="2724150" y="2438400"/>
            <a:chExt cx="2305050" cy="1066800"/>
          </a:xfrm>
        </p:grpSpPr>
        <p:grpSp>
          <p:nvGrpSpPr>
            <p:cNvPr id="49197" name="Group 16"/>
            <p:cNvGrpSpPr>
              <a:grpSpLocks/>
            </p:cNvGrpSpPr>
            <p:nvPr/>
          </p:nvGrpSpPr>
          <p:grpSpPr bwMode="auto">
            <a:xfrm>
              <a:off x="2724150" y="2438400"/>
              <a:ext cx="2305050" cy="1066800"/>
              <a:chOff x="1764" y="1536"/>
              <a:chExt cx="1452" cy="672"/>
            </a:xfrm>
          </p:grpSpPr>
          <p:sp>
            <p:nvSpPr>
              <p:cNvPr id="55" name="Rectangle 17"/>
              <p:cNvSpPr>
                <a:spLocks noChangeArrowheads="1"/>
              </p:cNvSpPr>
              <p:nvPr/>
            </p:nvSpPr>
            <p:spPr bwMode="auto">
              <a:xfrm>
                <a:off x="1776" y="1536"/>
                <a:ext cx="1440" cy="672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1764" y="1536"/>
                <a:ext cx="1392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3800"/>
                  </a:buClr>
                  <a:defRPr/>
                </a:pPr>
                <a:r>
                  <a:rPr lang="en-US" i="1" dirty="0">
                    <a:solidFill>
                      <a:srgbClr val="333399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1800" b="0" i="1" dirty="0">
                    <a:solidFill>
                      <a:srgbClr val="800080"/>
                    </a:solidFill>
                    <a:latin typeface="Arial"/>
                    <a:ea typeface="ＭＳ Ｐゴシック"/>
                    <a:cs typeface="ＭＳ Ｐゴシック"/>
                  </a:rPr>
                  <a:t>EW Baryogenesis:</a:t>
                </a:r>
                <a:r>
                  <a:rPr lang="en-US" sz="1800" b="0" i="1" dirty="0">
                    <a:solidFill>
                      <a:srgbClr val="333399"/>
                    </a:solidFill>
                    <a:latin typeface="Arial"/>
                    <a:ea typeface="ＭＳ Ｐゴシック"/>
                    <a:cs typeface="ＭＳ Ｐゴシック"/>
                  </a:rPr>
                  <a:t>  testable w/ EDMs + colliders</a:t>
                </a:r>
                <a:endParaRPr lang="en-US" sz="1800" b="0" i="1" dirty="0">
                  <a:solidFill>
                    <a:srgbClr val="95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9198" name="Rectangle 53"/>
            <p:cNvSpPr>
              <a:spLocks noChangeArrowheads="1"/>
            </p:cNvSpPr>
            <p:nvPr/>
          </p:nvSpPr>
          <p:spPr bwMode="auto">
            <a:xfrm>
              <a:off x="2743200" y="2438400"/>
              <a:ext cx="2286000" cy="10668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49169" name="Group 46"/>
          <p:cNvGrpSpPr>
            <a:grpSpLocks/>
          </p:cNvGrpSpPr>
          <p:nvPr/>
        </p:nvGrpSpPr>
        <p:grpSpPr bwMode="auto">
          <a:xfrm>
            <a:off x="2095500" y="3965575"/>
            <a:ext cx="5478463" cy="1470025"/>
            <a:chOff x="2095500" y="3965450"/>
            <a:chExt cx="5478762" cy="1470184"/>
          </a:xfrm>
        </p:grpSpPr>
        <p:grpSp>
          <p:nvGrpSpPr>
            <p:cNvPr id="49182" name="Group 47"/>
            <p:cNvGrpSpPr>
              <a:grpSpLocks/>
            </p:cNvGrpSpPr>
            <p:nvPr/>
          </p:nvGrpSpPr>
          <p:grpSpPr bwMode="auto"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666507" y="3995799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196" name="TextBox 69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-35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9183" name="Group 56"/>
            <p:cNvGrpSpPr>
              <a:grpSpLocks/>
            </p:cNvGrpSpPr>
            <p:nvPr/>
          </p:nvGrpSpPr>
          <p:grpSpPr bwMode="auto"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2666558" y="3995155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194" name="TextBox 67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-11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9184" name="Group 57"/>
            <p:cNvGrpSpPr>
              <a:grpSpLocks/>
            </p:cNvGrpSpPr>
            <p:nvPr/>
          </p:nvGrpSpPr>
          <p:grpSpPr bwMode="auto"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2666252" y="3995369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192" name="TextBox 65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9185" name="Group 58"/>
            <p:cNvGrpSpPr>
              <a:grpSpLocks/>
            </p:cNvGrpSpPr>
            <p:nvPr/>
          </p:nvGrpSpPr>
          <p:grpSpPr bwMode="auto"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667168" y="3995311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190" name="TextBox 63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~ 1 m</a:t>
                </a:r>
              </a:p>
            </p:txBody>
          </p:sp>
        </p:grpSp>
        <p:grpSp>
          <p:nvGrpSpPr>
            <p:cNvPr id="49186" name="Group 59"/>
            <p:cNvGrpSpPr>
              <a:grpSpLocks/>
            </p:cNvGrpSpPr>
            <p:nvPr/>
          </p:nvGrpSpPr>
          <p:grpSpPr bwMode="auto"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2666470" y="3996543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188" name="TextBox 61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380k yr</a:t>
                </a:r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300" y="3076575"/>
            <a:ext cx="2057400" cy="923925"/>
            <a:chOff x="351159" y="3738825"/>
            <a:chExt cx="2057400" cy="923330"/>
          </a:xfrm>
        </p:grpSpPr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503559" y="3741998"/>
              <a:ext cx="1828800" cy="920157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351159" y="3738825"/>
              <a:ext cx="205740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800"/>
                </a:buClr>
                <a:defRPr/>
              </a:pPr>
              <a:r>
                <a:rPr lang="en-US" sz="1800" b="0" i="1" dirty="0">
                  <a:solidFill>
                    <a:srgbClr val="800080"/>
                  </a:solidFill>
                  <a:latin typeface="Arial"/>
                  <a:ea typeface="ＭＳ Ｐゴシック"/>
                  <a:cs typeface="ＭＳ Ｐゴシック"/>
                </a:rPr>
                <a:t>Leptogenesis:</a:t>
              </a:r>
              <a:r>
                <a:rPr lang="en-US" sz="1800" b="0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  look for </a:t>
              </a:r>
              <a:r>
                <a:rPr lang="en-US" sz="1800" b="0" i="1" dirty="0" err="1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ingred’s</a:t>
              </a:r>
              <a:r>
                <a:rPr lang="en-US" sz="1800" b="0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 w/ </a:t>
              </a:r>
              <a:r>
                <a:rPr lang="en-US" sz="1800" b="0" i="1" dirty="0">
                  <a:solidFill>
                    <a:srgbClr val="333399"/>
                  </a:solidFill>
                  <a:latin typeface="Symbol" charset="0"/>
                  <a:ea typeface="ＭＳ Ｐゴシック"/>
                  <a:cs typeface="ＭＳ Ｐゴシック"/>
                  <a:sym typeface="Symbol" charset="0"/>
                </a:rPr>
                <a:t></a:t>
              </a:r>
              <a:r>
                <a:rPr lang="en-US" sz="1800" b="0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s: DBD, </a:t>
              </a:r>
              <a:r>
                <a:rPr lang="en-US" sz="1800" b="0" i="1" dirty="0">
                  <a:solidFill>
                    <a:srgbClr val="333399"/>
                  </a:solidFill>
                  <a:latin typeface="Symbol" charset="0"/>
                  <a:ea typeface="ＭＳ Ｐゴシック"/>
                  <a:cs typeface="ＭＳ Ｐゴシック"/>
                  <a:sym typeface="Symbol" charset="0"/>
                </a:rPr>
                <a:t></a:t>
              </a:r>
              <a:r>
                <a:rPr lang="en-US" sz="1800" b="0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  <a:sym typeface="Symbol" charset="0"/>
                </a:rPr>
                <a:t> </a:t>
              </a:r>
              <a:r>
                <a:rPr lang="en-US" sz="1800" b="0" i="1" dirty="0" err="1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  <a:sym typeface="Symbol" charset="0"/>
                </a:rPr>
                <a:t>osc</a:t>
              </a:r>
              <a:endParaRPr lang="en-US" sz="1800" b="0" i="1" dirty="0">
                <a:solidFill>
                  <a:srgbClr val="95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9181" name="Rectangle 73"/>
            <p:cNvSpPr>
              <a:spLocks noChangeArrowheads="1"/>
            </p:cNvSpPr>
            <p:nvPr/>
          </p:nvSpPr>
          <p:spPr bwMode="auto">
            <a:xfrm>
              <a:off x="411309" y="3748315"/>
              <a:ext cx="1921049" cy="91384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49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AB649-F059-EB43-A22E-391E3279BC6E}" type="slidenum">
              <a:rPr lang="en-US" sz="1400" b="0">
                <a:solidFill>
                  <a:srgbClr val="000000"/>
                </a:solidFill>
              </a:rPr>
              <a:pPr/>
              <a:t>26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" name="Line 11"/>
          <p:cNvSpPr>
            <a:spLocks noChangeShapeType="1"/>
          </p:cNvSpPr>
          <p:nvPr/>
        </p:nvSpPr>
        <p:spPr bwMode="auto">
          <a:xfrm>
            <a:off x="1524000" y="1905000"/>
            <a:ext cx="990600" cy="1981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9175" name="Group 37"/>
          <p:cNvGrpSpPr>
            <a:grpSpLocks/>
          </p:cNvGrpSpPr>
          <p:nvPr/>
        </p:nvGrpSpPr>
        <p:grpSpPr bwMode="auto">
          <a:xfrm>
            <a:off x="1066800" y="1905000"/>
            <a:ext cx="2133600" cy="2286000"/>
            <a:chOff x="672" y="1200"/>
            <a:chExt cx="1344" cy="1440"/>
          </a:xfrm>
        </p:grpSpPr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60" y="1200"/>
              <a:ext cx="1056" cy="14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80" name="Text Box 12"/>
            <p:cNvSpPr txBox="1">
              <a:spLocks noChangeArrowheads="1"/>
            </p:cNvSpPr>
            <p:nvPr/>
          </p:nvSpPr>
          <p:spPr bwMode="auto">
            <a:xfrm>
              <a:off x="672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FF00"/>
                  </a:solidFill>
                  <a:latin typeface="Arial"/>
                  <a:ea typeface="ＭＳ Ｐゴシック"/>
                  <a:cs typeface="ＭＳ Ｐゴシック"/>
                </a:rPr>
                <a:t>?</a:t>
              </a:r>
            </a:p>
          </p:txBody>
        </p:sp>
      </p:grpSp>
      <p:sp>
        <p:nvSpPr>
          <p:cNvPr id="81" name="Oval 1072"/>
          <p:cNvSpPr>
            <a:spLocks noChangeArrowheads="1"/>
          </p:cNvSpPr>
          <p:nvPr/>
        </p:nvSpPr>
        <p:spPr bwMode="auto">
          <a:xfrm>
            <a:off x="7620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27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II. Electroweak Baryogenesis</a:t>
            </a:r>
          </a:p>
        </p:txBody>
      </p:sp>
    </p:spTree>
    <p:extLst>
      <p:ext uri="{BB962C8B-B14F-4D97-AF65-F5344CB8AC3E}">
        <p14:creationId xmlns:p14="http://schemas.microsoft.com/office/powerpoint/2010/main" val="429406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2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712234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Electroweak Baryogenesis Ingredients</a:t>
            </a: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1926D8-4FC2-4245-80AC-7572D3AB6C91}" type="slidenum">
              <a:rPr lang="en-US" sz="1400">
                <a:solidFill>
                  <a:srgbClr val="000000"/>
                </a:solidFill>
              </a:rPr>
              <a:pPr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357" y="2325524"/>
            <a:ext cx="6028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Baryon number violation</a:t>
            </a:r>
          </a:p>
          <a:p>
            <a:endParaRPr lang="en-US" sz="2800" i="1" dirty="0" smtClean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Strong first order electroweak phase transition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Effective CPV</a:t>
            </a:r>
            <a:endParaRPr lang="en-US" sz="2800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Electroweak Baryogenesis: Ingredients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572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4267200" y="2971800"/>
            <a:ext cx="4572000" cy="838200"/>
            <a:chOff x="1152" y="1776"/>
            <a:chExt cx="3168" cy="624"/>
          </a:xfrm>
        </p:grpSpPr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1152" y="1776"/>
              <a:ext cx="3168" cy="624"/>
            </a:xfrm>
            <a:prstGeom prst="rect">
              <a:avLst/>
            </a:prstGeom>
            <a:solidFill>
              <a:srgbClr val="D1FA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738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968"/>
              <a:ext cx="292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4267200" y="1676400"/>
            <a:ext cx="4572000" cy="685800"/>
            <a:chOff x="864" y="672"/>
            <a:chExt cx="2880" cy="432"/>
          </a:xfrm>
        </p:grpSpPr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864" y="672"/>
              <a:ext cx="2880" cy="432"/>
            </a:xfrm>
            <a:prstGeom prst="rect">
              <a:avLst/>
            </a:prstGeom>
            <a:solidFill>
              <a:srgbClr val="D1FA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1056" y="768"/>
              <a:ext cx="25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>
                  <a:solidFill>
                    <a:srgbClr val="970000"/>
                  </a:solidFill>
                </a:rPr>
                <a:t>Anomalous B-violating processes</a:t>
              </a:r>
            </a:p>
          </p:txBody>
        </p:sp>
      </p:grp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4267200" y="4419600"/>
            <a:ext cx="4648200" cy="762000"/>
            <a:chOff x="864" y="2400"/>
            <a:chExt cx="2928" cy="480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864" y="2400"/>
              <a:ext cx="2880" cy="480"/>
            </a:xfrm>
            <a:prstGeom prst="rect">
              <a:avLst/>
            </a:prstGeom>
            <a:solidFill>
              <a:srgbClr val="D1FA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864" y="2496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>
                  <a:solidFill>
                    <a:srgbClr val="970000"/>
                  </a:solidFill>
                </a:rPr>
                <a:t>Prevent washout by inverse processes</a:t>
              </a:r>
              <a:endParaRPr lang="en-US" b="0" i="1">
                <a:solidFill>
                  <a:srgbClr val="970000"/>
                </a:solidFill>
              </a:endParaRPr>
            </a:p>
          </p:txBody>
        </p:sp>
      </p:grp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6324600" y="2286000"/>
            <a:ext cx="533400" cy="762000"/>
          </a:xfrm>
          <a:prstGeom prst="upArrow">
            <a:avLst>
              <a:gd name="adj1" fmla="val 50000"/>
              <a:gd name="adj2" fmla="val 3571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6324600" y="3733800"/>
            <a:ext cx="533400" cy="762000"/>
          </a:xfrm>
          <a:prstGeom prst="upArrow">
            <a:avLst>
              <a:gd name="adj1" fmla="val 50000"/>
              <a:gd name="adj2" fmla="val 3571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304800" y="1752600"/>
            <a:ext cx="3810000" cy="3352800"/>
            <a:chOff x="96" y="1104"/>
            <a:chExt cx="2400" cy="2112"/>
          </a:xfrm>
        </p:grpSpPr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96" y="1104"/>
              <a:ext cx="2400" cy="2112"/>
            </a:xfrm>
            <a:prstGeom prst="rect">
              <a:avLst/>
            </a:prstGeom>
            <a:solidFill>
              <a:srgbClr val="F5DA7C"/>
            </a:solidFill>
            <a:ln w="28575">
              <a:solidFill>
                <a:srgbClr val="005B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73" name="Text Box 17"/>
            <p:cNvSpPr txBox="1">
              <a:spLocks noChangeArrowheads="1"/>
            </p:cNvSpPr>
            <p:nvPr/>
          </p:nvSpPr>
          <p:spPr bwMode="auto">
            <a:xfrm>
              <a:off x="336" y="1200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 i="1">
                  <a:solidFill>
                    <a:schemeClr val="accent2"/>
                  </a:solidFill>
                </a:rPr>
                <a:t>Sakharov Criteria</a:t>
              </a: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288" y="1536"/>
              <a:ext cx="2016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5900"/>
                </a:buClr>
                <a:buFontTx/>
                <a:buChar char="•"/>
                <a:defRPr/>
              </a:pPr>
              <a:r>
                <a:rPr lang="en-US" b="0"/>
                <a:t> </a:t>
              </a:r>
              <a:r>
                <a:rPr lang="en-US" b="0" i="1">
                  <a:solidFill>
                    <a:srgbClr val="800080"/>
                  </a:solidFill>
                </a:rPr>
                <a:t>B violation</a:t>
              </a:r>
            </a:p>
            <a:p>
              <a:pPr>
                <a:spcBef>
                  <a:spcPct val="50000"/>
                </a:spcBef>
                <a:buClr>
                  <a:srgbClr val="005900"/>
                </a:buClr>
                <a:buFontTx/>
                <a:buChar char="•"/>
                <a:defRPr/>
              </a:pPr>
              <a:r>
                <a:rPr lang="en-US" b="0" i="1">
                  <a:solidFill>
                    <a:srgbClr val="800080"/>
                  </a:solidFill>
                </a:rPr>
                <a:t> C &amp; CP violation</a:t>
              </a:r>
            </a:p>
            <a:p>
              <a:pPr>
                <a:spcBef>
                  <a:spcPct val="50000"/>
                </a:spcBef>
                <a:buClr>
                  <a:srgbClr val="005900"/>
                </a:buClr>
                <a:buFontTx/>
                <a:buChar char="•"/>
                <a:defRPr/>
              </a:pPr>
              <a:r>
                <a:rPr lang="en-US" b="0" i="1">
                  <a:solidFill>
                    <a:srgbClr val="800080"/>
                  </a:solidFill>
                </a:rPr>
                <a:t> Nonequilibrium 		dynamics</a:t>
              </a:r>
              <a:endParaRPr lang="en-US" b="0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960" y="2832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>
                  <a:solidFill>
                    <a:srgbClr val="00008D"/>
                  </a:solidFill>
                  <a:latin typeface="Times" charset="0"/>
                </a:rPr>
                <a:t>Sakharov, 1967</a:t>
              </a:r>
            </a:p>
          </p:txBody>
        </p:sp>
      </p:grpSp>
      <p:sp>
        <p:nvSpPr>
          <p:cNvPr id="45076" name="Line 20"/>
          <p:cNvSpPr>
            <a:spLocks noChangeShapeType="1"/>
          </p:cNvSpPr>
          <p:nvPr/>
        </p:nvSpPr>
        <p:spPr bwMode="auto">
          <a:xfrm flipV="1">
            <a:off x="2895600" y="2057400"/>
            <a:ext cx="1447800" cy="533400"/>
          </a:xfrm>
          <a:prstGeom prst="line">
            <a:avLst/>
          </a:prstGeom>
          <a:noFill/>
          <a:ln w="28575">
            <a:solidFill>
              <a:srgbClr val="008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3276600" y="3276600"/>
            <a:ext cx="1066800" cy="76200"/>
          </a:xfrm>
          <a:prstGeom prst="line">
            <a:avLst/>
          </a:prstGeom>
          <a:noFill/>
          <a:ln w="28575">
            <a:solidFill>
              <a:srgbClr val="008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3124200" y="3962400"/>
            <a:ext cx="1219200" cy="838200"/>
          </a:xfrm>
          <a:prstGeom prst="line">
            <a:avLst/>
          </a:prstGeom>
          <a:noFill/>
          <a:ln w="28575">
            <a:solidFill>
              <a:srgbClr val="008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5079" name="Group 23"/>
          <p:cNvGrpSpPr>
            <a:grpSpLocks/>
          </p:cNvGrpSpPr>
          <p:nvPr/>
        </p:nvGrpSpPr>
        <p:grpSpPr bwMode="auto">
          <a:xfrm>
            <a:off x="6858000" y="2209800"/>
            <a:ext cx="2286000" cy="381000"/>
            <a:chOff x="3648" y="3168"/>
            <a:chExt cx="1440" cy="240"/>
          </a:xfrm>
        </p:grpSpPr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3648" y="3168"/>
              <a:ext cx="1392" cy="240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8" name="Text Box 25"/>
            <p:cNvSpPr txBox="1">
              <a:spLocks noChangeArrowheads="1"/>
            </p:cNvSpPr>
            <p:nvPr/>
          </p:nvSpPr>
          <p:spPr bwMode="auto">
            <a:xfrm>
              <a:off x="3648" y="3168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SM Sphalerons:</a:t>
              </a:r>
              <a:r>
                <a:rPr lang="en-US" sz="2000" b="0" i="1">
                  <a:solidFill>
                    <a:schemeClr val="accent2"/>
                  </a:solidFill>
                </a:rPr>
                <a:t> </a:t>
              </a:r>
              <a:endParaRPr lang="en-US" sz="2000" b="0" i="1">
                <a:solidFill>
                  <a:srgbClr val="950000"/>
                </a:solidFill>
              </a:endParaRPr>
            </a:p>
          </p:txBody>
        </p:sp>
        <p:sp>
          <p:nvSpPr>
            <p:cNvPr id="57379" name="Text Box 26"/>
            <p:cNvSpPr txBox="1">
              <a:spLocks noChangeArrowheads="1"/>
            </p:cNvSpPr>
            <p:nvPr/>
          </p:nvSpPr>
          <p:spPr bwMode="auto">
            <a:xfrm>
              <a:off x="4752" y="316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>
                  <a:solidFill>
                    <a:srgbClr val="950000"/>
                  </a:solidFill>
                  <a:latin typeface="modstmary10" charset="0"/>
                  <a:sym typeface="Zapf Dingbats" charset="0"/>
                </a:rPr>
                <a:t></a:t>
              </a:r>
              <a:endParaRPr lang="en-US" b="0">
                <a:solidFill>
                  <a:srgbClr val="950000"/>
                </a:solidFill>
                <a:latin typeface="modstmary10" charset="0"/>
              </a:endParaRPr>
            </a:p>
          </p:txBody>
        </p:sp>
      </p:grpSp>
      <p:grpSp>
        <p:nvGrpSpPr>
          <p:cNvPr id="45083" name="Group 27"/>
          <p:cNvGrpSpPr>
            <a:grpSpLocks/>
          </p:cNvGrpSpPr>
          <p:nvPr/>
        </p:nvGrpSpPr>
        <p:grpSpPr bwMode="auto">
          <a:xfrm>
            <a:off x="6858000" y="3657600"/>
            <a:ext cx="2286000" cy="381000"/>
            <a:chOff x="3648" y="3648"/>
            <a:chExt cx="1440" cy="240"/>
          </a:xfrm>
        </p:grpSpPr>
        <p:sp>
          <p:nvSpPr>
            <p:cNvPr id="45084" name="Rectangle 28"/>
            <p:cNvSpPr>
              <a:spLocks noChangeArrowheads="1"/>
            </p:cNvSpPr>
            <p:nvPr/>
          </p:nvSpPr>
          <p:spPr bwMode="auto">
            <a:xfrm>
              <a:off x="3648" y="3648"/>
              <a:ext cx="1392" cy="240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5" name="Text Box 29"/>
            <p:cNvSpPr txBox="1">
              <a:spLocks noChangeArrowheads="1"/>
            </p:cNvSpPr>
            <p:nvPr/>
          </p:nvSpPr>
          <p:spPr bwMode="auto">
            <a:xfrm>
              <a:off x="3648" y="3648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SM CKM CPV:</a:t>
              </a:r>
              <a:r>
                <a:rPr lang="en-US" sz="2000" b="0" i="1">
                  <a:solidFill>
                    <a:schemeClr val="accent2"/>
                  </a:solidFill>
                </a:rPr>
                <a:t> </a:t>
              </a:r>
              <a:endParaRPr lang="en-US" sz="2000" b="0" i="1">
                <a:solidFill>
                  <a:srgbClr val="950000"/>
                </a:solidFill>
              </a:endParaRPr>
            </a:p>
          </p:txBody>
        </p:sp>
        <p:sp>
          <p:nvSpPr>
            <p:cNvPr id="57376" name="Text Box 30"/>
            <p:cNvSpPr txBox="1">
              <a:spLocks noChangeArrowheads="1"/>
            </p:cNvSpPr>
            <p:nvPr/>
          </p:nvSpPr>
          <p:spPr bwMode="auto">
            <a:xfrm>
              <a:off x="4752" y="36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>
                  <a:solidFill>
                    <a:srgbClr val="950000"/>
                  </a:solidFill>
                  <a:latin typeface="modstmary10" charset="0"/>
                  <a:sym typeface="Zapf Dingbats" charset="0"/>
                </a:rPr>
                <a:t></a:t>
              </a:r>
              <a:endParaRPr lang="en-US" b="0">
                <a:latin typeface="modstmary10" charset="0"/>
              </a:endParaRPr>
            </a:p>
          </p:txBody>
        </p:sp>
      </p:grp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6858000" y="5029200"/>
            <a:ext cx="2286000" cy="381000"/>
            <a:chOff x="3648" y="3648"/>
            <a:chExt cx="1440" cy="240"/>
          </a:xfrm>
        </p:grpSpPr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3648" y="3648"/>
              <a:ext cx="1392" cy="240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2" name="Text Box 33"/>
            <p:cNvSpPr txBox="1">
              <a:spLocks noChangeArrowheads="1"/>
            </p:cNvSpPr>
            <p:nvPr/>
          </p:nvSpPr>
          <p:spPr bwMode="auto">
            <a:xfrm>
              <a:off x="3648" y="3648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SM EWPT:</a:t>
              </a:r>
              <a:r>
                <a:rPr lang="en-US" sz="2000" b="0" i="1">
                  <a:solidFill>
                    <a:schemeClr val="accent2"/>
                  </a:solidFill>
                </a:rPr>
                <a:t> </a:t>
              </a:r>
              <a:endParaRPr lang="en-US" sz="2000" b="0" i="1">
                <a:solidFill>
                  <a:srgbClr val="950000"/>
                </a:solidFill>
              </a:endParaRPr>
            </a:p>
          </p:txBody>
        </p:sp>
        <p:sp>
          <p:nvSpPr>
            <p:cNvPr id="57373" name="Text Box 34"/>
            <p:cNvSpPr txBox="1">
              <a:spLocks noChangeArrowheads="1"/>
            </p:cNvSpPr>
            <p:nvPr/>
          </p:nvSpPr>
          <p:spPr bwMode="auto">
            <a:xfrm>
              <a:off x="4752" y="36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>
                  <a:solidFill>
                    <a:srgbClr val="950000"/>
                  </a:solidFill>
                  <a:latin typeface="modstmary10" charset="0"/>
                  <a:sym typeface="Zapf Dingbats" charset="0"/>
                </a:rPr>
                <a:t></a:t>
              </a:r>
              <a:endParaRPr lang="en-US" b="0">
                <a:latin typeface="modstmary10" charset="0"/>
              </a:endParaRPr>
            </a:p>
          </p:txBody>
        </p:sp>
      </p:grpSp>
      <p:grpSp>
        <p:nvGrpSpPr>
          <p:cNvPr id="45091" name="Group 35"/>
          <p:cNvGrpSpPr>
            <a:grpSpLocks/>
          </p:cNvGrpSpPr>
          <p:nvPr/>
        </p:nvGrpSpPr>
        <p:grpSpPr bwMode="auto">
          <a:xfrm>
            <a:off x="4572000" y="3657600"/>
            <a:ext cx="838200" cy="457200"/>
            <a:chOff x="3648" y="3648"/>
            <a:chExt cx="1440" cy="288"/>
          </a:xfrm>
        </p:grpSpPr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3648" y="3648"/>
              <a:ext cx="1391" cy="240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9" name="Text Box 37"/>
            <p:cNvSpPr txBox="1">
              <a:spLocks noChangeArrowheads="1"/>
            </p:cNvSpPr>
            <p:nvPr/>
          </p:nvSpPr>
          <p:spPr bwMode="auto">
            <a:xfrm>
              <a:off x="3648" y="3648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rgbClr val="800080"/>
                  </a:solidFill>
                </a:rPr>
                <a:t>EDMs</a:t>
              </a:r>
              <a:r>
                <a:rPr lang="en-US" sz="2000" b="0" i="1">
                  <a:solidFill>
                    <a:srgbClr val="800080"/>
                  </a:solidFill>
                </a:rPr>
                <a:t> </a:t>
              </a:r>
              <a:endParaRPr lang="en-US" sz="2000" b="0" i="1">
                <a:solidFill>
                  <a:srgbClr val="950000"/>
                </a:solidFill>
              </a:endParaRPr>
            </a:p>
          </p:txBody>
        </p:sp>
        <p:sp>
          <p:nvSpPr>
            <p:cNvPr id="57370" name="Text Box 38"/>
            <p:cNvSpPr txBox="1">
              <a:spLocks noChangeArrowheads="1"/>
            </p:cNvSpPr>
            <p:nvPr/>
          </p:nvSpPr>
          <p:spPr bwMode="auto">
            <a:xfrm>
              <a:off x="4752" y="364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b="0">
                <a:latin typeface="modstmary10" charset="0"/>
              </a:endParaRPr>
            </a:p>
          </p:txBody>
        </p:sp>
      </p:grpSp>
      <p:grpSp>
        <p:nvGrpSpPr>
          <p:cNvPr id="45095" name="Group 39"/>
          <p:cNvGrpSpPr>
            <a:grpSpLocks/>
          </p:cNvGrpSpPr>
          <p:nvPr/>
        </p:nvGrpSpPr>
        <p:grpSpPr bwMode="auto">
          <a:xfrm>
            <a:off x="4495800" y="5029200"/>
            <a:ext cx="1676400" cy="457200"/>
            <a:chOff x="3648" y="3648"/>
            <a:chExt cx="1440" cy="288"/>
          </a:xfrm>
        </p:grpSpPr>
        <p:sp>
          <p:nvSpPr>
            <p:cNvPr id="45096" name="Rectangle 40"/>
            <p:cNvSpPr>
              <a:spLocks noChangeArrowheads="1"/>
            </p:cNvSpPr>
            <p:nvPr/>
          </p:nvSpPr>
          <p:spPr bwMode="auto">
            <a:xfrm>
              <a:off x="3648" y="3648"/>
              <a:ext cx="1392" cy="240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6" name="Text Box 41"/>
            <p:cNvSpPr txBox="1">
              <a:spLocks noChangeArrowheads="1"/>
            </p:cNvSpPr>
            <p:nvPr/>
          </p:nvSpPr>
          <p:spPr bwMode="auto">
            <a:xfrm>
              <a:off x="3648" y="3648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rgbClr val="800080"/>
                  </a:solidFill>
                </a:rPr>
                <a:t>LHC: Scalars</a:t>
              </a:r>
              <a:r>
                <a:rPr lang="en-US" sz="2000" b="0" i="1">
                  <a:solidFill>
                    <a:srgbClr val="800080"/>
                  </a:solidFill>
                </a:rPr>
                <a:t> </a:t>
              </a:r>
              <a:endParaRPr lang="en-US" sz="2000" b="0" i="1">
                <a:solidFill>
                  <a:srgbClr val="950000"/>
                </a:solidFill>
              </a:endParaRPr>
            </a:p>
          </p:txBody>
        </p:sp>
        <p:sp>
          <p:nvSpPr>
            <p:cNvPr id="57367" name="Text Box 42"/>
            <p:cNvSpPr txBox="1">
              <a:spLocks noChangeArrowheads="1"/>
            </p:cNvSpPr>
            <p:nvPr/>
          </p:nvSpPr>
          <p:spPr bwMode="auto">
            <a:xfrm>
              <a:off x="4752" y="364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b="0">
                <a:latin typeface="modstmary10" charset="0"/>
              </a:endParaRPr>
            </a:p>
          </p:txBody>
        </p:sp>
      </p:grpSp>
      <p:sp>
        <p:nvSpPr>
          <p:cNvPr id="45099" name="Oval 43"/>
          <p:cNvSpPr>
            <a:spLocks noChangeArrowheads="1"/>
          </p:cNvSpPr>
          <p:nvPr/>
        </p:nvSpPr>
        <p:spPr bwMode="auto">
          <a:xfrm>
            <a:off x="4191000" y="3581400"/>
            <a:ext cx="1676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100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49313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101" name="Oval 45"/>
          <p:cNvSpPr>
            <a:spLocks noChangeArrowheads="1"/>
          </p:cNvSpPr>
          <p:nvPr/>
        </p:nvSpPr>
        <p:spPr bwMode="auto">
          <a:xfrm>
            <a:off x="4343400" y="4953000"/>
            <a:ext cx="1828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81000"/>
            <a:ext cx="2590800" cy="838200"/>
          </a:xfrm>
          <a:prstGeom prst="rect">
            <a:avLst/>
          </a:prstGeom>
          <a:solidFill>
            <a:srgbClr val="E4D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7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animBg="1"/>
      <p:bldP spid="45070" grpId="0" animBg="1"/>
      <p:bldP spid="45099" grpId="0" animBg="1"/>
      <p:bldP spid="4510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3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I. General Considerations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2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712234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Electroweak Baryogenesis Ingredients</a:t>
            </a: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1926D8-4FC2-4245-80AC-7572D3AB6C91}" type="slidenum">
              <a:rPr lang="en-US" sz="1400">
                <a:solidFill>
                  <a:srgbClr val="000000"/>
                </a:solidFill>
              </a:rPr>
              <a:pPr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357" y="2325524"/>
            <a:ext cx="6028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Baryon number violation</a:t>
            </a:r>
          </a:p>
          <a:p>
            <a:endParaRPr lang="en-US" sz="2800" i="1" dirty="0" smtClean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Strong first order electroweak phase transition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Effective CPV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45357" y="2126630"/>
            <a:ext cx="4697273" cy="887371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497"/>
            <a:ext cx="7772400" cy="1143000"/>
          </a:xfrm>
        </p:spPr>
        <p:txBody>
          <a:bodyPr/>
          <a:lstStyle/>
          <a:p>
            <a:r>
              <a:rPr lang="en-GB" sz="3200" b="1" i="1" dirty="0" smtClean="0">
                <a:solidFill>
                  <a:srgbClr val="333399"/>
                </a:solidFill>
              </a:rPr>
              <a:t>Electroweak </a:t>
            </a:r>
            <a:r>
              <a:rPr lang="en-GB" sz="3200" b="1" i="1" dirty="0" err="1" smtClean="0">
                <a:solidFill>
                  <a:srgbClr val="333399"/>
                </a:solidFill>
              </a:rPr>
              <a:t>Sphalerons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5" y="1807302"/>
            <a:ext cx="3098800" cy="2616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527475" y="4061096"/>
            <a:ext cx="540150" cy="362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7475" y="3830263"/>
            <a:ext cx="53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>
                <a:latin typeface="Symbol" charset="2"/>
                <a:cs typeface="Symbol" charset="2"/>
              </a:rPr>
              <a:t>l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48279" y="5191526"/>
            <a:ext cx="1693189" cy="646331"/>
            <a:chOff x="1348279" y="4860772"/>
            <a:chExt cx="1693189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1348279" y="4860772"/>
              <a:ext cx="1693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800000"/>
                  </a:solidFill>
                </a:rPr>
                <a:t>Sphaleron</a:t>
              </a:r>
              <a:r>
                <a:rPr lang="en-US" i="1" dirty="0" smtClean="0">
                  <a:solidFill>
                    <a:srgbClr val="800000"/>
                  </a:solidFill>
                </a:rPr>
                <a:t> Configuration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48279" y="4860772"/>
              <a:ext cx="1693189" cy="646331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1348279" y="3930185"/>
            <a:ext cx="1975387" cy="361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953759" y="4061097"/>
            <a:ext cx="0" cy="1130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744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497"/>
            <a:ext cx="7772400" cy="1143000"/>
          </a:xfrm>
        </p:spPr>
        <p:txBody>
          <a:bodyPr/>
          <a:lstStyle/>
          <a:p>
            <a:r>
              <a:rPr lang="en-GB" sz="3200" b="1" i="1" dirty="0" smtClean="0">
                <a:solidFill>
                  <a:srgbClr val="333399"/>
                </a:solidFill>
              </a:rPr>
              <a:t>Electroweak </a:t>
            </a:r>
            <a:r>
              <a:rPr lang="en-GB" sz="3200" b="1" i="1" dirty="0" err="1" smtClean="0">
                <a:solidFill>
                  <a:srgbClr val="333399"/>
                </a:solidFill>
              </a:rPr>
              <a:t>Sphalerons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5" y="1807302"/>
            <a:ext cx="3098800" cy="261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1591402"/>
            <a:ext cx="2870200" cy="2832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527475" y="4061096"/>
            <a:ext cx="540150" cy="362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7475" y="3830263"/>
            <a:ext cx="53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>
                <a:latin typeface="Symbol" charset="2"/>
                <a:cs typeface="Symbol" charset="2"/>
              </a:rPr>
              <a:t>l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48279" y="5191526"/>
            <a:ext cx="6051515" cy="661508"/>
            <a:chOff x="1348279" y="4860772"/>
            <a:chExt cx="6051515" cy="661508"/>
          </a:xfrm>
        </p:grpSpPr>
        <p:sp>
          <p:nvSpPr>
            <p:cNvPr id="14" name="TextBox 13"/>
            <p:cNvSpPr txBox="1"/>
            <p:nvPr/>
          </p:nvSpPr>
          <p:spPr>
            <a:xfrm>
              <a:off x="1348279" y="4860772"/>
              <a:ext cx="1693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800000"/>
                  </a:solidFill>
                </a:rPr>
                <a:t>Sphaleron</a:t>
              </a:r>
              <a:r>
                <a:rPr lang="en-US" i="1" dirty="0" smtClean="0">
                  <a:solidFill>
                    <a:srgbClr val="800000"/>
                  </a:solidFill>
                </a:rPr>
                <a:t> Configuration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48279" y="4860772"/>
              <a:ext cx="1693189" cy="646331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6605" y="5037351"/>
              <a:ext cx="1693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800000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i="1" dirty="0" smtClean="0">
                  <a:solidFill>
                    <a:srgbClr val="800000"/>
                  </a:solidFill>
                  <a:cs typeface="Symbol" charset="2"/>
                </a:rPr>
                <a:t>(B+L) </a:t>
              </a:r>
              <a:r>
                <a:rPr lang="en-US" i="1" dirty="0" smtClean="0">
                  <a:solidFill>
                    <a:srgbClr val="800000"/>
                  </a:solidFill>
                  <a:latin typeface="cmsy10"/>
                  <a:cs typeface="cmsy10"/>
                </a:rPr>
                <a:t>/</a:t>
              </a:r>
              <a:r>
                <a:rPr lang="en-US" i="1" dirty="0" smtClean="0">
                  <a:solidFill>
                    <a:srgbClr val="800000"/>
                  </a:solidFill>
                  <a:cs typeface="Symbol" charset="2"/>
                </a:rPr>
                <a:t> N</a:t>
              </a:r>
              <a:r>
                <a:rPr lang="en-US" i="1" baseline="-25000" dirty="0">
                  <a:solidFill>
                    <a:srgbClr val="800000"/>
                  </a:solidFill>
                  <a:cs typeface="Symbol" charset="2"/>
                </a:rPr>
                <a:t>F</a:t>
              </a:r>
              <a:endParaRPr lang="en-US" i="1" dirty="0">
                <a:solidFill>
                  <a:srgbClr val="80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706606" y="4875949"/>
              <a:ext cx="1571148" cy="646331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36426" y="5037351"/>
              <a:ext cx="1177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800000"/>
                  </a:solidFill>
                </a:rPr>
                <a:t>Anomaly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527475" y="4860772"/>
              <a:ext cx="1571148" cy="646331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2" name="Straight Arrow Connector 31"/>
            <p:cNvCxnSpPr>
              <a:stCxn id="15" idx="3"/>
              <a:endCxn id="24" idx="1"/>
            </p:cNvCxnSpPr>
            <p:nvPr/>
          </p:nvCxnSpPr>
          <p:spPr bwMode="auto">
            <a:xfrm>
              <a:off x="3041468" y="5183938"/>
              <a:ext cx="48600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24" idx="3"/>
            </p:cNvCxnSpPr>
            <p:nvPr/>
          </p:nvCxnSpPr>
          <p:spPr bwMode="auto">
            <a:xfrm>
              <a:off x="5098623" y="5183938"/>
              <a:ext cx="60798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35" name="Straight Arrow Connector 34"/>
          <p:cNvCxnSpPr/>
          <p:nvPr/>
        </p:nvCxnSpPr>
        <p:spPr bwMode="auto">
          <a:xfrm flipH="1" flipV="1">
            <a:off x="6793782" y="4391849"/>
            <a:ext cx="16282" cy="7996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 bwMode="auto">
          <a:xfrm>
            <a:off x="1348279" y="3930185"/>
            <a:ext cx="1975387" cy="361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953759" y="4061097"/>
            <a:ext cx="0" cy="1130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2768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2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712234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Electroweak Baryogenesis Ingredients</a:t>
            </a: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1926D8-4FC2-4245-80AC-7572D3AB6C91}" type="slidenum">
              <a:rPr lang="en-US" sz="1400">
                <a:solidFill>
                  <a:srgbClr val="000000"/>
                </a:solidFill>
              </a:rPr>
              <a:pPr/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357" y="2325524"/>
            <a:ext cx="6028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Baryon number violation</a:t>
            </a:r>
          </a:p>
          <a:p>
            <a:endParaRPr lang="en-US" sz="2800" i="1" dirty="0" smtClean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Strong first order electroweak phase transition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Effective CPV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45357" y="3014001"/>
            <a:ext cx="5477602" cy="1147462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0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5541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65544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65545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65547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</a:rPr>
                <a:t>QCD: </a:t>
              </a:r>
              <a:r>
                <a:rPr lang="en-US" sz="2000" b="0" i="1" dirty="0" err="1">
                  <a:solidFill>
                    <a:srgbClr val="930000"/>
                  </a:solidFill>
                </a:rPr>
                <a:t>n+p</a:t>
              </a:r>
              <a:r>
                <a:rPr lang="en-US" sz="2000" b="0" i="1" dirty="0">
                  <a:solidFill>
                    <a:srgbClr val="930000"/>
                  </a:solidFill>
                  <a:latin typeface="cmsy10" charset="0"/>
                </a:rPr>
                <a:t>!</a:t>
              </a:r>
              <a:r>
                <a:rPr lang="en-US" sz="2000" b="0" i="1" dirty="0">
                  <a:solidFill>
                    <a:srgbClr val="930000"/>
                  </a:solidFill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65548" name="Group 24"/>
          <p:cNvGrpSpPr>
            <a:grpSpLocks/>
          </p:cNvGrpSpPr>
          <p:nvPr/>
        </p:nvGrpSpPr>
        <p:grpSpPr bwMode="auto">
          <a:xfrm>
            <a:off x="2895600" y="4800600"/>
            <a:ext cx="1676400" cy="1600200"/>
            <a:chOff x="1824" y="3024"/>
            <a:chExt cx="1056" cy="1008"/>
          </a:xfrm>
        </p:grpSpPr>
        <p:grpSp>
          <p:nvGrpSpPr>
            <p:cNvPr id="6558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>
                    <a:solidFill>
                      <a:srgbClr val="930000"/>
                    </a:solidFill>
                  </a:rPr>
                  <a:t>QCD: </a:t>
                </a:r>
                <a:r>
                  <a:rPr lang="en-US" sz="2000" b="0" i="1" dirty="0" err="1">
                    <a:solidFill>
                      <a:srgbClr val="930000"/>
                    </a:solidFill>
                  </a:rPr>
                  <a:t>q+g</a:t>
                </a:r>
                <a:r>
                  <a:rPr lang="en-US" sz="2000" b="0" i="1" dirty="0">
                    <a:solidFill>
                      <a:srgbClr val="930000"/>
                    </a:solidFill>
                    <a:latin typeface="cmsy10" charset="0"/>
                  </a:rPr>
                  <a:t>!</a:t>
                </a:r>
                <a:r>
                  <a:rPr lang="en-US" sz="2000" b="0" i="1" dirty="0">
                    <a:solidFill>
                      <a:srgbClr val="930000"/>
                    </a:solidFill>
                  </a:rPr>
                  <a:t> </a:t>
                </a:r>
                <a:r>
                  <a:rPr lang="en-US" sz="2000" b="0" i="1" dirty="0" err="1">
                    <a:solidFill>
                      <a:srgbClr val="930000"/>
                    </a:solidFill>
                  </a:rPr>
                  <a:t>n,p</a:t>
                </a:r>
                <a:r>
                  <a:rPr lang="en-US" sz="2000" b="0" i="1" dirty="0">
                    <a:solidFill>
                      <a:srgbClr val="930000"/>
                    </a:solidFill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3024"/>
              <a:ext cx="96" cy="52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65549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6557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>
                    <a:solidFill>
                      <a:srgbClr val="930000"/>
                    </a:solidFill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8142" name="Group 9"/>
          <p:cNvGrpSpPr>
            <a:grpSpLocks/>
          </p:cNvGrpSpPr>
          <p:nvPr/>
        </p:nvGrpSpPr>
        <p:grpSpPr bwMode="auto">
          <a:xfrm>
            <a:off x="838200" y="4572000"/>
            <a:ext cx="3657600" cy="1833563"/>
            <a:chOff x="838200" y="4572000"/>
            <a:chExt cx="3657600" cy="1832973"/>
          </a:xfrm>
        </p:grpSpPr>
        <p:pic>
          <p:nvPicPr>
            <p:cNvPr id="655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572000"/>
              <a:ext cx="1838225" cy="183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76" name="Rectangle 2"/>
            <p:cNvSpPr>
              <a:spLocks noChangeArrowheads="1"/>
            </p:cNvSpPr>
            <p:nvPr/>
          </p:nvSpPr>
          <p:spPr bwMode="auto">
            <a:xfrm>
              <a:off x="838200" y="4572000"/>
              <a:ext cx="1828800" cy="1828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 b="0">
                <a:solidFill>
                  <a:srgbClr val="7D0000"/>
                </a:solidFill>
              </a:endParaRPr>
            </a:p>
          </p:txBody>
        </p:sp>
        <p:sp>
          <p:nvSpPr>
            <p:cNvPr id="65577" name="Rectangle 36"/>
            <p:cNvSpPr>
              <a:spLocks noChangeArrowheads="1"/>
            </p:cNvSpPr>
            <p:nvPr/>
          </p:nvSpPr>
          <p:spPr bwMode="auto">
            <a:xfrm>
              <a:off x="2895600" y="5638800"/>
              <a:ext cx="1600200" cy="76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 b="0">
                <a:solidFill>
                  <a:srgbClr val="7D0000"/>
                </a:solidFill>
              </a:endParaRPr>
            </a:p>
          </p:txBody>
        </p:sp>
        <p:cxnSp>
          <p:nvCxnSpPr>
            <p:cNvPr id="5" name="Straight Connector 4"/>
            <p:cNvCxnSpPr>
              <a:endCxn id="65577" idx="1"/>
            </p:cNvCxnSpPr>
            <p:nvPr/>
          </p:nvCxnSpPr>
          <p:spPr bwMode="auto">
            <a:xfrm>
              <a:off x="2667000" y="6019334"/>
              <a:ext cx="228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1" name="Oval 1072"/>
          <p:cNvSpPr>
            <a:spLocks noChangeArrowheads="1"/>
          </p:cNvSpPr>
          <p:nvPr/>
        </p:nvSpPr>
        <p:spPr bwMode="auto">
          <a:xfrm>
            <a:off x="1371600" y="27432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55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5461CC-A545-7640-894A-A09B8F9AFCD5}" type="slidenum">
              <a:rPr lang="en-US" sz="1400">
                <a:solidFill>
                  <a:srgbClr val="000000"/>
                </a:solidFill>
              </a:rPr>
              <a:pPr/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052513" y="1143000"/>
            <a:ext cx="1614487" cy="1219200"/>
            <a:chOff x="1052513" y="1143000"/>
            <a:chExt cx="1614487" cy="1219200"/>
          </a:xfrm>
        </p:grpSpPr>
        <p:grpSp>
          <p:nvGrpSpPr>
            <p:cNvPr id="65570" name="Group 19"/>
            <p:cNvGrpSpPr>
              <a:grpSpLocks/>
            </p:cNvGrpSpPr>
            <p:nvPr/>
          </p:nvGrpSpPr>
          <p:grpSpPr bwMode="auto">
            <a:xfrm>
              <a:off x="1052513" y="1143000"/>
              <a:ext cx="1614487" cy="1219200"/>
              <a:chOff x="192" y="2064"/>
              <a:chExt cx="1259" cy="768"/>
            </a:xfrm>
          </p:grpSpPr>
          <p:sp>
            <p:nvSpPr>
              <p:cNvPr id="46" name="Rectangle 20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1153" cy="768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203" y="206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3800"/>
                  </a:buClr>
                  <a:defRPr/>
                </a:pPr>
                <a:r>
                  <a:rPr lang="en-US" sz="1800" b="0" i="1" dirty="0">
                    <a:solidFill>
                      <a:srgbClr val="800080"/>
                    </a:solidFill>
                  </a:rPr>
                  <a:t>What is the nature of the EW phase transition ?</a:t>
                </a:r>
                <a:endParaRPr lang="en-US" sz="1800" b="0" i="1" dirty="0">
                  <a:solidFill>
                    <a:srgbClr val="950000"/>
                  </a:solidFill>
                </a:endParaRPr>
              </a:p>
            </p:txBody>
          </p:sp>
        </p:grpSp>
        <p:sp>
          <p:nvSpPr>
            <p:cNvPr id="65571" name="Rectangle 3"/>
            <p:cNvSpPr>
              <a:spLocks noChangeArrowheads="1"/>
            </p:cNvSpPr>
            <p:nvPr/>
          </p:nvSpPr>
          <p:spPr bwMode="auto">
            <a:xfrm>
              <a:off x="1066800" y="1143000"/>
              <a:ext cx="1447800" cy="1219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 b="0">
                <a:solidFill>
                  <a:srgbClr val="7D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2514600" y="13716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5554" name="Group 42"/>
          <p:cNvGrpSpPr>
            <a:grpSpLocks/>
          </p:cNvGrpSpPr>
          <p:nvPr/>
        </p:nvGrpSpPr>
        <p:grpSpPr bwMode="auto">
          <a:xfrm>
            <a:off x="2095500" y="3965575"/>
            <a:ext cx="5478463" cy="1470025"/>
            <a:chOff x="2095500" y="3965450"/>
            <a:chExt cx="5478762" cy="1470184"/>
          </a:xfrm>
        </p:grpSpPr>
        <p:grpSp>
          <p:nvGrpSpPr>
            <p:cNvPr id="65555" name="Group 43"/>
            <p:cNvGrpSpPr>
              <a:grpSpLocks/>
            </p:cNvGrpSpPr>
            <p:nvPr/>
          </p:nvGrpSpPr>
          <p:grpSpPr bwMode="auto"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2666507" y="3995799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5569" name="TextBox 60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-35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65556" name="Group 47"/>
            <p:cNvGrpSpPr>
              <a:grpSpLocks/>
            </p:cNvGrpSpPr>
            <p:nvPr/>
          </p:nvGrpSpPr>
          <p:grpSpPr bwMode="auto"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2666558" y="3995155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5567" name="TextBox 58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-11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65557" name="Group 48"/>
            <p:cNvGrpSpPr>
              <a:grpSpLocks/>
            </p:cNvGrpSpPr>
            <p:nvPr/>
          </p:nvGrpSpPr>
          <p:grpSpPr bwMode="auto"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56" name="Rectangle 18"/>
              <p:cNvSpPr>
                <a:spLocks noChangeArrowheads="1"/>
              </p:cNvSpPr>
              <p:nvPr/>
            </p:nvSpPr>
            <p:spPr bwMode="auto">
              <a:xfrm>
                <a:off x="2666252" y="3995369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5565" name="TextBox 56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65558" name="Group 49"/>
            <p:cNvGrpSpPr>
              <a:grpSpLocks/>
            </p:cNvGrpSpPr>
            <p:nvPr/>
          </p:nvGrpSpPr>
          <p:grpSpPr bwMode="auto"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667168" y="3995311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5563" name="TextBox 54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~ 1 m</a:t>
                </a:r>
              </a:p>
            </p:txBody>
          </p:sp>
        </p:grpSp>
        <p:grpSp>
          <p:nvGrpSpPr>
            <p:cNvPr id="65559" name="Group 50"/>
            <p:cNvGrpSpPr>
              <a:grpSpLocks/>
            </p:cNvGrpSpPr>
            <p:nvPr/>
          </p:nvGrpSpPr>
          <p:grpSpPr bwMode="auto"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666470" y="3996543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5561" name="TextBox 52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380k yr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BEH-like Boson Observation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4953000" y="1676400"/>
            <a:ext cx="3657600" cy="4764088"/>
            <a:chOff x="4953000" y="1676400"/>
            <a:chExt cx="3657600" cy="4763992"/>
          </a:xfrm>
        </p:grpSpPr>
        <p:pic>
          <p:nvPicPr>
            <p:cNvPr id="6758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76400"/>
              <a:ext cx="3657600" cy="476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0" name="Rectangle 7"/>
            <p:cNvSpPr>
              <a:spLocks noChangeArrowheads="1"/>
            </p:cNvSpPr>
            <p:nvPr/>
          </p:nvSpPr>
          <p:spPr bwMode="auto">
            <a:xfrm>
              <a:off x="4953000" y="1676400"/>
              <a:ext cx="3657600" cy="47244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7D0000"/>
                </a:solidFill>
              </a:endParaRPr>
            </a:p>
          </p:txBody>
        </p:sp>
      </p:grpSp>
      <p:pic>
        <p:nvPicPr>
          <p:cNvPr id="675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210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533400" y="1676400"/>
            <a:ext cx="4191000" cy="4724400"/>
          </a:xfrm>
          <a:prstGeom prst="rect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100">
              <a:solidFill>
                <a:srgbClr val="7D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6248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239000" cy="533400"/>
          </a:xfrm>
          <a:noFill/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EWSB: The Scalar Potential </a:t>
            </a:r>
            <a:endParaRPr lang="en-US" sz="3200" dirty="0">
              <a:solidFill>
                <a:srgbClr val="1822C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944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Text Box 19"/>
          <p:cNvSpPr txBox="1">
            <a:spLocks noChangeArrowheads="1"/>
          </p:cNvSpPr>
          <p:nvPr/>
        </p:nvSpPr>
        <p:spPr bwMode="auto">
          <a:xfrm>
            <a:off x="5918200" y="47021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accent2"/>
                </a:solidFill>
              </a:rPr>
              <a:t>From Nature</a:t>
            </a:r>
          </a:p>
        </p:txBody>
      </p:sp>
      <p:sp>
        <p:nvSpPr>
          <p:cNvPr id="30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F80574-2A8E-5744-8F3A-8EA7F3FDB083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916410" y="5449427"/>
            <a:ext cx="73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What was the thermal history of EWSB ?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6248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239000" cy="533400"/>
          </a:xfrm>
          <a:noFill/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EWSB: The Scalar Potential </a:t>
            </a:r>
            <a:endParaRPr lang="en-US" sz="3200" dirty="0">
              <a:solidFill>
                <a:srgbClr val="1822C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944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F80574-2A8E-5744-8F3A-8EA7F3FDB083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3" name="Parallelogram 2"/>
          <p:cNvSpPr/>
          <p:nvPr/>
        </p:nvSpPr>
        <p:spPr bwMode="auto">
          <a:xfrm rot="20119199">
            <a:off x="2334258" y="2041590"/>
            <a:ext cx="4714825" cy="1972530"/>
          </a:xfrm>
          <a:prstGeom prst="parallelogram">
            <a:avLst>
              <a:gd name="adj" fmla="val 36464"/>
            </a:avLst>
          </a:prstGeom>
          <a:solidFill>
            <a:srgbClr val="008000">
              <a:alpha val="2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918200" y="47021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accent2"/>
                </a:solidFill>
              </a:rPr>
              <a:t>From Nature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6410" y="5449427"/>
            <a:ext cx="73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What was the thermal history of EWSB ?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6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6248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239000" cy="533400"/>
          </a:xfrm>
          <a:noFill/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Scalar Potential: Thermal History</a:t>
            </a:r>
            <a:endParaRPr lang="en-US" sz="3200" dirty="0">
              <a:solidFill>
                <a:srgbClr val="1822C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Text Box 19"/>
          <p:cNvSpPr txBox="1">
            <a:spLocks noChangeArrowheads="1"/>
          </p:cNvSpPr>
          <p:nvPr/>
        </p:nvSpPr>
        <p:spPr bwMode="auto">
          <a:xfrm>
            <a:off x="2797461" y="4979724"/>
            <a:ext cx="4228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660066"/>
                </a:solidFill>
              </a:rPr>
              <a:t>Single-Step EWSB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  <p:sp>
        <p:nvSpPr>
          <p:cNvPr id="30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F80574-2A8E-5744-8F3A-8EA7F3FDB083}" type="slidenum">
              <a:rPr lang="en-US" sz="1400"/>
              <a:pPr/>
              <a:t>38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1658900"/>
            <a:ext cx="4457700" cy="275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1" y="5738778"/>
            <a:ext cx="818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Constrained by experiment, but not the only possibility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6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7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18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64526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4527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8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9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0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0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1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4522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3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64524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5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sp>
        <p:nvSpPr>
          <p:cNvPr id="64519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1E5FF9-EBE2-3A47-BE30-BDF261D8EB69}" type="slidenum">
              <a:rPr lang="en-US" sz="1400">
                <a:solidFill>
                  <a:srgbClr val="000000"/>
                </a:solidFill>
              </a:rPr>
              <a:pPr/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6502882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The Origin of Matter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004B00"/>
              </a:buClr>
            </a:pPr>
            <a:r>
              <a:rPr lang="en-US" b="1" dirty="0">
                <a:solidFill>
                  <a:srgbClr val="800080"/>
                </a:solidFill>
              </a:rPr>
              <a:t>Explaining the origin, identity, and relative fractions of the cosmic energy budget is one of the most compelling motivations for physics beyond the Standard Model</a:t>
            </a:r>
            <a:endParaRPr lang="en-US" b="1" i="0" dirty="0">
              <a:solidFill>
                <a:srgbClr val="800080"/>
              </a:solidFill>
            </a:endParaRP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2286000" y="1219200"/>
            <a:ext cx="4394200" cy="3695700"/>
            <a:chOff x="1440" y="720"/>
            <a:chExt cx="2768" cy="2328"/>
          </a:xfrm>
        </p:grpSpPr>
        <p:pic>
          <p:nvPicPr>
            <p:cNvPr id="4669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08"/>
              <a:ext cx="2768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6951" name="Rectangle 7"/>
            <p:cNvSpPr>
              <a:spLocks noChangeArrowheads="1"/>
            </p:cNvSpPr>
            <p:nvPr/>
          </p:nvSpPr>
          <p:spPr bwMode="auto">
            <a:xfrm>
              <a:off x="1817" y="720"/>
              <a:ext cx="2029" cy="336"/>
            </a:xfrm>
            <a:prstGeom prst="rect">
              <a:avLst/>
            </a:prstGeom>
            <a:solidFill>
              <a:srgbClr val="E2C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66952" name="Text Box 8"/>
            <p:cNvSpPr txBox="1">
              <a:spLocks noChangeArrowheads="1"/>
            </p:cNvSpPr>
            <p:nvPr/>
          </p:nvSpPr>
          <p:spPr bwMode="auto">
            <a:xfrm>
              <a:off x="1920" y="768"/>
              <a:ext cx="1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970000"/>
                  </a:solidFill>
                  <a:latin typeface="Arial"/>
                  <a:ea typeface="ＭＳ Ｐゴシック"/>
                  <a:cs typeface="ＭＳ Ｐゴシック"/>
                </a:rPr>
                <a:t>Cosmic Energy Budget</a:t>
              </a:r>
            </a:p>
          </p:txBody>
        </p:sp>
        <p:grpSp>
          <p:nvGrpSpPr>
            <p:cNvPr id="30734" name="Group 12"/>
            <p:cNvGrpSpPr>
              <a:grpSpLocks/>
            </p:cNvGrpSpPr>
            <p:nvPr/>
          </p:nvGrpSpPr>
          <p:grpSpPr bwMode="auto">
            <a:xfrm>
              <a:off x="1865" y="1152"/>
              <a:ext cx="1179" cy="250"/>
              <a:chOff x="1728" y="1104"/>
              <a:chExt cx="1200" cy="250"/>
            </a:xfrm>
          </p:grpSpPr>
          <p:sp>
            <p:nvSpPr>
              <p:cNvPr id="466957" name="Rectangle 13"/>
              <p:cNvSpPr>
                <a:spLocks noChangeArrowheads="1"/>
              </p:cNvSpPr>
              <p:nvPr/>
            </p:nvSpPr>
            <p:spPr bwMode="auto">
              <a:xfrm>
                <a:off x="1728" y="1104"/>
                <a:ext cx="1152" cy="240"/>
              </a:xfrm>
              <a:prstGeom prst="rect">
                <a:avLst/>
              </a:prstGeom>
              <a:solidFill>
                <a:srgbClr val="D1FA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6958" name="Text Box 14"/>
              <p:cNvSpPr txBox="1">
                <a:spLocks noChangeArrowheads="1"/>
              </p:cNvSpPr>
              <p:nvPr/>
            </p:nvSpPr>
            <p:spPr bwMode="auto">
              <a:xfrm>
                <a:off x="1824" y="1104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rgbClr val="970000"/>
                    </a:solidFill>
                    <a:latin typeface="Arial"/>
                    <a:ea typeface="ＭＳ Ｐゴシック"/>
                    <a:cs typeface="ＭＳ Ｐゴシック"/>
                  </a:rPr>
                  <a:t>Dark Matter</a:t>
                </a:r>
              </a:p>
            </p:txBody>
          </p:sp>
        </p:grp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2903" y="2736"/>
              <a:ext cx="1179" cy="250"/>
              <a:chOff x="1056" y="1776"/>
              <a:chExt cx="1200" cy="250"/>
            </a:xfrm>
          </p:grpSpPr>
          <p:sp>
            <p:nvSpPr>
              <p:cNvPr id="466960" name="Rectangle 16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1152" cy="240"/>
              </a:xfrm>
              <a:prstGeom prst="rect">
                <a:avLst/>
              </a:prstGeom>
              <a:solidFill>
                <a:srgbClr val="D1FA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6961" name="Text Box 17"/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rgbClr val="970000"/>
                    </a:solidFill>
                    <a:latin typeface="Arial"/>
                    <a:ea typeface="ＭＳ Ｐゴシック"/>
                    <a:cs typeface="ＭＳ Ｐゴシック"/>
                  </a:rPr>
                  <a:t>Dark Energy</a:t>
                </a:r>
              </a:p>
            </p:txBody>
          </p:sp>
        </p:grpSp>
      </p:grp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4800600" y="3505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</a:rPr>
              <a:t>68 %</a:t>
            </a:r>
          </a:p>
        </p:txBody>
      </p:sp>
      <p:sp>
        <p:nvSpPr>
          <p:cNvPr id="30726" name="TextBox 18"/>
          <p:cNvSpPr txBox="1">
            <a:spLocks noChangeArrowheads="1"/>
          </p:cNvSpPr>
          <p:nvPr/>
        </p:nvSpPr>
        <p:spPr bwMode="auto">
          <a:xfrm>
            <a:off x="3886200" y="243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800000"/>
                </a:solidFill>
              </a:rPr>
              <a:t>27 %</a:t>
            </a:r>
          </a:p>
        </p:txBody>
      </p: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2590800" y="3352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</a:rPr>
              <a:t>5 %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435225" y="2895600"/>
            <a:ext cx="172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970000"/>
                </a:solidFill>
                <a:latin typeface="Arial"/>
                <a:ea typeface="ＭＳ Ｐゴシック"/>
                <a:cs typeface="ＭＳ Ｐゴシック"/>
              </a:rPr>
              <a:t>Baryons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360613" y="2895600"/>
            <a:ext cx="1349375" cy="381000"/>
          </a:xfrm>
          <a:prstGeom prst="rect">
            <a:avLst/>
          </a:prstGeom>
          <a:solidFill>
            <a:srgbClr val="D1FA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2438400" y="2895600"/>
            <a:ext cx="172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970000"/>
                </a:solidFill>
                <a:latin typeface="Arial"/>
                <a:ea typeface="ＭＳ Ｐゴシック"/>
                <a:cs typeface="ＭＳ Ｐゴシック"/>
              </a:rPr>
              <a:t>Baryons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4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5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6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66572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6657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6578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2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579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3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580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4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581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5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6573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574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66575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576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66567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66570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66571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6568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33FF23-1B24-8C47-A3BE-05D2587A3B62}" type="slidenum">
              <a:rPr lang="en-US" sz="1400">
                <a:solidFill>
                  <a:srgbClr val="000000"/>
                </a:solidFill>
              </a:rPr>
              <a:pPr/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2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1" name="AutoShape 5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AutoShape 6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35" name="Group 7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68636" name="Group 8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6864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8642" name="Object 10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6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43" name="Object 11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7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44" name="Object 12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8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45" name="Object 13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9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8637" name="AutoShape 14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Text Box 15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68639" name="AutoShape 16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0" name="Text Box 17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329746" name="Group 18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68634" name="Text Box 19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68635" name="Line 20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749" name="Line 21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5486400" y="16002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800" b="0" i="1" dirty="0">
                <a:solidFill>
                  <a:srgbClr val="800080"/>
                </a:solidFill>
                <a:latin typeface="Arial"/>
              </a:rPr>
              <a:t>“</a:t>
            </a:r>
            <a:r>
              <a:rPr lang="en-US" sz="1800" b="0" i="1" dirty="0">
                <a:solidFill>
                  <a:srgbClr val="800080"/>
                </a:solidFill>
              </a:rPr>
              <a:t>Strong</a:t>
            </a:r>
            <a:r>
              <a:rPr lang="ja-JP" altLang="en-US" sz="1800" b="0" i="1" dirty="0">
                <a:solidFill>
                  <a:srgbClr val="800080"/>
                </a:solidFill>
                <a:latin typeface="Arial"/>
              </a:rPr>
              <a:t>”</a:t>
            </a:r>
            <a:r>
              <a:rPr lang="en-US" sz="1800" b="0" i="1" dirty="0">
                <a:solidFill>
                  <a:srgbClr val="800080"/>
                </a:solidFill>
              </a:rPr>
              <a:t>   1</a:t>
            </a:r>
            <a:r>
              <a:rPr lang="en-US" sz="1800" b="0" i="1" baseline="30000" dirty="0">
                <a:solidFill>
                  <a:srgbClr val="800080"/>
                </a:solidFill>
              </a:rPr>
              <a:t>st</a:t>
            </a:r>
            <a:r>
              <a:rPr lang="en-US" sz="1800" b="0" i="1" dirty="0">
                <a:solidFill>
                  <a:srgbClr val="800080"/>
                </a:solidFill>
              </a:rPr>
              <a:t> order EWPT</a:t>
            </a:r>
          </a:p>
        </p:txBody>
      </p:sp>
      <p:grpSp>
        <p:nvGrpSpPr>
          <p:cNvPr id="329756" name="Group 28"/>
          <p:cNvGrpSpPr>
            <a:grpSpLocks/>
          </p:cNvGrpSpPr>
          <p:nvPr/>
        </p:nvGrpSpPr>
        <p:grpSpPr bwMode="auto">
          <a:xfrm>
            <a:off x="6629400" y="1600200"/>
            <a:ext cx="1752600" cy="1479550"/>
            <a:chOff x="960" y="2448"/>
            <a:chExt cx="1104" cy="932"/>
          </a:xfrm>
        </p:grpSpPr>
        <p:sp>
          <p:nvSpPr>
            <p:cNvPr id="68631" name="Text Box 29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Bubble nucleation</a:t>
              </a:r>
            </a:p>
          </p:txBody>
        </p:sp>
        <p:sp>
          <p:nvSpPr>
            <p:cNvPr id="68632" name="Rectangle 30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Line 31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9760" name="Group 32"/>
          <p:cNvGrpSpPr>
            <a:grpSpLocks/>
          </p:cNvGrpSpPr>
          <p:nvPr/>
        </p:nvGrpSpPr>
        <p:grpSpPr bwMode="auto">
          <a:xfrm>
            <a:off x="6019800" y="3429000"/>
            <a:ext cx="2362200" cy="1479550"/>
            <a:chOff x="3792" y="2256"/>
            <a:chExt cx="1488" cy="932"/>
          </a:xfrm>
        </p:grpSpPr>
        <p:grpSp>
          <p:nvGrpSpPr>
            <p:cNvPr id="68623" name="Group 33"/>
            <p:cNvGrpSpPr>
              <a:grpSpLocks/>
            </p:cNvGrpSpPr>
            <p:nvPr/>
          </p:nvGrpSpPr>
          <p:grpSpPr bwMode="auto">
            <a:xfrm>
              <a:off x="3792" y="2256"/>
              <a:ext cx="960" cy="576"/>
              <a:chOff x="3552" y="1968"/>
              <a:chExt cx="960" cy="576"/>
            </a:xfrm>
          </p:grpSpPr>
          <p:sp>
            <p:nvSpPr>
              <p:cNvPr id="68626" name="Oval 34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240" cy="240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7" name="Oval 35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288" cy="288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8" name="Oval 36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" cy="144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9" name="Oval 37"/>
              <p:cNvSpPr>
                <a:spLocks noChangeArrowheads="1"/>
              </p:cNvSpPr>
              <p:nvPr/>
            </p:nvSpPr>
            <p:spPr bwMode="auto">
              <a:xfrm>
                <a:off x="4128" y="1968"/>
                <a:ext cx="192" cy="192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0" name="Oval 38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40" cy="240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24" name="Line 39"/>
            <p:cNvSpPr>
              <a:spLocks noChangeShapeType="1"/>
            </p:cNvSpPr>
            <p:nvPr/>
          </p:nvSpPr>
          <p:spPr bwMode="auto">
            <a:xfrm flipH="1" flipV="1">
              <a:off x="4608" y="2640"/>
              <a:ext cx="288" cy="33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Text Box 40"/>
            <p:cNvSpPr txBox="1">
              <a:spLocks noChangeArrowheads="1"/>
            </p:cNvSpPr>
            <p:nvPr/>
          </p:nvSpPr>
          <p:spPr bwMode="auto">
            <a:xfrm>
              <a:off x="4752" y="297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i="1">
                  <a:solidFill>
                    <a:schemeClr val="accent2"/>
                  </a:solidFill>
                </a:rPr>
                <a:t>EWSB</a:t>
              </a:r>
            </a:p>
          </p:txBody>
        </p:sp>
      </p:grpSp>
      <p:sp>
        <p:nvSpPr>
          <p:cNvPr id="6861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8200" y="4114800"/>
            <a:ext cx="4038600" cy="1985963"/>
            <a:chOff x="838200" y="4114800"/>
            <a:chExt cx="4038600" cy="1985963"/>
          </a:xfrm>
        </p:grpSpPr>
        <p:pic>
          <p:nvPicPr>
            <p:cNvPr id="46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648200"/>
              <a:ext cx="2617788" cy="145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8622" name="Text Box 28"/>
            <p:cNvSpPr txBox="1">
              <a:spLocks noChangeArrowheads="1"/>
            </p:cNvSpPr>
            <p:nvPr/>
          </p:nvSpPr>
          <p:spPr bwMode="auto">
            <a:xfrm>
              <a:off x="838200" y="4114800"/>
              <a:ext cx="4038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rgbClr val="800080"/>
                  </a:solidFill>
                </a:rPr>
                <a:t>SM: 1</a:t>
              </a:r>
              <a:r>
                <a:rPr lang="en-US" sz="2000" b="0" i="1" baseline="30000">
                  <a:solidFill>
                    <a:srgbClr val="800080"/>
                  </a:solidFill>
                </a:rPr>
                <a:t>st</a:t>
              </a:r>
              <a:r>
                <a:rPr lang="en-US" sz="2000" b="0" i="1">
                  <a:solidFill>
                    <a:srgbClr val="800080"/>
                  </a:solidFill>
                </a:rPr>
                <a:t> order EWPT endpoint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9" grpId="0" animBg="1"/>
      <p:bldP spid="3297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899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</a:t>
            </a:r>
            <a:r>
              <a:rPr lang="en-GB" sz="3200" b="1" i="1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St’d</a:t>
            </a:r>
            <a:r>
              <a:rPr lang="en-GB" sz="3200" b="1" i="1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Model</a:t>
            </a:r>
            <a:r>
              <a:rPr lang="en-US" sz="3200" b="1" i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06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0081C7-809D-9344-96A9-F632C8CCF413}" type="slidenum">
              <a:rPr lang="en-US" sz="1400" b="0"/>
              <a:pPr/>
              <a:t>42</a:t>
            </a:fld>
            <a:endParaRPr lang="en-US" sz="1400" b="0"/>
          </a:p>
        </p:txBody>
      </p:sp>
      <p:grpSp>
        <p:nvGrpSpPr>
          <p:cNvPr id="70660" name="Group 1"/>
          <p:cNvGrpSpPr>
            <a:grpSpLocks/>
          </p:cNvGrpSpPr>
          <p:nvPr/>
        </p:nvGrpSpPr>
        <p:grpSpPr bwMode="auto">
          <a:xfrm>
            <a:off x="665163" y="1276350"/>
            <a:ext cx="4267200" cy="5124450"/>
            <a:chOff x="4191000" y="1295400"/>
            <a:chExt cx="4267200" cy="5124510"/>
          </a:xfrm>
        </p:grpSpPr>
        <p:grpSp>
          <p:nvGrpSpPr>
            <p:cNvPr id="70681" name="Group 14"/>
            <p:cNvGrpSpPr>
              <a:grpSpLocks/>
            </p:cNvGrpSpPr>
            <p:nvPr/>
          </p:nvGrpSpPr>
          <p:grpSpPr bwMode="auto">
            <a:xfrm>
              <a:off x="4191000" y="1295400"/>
              <a:ext cx="4267200" cy="2819400"/>
              <a:chOff x="685800" y="1524000"/>
              <a:chExt cx="4267200" cy="2819400"/>
            </a:xfrm>
          </p:grpSpPr>
          <p:sp>
            <p:nvSpPr>
              <p:cNvPr id="70684" name="Line 3"/>
              <p:cNvSpPr>
                <a:spLocks noChangeShapeType="1"/>
              </p:cNvSpPr>
              <p:nvPr/>
            </p:nvSpPr>
            <p:spPr bwMode="auto">
              <a:xfrm>
                <a:off x="2435225" y="3962400"/>
                <a:ext cx="1104900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5" name="AutoShape 7"/>
              <p:cNvSpPr>
                <a:spLocks noChangeArrowheads="1"/>
              </p:cNvSpPr>
              <p:nvPr/>
            </p:nvSpPr>
            <p:spPr bwMode="auto">
              <a:xfrm>
                <a:off x="685800" y="1524000"/>
                <a:ext cx="4267200" cy="2819400"/>
              </a:xfrm>
              <a:prstGeom prst="roundRect">
                <a:avLst>
                  <a:gd name="adj" fmla="val 56"/>
                </a:avLst>
              </a:prstGeom>
              <a:solidFill>
                <a:srgbClr val="FAE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86" name="Group 8"/>
              <p:cNvGrpSpPr>
                <a:grpSpLocks/>
              </p:cNvGrpSpPr>
              <p:nvPr/>
            </p:nvGrpSpPr>
            <p:grpSpPr bwMode="auto">
              <a:xfrm>
                <a:off x="758825" y="1676400"/>
                <a:ext cx="4062413" cy="1822450"/>
                <a:chOff x="190" y="1104"/>
                <a:chExt cx="2559" cy="1148"/>
              </a:xfrm>
            </p:grpSpPr>
            <p:grpSp>
              <p:nvGrpSpPr>
                <p:cNvPr id="70691" name="Group 9"/>
                <p:cNvGrpSpPr>
                  <a:grpSpLocks/>
                </p:cNvGrpSpPr>
                <p:nvPr/>
              </p:nvGrpSpPr>
              <p:grpSpPr bwMode="auto">
                <a:xfrm>
                  <a:off x="190" y="1104"/>
                  <a:ext cx="2538" cy="1148"/>
                  <a:chOff x="432" y="1152"/>
                  <a:chExt cx="2628" cy="1148"/>
                </a:xfrm>
              </p:grpSpPr>
              <p:pic>
                <p:nvPicPr>
                  <p:cNvPr id="70696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" y="1152"/>
                    <a:ext cx="2629" cy="1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70697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1632" y="2064"/>
                  <a:ext cx="193" cy="17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04" r:id="rId5" imgW="914400" imgH="800100" progId="">
                          <p:embed/>
                        </p:oleObj>
                      </mc:Choice>
                      <mc:Fallback>
                        <p:oleObj r:id="rId5" imgW="914400" imgH="8001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32" y="2064"/>
                                <a:ext cx="193" cy="17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0698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2688" y="2064"/>
                  <a:ext cx="192" cy="17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05" r:id="rId7" imgW="914400" imgH="800100" progId="">
                          <p:embed/>
                        </p:oleObj>
                      </mc:Choice>
                      <mc:Fallback>
                        <p:oleObj r:id="rId7" imgW="914400" imgH="8001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88" y="2064"/>
                                <a:ext cx="192" cy="17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0699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720" y="1248"/>
                  <a:ext cx="144" cy="1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06" r:id="rId9" imgW="863600" imgH="749300" progId="">
                          <p:embed/>
                        </p:oleObj>
                      </mc:Choice>
                      <mc:Fallback>
                        <p:oleObj r:id="rId9" imgW="863600" imgH="7493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20" y="1248"/>
                                <a:ext cx="144" cy="1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0700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1968" y="1248"/>
                  <a:ext cx="144" cy="1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07" r:id="rId11" imgW="863600" imgH="749300" progId="">
                          <p:embed/>
                        </p:oleObj>
                      </mc:Choice>
                      <mc:Fallback>
                        <p:oleObj r:id="rId11" imgW="863600" imgH="7493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68" y="1248"/>
                                <a:ext cx="144" cy="1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70692" name="AutoShape 15"/>
                <p:cNvSpPr>
                  <a:spLocks noChangeArrowheads="1"/>
                </p:cNvSpPr>
                <p:nvPr/>
              </p:nvSpPr>
              <p:spPr bwMode="auto">
                <a:xfrm>
                  <a:off x="672" y="1152"/>
                  <a:ext cx="770" cy="240"/>
                </a:xfrm>
                <a:prstGeom prst="roundRect">
                  <a:avLst>
                    <a:gd name="adj" fmla="val 417"/>
                  </a:avLst>
                </a:prstGeom>
                <a:solidFill>
                  <a:srgbClr val="A9F3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46" y="1152"/>
                  <a:ext cx="755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00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1600">
                      <a:solidFill>
                        <a:srgbClr val="333399"/>
                      </a:solidFill>
                    </a:rPr>
                    <a:t>1st order</a:t>
                  </a:r>
                </a:p>
              </p:txBody>
            </p:sp>
            <p:sp>
              <p:nvSpPr>
                <p:cNvPr id="70694" name="AutoShape 17"/>
                <p:cNvSpPr>
                  <a:spLocks noChangeArrowheads="1"/>
                </p:cNvSpPr>
                <p:nvPr/>
              </p:nvSpPr>
              <p:spPr bwMode="auto">
                <a:xfrm>
                  <a:off x="1905" y="1152"/>
                  <a:ext cx="742" cy="240"/>
                </a:xfrm>
                <a:prstGeom prst="roundRect">
                  <a:avLst>
                    <a:gd name="adj" fmla="val 417"/>
                  </a:avLst>
                </a:prstGeom>
                <a:solidFill>
                  <a:srgbClr val="A9F3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51" y="1152"/>
                  <a:ext cx="798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00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1600">
                      <a:solidFill>
                        <a:srgbClr val="333399"/>
                      </a:solidFill>
                    </a:rPr>
                    <a:t>2nd order</a:t>
                  </a:r>
                </a:p>
              </p:txBody>
            </p:sp>
          </p:grpSp>
          <p:grpSp>
            <p:nvGrpSpPr>
              <p:cNvPr id="70687" name="Group 19"/>
              <p:cNvGrpSpPr>
                <a:grpSpLocks/>
              </p:cNvGrpSpPr>
              <p:nvPr/>
            </p:nvGrpSpPr>
            <p:grpSpPr bwMode="auto">
              <a:xfrm>
                <a:off x="1127125" y="3657600"/>
                <a:ext cx="2987675" cy="376238"/>
                <a:chOff x="422" y="2352"/>
                <a:chExt cx="1882" cy="237"/>
              </a:xfrm>
            </p:grpSpPr>
            <p:sp>
              <p:nvSpPr>
                <p:cNvPr id="7068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2" y="2352"/>
                  <a:ext cx="171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i="1">
                      <a:solidFill>
                        <a:srgbClr val="333399"/>
                      </a:solidFill>
                    </a:rPr>
                    <a:t>Increasing</a:t>
                  </a:r>
                  <a:r>
                    <a:rPr lang="en-GB" sz="2000">
                      <a:solidFill>
                        <a:srgbClr val="333399"/>
                      </a:solidFill>
                    </a:rPr>
                    <a:t> </a:t>
                  </a:r>
                  <a:r>
                    <a:rPr lang="en-GB" sz="2000" i="1">
                      <a:solidFill>
                        <a:srgbClr val="333399"/>
                      </a:solidFill>
                    </a:rPr>
                    <a:t>m</a:t>
                  </a:r>
                  <a:r>
                    <a:rPr lang="en-GB" sz="2000" i="1" baseline="-25000">
                      <a:solidFill>
                        <a:srgbClr val="333399"/>
                      </a:solidFill>
                    </a:rPr>
                    <a:t>h </a:t>
                  </a:r>
                </a:p>
              </p:txBody>
            </p:sp>
            <p:sp>
              <p:nvSpPr>
                <p:cNvPr id="70690" name="Line 21"/>
                <p:cNvSpPr>
                  <a:spLocks noChangeShapeType="1"/>
                </p:cNvSpPr>
                <p:nvPr/>
              </p:nvSpPr>
              <p:spPr bwMode="auto">
                <a:xfrm>
                  <a:off x="1680" y="2448"/>
                  <a:ext cx="624" cy="1"/>
                </a:xfrm>
                <a:prstGeom prst="line">
                  <a:avLst/>
                </a:prstGeom>
                <a:noFill/>
                <a:ln w="28440">
                  <a:solidFill>
                    <a:srgbClr val="33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88" name="Line 22"/>
              <p:cNvSpPr>
                <a:spLocks noChangeShapeType="1"/>
              </p:cNvSpPr>
              <p:nvPr/>
            </p:nvSpPr>
            <p:spPr bwMode="auto">
              <a:xfrm>
                <a:off x="1143000" y="3048000"/>
                <a:ext cx="1143000" cy="762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962431"/>
              <a:ext cx="3441700" cy="190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0683" name="Text Box 28"/>
            <p:cNvSpPr txBox="1">
              <a:spLocks noChangeArrowheads="1"/>
            </p:cNvSpPr>
            <p:nvPr/>
          </p:nvSpPr>
          <p:spPr bwMode="auto">
            <a:xfrm>
              <a:off x="4571999" y="6019800"/>
              <a:ext cx="38306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</a:rPr>
                <a:t>SM EW: Cross over transition</a:t>
              </a:r>
            </a:p>
          </p:txBody>
        </p:sp>
      </p:grpSp>
      <p:grpSp>
        <p:nvGrpSpPr>
          <p:cNvPr id="70661" name="Group 36"/>
          <p:cNvGrpSpPr>
            <a:grpSpLocks/>
          </p:cNvGrpSpPr>
          <p:nvPr/>
        </p:nvGrpSpPr>
        <p:grpSpPr bwMode="auto">
          <a:xfrm>
            <a:off x="5638800" y="1306513"/>
            <a:ext cx="2819400" cy="3140075"/>
            <a:chOff x="838200" y="1371600"/>
            <a:chExt cx="2819400" cy="3140075"/>
          </a:xfrm>
        </p:grpSpPr>
        <p:grpSp>
          <p:nvGrpSpPr>
            <p:cNvPr id="70677" name="Group 37"/>
            <p:cNvGrpSpPr>
              <a:grpSpLocks/>
            </p:cNvGrpSpPr>
            <p:nvPr/>
          </p:nvGrpSpPr>
          <p:grpSpPr bwMode="auto">
            <a:xfrm>
              <a:off x="838200" y="1371600"/>
              <a:ext cx="2590800" cy="2514600"/>
              <a:chOff x="1295400" y="1600200"/>
              <a:chExt cx="1838225" cy="1833563"/>
            </a:xfrm>
          </p:grpSpPr>
          <p:pic>
            <p:nvPicPr>
              <p:cNvPr id="70679" name="Picture 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00200"/>
                <a:ext cx="1838225" cy="183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80" name="Rectangle 2"/>
              <p:cNvSpPr>
                <a:spLocks noChangeArrowheads="1"/>
              </p:cNvSpPr>
              <p:nvPr/>
            </p:nvSpPr>
            <p:spPr bwMode="auto">
              <a:xfrm>
                <a:off x="1295400" y="1600200"/>
                <a:ext cx="1828800" cy="18293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srgbClr val="7D0000"/>
                  </a:solidFill>
                </a:endParaRPr>
              </a:p>
            </p:txBody>
          </p:sp>
        </p:grpSp>
        <p:sp>
          <p:nvSpPr>
            <p:cNvPr id="70678" name="Text Box 28"/>
            <p:cNvSpPr txBox="1">
              <a:spLocks noChangeArrowheads="1"/>
            </p:cNvSpPr>
            <p:nvPr/>
          </p:nvSpPr>
          <p:spPr bwMode="auto">
            <a:xfrm>
              <a:off x="838200" y="4114800"/>
              <a:ext cx="2819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</a:rPr>
                <a:t>EW Phase Diagram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38675" y="4049713"/>
            <a:ext cx="4216400" cy="2111375"/>
            <a:chOff x="4638493" y="4049652"/>
            <a:chExt cx="4216617" cy="2112123"/>
          </a:xfrm>
        </p:grpSpPr>
        <p:grpSp>
          <p:nvGrpSpPr>
            <p:cNvPr id="70673" name="Group 34"/>
            <p:cNvGrpSpPr>
              <a:grpSpLocks/>
            </p:cNvGrpSpPr>
            <p:nvPr/>
          </p:nvGrpSpPr>
          <p:grpSpPr bwMode="auto">
            <a:xfrm>
              <a:off x="5045110" y="4637775"/>
              <a:ext cx="3810000" cy="1524000"/>
              <a:chOff x="457200" y="4724400"/>
              <a:chExt cx="3810000" cy="1524000"/>
            </a:xfrm>
          </p:grpSpPr>
          <p:sp>
            <p:nvSpPr>
              <p:cNvPr id="70675" name="Text Box 28"/>
              <p:cNvSpPr txBox="1">
                <a:spLocks noChangeArrowheads="1"/>
              </p:cNvSpPr>
              <p:nvPr/>
            </p:nvSpPr>
            <p:spPr bwMode="auto">
              <a:xfrm>
                <a:off x="609600" y="4800600"/>
                <a:ext cx="36576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800080"/>
                    </a:solidFill>
                  </a:rPr>
                  <a:t>How does this picture change in presence of new TeV scale physics ? What is the phase diagram ?</a:t>
                </a:r>
              </a:p>
            </p:txBody>
          </p:sp>
          <p:sp>
            <p:nvSpPr>
              <p:cNvPr id="70676" name="Rectangle 2"/>
              <p:cNvSpPr>
                <a:spLocks noChangeArrowheads="1"/>
              </p:cNvSpPr>
              <p:nvPr/>
            </p:nvSpPr>
            <p:spPr bwMode="auto">
              <a:xfrm>
                <a:off x="457200" y="4724400"/>
                <a:ext cx="3810000" cy="1524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srgbClr val="7D00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flipH="1" flipV="1">
              <a:off x="4638493" y="4049652"/>
              <a:ext cx="657259" cy="558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663" name="Group 43"/>
          <p:cNvGrpSpPr>
            <a:grpSpLocks/>
          </p:cNvGrpSpPr>
          <p:nvPr/>
        </p:nvGrpSpPr>
        <p:grpSpPr bwMode="auto">
          <a:xfrm>
            <a:off x="5638800" y="1276350"/>
            <a:ext cx="2578100" cy="2544763"/>
            <a:chOff x="5638800" y="1276290"/>
            <a:chExt cx="2577516" cy="2544762"/>
          </a:xfrm>
        </p:grpSpPr>
        <p:sp>
          <p:nvSpPr>
            <p:cNvPr id="70666" name="Rectangle 44"/>
            <p:cNvSpPr>
              <a:spLocks noChangeArrowheads="1"/>
            </p:cNvSpPr>
            <p:nvPr/>
          </p:nvSpPr>
          <p:spPr bwMode="auto">
            <a:xfrm>
              <a:off x="5638800" y="1276290"/>
              <a:ext cx="2577516" cy="2544762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600" b="0" i="1">
                <a:solidFill>
                  <a:srgbClr val="333399"/>
                </a:solidFill>
              </a:endParaRPr>
            </a:p>
          </p:txBody>
        </p:sp>
        <p:grpSp>
          <p:nvGrpSpPr>
            <p:cNvPr id="70667" name="Group 45"/>
            <p:cNvGrpSpPr>
              <a:grpSpLocks/>
            </p:cNvGrpSpPr>
            <p:nvPr/>
          </p:nvGrpSpPr>
          <p:grpSpPr bwMode="auto">
            <a:xfrm>
              <a:off x="6238017" y="1595179"/>
              <a:ext cx="1688123" cy="1773237"/>
              <a:chOff x="6109398" y="1581090"/>
              <a:chExt cx="1688123" cy="1773237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V="1">
                <a:off x="6110120" y="1581289"/>
                <a:ext cx="0" cy="177323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6110120" y="3354525"/>
                <a:ext cx="16871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0668" name="TextBox 46"/>
            <p:cNvSpPr txBox="1">
              <a:spLocks noChangeArrowheads="1"/>
            </p:cNvSpPr>
            <p:nvPr/>
          </p:nvSpPr>
          <p:spPr bwMode="auto">
            <a:xfrm rot="-5400000">
              <a:off x="5304634" y="2295233"/>
              <a:ext cx="1320139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</a:rPr>
                <a:t>Temperature</a:t>
              </a:r>
            </a:p>
          </p:txBody>
        </p:sp>
        <p:sp>
          <p:nvSpPr>
            <p:cNvPr id="70669" name="TextBox 47"/>
            <p:cNvSpPr txBox="1">
              <a:spLocks noChangeArrowheads="1"/>
            </p:cNvSpPr>
            <p:nvPr/>
          </p:nvSpPr>
          <p:spPr bwMode="auto">
            <a:xfrm>
              <a:off x="6238017" y="3446272"/>
              <a:ext cx="1320139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</a:rPr>
                <a:t>Higgs Mass</a:t>
              </a:r>
            </a:p>
          </p:txBody>
        </p:sp>
        <p:sp>
          <p:nvSpPr>
            <p:cNvPr id="49" name="Arc 48"/>
            <p:cNvSpPr/>
            <p:nvPr/>
          </p:nvSpPr>
          <p:spPr bwMode="auto">
            <a:xfrm rot="16447338">
              <a:off x="6153653" y="2264662"/>
              <a:ext cx="1543049" cy="1353831"/>
            </a:xfrm>
            <a:prstGeom prst="arc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600" b="0" i="1">
                <a:solidFill>
                  <a:srgbClr val="333399"/>
                </a:solidFill>
              </a:endParaRPr>
            </a:p>
          </p:txBody>
        </p:sp>
      </p:grpSp>
      <p:sp>
        <p:nvSpPr>
          <p:cNvPr id="70664" name="TextBox 51"/>
          <p:cNvSpPr txBox="1">
            <a:spLocks noChangeArrowheads="1"/>
          </p:cNvSpPr>
          <p:nvPr/>
        </p:nvSpPr>
        <p:spPr bwMode="auto">
          <a:xfrm>
            <a:off x="7142163" y="2840038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125 GeV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558088" y="3148013"/>
            <a:ext cx="0" cy="2206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Line 2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7" name="AutoShape 5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AutoShape 6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9" name="Group 7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72738" name="Group 8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7274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744" name="Object 10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2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45" name="Object 11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3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46" name="Object 12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4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47" name="Object 13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5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739" name="AutoShape 14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Text Box 15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72741" name="AutoShape 16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Text Box 17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72710" name="Group 18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72736" name="Text Box 19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72737" name="Line 20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1" name="Line 21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70" name="Group 42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72734" name="Text Box 22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72735" name="Line 23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752" name="Group 24"/>
          <p:cNvGrpSpPr>
            <a:grpSpLocks/>
          </p:cNvGrpSpPr>
          <p:nvPr/>
        </p:nvGrpSpPr>
        <p:grpSpPr bwMode="auto">
          <a:xfrm>
            <a:off x="838200" y="4724400"/>
            <a:ext cx="1905000" cy="1219200"/>
            <a:chOff x="1056" y="3024"/>
            <a:chExt cx="1392" cy="768"/>
          </a:xfrm>
        </p:grpSpPr>
        <p:sp>
          <p:nvSpPr>
            <p:cNvPr id="72732" name="Text Box 25"/>
            <p:cNvSpPr txBox="1">
              <a:spLocks noChangeArrowheads="1"/>
            </p:cNvSpPr>
            <p:nvPr/>
          </p:nvSpPr>
          <p:spPr bwMode="auto">
            <a:xfrm>
              <a:off x="1104" y="3024"/>
              <a:ext cx="124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rgbClr val="800080"/>
                  </a:solidFill>
                </a:rPr>
                <a:t>Baryogenesis</a:t>
              </a:r>
              <a:r>
                <a:rPr lang="en-US" sz="1800" b="0" i="1">
                  <a:solidFill>
                    <a:schemeClr val="accent2"/>
                  </a:solidFill>
                </a:rPr>
                <a:t> Gravity Waves Scalar DM     </a:t>
              </a:r>
              <a:r>
                <a:rPr lang="en-US" sz="1800" b="0" i="1">
                  <a:solidFill>
                    <a:srgbClr val="800080"/>
                  </a:solidFill>
                </a:rPr>
                <a:t>LHC Searches</a:t>
              </a:r>
              <a:endParaRPr lang="en-US" sz="2000" b="0" i="1">
                <a:solidFill>
                  <a:srgbClr val="800080"/>
                </a:solidFill>
              </a:endParaRPr>
            </a:p>
          </p:txBody>
        </p:sp>
        <p:sp>
          <p:nvSpPr>
            <p:cNvPr id="72733" name="Rectangle 26"/>
            <p:cNvSpPr>
              <a:spLocks noChangeArrowheads="1"/>
            </p:cNvSpPr>
            <p:nvPr/>
          </p:nvSpPr>
          <p:spPr bwMode="auto">
            <a:xfrm>
              <a:off x="1056" y="3024"/>
              <a:ext cx="1392" cy="768"/>
            </a:xfrm>
            <a:prstGeom prst="rect">
              <a:avLst/>
            </a:prstGeom>
            <a:noFill/>
            <a:ln w="28575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5486400" y="16002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800" b="0" i="1" dirty="0">
                <a:solidFill>
                  <a:srgbClr val="800080"/>
                </a:solidFill>
                <a:latin typeface="Arial"/>
              </a:rPr>
              <a:t>“</a:t>
            </a:r>
            <a:r>
              <a:rPr lang="en-US" sz="1800" b="0" i="1" dirty="0">
                <a:solidFill>
                  <a:srgbClr val="800080"/>
                </a:solidFill>
              </a:rPr>
              <a:t>Strong</a:t>
            </a:r>
            <a:r>
              <a:rPr lang="ja-JP" altLang="en-US" sz="1800" b="0" i="1" dirty="0">
                <a:solidFill>
                  <a:srgbClr val="800080"/>
                </a:solidFill>
                <a:latin typeface="Arial"/>
              </a:rPr>
              <a:t>”</a:t>
            </a:r>
            <a:r>
              <a:rPr lang="en-US" sz="1800" b="0" i="1" dirty="0">
                <a:solidFill>
                  <a:srgbClr val="800080"/>
                </a:solidFill>
              </a:rPr>
              <a:t>   1</a:t>
            </a:r>
            <a:r>
              <a:rPr lang="en-US" sz="1800" b="0" i="1" baseline="30000" dirty="0">
                <a:solidFill>
                  <a:srgbClr val="800080"/>
                </a:solidFill>
              </a:rPr>
              <a:t>st</a:t>
            </a:r>
            <a:r>
              <a:rPr lang="en-US" sz="1800" b="0" i="1" dirty="0">
                <a:solidFill>
                  <a:srgbClr val="800080"/>
                </a:solidFill>
              </a:rPr>
              <a:t> order EWPT</a:t>
            </a:r>
          </a:p>
        </p:txBody>
      </p:sp>
      <p:grpSp>
        <p:nvGrpSpPr>
          <p:cNvPr id="72715" name="Group 28"/>
          <p:cNvGrpSpPr>
            <a:grpSpLocks/>
          </p:cNvGrpSpPr>
          <p:nvPr/>
        </p:nvGrpSpPr>
        <p:grpSpPr bwMode="auto">
          <a:xfrm>
            <a:off x="6629400" y="1600200"/>
            <a:ext cx="1752600" cy="1479550"/>
            <a:chOff x="960" y="2448"/>
            <a:chExt cx="1104" cy="932"/>
          </a:xfrm>
        </p:grpSpPr>
        <p:sp>
          <p:nvSpPr>
            <p:cNvPr id="72729" name="Text Box 29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Bubble nucleation</a:t>
              </a:r>
            </a:p>
          </p:txBody>
        </p:sp>
        <p:sp>
          <p:nvSpPr>
            <p:cNvPr id="72730" name="Rectangle 30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Line 31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16" name="Group 32"/>
          <p:cNvGrpSpPr>
            <a:grpSpLocks/>
          </p:cNvGrpSpPr>
          <p:nvPr/>
        </p:nvGrpSpPr>
        <p:grpSpPr bwMode="auto">
          <a:xfrm>
            <a:off x="6019800" y="3429000"/>
            <a:ext cx="2362200" cy="1479550"/>
            <a:chOff x="3792" y="2256"/>
            <a:chExt cx="1488" cy="932"/>
          </a:xfrm>
        </p:grpSpPr>
        <p:grpSp>
          <p:nvGrpSpPr>
            <p:cNvPr id="72721" name="Group 33"/>
            <p:cNvGrpSpPr>
              <a:grpSpLocks/>
            </p:cNvGrpSpPr>
            <p:nvPr/>
          </p:nvGrpSpPr>
          <p:grpSpPr bwMode="auto">
            <a:xfrm>
              <a:off x="3792" y="2256"/>
              <a:ext cx="960" cy="576"/>
              <a:chOff x="3552" y="1968"/>
              <a:chExt cx="960" cy="576"/>
            </a:xfrm>
          </p:grpSpPr>
          <p:sp>
            <p:nvSpPr>
              <p:cNvPr id="72724" name="Oval 34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240" cy="240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Oval 35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288" cy="288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Oval 36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" cy="144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Oval 37"/>
              <p:cNvSpPr>
                <a:spLocks noChangeArrowheads="1"/>
              </p:cNvSpPr>
              <p:nvPr/>
            </p:nvSpPr>
            <p:spPr bwMode="auto">
              <a:xfrm>
                <a:off x="4128" y="1968"/>
                <a:ext cx="192" cy="192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Oval 38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40" cy="240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22" name="Line 39"/>
            <p:cNvSpPr>
              <a:spLocks noChangeShapeType="1"/>
            </p:cNvSpPr>
            <p:nvPr/>
          </p:nvSpPr>
          <p:spPr bwMode="auto">
            <a:xfrm flipH="1" flipV="1">
              <a:off x="4608" y="2640"/>
              <a:ext cx="288" cy="33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Text Box 40"/>
            <p:cNvSpPr txBox="1">
              <a:spLocks noChangeArrowheads="1"/>
            </p:cNvSpPr>
            <p:nvPr/>
          </p:nvSpPr>
          <p:spPr bwMode="auto">
            <a:xfrm>
              <a:off x="4752" y="297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i="1">
                  <a:solidFill>
                    <a:schemeClr val="accent2"/>
                  </a:solidFill>
                </a:rPr>
                <a:t>EWSB</a:t>
              </a:r>
            </a:p>
          </p:txBody>
        </p:sp>
      </p:grpSp>
      <p:sp>
        <p:nvSpPr>
          <p:cNvPr id="72717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29774" name="Group 46"/>
          <p:cNvGrpSpPr>
            <a:grpSpLocks/>
          </p:cNvGrpSpPr>
          <p:nvPr/>
        </p:nvGrpSpPr>
        <p:grpSpPr bwMode="auto">
          <a:xfrm>
            <a:off x="2971800" y="4724400"/>
            <a:ext cx="1981200" cy="1371600"/>
            <a:chOff x="1872" y="2976"/>
            <a:chExt cx="1248" cy="864"/>
          </a:xfrm>
        </p:grpSpPr>
        <p:sp>
          <p:nvSpPr>
            <p:cNvPr id="72719" name="Text Box 43"/>
            <p:cNvSpPr txBox="1">
              <a:spLocks noChangeArrowheads="1"/>
            </p:cNvSpPr>
            <p:nvPr/>
          </p:nvSpPr>
          <p:spPr bwMode="auto">
            <a:xfrm>
              <a:off x="1920" y="2976"/>
              <a:ext cx="120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800080"/>
                </a:buClr>
                <a:buFontTx/>
                <a:buChar char="•"/>
              </a:pPr>
              <a:r>
                <a:rPr lang="en-US" sz="2000" b="0" i="1">
                  <a:solidFill>
                    <a:schemeClr val="accent2"/>
                  </a:solidFill>
                </a:rPr>
                <a:t> </a:t>
              </a:r>
              <a:r>
                <a:rPr lang="en-US" sz="1800" b="0" i="1">
                  <a:solidFill>
                    <a:schemeClr val="accent2"/>
                  </a:solidFill>
                </a:rPr>
                <a:t>Novel EWSB patterns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800080"/>
                </a:buClr>
                <a:buFontTx/>
                <a:buChar char="•"/>
              </a:pPr>
              <a:r>
                <a:rPr lang="en-US" sz="1800" b="0" i="1">
                  <a:solidFill>
                    <a:schemeClr val="accent2"/>
                  </a:solidFill>
                </a:rPr>
                <a:t> New states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800080"/>
                </a:buClr>
                <a:buFontTx/>
                <a:buChar char="•"/>
              </a:pPr>
              <a:r>
                <a:rPr lang="en-US" sz="1800" b="0" i="1">
                  <a:solidFill>
                    <a:schemeClr val="accent2"/>
                  </a:solidFill>
                </a:rPr>
                <a:t> </a:t>
              </a:r>
              <a:r>
                <a:rPr lang="en-US" sz="18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</a:t>
              </a:r>
              <a:r>
                <a:rPr lang="en-US" sz="1800" b="0" i="1">
                  <a:solidFill>
                    <a:schemeClr val="accent2"/>
                  </a:solidFill>
                </a:rPr>
                <a:t>Higgs prop</a:t>
              </a:r>
              <a:r>
                <a:rPr lang="ja-JP" altLang="en-US" sz="1800" b="0" i="1">
                  <a:solidFill>
                    <a:schemeClr val="accent2"/>
                  </a:solidFill>
                </a:rPr>
                <a:t>’</a:t>
              </a:r>
              <a:r>
                <a:rPr lang="en-US" altLang="ja-JP" sz="1800" b="0" i="1">
                  <a:solidFill>
                    <a:schemeClr val="accent2"/>
                  </a:solidFill>
                </a:rPr>
                <a:t>s</a:t>
              </a:r>
              <a:endParaRPr lang="en-US" sz="1800" b="0" i="1">
                <a:solidFill>
                  <a:schemeClr val="accent2"/>
                </a:solidFill>
              </a:endParaRPr>
            </a:p>
          </p:txBody>
        </p:sp>
        <p:sp>
          <p:nvSpPr>
            <p:cNvPr id="72720" name="Rectangle 44"/>
            <p:cNvSpPr>
              <a:spLocks noChangeArrowheads="1"/>
            </p:cNvSpPr>
            <p:nvPr/>
          </p:nvSpPr>
          <p:spPr bwMode="auto">
            <a:xfrm>
              <a:off x="1872" y="2976"/>
              <a:ext cx="1200" cy="864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2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712234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Electroweak Baryogenesis Ingredients</a:t>
            </a: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1926D8-4FC2-4245-80AC-7572D3AB6C91}" type="slidenum">
              <a:rPr lang="en-US" sz="1400">
                <a:solidFill>
                  <a:srgbClr val="000000"/>
                </a:solidFill>
              </a:rPr>
              <a:pPr/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357" y="2325524"/>
            <a:ext cx="6028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Baryon number violation</a:t>
            </a:r>
          </a:p>
          <a:p>
            <a:endParaRPr lang="en-US" sz="2800" i="1" dirty="0" smtClean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Strong first order electroweak phase transition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66006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Effective CPV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45357" y="4161463"/>
            <a:ext cx="3488529" cy="1147462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2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4757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74790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74795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4796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9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97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0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98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1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99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2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791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92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74793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94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74758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74788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74789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4759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60" name="Text Box 23"/>
          <p:cNvSpPr txBox="1">
            <a:spLocks noChangeArrowheads="1"/>
          </p:cNvSpPr>
          <p:nvPr/>
        </p:nvSpPr>
        <p:spPr bwMode="auto">
          <a:xfrm>
            <a:off x="2743200" y="4191000"/>
            <a:ext cx="1600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None/>
            </a:pPr>
            <a:r>
              <a:rPr lang="en-GB" sz="2000" i="1">
                <a:solidFill>
                  <a:srgbClr val="800080"/>
                </a:solidFill>
              </a:rPr>
              <a:t>New scalars</a:t>
            </a:r>
            <a:r>
              <a:rPr lang="en-GB" sz="2000" i="1" baseline="-250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74761" name="Line 24"/>
          <p:cNvSpPr>
            <a:spLocks noChangeShapeType="1"/>
          </p:cNvSpPr>
          <p:nvPr/>
        </p:nvSpPr>
        <p:spPr bwMode="auto">
          <a:xfrm flipH="1">
            <a:off x="1676400" y="4343400"/>
            <a:ext cx="930275" cy="0"/>
          </a:xfrm>
          <a:prstGeom prst="line">
            <a:avLst/>
          </a:prstGeom>
          <a:noFill/>
          <a:ln w="2844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4762" name="Group 25"/>
          <p:cNvGrpSpPr>
            <a:grpSpLocks/>
          </p:cNvGrpSpPr>
          <p:nvPr/>
        </p:nvGrpSpPr>
        <p:grpSpPr bwMode="auto">
          <a:xfrm>
            <a:off x="1676400" y="4800600"/>
            <a:ext cx="2209800" cy="1219200"/>
            <a:chOff x="1056" y="3024"/>
            <a:chExt cx="1392" cy="768"/>
          </a:xfrm>
        </p:grpSpPr>
        <p:sp>
          <p:nvSpPr>
            <p:cNvPr id="74786" name="Text Box 26"/>
            <p:cNvSpPr txBox="1">
              <a:spLocks noChangeArrowheads="1"/>
            </p:cNvSpPr>
            <p:nvPr/>
          </p:nvSpPr>
          <p:spPr bwMode="auto">
            <a:xfrm>
              <a:off x="1104" y="3024"/>
              <a:ext cx="124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800080"/>
                  </a:solidFill>
                </a:rPr>
                <a:t>Baryogenesis</a:t>
              </a:r>
              <a:r>
                <a:rPr lang="en-US" sz="1800" i="1">
                  <a:solidFill>
                    <a:srgbClr val="333399"/>
                  </a:solidFill>
                </a:rPr>
                <a:t> Gravity Waves Scalar DM     LHC Searches</a:t>
              </a:r>
              <a:endParaRPr lang="en-US" sz="2000" i="1">
                <a:solidFill>
                  <a:srgbClr val="800080"/>
                </a:solidFill>
              </a:endParaRPr>
            </a:p>
          </p:txBody>
        </p:sp>
        <p:sp>
          <p:nvSpPr>
            <p:cNvPr id="74787" name="Rectangle 27"/>
            <p:cNvSpPr>
              <a:spLocks noChangeArrowheads="1"/>
            </p:cNvSpPr>
            <p:nvPr/>
          </p:nvSpPr>
          <p:spPr bwMode="auto">
            <a:xfrm>
              <a:off x="1056" y="3024"/>
              <a:ext cx="1392" cy="768"/>
            </a:xfrm>
            <a:prstGeom prst="rect">
              <a:avLst/>
            </a:prstGeom>
            <a:noFill/>
            <a:ln w="28575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3724" name="Text Box 28"/>
          <p:cNvSpPr txBox="1">
            <a:spLocks noChangeArrowheads="1"/>
          </p:cNvSpPr>
          <p:nvPr/>
        </p:nvSpPr>
        <p:spPr bwMode="auto">
          <a:xfrm>
            <a:off x="5486400" y="16002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Strong</a:t>
            </a: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  1</a:t>
            </a:r>
            <a:r>
              <a:rPr lang="en-US" i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order EWPT</a:t>
            </a:r>
          </a:p>
        </p:txBody>
      </p:sp>
      <p:grpSp>
        <p:nvGrpSpPr>
          <p:cNvPr id="74764" name="Group 29"/>
          <p:cNvGrpSpPr>
            <a:grpSpLocks/>
          </p:cNvGrpSpPr>
          <p:nvPr/>
        </p:nvGrpSpPr>
        <p:grpSpPr bwMode="auto">
          <a:xfrm>
            <a:off x="6553200" y="1600200"/>
            <a:ext cx="1981200" cy="1479550"/>
            <a:chOff x="960" y="2448"/>
            <a:chExt cx="1104" cy="932"/>
          </a:xfrm>
        </p:grpSpPr>
        <p:sp>
          <p:nvSpPr>
            <p:cNvPr id="74783" name="Text Box 30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333399"/>
                  </a:solidFill>
                </a:rPr>
                <a:t>Bubble nucleation</a:t>
              </a:r>
            </a:p>
          </p:txBody>
        </p:sp>
        <p:sp>
          <p:nvSpPr>
            <p:cNvPr id="74784" name="Rectangle 31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85" name="Line 32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4765" name="Group 33"/>
          <p:cNvGrpSpPr>
            <a:grpSpLocks/>
          </p:cNvGrpSpPr>
          <p:nvPr/>
        </p:nvGrpSpPr>
        <p:grpSpPr bwMode="auto">
          <a:xfrm>
            <a:off x="6019800" y="3581400"/>
            <a:ext cx="1524000" cy="914400"/>
            <a:chOff x="3552" y="1968"/>
            <a:chExt cx="960" cy="576"/>
          </a:xfrm>
        </p:grpSpPr>
        <p:sp>
          <p:nvSpPr>
            <p:cNvPr id="74778" name="Oval 34"/>
            <p:cNvSpPr>
              <a:spLocks noChangeArrowheads="1"/>
            </p:cNvSpPr>
            <p:nvPr/>
          </p:nvSpPr>
          <p:spPr bwMode="auto">
            <a:xfrm>
              <a:off x="3792" y="2064"/>
              <a:ext cx="240" cy="240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79" name="Oval 35"/>
            <p:cNvSpPr>
              <a:spLocks noChangeArrowheads="1"/>
            </p:cNvSpPr>
            <p:nvPr/>
          </p:nvSpPr>
          <p:spPr bwMode="auto">
            <a:xfrm>
              <a:off x="4224" y="2208"/>
              <a:ext cx="288" cy="288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80" name="Oval 36"/>
            <p:cNvSpPr>
              <a:spLocks noChangeArrowheads="1"/>
            </p:cNvSpPr>
            <p:nvPr/>
          </p:nvSpPr>
          <p:spPr bwMode="auto">
            <a:xfrm>
              <a:off x="3936" y="2400"/>
              <a:ext cx="144" cy="144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81" name="Oval 37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782" name="Oval 38"/>
            <p:cNvSpPr>
              <a:spLocks noChangeArrowheads="1"/>
            </p:cNvSpPr>
            <p:nvPr/>
          </p:nvSpPr>
          <p:spPr bwMode="auto">
            <a:xfrm>
              <a:off x="3552" y="2304"/>
              <a:ext cx="240" cy="240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4766" name="Line 39"/>
          <p:cNvSpPr>
            <a:spLocks noChangeShapeType="1"/>
          </p:cNvSpPr>
          <p:nvPr/>
        </p:nvSpPr>
        <p:spPr bwMode="auto">
          <a:xfrm flipH="1" flipV="1">
            <a:off x="7315200" y="4191000"/>
            <a:ext cx="4572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67" name="Text Box 40"/>
          <p:cNvSpPr txBox="1">
            <a:spLocks noChangeArrowheads="1"/>
          </p:cNvSpPr>
          <p:nvPr/>
        </p:nvSpPr>
        <p:spPr bwMode="auto">
          <a:xfrm>
            <a:off x="75438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EWSB</a:t>
            </a:r>
          </a:p>
        </p:txBody>
      </p:sp>
      <p:sp>
        <p:nvSpPr>
          <p:cNvPr id="74768" name="Text Box 41"/>
          <p:cNvSpPr txBox="1">
            <a:spLocks noChangeArrowheads="1"/>
          </p:cNvSpPr>
          <p:nvPr/>
        </p:nvSpPr>
        <p:spPr bwMode="auto">
          <a:xfrm>
            <a:off x="5257800" y="47244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Y</a:t>
            </a:r>
            <a:r>
              <a:rPr lang="en-US" sz="1600" i="1" baseline="-25000">
                <a:solidFill>
                  <a:srgbClr val="333399"/>
                </a:solidFill>
              </a:rPr>
              <a:t>B</a:t>
            </a:r>
            <a:r>
              <a:rPr lang="en-US" sz="1600" i="1">
                <a:solidFill>
                  <a:srgbClr val="333399"/>
                </a:solidFill>
              </a:rPr>
              <a:t> : CPV &amp; EW sphalerons </a:t>
            </a:r>
          </a:p>
        </p:txBody>
      </p:sp>
      <p:sp>
        <p:nvSpPr>
          <p:cNvPr id="74769" name="Line 42"/>
          <p:cNvSpPr>
            <a:spLocks noChangeShapeType="1"/>
          </p:cNvSpPr>
          <p:nvPr/>
        </p:nvSpPr>
        <p:spPr bwMode="auto">
          <a:xfrm flipV="1">
            <a:off x="5486400" y="4343400"/>
            <a:ext cx="533400" cy="2286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70" name="Line 43"/>
          <p:cNvSpPr>
            <a:spLocks noChangeShapeType="1"/>
          </p:cNvSpPr>
          <p:nvPr/>
        </p:nvSpPr>
        <p:spPr bwMode="auto">
          <a:xfrm flipH="1" flipV="1">
            <a:off x="5562600" y="4038600"/>
            <a:ext cx="457200" cy="3048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4771" name="Group 44"/>
          <p:cNvGrpSpPr>
            <a:grpSpLocks/>
          </p:cNvGrpSpPr>
          <p:nvPr/>
        </p:nvGrpSpPr>
        <p:grpSpPr bwMode="auto">
          <a:xfrm>
            <a:off x="6705600" y="5181600"/>
            <a:ext cx="1828800" cy="1143000"/>
            <a:chOff x="4224" y="3264"/>
            <a:chExt cx="1152" cy="720"/>
          </a:xfrm>
        </p:grpSpPr>
        <p:grpSp>
          <p:nvGrpSpPr>
            <p:cNvPr id="74774" name="Group 45"/>
            <p:cNvGrpSpPr>
              <a:grpSpLocks/>
            </p:cNvGrpSpPr>
            <p:nvPr/>
          </p:nvGrpSpPr>
          <p:grpSpPr bwMode="auto">
            <a:xfrm>
              <a:off x="4224" y="3264"/>
              <a:ext cx="1152" cy="720"/>
              <a:chOff x="3360" y="1440"/>
              <a:chExt cx="979" cy="672"/>
            </a:xfrm>
          </p:grpSpPr>
          <p:pic>
            <p:nvPicPr>
              <p:cNvPr id="413742" name="Picture 4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440"/>
                <a:ext cx="979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74777" name="Object 47"/>
              <p:cNvGraphicFramePr>
                <a:graphicFrameLocks noChangeAspect="1"/>
              </p:cNvGraphicFramePr>
              <p:nvPr/>
            </p:nvGraphicFramePr>
            <p:xfrm>
              <a:off x="4176" y="1872"/>
              <a:ext cx="127" cy="1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3" name="Equation" r:id="rId14" imgW="190500" imgH="177800" progId="Equation.3">
                      <p:embed/>
                    </p:oleObj>
                  </mc:Choice>
                  <mc:Fallback>
                    <p:oleObj name="Equation" r:id="rId14" imgW="1905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6" y="1872"/>
                            <a:ext cx="127" cy="1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775" name="Rectangle 48"/>
            <p:cNvSpPr>
              <a:spLocks noChangeArrowheads="1"/>
            </p:cNvSpPr>
            <p:nvPr/>
          </p:nvSpPr>
          <p:spPr bwMode="auto">
            <a:xfrm>
              <a:off x="4224" y="3264"/>
              <a:ext cx="1152" cy="720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4772" name="Rectangle 49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B647E4-D97F-244F-AA24-862D97E37D16}" type="slidenum">
              <a:rPr lang="en-US" sz="1400">
                <a:solidFill>
                  <a:srgbClr val="000000"/>
                </a:solidFill>
              </a:rPr>
              <a:pPr/>
              <a:t>45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4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05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76842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7684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6848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3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49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4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50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5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51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6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43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44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76845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76806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76840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76841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6807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8" name="Text Box 23"/>
          <p:cNvSpPr txBox="1">
            <a:spLocks noChangeArrowheads="1"/>
          </p:cNvSpPr>
          <p:nvPr/>
        </p:nvSpPr>
        <p:spPr bwMode="auto">
          <a:xfrm>
            <a:off x="2743200" y="4191000"/>
            <a:ext cx="1600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None/>
            </a:pPr>
            <a:r>
              <a:rPr lang="en-GB" sz="2000" i="1">
                <a:solidFill>
                  <a:srgbClr val="800080"/>
                </a:solidFill>
              </a:rPr>
              <a:t>New scalars</a:t>
            </a:r>
            <a:r>
              <a:rPr lang="en-GB" sz="2000" i="1" baseline="-250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76809" name="Line 24"/>
          <p:cNvSpPr>
            <a:spLocks noChangeShapeType="1"/>
          </p:cNvSpPr>
          <p:nvPr/>
        </p:nvSpPr>
        <p:spPr bwMode="auto">
          <a:xfrm flipH="1">
            <a:off x="1676400" y="4343400"/>
            <a:ext cx="930275" cy="0"/>
          </a:xfrm>
          <a:prstGeom prst="line">
            <a:avLst/>
          </a:prstGeom>
          <a:noFill/>
          <a:ln w="2844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10" name="Group 25"/>
          <p:cNvGrpSpPr>
            <a:grpSpLocks/>
          </p:cNvGrpSpPr>
          <p:nvPr/>
        </p:nvGrpSpPr>
        <p:grpSpPr bwMode="auto">
          <a:xfrm>
            <a:off x="1676400" y="4800600"/>
            <a:ext cx="2209800" cy="1219200"/>
            <a:chOff x="1056" y="3024"/>
            <a:chExt cx="1392" cy="768"/>
          </a:xfrm>
        </p:grpSpPr>
        <p:sp>
          <p:nvSpPr>
            <p:cNvPr id="76838" name="Text Box 26"/>
            <p:cNvSpPr txBox="1">
              <a:spLocks noChangeArrowheads="1"/>
            </p:cNvSpPr>
            <p:nvPr/>
          </p:nvSpPr>
          <p:spPr bwMode="auto">
            <a:xfrm>
              <a:off x="1104" y="3024"/>
              <a:ext cx="124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800080"/>
                  </a:solidFill>
                </a:rPr>
                <a:t>Baryogenesis</a:t>
              </a:r>
              <a:r>
                <a:rPr lang="en-US" sz="1800" i="1">
                  <a:solidFill>
                    <a:srgbClr val="333399"/>
                  </a:solidFill>
                </a:rPr>
                <a:t> Gravity Waves Scalar DM     LHC Searches</a:t>
              </a:r>
              <a:endParaRPr lang="en-US" sz="2000" i="1">
                <a:solidFill>
                  <a:srgbClr val="800080"/>
                </a:solidFill>
              </a:endParaRPr>
            </a:p>
          </p:txBody>
        </p:sp>
        <p:sp>
          <p:nvSpPr>
            <p:cNvPr id="76839" name="Rectangle 27"/>
            <p:cNvSpPr>
              <a:spLocks noChangeArrowheads="1"/>
            </p:cNvSpPr>
            <p:nvPr/>
          </p:nvSpPr>
          <p:spPr bwMode="auto">
            <a:xfrm>
              <a:off x="1056" y="3024"/>
              <a:ext cx="1392" cy="768"/>
            </a:xfrm>
            <a:prstGeom prst="rect">
              <a:avLst/>
            </a:prstGeom>
            <a:noFill/>
            <a:ln w="28575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486400" y="16002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Strong</a:t>
            </a: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  1</a:t>
            </a:r>
            <a:r>
              <a:rPr lang="en-US" i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order EWPT</a:t>
            </a:r>
          </a:p>
        </p:txBody>
      </p:sp>
      <p:grpSp>
        <p:nvGrpSpPr>
          <p:cNvPr id="76812" name="Group 29"/>
          <p:cNvGrpSpPr>
            <a:grpSpLocks/>
          </p:cNvGrpSpPr>
          <p:nvPr/>
        </p:nvGrpSpPr>
        <p:grpSpPr bwMode="auto">
          <a:xfrm>
            <a:off x="6553200" y="1600200"/>
            <a:ext cx="1981200" cy="1479550"/>
            <a:chOff x="960" y="2448"/>
            <a:chExt cx="1104" cy="932"/>
          </a:xfrm>
        </p:grpSpPr>
        <p:sp>
          <p:nvSpPr>
            <p:cNvPr id="76835" name="Text Box 30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333399"/>
                  </a:solidFill>
                </a:rPr>
                <a:t>Bubble nucleation</a:t>
              </a:r>
            </a:p>
          </p:txBody>
        </p:sp>
        <p:sp>
          <p:nvSpPr>
            <p:cNvPr id="76836" name="Rectangle 31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7" name="Line 32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13" name="Group 33"/>
          <p:cNvGrpSpPr>
            <a:grpSpLocks/>
          </p:cNvGrpSpPr>
          <p:nvPr/>
        </p:nvGrpSpPr>
        <p:grpSpPr bwMode="auto">
          <a:xfrm>
            <a:off x="6019800" y="3581400"/>
            <a:ext cx="1524000" cy="914400"/>
            <a:chOff x="3552" y="1968"/>
            <a:chExt cx="960" cy="576"/>
          </a:xfrm>
        </p:grpSpPr>
        <p:sp>
          <p:nvSpPr>
            <p:cNvPr id="76830" name="Oval 34"/>
            <p:cNvSpPr>
              <a:spLocks noChangeArrowheads="1"/>
            </p:cNvSpPr>
            <p:nvPr/>
          </p:nvSpPr>
          <p:spPr bwMode="auto">
            <a:xfrm>
              <a:off x="3792" y="2064"/>
              <a:ext cx="240" cy="240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1" name="Oval 35"/>
            <p:cNvSpPr>
              <a:spLocks noChangeArrowheads="1"/>
            </p:cNvSpPr>
            <p:nvPr/>
          </p:nvSpPr>
          <p:spPr bwMode="auto">
            <a:xfrm>
              <a:off x="4224" y="2208"/>
              <a:ext cx="288" cy="288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2" name="Oval 36"/>
            <p:cNvSpPr>
              <a:spLocks noChangeArrowheads="1"/>
            </p:cNvSpPr>
            <p:nvPr/>
          </p:nvSpPr>
          <p:spPr bwMode="auto">
            <a:xfrm>
              <a:off x="3936" y="2400"/>
              <a:ext cx="144" cy="144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3" name="Oval 37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4" name="Oval 38"/>
            <p:cNvSpPr>
              <a:spLocks noChangeArrowheads="1"/>
            </p:cNvSpPr>
            <p:nvPr/>
          </p:nvSpPr>
          <p:spPr bwMode="auto">
            <a:xfrm>
              <a:off x="3552" y="2304"/>
              <a:ext cx="240" cy="240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6814" name="Line 39"/>
          <p:cNvSpPr>
            <a:spLocks noChangeShapeType="1"/>
          </p:cNvSpPr>
          <p:nvPr/>
        </p:nvSpPr>
        <p:spPr bwMode="auto">
          <a:xfrm flipH="1" flipV="1">
            <a:off x="7315200" y="4191000"/>
            <a:ext cx="4572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5" name="Text Box 40"/>
          <p:cNvSpPr txBox="1">
            <a:spLocks noChangeArrowheads="1"/>
          </p:cNvSpPr>
          <p:nvPr/>
        </p:nvSpPr>
        <p:spPr bwMode="auto">
          <a:xfrm>
            <a:off x="75438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EWSB</a:t>
            </a:r>
          </a:p>
        </p:txBody>
      </p:sp>
      <p:sp>
        <p:nvSpPr>
          <p:cNvPr id="76816" name="Text Box 41"/>
          <p:cNvSpPr txBox="1">
            <a:spLocks noChangeArrowheads="1"/>
          </p:cNvSpPr>
          <p:nvPr/>
        </p:nvSpPr>
        <p:spPr bwMode="auto">
          <a:xfrm>
            <a:off x="5257800" y="47244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Y</a:t>
            </a:r>
            <a:r>
              <a:rPr lang="en-US" sz="1600" i="1" baseline="-25000">
                <a:solidFill>
                  <a:srgbClr val="333399"/>
                </a:solidFill>
              </a:rPr>
              <a:t>B</a:t>
            </a:r>
            <a:r>
              <a:rPr lang="en-US" sz="1600" i="1">
                <a:solidFill>
                  <a:srgbClr val="333399"/>
                </a:solidFill>
              </a:rPr>
              <a:t> : CPV &amp; EW sphalerons </a:t>
            </a:r>
          </a:p>
        </p:txBody>
      </p:sp>
      <p:sp>
        <p:nvSpPr>
          <p:cNvPr id="76817" name="Line 42"/>
          <p:cNvSpPr>
            <a:spLocks noChangeShapeType="1"/>
          </p:cNvSpPr>
          <p:nvPr/>
        </p:nvSpPr>
        <p:spPr bwMode="auto">
          <a:xfrm flipV="1">
            <a:off x="5486400" y="4343400"/>
            <a:ext cx="533400" cy="2286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8" name="Line 43"/>
          <p:cNvSpPr>
            <a:spLocks noChangeShapeType="1"/>
          </p:cNvSpPr>
          <p:nvPr/>
        </p:nvSpPr>
        <p:spPr bwMode="auto">
          <a:xfrm flipH="1" flipV="1">
            <a:off x="5562600" y="4038600"/>
            <a:ext cx="457200" cy="3048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19" name="Group 44"/>
          <p:cNvGrpSpPr>
            <a:grpSpLocks/>
          </p:cNvGrpSpPr>
          <p:nvPr/>
        </p:nvGrpSpPr>
        <p:grpSpPr bwMode="auto">
          <a:xfrm>
            <a:off x="6705600" y="5181600"/>
            <a:ext cx="1828800" cy="1143000"/>
            <a:chOff x="4224" y="3264"/>
            <a:chExt cx="1152" cy="720"/>
          </a:xfrm>
        </p:grpSpPr>
        <p:grpSp>
          <p:nvGrpSpPr>
            <p:cNvPr id="76826" name="Group 45"/>
            <p:cNvGrpSpPr>
              <a:grpSpLocks/>
            </p:cNvGrpSpPr>
            <p:nvPr/>
          </p:nvGrpSpPr>
          <p:grpSpPr bwMode="auto">
            <a:xfrm>
              <a:off x="4224" y="3264"/>
              <a:ext cx="1152" cy="720"/>
              <a:chOff x="3360" y="1440"/>
              <a:chExt cx="979" cy="672"/>
            </a:xfrm>
          </p:grpSpPr>
          <p:pic>
            <p:nvPicPr>
              <p:cNvPr id="444462" name="Picture 4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440"/>
                <a:ext cx="979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76829" name="Object 47"/>
              <p:cNvGraphicFramePr>
                <a:graphicFrameLocks noChangeAspect="1"/>
              </p:cNvGraphicFramePr>
              <p:nvPr/>
            </p:nvGraphicFramePr>
            <p:xfrm>
              <a:off x="4176" y="1872"/>
              <a:ext cx="127" cy="1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7" name="Equation" r:id="rId14" imgW="190500" imgH="177800" progId="Equation.3">
                      <p:embed/>
                    </p:oleObj>
                  </mc:Choice>
                  <mc:Fallback>
                    <p:oleObj name="Equation" r:id="rId14" imgW="1905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6" y="1872"/>
                            <a:ext cx="127" cy="1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27" name="Rectangle 48"/>
            <p:cNvSpPr>
              <a:spLocks noChangeArrowheads="1"/>
            </p:cNvSpPr>
            <p:nvPr/>
          </p:nvSpPr>
          <p:spPr bwMode="auto">
            <a:xfrm>
              <a:off x="4224" y="3264"/>
              <a:ext cx="1152" cy="720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6820" name="Text Box 49"/>
          <p:cNvSpPr txBox="1">
            <a:spLocks noChangeArrowheads="1"/>
          </p:cNvSpPr>
          <p:nvPr/>
        </p:nvSpPr>
        <p:spPr bwMode="auto">
          <a:xfrm>
            <a:off x="5410200" y="5562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800080"/>
                </a:solidFill>
              </a:rPr>
              <a:t>BSM</a:t>
            </a:r>
          </a:p>
        </p:txBody>
      </p:sp>
      <p:sp>
        <p:nvSpPr>
          <p:cNvPr id="76821" name="Rectangle 50"/>
          <p:cNvSpPr>
            <a:spLocks noChangeArrowheads="1"/>
          </p:cNvSpPr>
          <p:nvPr/>
        </p:nvSpPr>
        <p:spPr bwMode="auto">
          <a:xfrm>
            <a:off x="5715000" y="4724400"/>
            <a:ext cx="533400" cy="304800"/>
          </a:xfrm>
          <a:prstGeom prst="rect">
            <a:avLst/>
          </a:prstGeom>
          <a:noFill/>
          <a:ln w="28575">
            <a:solidFill>
              <a:srgbClr val="7D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2" name="Rectangle 51"/>
          <p:cNvSpPr>
            <a:spLocks noChangeArrowheads="1"/>
          </p:cNvSpPr>
          <p:nvPr/>
        </p:nvSpPr>
        <p:spPr bwMode="auto">
          <a:xfrm>
            <a:off x="5410200" y="5562600"/>
            <a:ext cx="762000" cy="381000"/>
          </a:xfrm>
          <a:prstGeom prst="rect">
            <a:avLst/>
          </a:prstGeom>
          <a:noFill/>
          <a:ln w="28575">
            <a:solidFill>
              <a:srgbClr val="7D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3" name="Line 52"/>
          <p:cNvSpPr>
            <a:spLocks noChangeShapeType="1"/>
          </p:cNvSpPr>
          <p:nvPr/>
        </p:nvSpPr>
        <p:spPr bwMode="auto">
          <a:xfrm flipH="1">
            <a:off x="5867400" y="5029200"/>
            <a:ext cx="152400" cy="533400"/>
          </a:xfrm>
          <a:prstGeom prst="line">
            <a:avLst/>
          </a:prstGeom>
          <a:noFill/>
          <a:ln w="28575">
            <a:solidFill>
              <a:srgbClr val="7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4" name="Rectangle 5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CA5CC-FABD-7449-8BFA-A8BF0A3FAE69}" type="slidenum">
              <a:rPr lang="en-US" sz="1400">
                <a:solidFill>
                  <a:srgbClr val="000000"/>
                </a:solidFill>
              </a:rPr>
              <a:pPr/>
              <a:t>46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2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8853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78885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7889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8891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7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92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8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93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9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94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0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86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87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78888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89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78854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78883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78884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8855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6" name="Text Box 23"/>
          <p:cNvSpPr txBox="1">
            <a:spLocks noChangeArrowheads="1"/>
          </p:cNvSpPr>
          <p:nvPr/>
        </p:nvSpPr>
        <p:spPr bwMode="auto">
          <a:xfrm>
            <a:off x="2743200" y="4191000"/>
            <a:ext cx="1600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None/>
            </a:pPr>
            <a:r>
              <a:rPr lang="en-GB" sz="2000" i="1">
                <a:solidFill>
                  <a:srgbClr val="800080"/>
                </a:solidFill>
              </a:rPr>
              <a:t>New scalars</a:t>
            </a:r>
            <a:r>
              <a:rPr lang="en-GB" sz="2000" i="1" baseline="-250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78857" name="Line 24"/>
          <p:cNvSpPr>
            <a:spLocks noChangeShapeType="1"/>
          </p:cNvSpPr>
          <p:nvPr/>
        </p:nvSpPr>
        <p:spPr bwMode="auto">
          <a:xfrm flipH="1">
            <a:off x="1676400" y="4343400"/>
            <a:ext cx="930275" cy="0"/>
          </a:xfrm>
          <a:prstGeom prst="line">
            <a:avLst/>
          </a:prstGeom>
          <a:noFill/>
          <a:ln w="2844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8858" name="Group 25"/>
          <p:cNvGrpSpPr>
            <a:grpSpLocks/>
          </p:cNvGrpSpPr>
          <p:nvPr/>
        </p:nvGrpSpPr>
        <p:grpSpPr bwMode="auto">
          <a:xfrm>
            <a:off x="1676400" y="4800600"/>
            <a:ext cx="2209800" cy="1219200"/>
            <a:chOff x="1056" y="3024"/>
            <a:chExt cx="1392" cy="768"/>
          </a:xfrm>
        </p:grpSpPr>
        <p:sp>
          <p:nvSpPr>
            <p:cNvPr id="78881" name="Text Box 26"/>
            <p:cNvSpPr txBox="1">
              <a:spLocks noChangeArrowheads="1"/>
            </p:cNvSpPr>
            <p:nvPr/>
          </p:nvSpPr>
          <p:spPr bwMode="auto">
            <a:xfrm>
              <a:off x="1104" y="3024"/>
              <a:ext cx="124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800080"/>
                  </a:solidFill>
                </a:rPr>
                <a:t>Baryogenesis</a:t>
              </a:r>
              <a:r>
                <a:rPr lang="en-US" sz="1800" i="1">
                  <a:solidFill>
                    <a:srgbClr val="333399"/>
                  </a:solidFill>
                </a:rPr>
                <a:t> Gravity Waves Scalar DM     LHC Searches</a:t>
              </a:r>
              <a:endParaRPr lang="en-US" sz="2000" i="1">
                <a:solidFill>
                  <a:srgbClr val="800080"/>
                </a:solidFill>
              </a:endParaRPr>
            </a:p>
          </p:txBody>
        </p:sp>
        <p:sp>
          <p:nvSpPr>
            <p:cNvPr id="78882" name="Rectangle 27"/>
            <p:cNvSpPr>
              <a:spLocks noChangeArrowheads="1"/>
            </p:cNvSpPr>
            <p:nvPr/>
          </p:nvSpPr>
          <p:spPr bwMode="auto">
            <a:xfrm>
              <a:off x="1056" y="3024"/>
              <a:ext cx="1392" cy="768"/>
            </a:xfrm>
            <a:prstGeom prst="rect">
              <a:avLst/>
            </a:prstGeom>
            <a:noFill/>
            <a:ln w="28575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5772" name="Text Box 28"/>
          <p:cNvSpPr txBox="1">
            <a:spLocks noChangeArrowheads="1"/>
          </p:cNvSpPr>
          <p:nvPr/>
        </p:nvSpPr>
        <p:spPr bwMode="auto">
          <a:xfrm>
            <a:off x="5486400" y="16002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Strong</a:t>
            </a: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  1</a:t>
            </a:r>
            <a:r>
              <a:rPr lang="en-US" i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order EWPT</a:t>
            </a:r>
          </a:p>
        </p:txBody>
      </p:sp>
      <p:grpSp>
        <p:nvGrpSpPr>
          <p:cNvPr id="78860" name="Group 29"/>
          <p:cNvGrpSpPr>
            <a:grpSpLocks/>
          </p:cNvGrpSpPr>
          <p:nvPr/>
        </p:nvGrpSpPr>
        <p:grpSpPr bwMode="auto">
          <a:xfrm>
            <a:off x="6553200" y="1600200"/>
            <a:ext cx="1981200" cy="1479550"/>
            <a:chOff x="960" y="2448"/>
            <a:chExt cx="1104" cy="932"/>
          </a:xfrm>
        </p:grpSpPr>
        <p:sp>
          <p:nvSpPr>
            <p:cNvPr id="78878" name="Text Box 30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333399"/>
                  </a:solidFill>
                </a:rPr>
                <a:t>Bubble nucleation</a:t>
              </a:r>
            </a:p>
          </p:txBody>
        </p:sp>
        <p:sp>
          <p:nvSpPr>
            <p:cNvPr id="78879" name="Rectangle 31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80" name="Line 32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8861" name="Group 33"/>
          <p:cNvGrpSpPr>
            <a:grpSpLocks/>
          </p:cNvGrpSpPr>
          <p:nvPr/>
        </p:nvGrpSpPr>
        <p:grpSpPr bwMode="auto">
          <a:xfrm>
            <a:off x="6019800" y="3581400"/>
            <a:ext cx="1524000" cy="914400"/>
            <a:chOff x="3792" y="2256"/>
            <a:chExt cx="960" cy="576"/>
          </a:xfrm>
        </p:grpSpPr>
        <p:sp>
          <p:nvSpPr>
            <p:cNvPr id="78873" name="Oval 34"/>
            <p:cNvSpPr>
              <a:spLocks noChangeArrowheads="1"/>
            </p:cNvSpPr>
            <p:nvPr/>
          </p:nvSpPr>
          <p:spPr bwMode="auto">
            <a:xfrm>
              <a:off x="3984" y="2304"/>
              <a:ext cx="288" cy="288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74" name="Oval 35"/>
            <p:cNvSpPr>
              <a:spLocks noChangeArrowheads="1"/>
            </p:cNvSpPr>
            <p:nvPr/>
          </p:nvSpPr>
          <p:spPr bwMode="auto">
            <a:xfrm>
              <a:off x="4416" y="2448"/>
              <a:ext cx="336" cy="336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75" name="Oval 36"/>
            <p:cNvSpPr>
              <a:spLocks noChangeArrowheads="1"/>
            </p:cNvSpPr>
            <p:nvPr/>
          </p:nvSpPr>
          <p:spPr bwMode="auto">
            <a:xfrm>
              <a:off x="4176" y="2640"/>
              <a:ext cx="192" cy="192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76" name="Oval 37"/>
            <p:cNvSpPr>
              <a:spLocks noChangeArrowheads="1"/>
            </p:cNvSpPr>
            <p:nvPr/>
          </p:nvSpPr>
          <p:spPr bwMode="auto">
            <a:xfrm>
              <a:off x="4320" y="2256"/>
              <a:ext cx="240" cy="240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877" name="Oval 38"/>
            <p:cNvSpPr>
              <a:spLocks noChangeArrowheads="1"/>
            </p:cNvSpPr>
            <p:nvPr/>
          </p:nvSpPr>
          <p:spPr bwMode="auto">
            <a:xfrm>
              <a:off x="3792" y="2544"/>
              <a:ext cx="288" cy="288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8862" name="Line 39"/>
          <p:cNvSpPr>
            <a:spLocks noChangeShapeType="1"/>
          </p:cNvSpPr>
          <p:nvPr/>
        </p:nvSpPr>
        <p:spPr bwMode="auto">
          <a:xfrm flipH="1" flipV="1">
            <a:off x="7315200" y="4191000"/>
            <a:ext cx="4572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63" name="Text Box 40"/>
          <p:cNvSpPr txBox="1">
            <a:spLocks noChangeArrowheads="1"/>
          </p:cNvSpPr>
          <p:nvPr/>
        </p:nvSpPr>
        <p:spPr bwMode="auto">
          <a:xfrm>
            <a:off x="75438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EWSB</a:t>
            </a:r>
          </a:p>
        </p:txBody>
      </p:sp>
      <p:sp>
        <p:nvSpPr>
          <p:cNvPr id="78864" name="Text Box 41"/>
          <p:cNvSpPr txBox="1">
            <a:spLocks noChangeArrowheads="1"/>
          </p:cNvSpPr>
          <p:nvPr/>
        </p:nvSpPr>
        <p:spPr bwMode="auto">
          <a:xfrm>
            <a:off x="5257800" y="47244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Y</a:t>
            </a:r>
            <a:r>
              <a:rPr lang="en-US" sz="1600" i="1" baseline="-25000">
                <a:solidFill>
                  <a:srgbClr val="333399"/>
                </a:solidFill>
              </a:rPr>
              <a:t>B</a:t>
            </a:r>
            <a:r>
              <a:rPr lang="en-US" sz="1600" i="1">
                <a:solidFill>
                  <a:srgbClr val="333399"/>
                </a:solidFill>
              </a:rPr>
              <a:t> : diffuses into interiors </a:t>
            </a:r>
          </a:p>
        </p:txBody>
      </p:sp>
      <p:sp>
        <p:nvSpPr>
          <p:cNvPr id="78865" name="Line 42"/>
          <p:cNvSpPr>
            <a:spLocks noChangeShapeType="1"/>
          </p:cNvSpPr>
          <p:nvPr/>
        </p:nvSpPr>
        <p:spPr bwMode="auto">
          <a:xfrm flipV="1">
            <a:off x="5486400" y="4267200"/>
            <a:ext cx="762000" cy="3048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8866" name="Group 43"/>
          <p:cNvGrpSpPr>
            <a:grpSpLocks/>
          </p:cNvGrpSpPr>
          <p:nvPr/>
        </p:nvGrpSpPr>
        <p:grpSpPr bwMode="auto">
          <a:xfrm>
            <a:off x="6705600" y="5181600"/>
            <a:ext cx="1828800" cy="1143000"/>
            <a:chOff x="4224" y="3264"/>
            <a:chExt cx="1152" cy="720"/>
          </a:xfrm>
        </p:grpSpPr>
        <p:grpSp>
          <p:nvGrpSpPr>
            <p:cNvPr id="78869" name="Group 44"/>
            <p:cNvGrpSpPr>
              <a:grpSpLocks/>
            </p:cNvGrpSpPr>
            <p:nvPr/>
          </p:nvGrpSpPr>
          <p:grpSpPr bwMode="auto">
            <a:xfrm>
              <a:off x="4224" y="3264"/>
              <a:ext cx="1152" cy="720"/>
              <a:chOff x="3360" y="1440"/>
              <a:chExt cx="979" cy="672"/>
            </a:xfrm>
          </p:grpSpPr>
          <p:pic>
            <p:nvPicPr>
              <p:cNvPr id="415789" name="Picture 4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440"/>
                <a:ext cx="979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78872" name="Object 46"/>
              <p:cNvGraphicFramePr>
                <a:graphicFrameLocks noChangeAspect="1"/>
              </p:cNvGraphicFramePr>
              <p:nvPr/>
            </p:nvGraphicFramePr>
            <p:xfrm>
              <a:off x="4176" y="1872"/>
              <a:ext cx="127" cy="1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1" name="Equation" r:id="rId14" imgW="190500" imgH="177800" progId="Equation.3">
                      <p:embed/>
                    </p:oleObj>
                  </mc:Choice>
                  <mc:Fallback>
                    <p:oleObj name="Equation" r:id="rId14" imgW="1905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6" y="1872"/>
                            <a:ext cx="127" cy="1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70" name="Rectangle 47"/>
            <p:cNvSpPr>
              <a:spLocks noChangeArrowheads="1"/>
            </p:cNvSpPr>
            <p:nvPr/>
          </p:nvSpPr>
          <p:spPr bwMode="auto">
            <a:xfrm>
              <a:off x="4224" y="3264"/>
              <a:ext cx="1152" cy="720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8867" name="Rectangle 48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139801-AE4E-384F-BF12-851CD5714455}" type="slidenum">
              <a:rPr lang="en-US" sz="1400">
                <a:solidFill>
                  <a:srgbClr val="000000"/>
                </a:solidFill>
              </a:rPr>
              <a:pPr/>
              <a:t>47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0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0901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80934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8093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0940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6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41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7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42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8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43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9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0935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36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80937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38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80902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80932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80933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0903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4" name="Text Box 23"/>
          <p:cNvSpPr txBox="1">
            <a:spLocks noChangeArrowheads="1"/>
          </p:cNvSpPr>
          <p:nvPr/>
        </p:nvSpPr>
        <p:spPr bwMode="auto">
          <a:xfrm>
            <a:off x="2743200" y="4191000"/>
            <a:ext cx="1600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None/>
            </a:pPr>
            <a:r>
              <a:rPr lang="en-GB" sz="2000" i="1">
                <a:solidFill>
                  <a:srgbClr val="800080"/>
                </a:solidFill>
              </a:rPr>
              <a:t>New scalars</a:t>
            </a:r>
            <a:r>
              <a:rPr lang="en-GB" sz="2000" i="1" baseline="-250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80905" name="Line 24"/>
          <p:cNvSpPr>
            <a:spLocks noChangeShapeType="1"/>
          </p:cNvSpPr>
          <p:nvPr/>
        </p:nvSpPr>
        <p:spPr bwMode="auto">
          <a:xfrm flipH="1">
            <a:off x="1676400" y="4343400"/>
            <a:ext cx="930275" cy="0"/>
          </a:xfrm>
          <a:prstGeom prst="line">
            <a:avLst/>
          </a:prstGeom>
          <a:noFill/>
          <a:ln w="2844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0906" name="Group 25"/>
          <p:cNvGrpSpPr>
            <a:grpSpLocks/>
          </p:cNvGrpSpPr>
          <p:nvPr/>
        </p:nvGrpSpPr>
        <p:grpSpPr bwMode="auto">
          <a:xfrm>
            <a:off x="1676400" y="4800600"/>
            <a:ext cx="2209800" cy="1219200"/>
            <a:chOff x="1056" y="3024"/>
            <a:chExt cx="1392" cy="768"/>
          </a:xfrm>
        </p:grpSpPr>
        <p:sp>
          <p:nvSpPr>
            <p:cNvPr id="80930" name="Text Box 26"/>
            <p:cNvSpPr txBox="1">
              <a:spLocks noChangeArrowheads="1"/>
            </p:cNvSpPr>
            <p:nvPr/>
          </p:nvSpPr>
          <p:spPr bwMode="auto">
            <a:xfrm>
              <a:off x="1104" y="3024"/>
              <a:ext cx="124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800080"/>
                  </a:solidFill>
                </a:rPr>
                <a:t>Baryogenesis</a:t>
              </a:r>
              <a:r>
                <a:rPr lang="en-US" sz="1800" i="1">
                  <a:solidFill>
                    <a:srgbClr val="333399"/>
                  </a:solidFill>
                </a:rPr>
                <a:t> Gravity Waves Scalar DM     LHC Searches</a:t>
              </a:r>
              <a:endParaRPr lang="en-US" sz="2000" i="1">
                <a:solidFill>
                  <a:srgbClr val="800080"/>
                </a:solidFill>
              </a:endParaRPr>
            </a:p>
          </p:txBody>
        </p:sp>
        <p:sp>
          <p:nvSpPr>
            <p:cNvPr id="80931" name="Rectangle 27"/>
            <p:cNvSpPr>
              <a:spLocks noChangeArrowheads="1"/>
            </p:cNvSpPr>
            <p:nvPr/>
          </p:nvSpPr>
          <p:spPr bwMode="auto">
            <a:xfrm>
              <a:off x="1056" y="3024"/>
              <a:ext cx="1392" cy="768"/>
            </a:xfrm>
            <a:prstGeom prst="rect">
              <a:avLst/>
            </a:prstGeom>
            <a:noFill/>
            <a:ln w="28575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7820" name="Text Box 28"/>
          <p:cNvSpPr txBox="1">
            <a:spLocks noChangeArrowheads="1"/>
          </p:cNvSpPr>
          <p:nvPr/>
        </p:nvSpPr>
        <p:spPr bwMode="auto">
          <a:xfrm>
            <a:off x="5486400" y="16002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Strong</a:t>
            </a: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  1</a:t>
            </a:r>
            <a:r>
              <a:rPr lang="en-US" i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order EWPT</a:t>
            </a:r>
          </a:p>
        </p:txBody>
      </p:sp>
      <p:grpSp>
        <p:nvGrpSpPr>
          <p:cNvPr id="80908" name="Group 29"/>
          <p:cNvGrpSpPr>
            <a:grpSpLocks/>
          </p:cNvGrpSpPr>
          <p:nvPr/>
        </p:nvGrpSpPr>
        <p:grpSpPr bwMode="auto">
          <a:xfrm>
            <a:off x="6553200" y="1600200"/>
            <a:ext cx="1981200" cy="1479550"/>
            <a:chOff x="960" y="2448"/>
            <a:chExt cx="1104" cy="932"/>
          </a:xfrm>
        </p:grpSpPr>
        <p:sp>
          <p:nvSpPr>
            <p:cNvPr id="80927" name="Text Box 30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333399"/>
                  </a:solidFill>
                </a:rPr>
                <a:t>Bubble nucleation</a:t>
              </a:r>
            </a:p>
          </p:txBody>
        </p:sp>
        <p:sp>
          <p:nvSpPr>
            <p:cNvPr id="80928" name="Rectangle 31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29" name="Line 32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0909" name="Group 33"/>
          <p:cNvGrpSpPr>
            <a:grpSpLocks/>
          </p:cNvGrpSpPr>
          <p:nvPr/>
        </p:nvGrpSpPr>
        <p:grpSpPr bwMode="auto">
          <a:xfrm>
            <a:off x="6019800" y="3581400"/>
            <a:ext cx="1524000" cy="914400"/>
            <a:chOff x="3792" y="2256"/>
            <a:chExt cx="960" cy="576"/>
          </a:xfrm>
        </p:grpSpPr>
        <p:sp>
          <p:nvSpPr>
            <p:cNvPr id="80922" name="Oval 34"/>
            <p:cNvSpPr>
              <a:spLocks noChangeArrowheads="1"/>
            </p:cNvSpPr>
            <p:nvPr/>
          </p:nvSpPr>
          <p:spPr bwMode="auto">
            <a:xfrm>
              <a:off x="3984" y="2304"/>
              <a:ext cx="288" cy="288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23" name="Oval 35"/>
            <p:cNvSpPr>
              <a:spLocks noChangeArrowheads="1"/>
            </p:cNvSpPr>
            <p:nvPr/>
          </p:nvSpPr>
          <p:spPr bwMode="auto">
            <a:xfrm>
              <a:off x="4416" y="2448"/>
              <a:ext cx="336" cy="336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24" name="Oval 36"/>
            <p:cNvSpPr>
              <a:spLocks noChangeArrowheads="1"/>
            </p:cNvSpPr>
            <p:nvPr/>
          </p:nvSpPr>
          <p:spPr bwMode="auto">
            <a:xfrm>
              <a:off x="4176" y="2640"/>
              <a:ext cx="192" cy="192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25" name="Oval 37"/>
            <p:cNvSpPr>
              <a:spLocks noChangeArrowheads="1"/>
            </p:cNvSpPr>
            <p:nvPr/>
          </p:nvSpPr>
          <p:spPr bwMode="auto">
            <a:xfrm>
              <a:off x="4320" y="2256"/>
              <a:ext cx="240" cy="240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26" name="Oval 38"/>
            <p:cNvSpPr>
              <a:spLocks noChangeArrowheads="1"/>
            </p:cNvSpPr>
            <p:nvPr/>
          </p:nvSpPr>
          <p:spPr bwMode="auto">
            <a:xfrm>
              <a:off x="3792" y="2544"/>
              <a:ext cx="288" cy="288"/>
            </a:xfrm>
            <a:prstGeom prst="ellipse">
              <a:avLst/>
            </a:prstGeom>
            <a:solidFill>
              <a:srgbClr val="BBE088"/>
            </a:solidFill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0910" name="Line 39"/>
          <p:cNvSpPr>
            <a:spLocks noChangeShapeType="1"/>
          </p:cNvSpPr>
          <p:nvPr/>
        </p:nvSpPr>
        <p:spPr bwMode="auto">
          <a:xfrm flipH="1" flipV="1">
            <a:off x="7315200" y="4191000"/>
            <a:ext cx="4572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11" name="Text Box 40"/>
          <p:cNvSpPr txBox="1">
            <a:spLocks noChangeArrowheads="1"/>
          </p:cNvSpPr>
          <p:nvPr/>
        </p:nvSpPr>
        <p:spPr bwMode="auto">
          <a:xfrm>
            <a:off x="75438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EWSB</a:t>
            </a:r>
          </a:p>
        </p:txBody>
      </p:sp>
      <p:sp>
        <p:nvSpPr>
          <p:cNvPr id="80912" name="Text Box 41"/>
          <p:cNvSpPr txBox="1">
            <a:spLocks noChangeArrowheads="1"/>
          </p:cNvSpPr>
          <p:nvPr/>
        </p:nvSpPr>
        <p:spPr bwMode="auto">
          <a:xfrm>
            <a:off x="5257800" y="47244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Y</a:t>
            </a:r>
            <a:r>
              <a:rPr lang="en-US" sz="1600" i="1" baseline="-25000">
                <a:solidFill>
                  <a:srgbClr val="333399"/>
                </a:solidFill>
              </a:rPr>
              <a:t>B</a:t>
            </a:r>
            <a:r>
              <a:rPr lang="en-US" sz="1600" i="1">
                <a:solidFill>
                  <a:srgbClr val="333399"/>
                </a:solidFill>
              </a:rPr>
              <a:t> : diffuses into interiors </a:t>
            </a:r>
          </a:p>
        </p:txBody>
      </p:sp>
      <p:sp>
        <p:nvSpPr>
          <p:cNvPr id="80913" name="Line 42"/>
          <p:cNvSpPr>
            <a:spLocks noChangeShapeType="1"/>
          </p:cNvSpPr>
          <p:nvPr/>
        </p:nvSpPr>
        <p:spPr bwMode="auto">
          <a:xfrm flipV="1">
            <a:off x="5486400" y="4267200"/>
            <a:ext cx="762000" cy="3048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0914" name="Group 43"/>
          <p:cNvGrpSpPr>
            <a:grpSpLocks/>
          </p:cNvGrpSpPr>
          <p:nvPr/>
        </p:nvGrpSpPr>
        <p:grpSpPr bwMode="auto">
          <a:xfrm>
            <a:off x="5562600" y="1600200"/>
            <a:ext cx="1219200" cy="1479550"/>
            <a:chOff x="336" y="2448"/>
            <a:chExt cx="768" cy="932"/>
          </a:xfrm>
        </p:grpSpPr>
        <p:sp>
          <p:nvSpPr>
            <p:cNvPr id="80919" name="Text Box 44"/>
            <p:cNvSpPr txBox="1">
              <a:spLocks noChangeArrowheads="1"/>
            </p:cNvSpPr>
            <p:nvPr/>
          </p:nvSpPr>
          <p:spPr bwMode="auto">
            <a:xfrm>
              <a:off x="336" y="2976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333399"/>
                  </a:solidFill>
                </a:rPr>
                <a:t>Preserve Y</a:t>
              </a:r>
              <a:r>
                <a:rPr lang="en-US" sz="1800" i="1" baseline="-25000">
                  <a:solidFill>
                    <a:srgbClr val="333399"/>
                  </a:solidFill>
                </a:rPr>
                <a:t>B</a:t>
              </a:r>
              <a:r>
                <a:rPr lang="en-US" sz="1800" i="1" baseline="30000">
                  <a:solidFill>
                    <a:srgbClr val="333399"/>
                  </a:solidFill>
                </a:rPr>
                <a:t>initial</a:t>
              </a:r>
              <a:endParaRPr lang="en-US" sz="1800" i="1">
                <a:solidFill>
                  <a:srgbClr val="333399"/>
                </a:solidFill>
              </a:endParaRPr>
            </a:p>
          </p:txBody>
        </p:sp>
        <p:sp>
          <p:nvSpPr>
            <p:cNvPr id="80920" name="Rectangle 45"/>
            <p:cNvSpPr>
              <a:spLocks noChangeArrowheads="1"/>
            </p:cNvSpPr>
            <p:nvPr/>
          </p:nvSpPr>
          <p:spPr bwMode="auto">
            <a:xfrm>
              <a:off x="336" y="2448"/>
              <a:ext cx="57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21" name="Line 46"/>
            <p:cNvSpPr>
              <a:spLocks noChangeShapeType="1"/>
            </p:cNvSpPr>
            <p:nvPr/>
          </p:nvSpPr>
          <p:spPr bwMode="auto">
            <a:xfrm>
              <a:off x="62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0915" name="Text Box 47"/>
          <p:cNvSpPr txBox="1">
            <a:spLocks noChangeArrowheads="1"/>
          </p:cNvSpPr>
          <p:nvPr/>
        </p:nvSpPr>
        <p:spPr bwMode="auto">
          <a:xfrm>
            <a:off x="5181600" y="3200400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333399"/>
                </a:solidFill>
              </a:rPr>
              <a:t>Quench EW sph</a:t>
            </a:r>
          </a:p>
        </p:txBody>
      </p:sp>
      <p:sp>
        <p:nvSpPr>
          <p:cNvPr id="80916" name="Line 48"/>
          <p:cNvSpPr>
            <a:spLocks noChangeShapeType="1"/>
          </p:cNvSpPr>
          <p:nvPr/>
        </p:nvSpPr>
        <p:spPr bwMode="auto">
          <a:xfrm>
            <a:off x="6096000" y="3581400"/>
            <a:ext cx="457200" cy="3048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17" name="Rectangle 5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9772F9-9E45-C040-B25B-890D6C47FFE5}" type="slidenum">
              <a:rPr lang="en-US" sz="1400">
                <a:solidFill>
                  <a:srgbClr val="000000"/>
                </a:solidFill>
              </a:rPr>
              <a:pPr/>
              <a:t>48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49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III. Electroweak Phase Transition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149" y="2555016"/>
            <a:ext cx="63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90"/>
                </a:solidFill>
              </a:rPr>
              <a:t>Did the conditions for EWBG exist ?</a:t>
            </a:r>
            <a:endParaRPr lang="en-US" sz="2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2869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2868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4" name="Oval 1072"/>
          <p:cNvSpPr>
            <a:spLocks noChangeArrowheads="1"/>
          </p:cNvSpPr>
          <p:nvPr/>
        </p:nvSpPr>
        <p:spPr bwMode="auto">
          <a:xfrm>
            <a:off x="1371600" y="27432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95500" y="3965450"/>
            <a:ext cx="5478762" cy="1470184"/>
            <a:chOff x="2095500" y="3965450"/>
            <a:chExt cx="5478762" cy="1470184"/>
          </a:xfrm>
        </p:grpSpPr>
        <p:grpSp>
          <p:nvGrpSpPr>
            <p:cNvPr id="3" name="Group 2"/>
            <p:cNvGrpSpPr/>
            <p:nvPr/>
          </p:nvGrpSpPr>
          <p:grpSpPr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-35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-11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~ 1 m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380k </a:t>
                </a:r>
                <a:r>
                  <a:rPr lang="en-US" sz="1200" i="1" dirty="0" err="1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yr</a:t>
                </a:r>
                <a:endParaRPr lang="en-US" sz="1200" i="1" dirty="0">
                  <a:solidFill>
                    <a:srgbClr val="8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95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066800"/>
            <a:ext cx="7467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800000"/>
                </a:solidFill>
              </a:rPr>
              <a:t>The </a:t>
            </a:r>
            <a:r>
              <a:rPr lang="en-US" sz="3200" i="1" dirty="0" smtClean="0">
                <a:solidFill>
                  <a:srgbClr val="970000"/>
                </a:solidFill>
              </a:rPr>
              <a:t>Higgs Portal</a:t>
            </a:r>
            <a:endParaRPr lang="en-US" sz="3200" i="1" dirty="0">
              <a:solidFill>
                <a:srgbClr val="970000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467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Portals &amp; Early Universe</a:t>
            </a:r>
          </a:p>
        </p:txBody>
      </p:sp>
      <p:grpSp>
        <p:nvGrpSpPr>
          <p:cNvPr id="76803" name="Group 1"/>
          <p:cNvGrpSpPr>
            <a:grpSpLocks/>
          </p:cNvGrpSpPr>
          <p:nvPr/>
        </p:nvGrpSpPr>
        <p:grpSpPr bwMode="auto">
          <a:xfrm>
            <a:off x="1143000" y="1981200"/>
            <a:ext cx="7162800" cy="3581400"/>
            <a:chOff x="1143000" y="2362200"/>
            <a:chExt cx="7162800" cy="35814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362200"/>
              <a:ext cx="3289300" cy="246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76806" name="Group 5"/>
            <p:cNvGrpSpPr>
              <a:grpSpLocks/>
            </p:cNvGrpSpPr>
            <p:nvPr/>
          </p:nvGrpSpPr>
          <p:grpSpPr bwMode="auto">
            <a:xfrm>
              <a:off x="1143000" y="5334000"/>
              <a:ext cx="2590800" cy="609600"/>
              <a:chOff x="720" y="3360"/>
              <a:chExt cx="1632" cy="384"/>
            </a:xfrm>
          </p:grpSpPr>
          <p:sp>
            <p:nvSpPr>
              <p:cNvPr id="76812" name="AutoShape 6"/>
              <p:cNvSpPr>
                <a:spLocks noChangeArrowheads="1"/>
              </p:cNvSpPr>
              <p:nvPr/>
            </p:nvSpPr>
            <p:spPr bwMode="auto">
              <a:xfrm>
                <a:off x="720" y="3360"/>
                <a:ext cx="1632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7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3" name="Text Box 7"/>
              <p:cNvSpPr txBox="1">
                <a:spLocks noChangeArrowheads="1"/>
              </p:cNvSpPr>
              <p:nvPr/>
            </p:nvSpPr>
            <p:spPr bwMode="auto">
              <a:xfrm>
                <a:off x="864" y="3408"/>
                <a:ext cx="1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Standard Model</a:t>
                </a:r>
              </a:p>
            </p:txBody>
          </p:sp>
        </p:grpSp>
        <p:grpSp>
          <p:nvGrpSpPr>
            <p:cNvPr id="76807" name="Group 8"/>
            <p:cNvGrpSpPr>
              <a:grpSpLocks/>
            </p:cNvGrpSpPr>
            <p:nvPr/>
          </p:nvGrpSpPr>
          <p:grpSpPr bwMode="auto">
            <a:xfrm>
              <a:off x="5638800" y="5334000"/>
              <a:ext cx="2667000" cy="609600"/>
              <a:chOff x="3552" y="3360"/>
              <a:chExt cx="1680" cy="384"/>
            </a:xfrm>
          </p:grpSpPr>
          <p:sp>
            <p:nvSpPr>
              <p:cNvPr id="76810" name="AutoShape 9"/>
              <p:cNvSpPr>
                <a:spLocks noChangeArrowheads="1"/>
              </p:cNvSpPr>
              <p:nvPr/>
            </p:nvSpPr>
            <p:spPr bwMode="auto">
              <a:xfrm>
                <a:off x="3552" y="3360"/>
                <a:ext cx="1632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7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1" name="Text Box 10"/>
              <p:cNvSpPr txBox="1">
                <a:spLocks noChangeArrowheads="1"/>
              </p:cNvSpPr>
              <p:nvPr/>
            </p:nvSpPr>
            <p:spPr bwMode="auto">
              <a:xfrm>
                <a:off x="3600" y="3408"/>
                <a:ext cx="16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Hidden Sector</a:t>
                </a:r>
              </a:p>
            </p:txBody>
          </p:sp>
        </p:grpSp>
        <p:sp>
          <p:nvSpPr>
            <p:cNvPr id="76808" name="Line 11"/>
            <p:cNvSpPr>
              <a:spLocks noChangeShapeType="1"/>
            </p:cNvSpPr>
            <p:nvPr/>
          </p:nvSpPr>
          <p:spPr bwMode="auto">
            <a:xfrm>
              <a:off x="3886200" y="5638800"/>
              <a:ext cx="1600200" cy="0"/>
            </a:xfrm>
            <a:prstGeom prst="line">
              <a:avLst/>
            </a:prstGeom>
            <a:noFill/>
            <a:ln w="38100">
              <a:solidFill>
                <a:srgbClr val="0064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Line 12"/>
            <p:cNvSpPr>
              <a:spLocks noChangeShapeType="1"/>
            </p:cNvSpPr>
            <p:nvPr/>
          </p:nvSpPr>
          <p:spPr bwMode="auto">
            <a:xfrm flipV="1">
              <a:off x="4648200" y="4724400"/>
              <a:ext cx="0" cy="914400"/>
            </a:xfrm>
            <a:prstGeom prst="line">
              <a:avLst/>
            </a:prstGeom>
            <a:noFill/>
            <a:ln w="28575">
              <a:solidFill>
                <a:srgbClr val="0064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8" name="TextBox 2"/>
          <p:cNvSpPr txBox="1">
            <a:spLocks noChangeArrowheads="1"/>
          </p:cNvSpPr>
          <p:nvPr/>
        </p:nvSpPr>
        <p:spPr bwMode="auto">
          <a:xfrm>
            <a:off x="5943600" y="58674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90"/>
                </a:solidFill>
              </a:rPr>
              <a:t>“</a:t>
            </a:r>
            <a:r>
              <a:rPr lang="en-US" altLang="ja-JP" i="1">
                <a:solidFill>
                  <a:srgbClr val="000090"/>
                </a:solidFill>
              </a:rPr>
              <a:t>Singlets</a:t>
            </a:r>
            <a:r>
              <a:rPr lang="en-US" i="1">
                <a:solidFill>
                  <a:srgbClr val="000090"/>
                </a:solidFill>
              </a:rPr>
              <a:t>”</a:t>
            </a:r>
            <a:r>
              <a:rPr lang="en-US" altLang="ja-JP" i="1">
                <a:solidFill>
                  <a:srgbClr val="000090"/>
                </a:solidFill>
              </a:rPr>
              <a:t> </a:t>
            </a:r>
            <a:endParaRPr lang="en-US" i="1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Higgs Portal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2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4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78871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78876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8877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28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78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29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79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30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80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31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72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74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78874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5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7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78855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78869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78870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6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7" name="Group 23"/>
          <p:cNvGrpSpPr>
            <a:grpSpLocks/>
          </p:cNvGrpSpPr>
          <p:nvPr/>
        </p:nvGrpSpPr>
        <p:grpSpPr bwMode="auto">
          <a:xfrm>
            <a:off x="1676400" y="4191000"/>
            <a:ext cx="2819400" cy="384175"/>
            <a:chOff x="1056" y="2640"/>
            <a:chExt cx="1776" cy="242"/>
          </a:xfrm>
        </p:grpSpPr>
        <p:sp>
          <p:nvSpPr>
            <p:cNvPr id="78867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10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800080"/>
                  </a:solidFill>
                </a:rPr>
                <a:t>New scalars</a:t>
              </a:r>
              <a:r>
                <a:rPr lang="en-GB" sz="200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78868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9084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7432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8859" name="Rectangle 35"/>
          <p:cNvSpPr>
            <a:spLocks noChangeArrowheads="1"/>
          </p:cNvSpPr>
          <p:nvPr/>
        </p:nvSpPr>
        <p:spPr bwMode="auto">
          <a:xfrm>
            <a:off x="7696200" y="2438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Text Box 36"/>
          <p:cNvSpPr txBox="1">
            <a:spLocks noChangeArrowheads="1"/>
          </p:cNvSpPr>
          <p:nvPr/>
        </p:nvSpPr>
        <p:spPr bwMode="auto">
          <a:xfrm>
            <a:off x="7620000" y="2438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>
                <a:latin typeface="Times New Roman" charset="0"/>
              </a:rPr>
              <a:t>&lt; </a:t>
            </a:r>
            <a:r>
              <a:rPr lang="en-US" sz="1400" i="1">
                <a:latin typeface="Symbol" charset="0"/>
                <a:sym typeface="Symbol" charset="0"/>
              </a:rPr>
              <a:t></a:t>
            </a:r>
            <a:r>
              <a:rPr lang="en-US" sz="1400" i="1">
                <a:latin typeface="Times New Roman" charset="0"/>
              </a:rPr>
              <a:t> &gt;</a:t>
            </a:r>
            <a:endParaRPr lang="en-US" sz="1200">
              <a:latin typeface="Times New Roman" charset="0"/>
            </a:endParaRPr>
          </a:p>
        </p:txBody>
      </p:sp>
      <p:grpSp>
        <p:nvGrpSpPr>
          <p:cNvPr id="78861" name="Group 50"/>
          <p:cNvGrpSpPr>
            <a:grpSpLocks/>
          </p:cNvGrpSpPr>
          <p:nvPr/>
        </p:nvGrpSpPr>
        <p:grpSpPr bwMode="auto">
          <a:xfrm>
            <a:off x="1066800" y="4800600"/>
            <a:ext cx="2743200" cy="914400"/>
            <a:chOff x="1872" y="1680"/>
            <a:chExt cx="2112" cy="768"/>
          </a:xfrm>
        </p:grpSpPr>
        <p:pic>
          <p:nvPicPr>
            <p:cNvPr id="429107" name="Picture 5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80"/>
              <a:ext cx="211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8866" name="Rectangle 52"/>
            <p:cNvSpPr>
              <a:spLocks noChangeArrowheads="1"/>
            </p:cNvSpPr>
            <p:nvPr/>
          </p:nvSpPr>
          <p:spPr bwMode="auto">
            <a:xfrm>
              <a:off x="1872" y="1680"/>
              <a:ext cx="2112" cy="768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2" name="Text Box 53"/>
          <p:cNvSpPr txBox="1">
            <a:spLocks noChangeArrowheads="1"/>
          </p:cNvSpPr>
          <p:nvPr/>
        </p:nvSpPr>
        <p:spPr bwMode="auto">
          <a:xfrm>
            <a:off x="38862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800080"/>
                </a:solidFill>
              </a:rPr>
              <a:t>+…</a:t>
            </a:r>
          </a:p>
        </p:txBody>
      </p:sp>
      <p:sp>
        <p:nvSpPr>
          <p:cNvPr id="78863" name="TextBox 1"/>
          <p:cNvSpPr txBox="1">
            <a:spLocks noChangeArrowheads="1"/>
          </p:cNvSpPr>
          <p:nvPr/>
        </p:nvSpPr>
        <p:spPr bwMode="auto">
          <a:xfrm>
            <a:off x="5562600" y="3810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90"/>
                </a:solidFill>
              </a:rPr>
              <a:t>“Higgs Portal”</a:t>
            </a:r>
          </a:p>
        </p:txBody>
      </p:sp>
      <p:sp>
        <p:nvSpPr>
          <p:cNvPr id="78864" name="TextBox 2"/>
          <p:cNvSpPr txBox="1">
            <a:spLocks noChangeArrowheads="1"/>
          </p:cNvSpPr>
          <p:nvPr/>
        </p:nvSpPr>
        <p:spPr bwMode="auto">
          <a:xfrm>
            <a:off x="5410200" y="4800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800080"/>
                </a:solidFill>
              </a:rPr>
              <a:t>New scalars that interact with SM via the Higgs +…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80898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0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02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80924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8092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0930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76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31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77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32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78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33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79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0925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80927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8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80903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80922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80923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4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05" name="Group 23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80921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04" name="Text Box 28"/>
          <p:cNvSpPr txBox="1">
            <a:spLocks noChangeArrowheads="1"/>
          </p:cNvSpPr>
          <p:nvPr/>
        </p:nvSpPr>
        <p:spPr bwMode="auto">
          <a:xfrm>
            <a:off x="1219200" y="5257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rgbClr val="800080"/>
                </a:solidFill>
              </a:rPr>
              <a:t>Simplest Extension: two states h</a:t>
            </a:r>
            <a:r>
              <a:rPr lang="en-US" sz="1800" b="0" i="1" baseline="-25000">
                <a:solidFill>
                  <a:srgbClr val="800080"/>
                </a:solidFill>
              </a:rPr>
              <a:t>1 </a:t>
            </a:r>
            <a:r>
              <a:rPr lang="en-US" sz="1800" b="0" i="1">
                <a:solidFill>
                  <a:srgbClr val="800080"/>
                </a:solidFill>
              </a:rPr>
              <a:t>&amp; h</a:t>
            </a:r>
            <a:r>
              <a:rPr lang="en-US" sz="1800" b="0" i="1" baseline="-25000">
                <a:solidFill>
                  <a:srgbClr val="800080"/>
                </a:solidFill>
              </a:rPr>
              <a:t>2</a:t>
            </a:r>
            <a:endParaRPr lang="en-US" sz="1800" b="0" i="1">
              <a:solidFill>
                <a:srgbClr val="800080"/>
              </a:solidFill>
            </a:endParaRPr>
          </a:p>
        </p:txBody>
      </p:sp>
      <p:sp>
        <p:nvSpPr>
          <p:cNvPr id="80907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i="1">
                <a:solidFill>
                  <a:schemeClr val="accent2"/>
                </a:solidFill>
              </a:rPr>
              <a:t>Profumo, R-M, Shaugnessy JHEP 0708 (2007) 010</a:t>
            </a:r>
            <a:endParaRPr lang="en-US" sz="1400" b="0" i="1">
              <a:solidFill>
                <a:schemeClr val="accent2"/>
              </a:solidFill>
            </a:endParaRPr>
          </a:p>
        </p:txBody>
      </p:sp>
      <p:grpSp>
        <p:nvGrpSpPr>
          <p:cNvPr id="331828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0918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grpSp>
        <p:nvGrpSpPr>
          <p:cNvPr id="331848" name="Group 72"/>
          <p:cNvGrpSpPr>
            <a:grpSpLocks/>
          </p:cNvGrpSpPr>
          <p:nvPr/>
        </p:nvGrpSpPr>
        <p:grpSpPr bwMode="auto">
          <a:xfrm>
            <a:off x="1219200" y="4800600"/>
            <a:ext cx="3200400" cy="400050"/>
            <a:chOff x="768" y="3024"/>
            <a:chExt cx="2016" cy="252"/>
          </a:xfrm>
        </p:grpSpPr>
        <p:sp>
          <p:nvSpPr>
            <p:cNvPr id="80915" name="Text Box 26"/>
            <p:cNvSpPr txBox="1">
              <a:spLocks noChangeArrowheads="1"/>
            </p:cNvSpPr>
            <p:nvPr/>
          </p:nvSpPr>
          <p:spPr bwMode="auto">
            <a:xfrm>
              <a:off x="768" y="3024"/>
              <a:ext cx="1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</a:rPr>
                <a:t>Real Singlet:</a:t>
              </a:r>
              <a:endParaRPr lang="en-US" sz="2000" b="0" i="1">
                <a:solidFill>
                  <a:srgbClr val="00007D"/>
                </a:solidFill>
              </a:endParaRPr>
            </a:p>
          </p:txBody>
        </p:sp>
        <p:sp>
          <p:nvSpPr>
            <p:cNvPr id="52241" name="Text Box 32"/>
            <p:cNvSpPr txBox="1">
              <a:spLocks noChangeArrowheads="1"/>
            </p:cNvSpPr>
            <p:nvPr/>
          </p:nvSpPr>
          <p:spPr bwMode="auto">
            <a:xfrm>
              <a:off x="1920" y="302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chemeClr val="accent2"/>
                  </a:solidFill>
                  <a:latin typeface="Symbol" charset="2"/>
                  <a:cs typeface="Symbol" charset="2"/>
                  <a:sym typeface="Symbol" charset="0"/>
                </a:rPr>
                <a:t> </a:t>
              </a:r>
              <a:r>
                <a:rPr lang="en-US" sz="2000" b="0" i="1" dirty="0" smtClean="0">
                  <a:solidFill>
                    <a:schemeClr val="accent2"/>
                  </a:solidFill>
                  <a:latin typeface="Symbol" charset="2"/>
                  <a:cs typeface="Symbol" charset="2"/>
                  <a:sym typeface="Symbol" charset="0"/>
                </a:rPr>
                <a:t>f </a:t>
              </a:r>
              <a:r>
                <a:rPr lang="en-US" sz="2000" b="0" i="1" dirty="0" smtClean="0">
                  <a:solidFill>
                    <a:schemeClr val="accent2"/>
                  </a:solidFill>
                  <a:latin typeface="cmsy10"/>
                  <a:cs typeface="cmsy10"/>
                  <a:sym typeface="Symbol" charset="0"/>
                </a:rPr>
                <a:t>!</a:t>
              </a:r>
              <a:r>
                <a:rPr lang="en-US" sz="2000" b="0" i="1" dirty="0" smtClean="0">
                  <a:solidFill>
                    <a:schemeClr val="accent2"/>
                  </a:solidFill>
                  <a:latin typeface="+mn-lt"/>
                  <a:sym typeface="Symbol" charset="0"/>
                </a:rPr>
                <a:t> S</a:t>
              </a:r>
              <a:endParaRPr lang="en-US" sz="1800" b="0" i="1" dirty="0" smtClean="0">
                <a:solidFill>
                  <a:srgbClr val="800080"/>
                </a:solidFill>
                <a:latin typeface="+mn-lt"/>
                <a:sym typeface="Symbol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697" name="Rectangle 61"/>
          <p:cNvSpPr>
            <a:spLocks noChangeArrowheads="1"/>
          </p:cNvSpPr>
          <p:nvPr/>
        </p:nvSpPr>
        <p:spPr bwMode="auto">
          <a:xfrm>
            <a:off x="6019800" y="3886200"/>
            <a:ext cx="76200" cy="22098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98" name="Group 64"/>
          <p:cNvGrpSpPr>
            <a:grpSpLocks/>
          </p:cNvGrpSpPr>
          <p:nvPr/>
        </p:nvGrpSpPr>
        <p:grpSpPr bwMode="auto">
          <a:xfrm>
            <a:off x="7086600" y="3962400"/>
            <a:ext cx="1828800" cy="990600"/>
            <a:chOff x="6248400" y="1219200"/>
            <a:chExt cx="1828800" cy="990600"/>
          </a:xfrm>
        </p:grpSpPr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6248400" y="1219200"/>
              <a:ext cx="1600200" cy="990600"/>
            </a:xfrm>
            <a:prstGeom prst="rect">
              <a:avLst/>
            </a:prstGeom>
            <a:solidFill>
              <a:srgbClr val="D1FA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14" name="Text Box 60"/>
            <p:cNvSpPr txBox="1">
              <a:spLocks noChangeArrowheads="1"/>
            </p:cNvSpPr>
            <p:nvPr/>
          </p:nvSpPr>
          <p:spPr bwMode="auto">
            <a:xfrm>
              <a:off x="6248400" y="1219200"/>
              <a:ext cx="1828800" cy="95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chemeClr val="accent2"/>
                  </a:solidFill>
                </a:rPr>
                <a:t>Scan: EWPT-viable model parameters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200" b="0" i="1">
                  <a:solidFill>
                    <a:schemeClr val="accent2"/>
                  </a:solidFill>
                </a:rPr>
                <a:t>Light: all models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200" b="0" i="1">
                  <a:solidFill>
                    <a:schemeClr val="accent2"/>
                  </a:solidFill>
                </a:rPr>
                <a:t>Black: LEP allo</a:t>
              </a:r>
              <a:r>
                <a:rPr lang="en-US" sz="1400" b="0" i="1">
                  <a:solidFill>
                    <a:schemeClr val="accent2"/>
                  </a:solidFill>
                </a:rPr>
                <a:t>wed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4" grpId="0"/>
      <p:bldP spid="7169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899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</a:t>
            </a:r>
            <a:r>
              <a:rPr lang="en-GB" sz="3200" b="1" i="1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St’d</a:t>
            </a:r>
            <a:r>
              <a:rPr lang="en-GB" sz="3200" b="1" i="1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Model</a:t>
            </a:r>
            <a:r>
              <a:rPr lang="en-US" sz="3200" b="1" i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2EF6DB-3FF7-2646-A839-4C78C6F3D3CA}" type="slidenum">
              <a:rPr lang="en-US" sz="1400" b="0"/>
              <a:pPr/>
              <a:t>54</a:t>
            </a:fld>
            <a:endParaRPr lang="en-US" sz="1400" b="0"/>
          </a:p>
        </p:txBody>
      </p:sp>
      <p:grpSp>
        <p:nvGrpSpPr>
          <p:cNvPr id="82948" name="Group 1"/>
          <p:cNvGrpSpPr>
            <a:grpSpLocks/>
          </p:cNvGrpSpPr>
          <p:nvPr/>
        </p:nvGrpSpPr>
        <p:grpSpPr bwMode="auto">
          <a:xfrm>
            <a:off x="665163" y="1276350"/>
            <a:ext cx="4267200" cy="5124450"/>
            <a:chOff x="4191000" y="1295400"/>
            <a:chExt cx="4267200" cy="5124510"/>
          </a:xfrm>
        </p:grpSpPr>
        <p:grpSp>
          <p:nvGrpSpPr>
            <p:cNvPr id="82971" name="Group 14"/>
            <p:cNvGrpSpPr>
              <a:grpSpLocks/>
            </p:cNvGrpSpPr>
            <p:nvPr/>
          </p:nvGrpSpPr>
          <p:grpSpPr bwMode="auto">
            <a:xfrm>
              <a:off x="4191000" y="1295400"/>
              <a:ext cx="4267200" cy="2819400"/>
              <a:chOff x="685800" y="1524000"/>
              <a:chExt cx="4267200" cy="2819400"/>
            </a:xfrm>
          </p:grpSpPr>
          <p:sp>
            <p:nvSpPr>
              <p:cNvPr id="82974" name="Line 3"/>
              <p:cNvSpPr>
                <a:spLocks noChangeShapeType="1"/>
              </p:cNvSpPr>
              <p:nvPr/>
            </p:nvSpPr>
            <p:spPr bwMode="auto">
              <a:xfrm>
                <a:off x="2435225" y="3962400"/>
                <a:ext cx="1104900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5" name="AutoShape 7"/>
              <p:cNvSpPr>
                <a:spLocks noChangeArrowheads="1"/>
              </p:cNvSpPr>
              <p:nvPr/>
            </p:nvSpPr>
            <p:spPr bwMode="auto">
              <a:xfrm>
                <a:off x="685800" y="1524000"/>
                <a:ext cx="4267200" cy="2819400"/>
              </a:xfrm>
              <a:prstGeom prst="roundRect">
                <a:avLst>
                  <a:gd name="adj" fmla="val 56"/>
                </a:avLst>
              </a:prstGeom>
              <a:solidFill>
                <a:srgbClr val="FAE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976" name="Group 8"/>
              <p:cNvGrpSpPr>
                <a:grpSpLocks/>
              </p:cNvGrpSpPr>
              <p:nvPr/>
            </p:nvGrpSpPr>
            <p:grpSpPr bwMode="auto">
              <a:xfrm>
                <a:off x="758825" y="1676400"/>
                <a:ext cx="4062413" cy="1822450"/>
                <a:chOff x="190" y="1104"/>
                <a:chExt cx="2559" cy="1148"/>
              </a:xfrm>
            </p:grpSpPr>
            <p:grpSp>
              <p:nvGrpSpPr>
                <p:cNvPr id="82981" name="Group 9"/>
                <p:cNvGrpSpPr>
                  <a:grpSpLocks/>
                </p:cNvGrpSpPr>
                <p:nvPr/>
              </p:nvGrpSpPr>
              <p:grpSpPr bwMode="auto">
                <a:xfrm>
                  <a:off x="190" y="1104"/>
                  <a:ext cx="2538" cy="1148"/>
                  <a:chOff x="432" y="1152"/>
                  <a:chExt cx="2628" cy="1148"/>
                </a:xfrm>
              </p:grpSpPr>
              <p:pic>
                <p:nvPicPr>
                  <p:cNvPr id="82986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" y="1152"/>
                    <a:ext cx="2629" cy="1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82987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1632" y="2064"/>
                  <a:ext cx="193" cy="17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024" r:id="rId5" imgW="914400" imgH="800100" progId="">
                          <p:embed/>
                        </p:oleObj>
                      </mc:Choice>
                      <mc:Fallback>
                        <p:oleObj r:id="rId5" imgW="914400" imgH="8001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32" y="2064"/>
                                <a:ext cx="193" cy="17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2988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2688" y="2064"/>
                  <a:ext cx="192" cy="17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025" r:id="rId7" imgW="914400" imgH="800100" progId="">
                          <p:embed/>
                        </p:oleObj>
                      </mc:Choice>
                      <mc:Fallback>
                        <p:oleObj r:id="rId7" imgW="914400" imgH="8001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88" y="2064"/>
                                <a:ext cx="192" cy="17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2989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720" y="1248"/>
                  <a:ext cx="144" cy="1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026" r:id="rId9" imgW="863600" imgH="749300" progId="">
                          <p:embed/>
                        </p:oleObj>
                      </mc:Choice>
                      <mc:Fallback>
                        <p:oleObj r:id="rId9" imgW="863600" imgH="7493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20" y="1248"/>
                                <a:ext cx="144" cy="1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2990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1968" y="1248"/>
                  <a:ext cx="144" cy="1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027" r:id="rId11" imgW="863600" imgH="749300" progId="">
                          <p:embed/>
                        </p:oleObj>
                      </mc:Choice>
                      <mc:Fallback>
                        <p:oleObj r:id="rId11" imgW="863600" imgH="749300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68" y="1248"/>
                                <a:ext cx="144" cy="1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82982" name="AutoShape 15"/>
                <p:cNvSpPr>
                  <a:spLocks noChangeArrowheads="1"/>
                </p:cNvSpPr>
                <p:nvPr/>
              </p:nvSpPr>
              <p:spPr bwMode="auto">
                <a:xfrm>
                  <a:off x="672" y="1152"/>
                  <a:ext cx="770" cy="240"/>
                </a:xfrm>
                <a:prstGeom prst="roundRect">
                  <a:avLst>
                    <a:gd name="adj" fmla="val 417"/>
                  </a:avLst>
                </a:prstGeom>
                <a:solidFill>
                  <a:srgbClr val="A9F3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8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46" y="1152"/>
                  <a:ext cx="755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00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1600">
                      <a:solidFill>
                        <a:srgbClr val="333399"/>
                      </a:solidFill>
                    </a:rPr>
                    <a:t>1st order</a:t>
                  </a:r>
                </a:p>
              </p:txBody>
            </p:sp>
            <p:sp>
              <p:nvSpPr>
                <p:cNvPr id="82984" name="AutoShape 17"/>
                <p:cNvSpPr>
                  <a:spLocks noChangeArrowheads="1"/>
                </p:cNvSpPr>
                <p:nvPr/>
              </p:nvSpPr>
              <p:spPr bwMode="auto">
                <a:xfrm>
                  <a:off x="1905" y="1152"/>
                  <a:ext cx="742" cy="240"/>
                </a:xfrm>
                <a:prstGeom prst="roundRect">
                  <a:avLst>
                    <a:gd name="adj" fmla="val 417"/>
                  </a:avLst>
                </a:prstGeom>
                <a:solidFill>
                  <a:srgbClr val="A9F3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8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51" y="1152"/>
                  <a:ext cx="798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00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1600">
                      <a:solidFill>
                        <a:srgbClr val="333399"/>
                      </a:solidFill>
                    </a:rPr>
                    <a:t>2nd order</a:t>
                  </a:r>
                </a:p>
              </p:txBody>
            </p:sp>
          </p:grpSp>
          <p:grpSp>
            <p:nvGrpSpPr>
              <p:cNvPr id="82977" name="Group 19"/>
              <p:cNvGrpSpPr>
                <a:grpSpLocks/>
              </p:cNvGrpSpPr>
              <p:nvPr/>
            </p:nvGrpSpPr>
            <p:grpSpPr bwMode="auto">
              <a:xfrm>
                <a:off x="1127125" y="3657600"/>
                <a:ext cx="2987675" cy="376238"/>
                <a:chOff x="422" y="2352"/>
                <a:chExt cx="1882" cy="237"/>
              </a:xfrm>
            </p:grpSpPr>
            <p:sp>
              <p:nvSpPr>
                <p:cNvPr id="8297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2" y="2352"/>
                  <a:ext cx="171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i="1">
                      <a:solidFill>
                        <a:srgbClr val="333399"/>
                      </a:solidFill>
                    </a:rPr>
                    <a:t>Increasing</a:t>
                  </a:r>
                  <a:r>
                    <a:rPr lang="en-GB" sz="2000">
                      <a:solidFill>
                        <a:srgbClr val="333399"/>
                      </a:solidFill>
                    </a:rPr>
                    <a:t> </a:t>
                  </a:r>
                  <a:r>
                    <a:rPr lang="en-GB" sz="2000" i="1">
                      <a:solidFill>
                        <a:srgbClr val="333399"/>
                      </a:solidFill>
                    </a:rPr>
                    <a:t>m</a:t>
                  </a:r>
                  <a:r>
                    <a:rPr lang="en-GB" sz="2000" i="1" baseline="-25000">
                      <a:solidFill>
                        <a:srgbClr val="333399"/>
                      </a:solidFill>
                    </a:rPr>
                    <a:t>h </a:t>
                  </a:r>
                </a:p>
              </p:txBody>
            </p:sp>
            <p:sp>
              <p:nvSpPr>
                <p:cNvPr id="82980" name="Line 21"/>
                <p:cNvSpPr>
                  <a:spLocks noChangeShapeType="1"/>
                </p:cNvSpPr>
                <p:nvPr/>
              </p:nvSpPr>
              <p:spPr bwMode="auto">
                <a:xfrm>
                  <a:off x="1680" y="2448"/>
                  <a:ext cx="624" cy="1"/>
                </a:xfrm>
                <a:prstGeom prst="line">
                  <a:avLst/>
                </a:prstGeom>
                <a:noFill/>
                <a:ln w="28440">
                  <a:solidFill>
                    <a:srgbClr val="33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978" name="Line 22"/>
              <p:cNvSpPr>
                <a:spLocks noChangeShapeType="1"/>
              </p:cNvSpPr>
              <p:nvPr/>
            </p:nvSpPr>
            <p:spPr bwMode="auto">
              <a:xfrm>
                <a:off x="1143000" y="3048000"/>
                <a:ext cx="1143000" cy="762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962431"/>
              <a:ext cx="3441700" cy="190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973" name="Text Box 28"/>
            <p:cNvSpPr txBox="1">
              <a:spLocks noChangeArrowheads="1"/>
            </p:cNvSpPr>
            <p:nvPr/>
          </p:nvSpPr>
          <p:spPr bwMode="auto">
            <a:xfrm>
              <a:off x="4571999" y="6019800"/>
              <a:ext cx="38306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</a:rPr>
                <a:t>SM EW: Cross over transition</a:t>
              </a:r>
            </a:p>
          </p:txBody>
        </p:sp>
      </p:grpSp>
      <p:grpSp>
        <p:nvGrpSpPr>
          <p:cNvPr id="82949" name="Group 36"/>
          <p:cNvGrpSpPr>
            <a:grpSpLocks/>
          </p:cNvGrpSpPr>
          <p:nvPr/>
        </p:nvGrpSpPr>
        <p:grpSpPr bwMode="auto">
          <a:xfrm>
            <a:off x="5638800" y="1306513"/>
            <a:ext cx="2819400" cy="3140075"/>
            <a:chOff x="838200" y="1371600"/>
            <a:chExt cx="2819400" cy="3140075"/>
          </a:xfrm>
        </p:grpSpPr>
        <p:grpSp>
          <p:nvGrpSpPr>
            <p:cNvPr id="82967" name="Group 37"/>
            <p:cNvGrpSpPr>
              <a:grpSpLocks/>
            </p:cNvGrpSpPr>
            <p:nvPr/>
          </p:nvGrpSpPr>
          <p:grpSpPr bwMode="auto">
            <a:xfrm>
              <a:off x="838200" y="1371600"/>
              <a:ext cx="2590800" cy="2514600"/>
              <a:chOff x="1295400" y="1600200"/>
              <a:chExt cx="1838225" cy="1833563"/>
            </a:xfrm>
          </p:grpSpPr>
          <p:pic>
            <p:nvPicPr>
              <p:cNvPr id="82969" name="Picture 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00200"/>
                <a:ext cx="1838225" cy="183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970" name="Rectangle 2"/>
              <p:cNvSpPr>
                <a:spLocks noChangeArrowheads="1"/>
              </p:cNvSpPr>
              <p:nvPr/>
            </p:nvSpPr>
            <p:spPr bwMode="auto">
              <a:xfrm>
                <a:off x="1295400" y="1600200"/>
                <a:ext cx="1828800" cy="18293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srgbClr val="7D0000"/>
                  </a:solidFill>
                </a:endParaRPr>
              </a:p>
            </p:txBody>
          </p:sp>
        </p:grpSp>
        <p:sp>
          <p:nvSpPr>
            <p:cNvPr id="82968" name="Text Box 28"/>
            <p:cNvSpPr txBox="1">
              <a:spLocks noChangeArrowheads="1"/>
            </p:cNvSpPr>
            <p:nvPr/>
          </p:nvSpPr>
          <p:spPr bwMode="auto">
            <a:xfrm>
              <a:off x="838200" y="4114800"/>
              <a:ext cx="2819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</a:rPr>
                <a:t>EW Phase Diagram</a:t>
              </a:r>
            </a:p>
          </p:txBody>
        </p:sp>
      </p:grpSp>
      <p:grpSp>
        <p:nvGrpSpPr>
          <p:cNvPr id="82950" name="Group 2"/>
          <p:cNvGrpSpPr>
            <a:grpSpLocks/>
          </p:cNvGrpSpPr>
          <p:nvPr/>
        </p:nvGrpSpPr>
        <p:grpSpPr bwMode="auto">
          <a:xfrm>
            <a:off x="4638675" y="4049713"/>
            <a:ext cx="4216400" cy="2111375"/>
            <a:chOff x="4638493" y="4049652"/>
            <a:chExt cx="4216617" cy="2112123"/>
          </a:xfrm>
        </p:grpSpPr>
        <p:grpSp>
          <p:nvGrpSpPr>
            <p:cNvPr id="82963" name="Group 34"/>
            <p:cNvGrpSpPr>
              <a:grpSpLocks/>
            </p:cNvGrpSpPr>
            <p:nvPr/>
          </p:nvGrpSpPr>
          <p:grpSpPr bwMode="auto">
            <a:xfrm>
              <a:off x="5045110" y="4637775"/>
              <a:ext cx="3810000" cy="1524000"/>
              <a:chOff x="457200" y="4724400"/>
              <a:chExt cx="3810000" cy="1524000"/>
            </a:xfrm>
          </p:grpSpPr>
          <p:sp>
            <p:nvSpPr>
              <p:cNvPr id="82965" name="Text Box 28"/>
              <p:cNvSpPr txBox="1">
                <a:spLocks noChangeArrowheads="1"/>
              </p:cNvSpPr>
              <p:nvPr/>
            </p:nvSpPr>
            <p:spPr bwMode="auto">
              <a:xfrm>
                <a:off x="609600" y="4800600"/>
                <a:ext cx="36576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800080"/>
                    </a:solidFill>
                  </a:rPr>
                  <a:t>How does this picture change in presence of new TeV scale physics ? What is the phase diagram ?</a:t>
                </a:r>
              </a:p>
            </p:txBody>
          </p:sp>
          <p:sp>
            <p:nvSpPr>
              <p:cNvPr id="82966" name="Rectangle 2"/>
              <p:cNvSpPr>
                <a:spLocks noChangeArrowheads="1"/>
              </p:cNvSpPr>
              <p:nvPr/>
            </p:nvSpPr>
            <p:spPr bwMode="auto">
              <a:xfrm>
                <a:off x="457200" y="4724400"/>
                <a:ext cx="3810000" cy="1524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srgbClr val="7D00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flipH="1" flipV="1">
              <a:off x="4638493" y="4049652"/>
              <a:ext cx="657259" cy="558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2951" name="Rectangle 44"/>
          <p:cNvSpPr>
            <a:spLocks noChangeArrowheads="1"/>
          </p:cNvSpPr>
          <p:nvPr/>
        </p:nvSpPr>
        <p:spPr bwMode="auto">
          <a:xfrm>
            <a:off x="5638800" y="1276350"/>
            <a:ext cx="2578100" cy="2544763"/>
          </a:xfrm>
          <a:prstGeom prst="rect">
            <a:avLst/>
          </a:prstGeom>
          <a:solidFill>
            <a:srgbClr val="3366FF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 sz="2600" b="0" i="1">
              <a:solidFill>
                <a:srgbClr val="333399"/>
              </a:solidFill>
            </a:endParaRPr>
          </a:p>
        </p:txBody>
      </p:sp>
      <p:grpSp>
        <p:nvGrpSpPr>
          <p:cNvPr id="82952" name="Group 45"/>
          <p:cNvGrpSpPr>
            <a:grpSpLocks/>
          </p:cNvGrpSpPr>
          <p:nvPr/>
        </p:nvGrpSpPr>
        <p:grpSpPr bwMode="auto">
          <a:xfrm>
            <a:off x="6237288" y="1595438"/>
            <a:ext cx="1689100" cy="1773237"/>
            <a:chOff x="6109398" y="1581090"/>
            <a:chExt cx="1688123" cy="1773237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V="1">
              <a:off x="6109398" y="1581090"/>
              <a:ext cx="0" cy="17732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6109398" y="3354327"/>
              <a:ext cx="168812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2953" name="TextBox 46"/>
          <p:cNvSpPr txBox="1">
            <a:spLocks noChangeArrowheads="1"/>
          </p:cNvSpPr>
          <p:nvPr/>
        </p:nvSpPr>
        <p:spPr bwMode="auto">
          <a:xfrm rot="-5400000">
            <a:off x="5303838" y="2295525"/>
            <a:ext cx="132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82954" name="TextBox 47"/>
          <p:cNvSpPr txBox="1">
            <a:spLocks noChangeArrowheads="1"/>
          </p:cNvSpPr>
          <p:nvPr/>
        </p:nvSpPr>
        <p:spPr bwMode="auto">
          <a:xfrm>
            <a:off x="6237288" y="3446463"/>
            <a:ext cx="132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Higgs Mass</a:t>
            </a:r>
          </a:p>
        </p:txBody>
      </p:sp>
      <p:sp>
        <p:nvSpPr>
          <p:cNvPr id="49" name="Arc 48"/>
          <p:cNvSpPr/>
          <p:nvPr/>
        </p:nvSpPr>
        <p:spPr bwMode="auto">
          <a:xfrm rot="16447338">
            <a:off x="6130925" y="2579688"/>
            <a:ext cx="1544637" cy="1354138"/>
          </a:xfrm>
          <a:prstGeom prst="arc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600" b="0" i="1">
              <a:solidFill>
                <a:srgbClr val="333399"/>
              </a:solidFill>
            </a:endParaRPr>
          </a:p>
        </p:txBody>
      </p:sp>
      <p:sp>
        <p:nvSpPr>
          <p:cNvPr id="82956" name="TextBox 51"/>
          <p:cNvSpPr txBox="1">
            <a:spLocks noChangeArrowheads="1"/>
          </p:cNvSpPr>
          <p:nvPr/>
        </p:nvSpPr>
        <p:spPr bwMode="auto">
          <a:xfrm>
            <a:off x="7142163" y="2840038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125 GeV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558088" y="3148013"/>
            <a:ext cx="0" cy="2206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49" idx="2"/>
          </p:cNvCxnSpPr>
          <p:nvPr/>
        </p:nvCxnSpPr>
        <p:spPr bwMode="auto">
          <a:xfrm flipV="1">
            <a:off x="6959600" y="2438400"/>
            <a:ext cx="889000" cy="492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05600" y="16764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FF00"/>
                </a:solidFill>
              </a:rPr>
              <a:t>Singlets</a:t>
            </a:r>
          </a:p>
        </p:txBody>
      </p:sp>
      <p:sp>
        <p:nvSpPr>
          <p:cNvPr id="54" name="Arc 53"/>
          <p:cNvSpPr/>
          <p:nvPr/>
        </p:nvSpPr>
        <p:spPr bwMode="auto">
          <a:xfrm rot="16447338">
            <a:off x="6153944" y="2264569"/>
            <a:ext cx="1543050" cy="1354138"/>
          </a:xfrm>
          <a:prstGeom prst="arc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600" b="0" i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486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rgbClr val="000090"/>
                </a:solidFill>
              </a:rPr>
              <a:t>Experimental Probes: Energy Frontier</a:t>
            </a:r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685800" y="914400"/>
            <a:ext cx="3590925" cy="3170238"/>
            <a:chOff x="685800" y="914400"/>
            <a:chExt cx="3590925" cy="3170238"/>
          </a:xfrm>
        </p:grpSpPr>
        <p:grpSp>
          <p:nvGrpSpPr>
            <p:cNvPr id="85005" name="Group 8"/>
            <p:cNvGrpSpPr>
              <a:grpSpLocks/>
            </p:cNvGrpSpPr>
            <p:nvPr/>
          </p:nvGrpSpPr>
          <p:grpSpPr bwMode="auto">
            <a:xfrm>
              <a:off x="685800" y="1447800"/>
              <a:ext cx="3590925" cy="2636838"/>
              <a:chOff x="3216" y="2352"/>
              <a:chExt cx="2262" cy="1661"/>
            </a:xfrm>
          </p:grpSpPr>
          <p:pic>
            <p:nvPicPr>
              <p:cNvPr id="273417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352"/>
                <a:ext cx="1286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73418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103"/>
                <a:ext cx="1398" cy="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85009" name="Text Box 11"/>
              <p:cNvSpPr txBox="1">
                <a:spLocks noChangeArrowheads="1"/>
              </p:cNvSpPr>
              <p:nvPr/>
            </p:nvSpPr>
            <p:spPr bwMode="auto">
              <a:xfrm>
                <a:off x="3408" y="3264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0" i="1">
                    <a:solidFill>
                      <a:schemeClr val="accent2"/>
                    </a:solidFill>
                  </a:rPr>
                  <a:t>CMS</a:t>
                </a:r>
              </a:p>
            </p:txBody>
          </p:sp>
          <p:sp>
            <p:nvSpPr>
              <p:cNvPr id="85010" name="Text Box 12"/>
              <p:cNvSpPr txBox="1">
                <a:spLocks noChangeArrowheads="1"/>
              </p:cNvSpPr>
              <p:nvPr/>
            </p:nvSpPr>
            <p:spPr bwMode="auto">
              <a:xfrm>
                <a:off x="4752" y="2736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0" i="1">
                    <a:solidFill>
                      <a:schemeClr val="accent2"/>
                    </a:solidFill>
                  </a:rPr>
                  <a:t>ATLAS</a:t>
                </a:r>
              </a:p>
            </p:txBody>
          </p:sp>
        </p:grp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685800" y="914400"/>
              <a:ext cx="2057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50000"/>
                  </a:solidFill>
                </a:rPr>
                <a:t>LHC</a:t>
              </a:r>
            </a:p>
          </p:txBody>
        </p:sp>
      </p:grpSp>
      <p:grpSp>
        <p:nvGrpSpPr>
          <p:cNvPr id="84996" name="Group 1"/>
          <p:cNvGrpSpPr>
            <a:grpSpLocks/>
          </p:cNvGrpSpPr>
          <p:nvPr/>
        </p:nvGrpSpPr>
        <p:grpSpPr bwMode="auto">
          <a:xfrm>
            <a:off x="5029200" y="1600200"/>
            <a:ext cx="3733800" cy="2146300"/>
            <a:chOff x="5029200" y="1600200"/>
            <a:chExt cx="3733800" cy="2146300"/>
          </a:xfrm>
        </p:grpSpPr>
        <p:sp>
          <p:nvSpPr>
            <p:cNvPr id="273413" name="Text Box 5"/>
            <p:cNvSpPr txBox="1">
              <a:spLocks noChangeArrowheads="1"/>
            </p:cNvSpPr>
            <p:nvPr/>
          </p:nvSpPr>
          <p:spPr bwMode="auto">
            <a:xfrm>
              <a:off x="5029200" y="1600200"/>
              <a:ext cx="37338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50000"/>
                  </a:solidFill>
                </a:rPr>
                <a:t>International Linear Collider</a:t>
              </a:r>
              <a:endParaRPr lang="en-US" sz="3200" b="0" i="1" dirty="0">
                <a:solidFill>
                  <a:srgbClr val="970000"/>
                </a:solidFill>
              </a:endParaRPr>
            </a:p>
          </p:txBody>
        </p:sp>
        <p:pic>
          <p:nvPicPr>
            <p:cNvPr id="8500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133600"/>
              <a:ext cx="32258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997" name="Group 2"/>
          <p:cNvGrpSpPr>
            <a:grpSpLocks/>
          </p:cNvGrpSpPr>
          <p:nvPr/>
        </p:nvGrpSpPr>
        <p:grpSpPr bwMode="auto">
          <a:xfrm>
            <a:off x="762000" y="3886200"/>
            <a:ext cx="8239125" cy="2860675"/>
            <a:chOff x="762000" y="3886200"/>
            <a:chExt cx="8239125" cy="2860675"/>
          </a:xfrm>
        </p:grpSpPr>
        <p:sp>
          <p:nvSpPr>
            <p:cNvPr id="273428" name="Text Box 20"/>
            <p:cNvSpPr txBox="1">
              <a:spLocks noChangeArrowheads="1"/>
            </p:cNvSpPr>
            <p:nvPr/>
          </p:nvSpPr>
          <p:spPr bwMode="auto">
            <a:xfrm>
              <a:off x="762000" y="4343400"/>
              <a:ext cx="3276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50000"/>
                  </a:solidFill>
                </a:rPr>
                <a:t>Future Circular </a:t>
              </a:r>
              <a:r>
                <a:rPr lang="en-US" sz="2000" b="0" i="1" dirty="0" err="1">
                  <a:solidFill>
                    <a:srgbClr val="950000"/>
                  </a:solidFill>
                </a:rPr>
                <a:t>e</a:t>
              </a:r>
              <a:r>
                <a:rPr lang="en-US" sz="2000" b="0" i="1" baseline="30000" dirty="0" err="1">
                  <a:solidFill>
                    <a:srgbClr val="950000"/>
                  </a:solidFill>
                </a:rPr>
                <a:t>+</a:t>
              </a:r>
              <a:r>
                <a:rPr lang="en-US" sz="2000" b="0" i="1" dirty="0" err="1">
                  <a:solidFill>
                    <a:srgbClr val="950000"/>
                  </a:solidFill>
                </a:rPr>
                <a:t>e</a:t>
              </a:r>
              <a:r>
                <a:rPr lang="en-US" sz="2000" b="0" i="1" baseline="30000" dirty="0">
                  <a:solidFill>
                    <a:srgbClr val="950000"/>
                  </a:solidFill>
                </a:rPr>
                <a:t>- </a:t>
              </a:r>
              <a:r>
                <a:rPr lang="en-US" sz="2000" b="0" i="1" dirty="0">
                  <a:solidFill>
                    <a:srgbClr val="950000"/>
                  </a:solidFill>
                </a:rPr>
                <a:t> &amp; </a:t>
              </a:r>
              <a:r>
                <a:rPr lang="en-US" sz="2000" b="0" i="1" dirty="0" err="1">
                  <a:solidFill>
                    <a:srgbClr val="950000"/>
                  </a:solidFill>
                </a:rPr>
                <a:t>pp</a:t>
              </a:r>
              <a:endParaRPr lang="en-US" sz="3200" b="0" i="1" dirty="0">
                <a:solidFill>
                  <a:srgbClr val="970000"/>
                </a:solidFill>
              </a:endParaRPr>
            </a:p>
          </p:txBody>
        </p:sp>
        <p:pic>
          <p:nvPicPr>
            <p:cNvPr id="84999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800600"/>
              <a:ext cx="2887663" cy="19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0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343400"/>
              <a:ext cx="221932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029200" y="3886200"/>
              <a:ext cx="3276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50000"/>
                  </a:solidFill>
                </a:rPr>
                <a:t>Future Circular </a:t>
              </a:r>
              <a:r>
                <a:rPr lang="en-US" sz="2000" b="0" i="1" dirty="0" err="1">
                  <a:solidFill>
                    <a:srgbClr val="950000"/>
                  </a:solidFill>
                </a:rPr>
                <a:t>e</a:t>
              </a:r>
              <a:r>
                <a:rPr lang="en-US" sz="2000" b="0" i="1" baseline="30000" dirty="0" err="1">
                  <a:solidFill>
                    <a:srgbClr val="950000"/>
                  </a:solidFill>
                </a:rPr>
                <a:t>+</a:t>
              </a:r>
              <a:r>
                <a:rPr lang="en-US" sz="2000" b="0" i="1" dirty="0" err="1">
                  <a:solidFill>
                    <a:srgbClr val="950000"/>
                  </a:solidFill>
                </a:rPr>
                <a:t>e</a:t>
              </a:r>
              <a:r>
                <a:rPr lang="en-US" sz="2000" b="0" i="1" baseline="30000" dirty="0">
                  <a:solidFill>
                    <a:srgbClr val="950000"/>
                  </a:solidFill>
                </a:rPr>
                <a:t>- </a:t>
              </a:r>
              <a:r>
                <a:rPr lang="en-US" sz="2000" b="0" i="1" dirty="0">
                  <a:solidFill>
                    <a:srgbClr val="950000"/>
                  </a:solidFill>
                </a:rPr>
                <a:t> &amp; </a:t>
              </a:r>
              <a:r>
                <a:rPr lang="en-US" sz="2000" b="0" i="1" dirty="0" err="1">
                  <a:solidFill>
                    <a:srgbClr val="950000"/>
                  </a:solidFill>
                </a:rPr>
                <a:t>pp</a:t>
              </a:r>
              <a:endParaRPr lang="en-US" sz="3200" b="0" i="1" dirty="0">
                <a:solidFill>
                  <a:srgbClr val="970000"/>
                </a:solidFill>
              </a:endParaRPr>
            </a:p>
          </p:txBody>
        </p:sp>
        <p:sp>
          <p:nvSpPr>
            <p:cNvPr id="85002" name="Rectangle 1"/>
            <p:cNvSpPr>
              <a:spLocks noChangeArrowheads="1"/>
            </p:cNvSpPr>
            <p:nvPr/>
          </p:nvSpPr>
          <p:spPr bwMode="auto">
            <a:xfrm>
              <a:off x="8077200" y="4876800"/>
              <a:ext cx="923925" cy="169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b="0"/>
            </a:p>
            <a:p>
              <a:endParaRPr lang="en-US" b="0"/>
            </a:p>
            <a:p>
              <a:r>
                <a:rPr lang="en-US" sz="1400" b="0" i="1">
                  <a:solidFill>
                    <a:srgbClr val="000090"/>
                  </a:solidFill>
                </a:rPr>
                <a:t>Thanks: S. Gascon-Shotkin </a:t>
              </a:r>
              <a:endParaRPr lang="en-US" sz="1400" i="1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87042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4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6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87072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8707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7078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20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079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21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080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22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081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23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7073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4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87075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87047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87070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87071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8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9" name="Group 23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87068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87069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50" name="Text Box 28"/>
          <p:cNvSpPr txBox="1">
            <a:spLocks noChangeArrowheads="1"/>
          </p:cNvSpPr>
          <p:nvPr/>
        </p:nvSpPr>
        <p:spPr bwMode="auto">
          <a:xfrm>
            <a:off x="1219200" y="5257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rgbClr val="800080"/>
                </a:solidFill>
              </a:rPr>
              <a:t>Simplest Extension: two states h</a:t>
            </a:r>
            <a:r>
              <a:rPr lang="en-US" sz="1800" b="0" i="1" baseline="-25000">
                <a:solidFill>
                  <a:srgbClr val="800080"/>
                </a:solidFill>
              </a:rPr>
              <a:t>1 </a:t>
            </a:r>
            <a:r>
              <a:rPr lang="en-US" sz="1800" b="0" i="1">
                <a:solidFill>
                  <a:srgbClr val="800080"/>
                </a:solidFill>
              </a:rPr>
              <a:t>&amp; h</a:t>
            </a:r>
            <a:r>
              <a:rPr lang="en-US" sz="1800" b="0" i="1" baseline="-25000">
                <a:solidFill>
                  <a:srgbClr val="800080"/>
                </a:solidFill>
              </a:rPr>
              <a:t>2</a:t>
            </a:r>
            <a:endParaRPr lang="en-US" sz="1800" b="0" i="1">
              <a:solidFill>
                <a:srgbClr val="800080"/>
              </a:solidFill>
            </a:endParaRPr>
          </a:p>
        </p:txBody>
      </p:sp>
      <p:sp>
        <p:nvSpPr>
          <p:cNvPr id="87051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i="1">
                <a:solidFill>
                  <a:schemeClr val="accent2"/>
                </a:solidFill>
              </a:rPr>
              <a:t>Profumo, R-M, Shaugnessy JHEP 0708 (2007) 010</a:t>
            </a:r>
            <a:endParaRPr lang="en-US" sz="1400" b="0" i="1">
              <a:solidFill>
                <a:schemeClr val="accent2"/>
              </a:solidFill>
            </a:endParaRPr>
          </a:p>
        </p:txBody>
      </p:sp>
      <p:grpSp>
        <p:nvGrpSpPr>
          <p:cNvPr id="87052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7066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grpSp>
        <p:nvGrpSpPr>
          <p:cNvPr id="87053" name="Group 72"/>
          <p:cNvGrpSpPr>
            <a:grpSpLocks/>
          </p:cNvGrpSpPr>
          <p:nvPr/>
        </p:nvGrpSpPr>
        <p:grpSpPr bwMode="auto">
          <a:xfrm>
            <a:off x="1219200" y="4800600"/>
            <a:ext cx="3200400" cy="400050"/>
            <a:chOff x="768" y="3024"/>
            <a:chExt cx="2016" cy="252"/>
          </a:xfrm>
        </p:grpSpPr>
        <p:sp>
          <p:nvSpPr>
            <p:cNvPr id="87063" name="Text Box 26"/>
            <p:cNvSpPr txBox="1">
              <a:spLocks noChangeArrowheads="1"/>
            </p:cNvSpPr>
            <p:nvPr/>
          </p:nvSpPr>
          <p:spPr bwMode="auto">
            <a:xfrm>
              <a:off x="768" y="3024"/>
              <a:ext cx="1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</a:rPr>
                <a:t>Real Singlet:</a:t>
              </a:r>
              <a:endParaRPr lang="en-US" sz="2000" b="0" i="1">
                <a:solidFill>
                  <a:srgbClr val="00007D"/>
                </a:solidFill>
              </a:endParaRPr>
            </a:p>
          </p:txBody>
        </p:sp>
        <p:sp>
          <p:nvSpPr>
            <p:cNvPr id="87064" name="Text Box 32"/>
            <p:cNvSpPr txBox="1">
              <a:spLocks noChangeArrowheads="1"/>
            </p:cNvSpPr>
            <p:nvPr/>
          </p:nvSpPr>
          <p:spPr bwMode="auto">
            <a:xfrm>
              <a:off x="1920" y="302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  <a:latin typeface="Symbol" charset="0"/>
                  <a:cs typeface="Symbol" charset="0"/>
                  <a:sym typeface="Symbol" charset="0"/>
                </a:rPr>
                <a:t>f </a:t>
              </a:r>
              <a:r>
                <a:rPr lang="en-US" sz="2000" b="0" i="1">
                  <a:solidFill>
                    <a:schemeClr val="accent2"/>
                  </a:solidFill>
                  <a:latin typeface="cmsy10" charset="0"/>
                  <a:cs typeface="cmsy10" charset="0"/>
                  <a:sym typeface="Symbol" charset="0"/>
                </a:rPr>
                <a:t>!</a:t>
              </a:r>
              <a:r>
                <a:rPr lang="en-US" sz="2000" b="0" i="1">
                  <a:solidFill>
                    <a:schemeClr val="accent2"/>
                  </a:solidFill>
                  <a:sym typeface="Symbol" charset="0"/>
                </a:rPr>
                <a:t> S</a:t>
              </a:r>
              <a:endParaRPr lang="en-US" sz="1800" b="0" i="1">
                <a:solidFill>
                  <a:srgbClr val="800080"/>
                </a:solidFill>
                <a:sym typeface="Symbol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7086600" y="5867400"/>
            <a:ext cx="1219200" cy="457200"/>
            <a:chOff x="480" y="2304"/>
            <a:chExt cx="768" cy="28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sp>
        <p:nvSpPr>
          <p:cNvPr id="87056" name="Rectangle 61"/>
          <p:cNvSpPr>
            <a:spLocks noChangeArrowheads="1"/>
          </p:cNvSpPr>
          <p:nvPr/>
        </p:nvSpPr>
        <p:spPr bwMode="auto">
          <a:xfrm>
            <a:off x="6019800" y="3886200"/>
            <a:ext cx="76200" cy="22098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6934200" y="3886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800080"/>
                </a:solidFill>
              </a:rPr>
              <a:t>Mixed States: Precision </a:t>
            </a:r>
            <a:r>
              <a:rPr lang="en-US" sz="1200" i="1">
                <a:solidFill>
                  <a:srgbClr val="800080"/>
                </a:solidFill>
                <a:latin typeface="cmsy10" charset="0"/>
              </a:rPr>
              <a:t>$ </a:t>
            </a:r>
            <a:r>
              <a:rPr lang="en-US" sz="1200" i="1">
                <a:solidFill>
                  <a:srgbClr val="800080"/>
                </a:solidFill>
              </a:rPr>
              <a:t>ILC, CPEC, FCC-ee</a:t>
            </a:r>
          </a:p>
        </p:txBody>
      </p: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5562600" y="3657600"/>
            <a:ext cx="1219200" cy="457200"/>
            <a:chOff x="480" y="2304"/>
            <a:chExt cx="768" cy="288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chemeClr val="accent2"/>
                  </a:solidFill>
                </a:rPr>
                <a:t> </a:t>
              </a:r>
              <a:r>
                <a:rPr lang="en-US" sz="1600" i="1" dirty="0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1600" i="1" dirty="0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 dirty="0">
                  <a:solidFill>
                    <a:schemeClr val="accent2"/>
                  </a:solidFill>
                </a:rPr>
                <a:t>1</a:t>
              </a:r>
              <a:endParaRPr lang="en-US" sz="2000" i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89090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092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4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89140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89145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9146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243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147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244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148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245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149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246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9141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89143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89095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89138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89139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6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7" name="Group 23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89136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89137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9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>
                <a:solidFill>
                  <a:schemeClr val="accent2"/>
                </a:solidFill>
              </a:rPr>
              <a:t>No &amp; RM, arXiv:1310.6035 : </a:t>
            </a:r>
            <a:r>
              <a:rPr lang="en-US" sz="1400" i="1">
                <a:solidFill>
                  <a:srgbClr val="800000"/>
                </a:solidFill>
              </a:rPr>
              <a:t>LHC</a:t>
            </a:r>
            <a:r>
              <a:rPr lang="en-US" sz="1400" b="0" i="1">
                <a:solidFill>
                  <a:schemeClr val="accent2"/>
                </a:solidFill>
              </a:rPr>
              <a:t> </a:t>
            </a:r>
            <a:r>
              <a:rPr lang="en-US" sz="1400" i="1">
                <a:solidFill>
                  <a:srgbClr val="7D0000"/>
                </a:solidFill>
              </a:rPr>
              <a:t>Discovery w/ 100 fb</a:t>
            </a:r>
            <a:r>
              <a:rPr lang="en-US" sz="1400" i="1" baseline="30000">
                <a:solidFill>
                  <a:srgbClr val="7D0000"/>
                </a:solidFill>
              </a:rPr>
              <a:t>-1</a:t>
            </a:r>
            <a:endParaRPr lang="en-US" sz="1400" i="1">
              <a:solidFill>
                <a:srgbClr val="7D0000"/>
              </a:solidFill>
            </a:endParaRPr>
          </a:p>
        </p:txBody>
      </p:sp>
      <p:grpSp>
        <p:nvGrpSpPr>
          <p:cNvPr id="89099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9134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grpSp>
        <p:nvGrpSpPr>
          <p:cNvPr id="331848" name="Group 72"/>
          <p:cNvGrpSpPr>
            <a:grpSpLocks/>
          </p:cNvGrpSpPr>
          <p:nvPr/>
        </p:nvGrpSpPr>
        <p:grpSpPr bwMode="auto">
          <a:xfrm>
            <a:off x="1066800" y="4572000"/>
            <a:ext cx="3200400" cy="369888"/>
            <a:chOff x="768" y="3024"/>
            <a:chExt cx="2016" cy="233"/>
          </a:xfrm>
        </p:grpSpPr>
        <p:sp>
          <p:nvSpPr>
            <p:cNvPr id="89131" name="Text Box 26"/>
            <p:cNvSpPr txBox="1">
              <a:spLocks noChangeArrowheads="1"/>
            </p:cNvSpPr>
            <p:nvPr/>
          </p:nvSpPr>
          <p:spPr bwMode="auto">
            <a:xfrm>
              <a:off x="768" y="3024"/>
              <a:ext cx="15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Novel signatures:</a:t>
              </a:r>
              <a:endParaRPr lang="en-US" sz="1800" b="0" i="1">
                <a:solidFill>
                  <a:srgbClr val="00007D"/>
                </a:solidFill>
              </a:endParaRPr>
            </a:p>
          </p:txBody>
        </p:sp>
        <p:sp>
          <p:nvSpPr>
            <p:cNvPr id="52241" name="Text Box 32"/>
            <p:cNvSpPr txBox="1">
              <a:spLocks noChangeArrowheads="1"/>
            </p:cNvSpPr>
            <p:nvPr/>
          </p:nvSpPr>
          <p:spPr bwMode="auto">
            <a:xfrm>
              <a:off x="1920" y="3024"/>
              <a:ext cx="8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sz="1800" b="0" i="1" dirty="0" smtClean="0">
                <a:solidFill>
                  <a:srgbClr val="800080"/>
                </a:solidFill>
                <a:latin typeface="+mn-lt"/>
                <a:sym typeface="Symbol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89102" name="Group 6"/>
          <p:cNvGrpSpPr>
            <a:grpSpLocks/>
          </p:cNvGrpSpPr>
          <p:nvPr/>
        </p:nvGrpSpPr>
        <p:grpSpPr bwMode="auto">
          <a:xfrm>
            <a:off x="5562600" y="3657600"/>
            <a:ext cx="1219200" cy="457200"/>
            <a:chOff x="480" y="2304"/>
            <a:chExt cx="768" cy="288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89103" name="Group 9"/>
          <p:cNvGrpSpPr>
            <a:grpSpLocks/>
          </p:cNvGrpSpPr>
          <p:nvPr/>
        </p:nvGrpSpPr>
        <p:grpSpPr bwMode="auto">
          <a:xfrm>
            <a:off x="7086600" y="5867400"/>
            <a:ext cx="1219200" cy="457200"/>
            <a:chOff x="480" y="2304"/>
            <a:chExt cx="768" cy="28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sp>
        <p:nvSpPr>
          <p:cNvPr id="89104" name="Rectangle 61"/>
          <p:cNvSpPr>
            <a:spLocks noChangeArrowheads="1"/>
          </p:cNvSpPr>
          <p:nvPr/>
        </p:nvSpPr>
        <p:spPr bwMode="auto">
          <a:xfrm>
            <a:off x="6019800" y="4114800"/>
            <a:ext cx="76200" cy="1981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3000" y="4953000"/>
            <a:ext cx="2590800" cy="995363"/>
            <a:chOff x="1143000" y="4953000"/>
            <a:chExt cx="2590800" cy="995363"/>
          </a:xfrm>
        </p:grpSpPr>
        <p:sp>
          <p:nvSpPr>
            <p:cNvPr id="89108" name="Text Box 28"/>
            <p:cNvSpPr txBox="1">
              <a:spLocks noChangeArrowheads="1"/>
            </p:cNvSpPr>
            <p:nvPr/>
          </p:nvSpPr>
          <p:spPr bwMode="auto">
            <a:xfrm>
              <a:off x="1219200" y="5257800"/>
              <a:ext cx="251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rgbClr val="800080"/>
                  </a:solidFill>
                </a:rPr>
                <a:t>Simplest Extension: two states h</a:t>
              </a:r>
              <a:r>
                <a:rPr lang="en-US" sz="1800" b="0" i="1" baseline="-25000">
                  <a:solidFill>
                    <a:srgbClr val="800080"/>
                  </a:solidFill>
                </a:rPr>
                <a:t>1 </a:t>
              </a:r>
              <a:r>
                <a:rPr lang="en-US" sz="1800" b="0" i="1">
                  <a:solidFill>
                    <a:srgbClr val="800080"/>
                  </a:solidFill>
                </a:rPr>
                <a:t>&amp; h</a:t>
              </a:r>
              <a:r>
                <a:rPr lang="en-US" sz="1800" b="0" i="1" baseline="-25000">
                  <a:solidFill>
                    <a:srgbClr val="800080"/>
                  </a:solidFill>
                </a:rPr>
                <a:t>2</a:t>
              </a:r>
              <a:endParaRPr lang="en-US" sz="1800" b="0" i="1">
                <a:solidFill>
                  <a:srgbClr val="800080"/>
                </a:solidFill>
              </a:endParaRP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1143000" y="4953000"/>
              <a:ext cx="2514600" cy="990600"/>
            </a:xfrm>
            <a:prstGeom prst="rect">
              <a:avLst/>
            </a:prstGeom>
            <a:solidFill>
              <a:srgbClr val="D1FA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89110" name="Object 41"/>
            <p:cNvGraphicFramePr>
              <a:graphicFrameLocks noChangeAspect="1"/>
            </p:cNvGraphicFramePr>
            <p:nvPr/>
          </p:nvGraphicFramePr>
          <p:xfrm>
            <a:off x="2489200" y="5243513"/>
            <a:ext cx="152400" cy="15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47" name="Equation" r:id="rId15" imgW="139700" imgH="177800" progId="Equation.3">
                    <p:embed/>
                  </p:oleObj>
                </mc:Choice>
                <mc:Fallback>
                  <p:oleObj name="Equation" r:id="rId15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200" y="5243513"/>
                          <a:ext cx="152400" cy="15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1" name="Object 42"/>
            <p:cNvGraphicFramePr>
              <a:graphicFrameLocks noChangeAspect="1"/>
            </p:cNvGraphicFramePr>
            <p:nvPr/>
          </p:nvGraphicFramePr>
          <p:xfrm>
            <a:off x="1462088" y="5353050"/>
            <a:ext cx="179387" cy="15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48" name="Equation" r:id="rId17" imgW="165100" imgH="177800" progId="Equation.3">
                    <p:embed/>
                  </p:oleObj>
                </mc:Choice>
                <mc:Fallback>
                  <p:oleObj name="Equation" r:id="rId17" imgW="165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2088" y="5353050"/>
                          <a:ext cx="179387" cy="15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1346200" y="5526088"/>
              <a:ext cx="68103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V="1">
              <a:off x="2027238" y="5370513"/>
              <a:ext cx="406400" cy="1555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2027238" y="5526088"/>
              <a:ext cx="406400" cy="1047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1958975" y="5473700"/>
              <a:ext cx="133350" cy="10318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800080"/>
                </a:solidFill>
                <a:latin typeface="Times" charset="0"/>
              </a:endParaRPr>
            </a:p>
          </p:txBody>
        </p:sp>
        <p:graphicFrame>
          <p:nvGraphicFramePr>
            <p:cNvPr id="89116" name="Object 47"/>
            <p:cNvGraphicFramePr>
              <a:graphicFrameLocks noChangeAspect="1"/>
            </p:cNvGraphicFramePr>
            <p:nvPr/>
          </p:nvGraphicFramePr>
          <p:xfrm>
            <a:off x="2489200" y="5556250"/>
            <a:ext cx="152400" cy="15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49" name="Equation" r:id="rId19" imgW="139700" imgH="177800" progId="Equation.3">
                    <p:embed/>
                  </p:oleObj>
                </mc:Choice>
                <mc:Fallback>
                  <p:oleObj name="Equation" r:id="rId19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200" y="5556250"/>
                          <a:ext cx="152400" cy="15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9117" name="Group 48"/>
            <p:cNvGrpSpPr>
              <a:grpSpLocks/>
            </p:cNvGrpSpPr>
            <p:nvPr/>
          </p:nvGrpSpPr>
          <p:grpSpPr bwMode="auto">
            <a:xfrm>
              <a:off x="2706688" y="5526088"/>
              <a:ext cx="407987" cy="260350"/>
              <a:chOff x="4080" y="1584"/>
              <a:chExt cx="288" cy="240"/>
            </a:xfrm>
          </p:grpSpPr>
          <p:sp>
            <p:nvSpPr>
              <p:cNvPr id="62" name="Line 49"/>
              <p:cNvSpPr>
                <a:spLocks noChangeShapeType="1"/>
              </p:cNvSpPr>
              <p:nvPr/>
            </p:nvSpPr>
            <p:spPr bwMode="auto">
              <a:xfrm flipV="1">
                <a:off x="4080" y="1583"/>
                <a:ext cx="288" cy="145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Line 50"/>
              <p:cNvSpPr>
                <a:spLocks noChangeShapeType="1"/>
              </p:cNvSpPr>
              <p:nvPr/>
            </p:nvSpPr>
            <p:spPr bwMode="auto">
              <a:xfrm>
                <a:off x="4080" y="1727"/>
                <a:ext cx="288" cy="97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9118" name="Group 51"/>
            <p:cNvGrpSpPr>
              <a:grpSpLocks/>
            </p:cNvGrpSpPr>
            <p:nvPr/>
          </p:nvGrpSpPr>
          <p:grpSpPr bwMode="auto">
            <a:xfrm>
              <a:off x="2706688" y="5110163"/>
              <a:ext cx="407987" cy="260350"/>
              <a:chOff x="4080" y="1584"/>
              <a:chExt cx="288" cy="240"/>
            </a:xfrm>
          </p:grpSpPr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 flipV="1">
                <a:off x="4080" y="1584"/>
                <a:ext cx="288" cy="143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>
                <a:off x="4080" y="1727"/>
                <a:ext cx="288" cy="98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aphicFrame>
          <p:nvGraphicFramePr>
            <p:cNvPr id="89119" name="Object 54"/>
            <p:cNvGraphicFramePr>
              <a:graphicFrameLocks noChangeAspect="1"/>
            </p:cNvGraphicFramePr>
            <p:nvPr/>
          </p:nvGraphicFramePr>
          <p:xfrm>
            <a:off x="3181350" y="5005388"/>
            <a:ext cx="112713" cy="12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0" name="Equation" r:id="rId21" imgW="101600" imgH="139700" progId="Equation.3">
                    <p:embed/>
                  </p:oleObj>
                </mc:Choice>
                <mc:Fallback>
                  <p:oleObj name="Equation" r:id="rId21" imgW="1016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350" y="5005388"/>
                          <a:ext cx="112713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20" name="Object 55"/>
            <p:cNvGraphicFramePr>
              <a:graphicFrameLocks noChangeAspect="1"/>
            </p:cNvGraphicFramePr>
            <p:nvPr/>
          </p:nvGraphicFramePr>
          <p:xfrm>
            <a:off x="3181350" y="5265738"/>
            <a:ext cx="141288" cy="14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1" name="Equation" r:id="rId23" imgW="127000" imgH="165100" progId="Equation.3">
                    <p:embed/>
                  </p:oleObj>
                </mc:Choice>
                <mc:Fallback>
                  <p:oleObj name="Equation" r:id="rId23" imgW="127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350" y="5265738"/>
                          <a:ext cx="141288" cy="146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21" name="TextBox 1"/>
            <p:cNvSpPr txBox="1">
              <a:spLocks noChangeArrowheads="1"/>
            </p:cNvSpPr>
            <p:nvPr/>
          </p:nvSpPr>
          <p:spPr bwMode="auto">
            <a:xfrm>
              <a:off x="2971800" y="5486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Symbol" charset="0"/>
                  <a:cs typeface="Symbol" charset="0"/>
                </a:rPr>
                <a:t> </a:t>
              </a:r>
              <a:r>
                <a:rPr lang="en-US" sz="1400" i="1">
                  <a:latin typeface="Symbol" charset="0"/>
                  <a:cs typeface="Symbol" charset="0"/>
                </a:rPr>
                <a:t>t</a:t>
              </a:r>
              <a:r>
                <a:rPr lang="en-US" sz="1400" i="1" baseline="30000">
                  <a:latin typeface="Symbol" charset="0"/>
                  <a:cs typeface="Symbol" charset="0"/>
                </a:rPr>
                <a:t>+</a:t>
              </a:r>
              <a:endParaRPr lang="en-US" sz="1400" i="1">
                <a:latin typeface="Symbol" charset="0"/>
                <a:cs typeface="Symbol" charset="0"/>
              </a:endParaRPr>
            </a:p>
          </p:txBody>
        </p:sp>
        <p:sp>
          <p:nvSpPr>
            <p:cNvPr id="89122" name="TextBox 63"/>
            <p:cNvSpPr txBox="1">
              <a:spLocks noChangeArrowheads="1"/>
            </p:cNvSpPr>
            <p:nvPr/>
          </p:nvSpPr>
          <p:spPr bwMode="auto">
            <a:xfrm>
              <a:off x="2971800" y="52578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Symbol" charset="0"/>
                  <a:cs typeface="Symbol" charset="0"/>
                </a:rPr>
                <a:t> </a:t>
              </a:r>
              <a:r>
                <a:rPr lang="en-US" sz="1400" i="1">
                  <a:latin typeface="Symbol" charset="0"/>
                  <a:cs typeface="Symbol" charset="0"/>
                </a:rPr>
                <a:t>t</a:t>
              </a:r>
              <a:r>
                <a:rPr lang="en-US" sz="1400" i="1" baseline="30000">
                  <a:latin typeface="Symbol" charset="0"/>
                  <a:cs typeface="Symbol" charset="0"/>
                </a:rPr>
                <a:t>-</a:t>
              </a:r>
              <a:endParaRPr lang="en-US" sz="1400" i="1">
                <a:latin typeface="Symbol" charset="0"/>
                <a:cs typeface="Symbol" charset="0"/>
              </a:endParaRPr>
            </a:p>
          </p:txBody>
        </p:sp>
      </p:grpSp>
      <p:cxnSp>
        <p:nvCxnSpPr>
          <p:cNvPr id="4" name="Straight Arrow Connector 3"/>
          <p:cNvCxnSpPr>
            <a:stCxn id="89108" idx="3"/>
          </p:cNvCxnSpPr>
          <p:nvPr/>
        </p:nvCxnSpPr>
        <p:spPr bwMode="auto">
          <a:xfrm flipV="1">
            <a:off x="3733800" y="4724400"/>
            <a:ext cx="2286000" cy="8572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107" name="Text Box 69"/>
          <p:cNvSpPr txBox="1">
            <a:spLocks noChangeArrowheads="1"/>
          </p:cNvSpPr>
          <p:nvPr/>
        </p:nvSpPr>
        <p:spPr bwMode="auto">
          <a:xfrm>
            <a:off x="6934200" y="3886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800080"/>
                </a:solidFill>
              </a:rPr>
              <a:t>Mixed States: Precision </a:t>
            </a:r>
            <a:r>
              <a:rPr lang="en-US" sz="1200" i="1">
                <a:solidFill>
                  <a:srgbClr val="800080"/>
                </a:solidFill>
                <a:latin typeface="cmsy10" charset="0"/>
              </a:rPr>
              <a:t>$ </a:t>
            </a:r>
            <a:r>
              <a:rPr lang="en-US" sz="1200" i="1">
                <a:solidFill>
                  <a:srgbClr val="800080"/>
                </a:solidFill>
              </a:rPr>
              <a:t>ILC, CPEC, FCC-ee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39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1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91205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9121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91211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1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212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2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213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3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214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4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1206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7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91208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9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91142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91203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91204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3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4" name="Group 23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91201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91202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5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>
                <a:solidFill>
                  <a:schemeClr val="accent2"/>
                </a:solidFill>
              </a:rPr>
              <a:t>Next gen pp: Kotwal, No, R-M, Winslow  </a:t>
            </a:r>
            <a:r>
              <a:rPr lang="en-US" sz="1400" b="0" i="1">
                <a:solidFill>
                  <a:srgbClr val="800000"/>
                </a:solidFill>
              </a:rPr>
              <a:t>1604.XXXX</a:t>
            </a:r>
            <a:endParaRPr lang="en-US" sz="1400" i="1">
              <a:solidFill>
                <a:srgbClr val="7D0000"/>
              </a:solidFill>
            </a:endParaRPr>
          </a:p>
        </p:txBody>
      </p:sp>
      <p:grpSp>
        <p:nvGrpSpPr>
          <p:cNvPr id="91146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1199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grpSp>
        <p:nvGrpSpPr>
          <p:cNvPr id="91147" name="Group 72"/>
          <p:cNvGrpSpPr>
            <a:grpSpLocks/>
          </p:cNvGrpSpPr>
          <p:nvPr/>
        </p:nvGrpSpPr>
        <p:grpSpPr bwMode="auto">
          <a:xfrm>
            <a:off x="1066800" y="4572000"/>
            <a:ext cx="3200400" cy="369888"/>
            <a:chOff x="768" y="3024"/>
            <a:chExt cx="2016" cy="233"/>
          </a:xfrm>
        </p:grpSpPr>
        <p:sp>
          <p:nvSpPr>
            <p:cNvPr id="91196" name="Text Box 26"/>
            <p:cNvSpPr txBox="1">
              <a:spLocks noChangeArrowheads="1"/>
            </p:cNvSpPr>
            <p:nvPr/>
          </p:nvSpPr>
          <p:spPr bwMode="auto">
            <a:xfrm>
              <a:off x="768" y="3024"/>
              <a:ext cx="15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chemeClr val="accent2"/>
                  </a:solidFill>
                </a:rPr>
                <a:t>Novel signatures:</a:t>
              </a:r>
              <a:endParaRPr lang="en-US" sz="1800" b="0" i="1">
                <a:solidFill>
                  <a:srgbClr val="00007D"/>
                </a:solidFill>
              </a:endParaRPr>
            </a:p>
          </p:txBody>
        </p:sp>
        <p:sp>
          <p:nvSpPr>
            <p:cNvPr id="52241" name="Text Box 32"/>
            <p:cNvSpPr txBox="1">
              <a:spLocks noChangeArrowheads="1"/>
            </p:cNvSpPr>
            <p:nvPr/>
          </p:nvSpPr>
          <p:spPr bwMode="auto">
            <a:xfrm>
              <a:off x="1920" y="3024"/>
              <a:ext cx="8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sz="1800" b="0" i="1" dirty="0" smtClean="0">
                <a:solidFill>
                  <a:srgbClr val="800080"/>
                </a:solidFill>
                <a:latin typeface="+mn-lt"/>
                <a:sym typeface="Symbol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1149" name="Group 6"/>
          <p:cNvGrpSpPr>
            <a:grpSpLocks/>
          </p:cNvGrpSpPr>
          <p:nvPr/>
        </p:nvGrpSpPr>
        <p:grpSpPr bwMode="auto">
          <a:xfrm>
            <a:off x="5562600" y="3657600"/>
            <a:ext cx="1219200" cy="457200"/>
            <a:chOff x="480" y="2304"/>
            <a:chExt cx="768" cy="288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chemeClr val="accent2"/>
                  </a:solidFill>
                </a:rPr>
                <a:t> </a:t>
              </a:r>
              <a:r>
                <a:rPr lang="en-US" sz="1600" i="1" dirty="0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1600" i="1" dirty="0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 dirty="0">
                  <a:solidFill>
                    <a:schemeClr val="accent2"/>
                  </a:solidFill>
                </a:rPr>
                <a:t>1</a:t>
              </a:r>
              <a:endParaRPr lang="en-US" sz="20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1150" name="Group 9"/>
          <p:cNvGrpSpPr>
            <a:grpSpLocks/>
          </p:cNvGrpSpPr>
          <p:nvPr/>
        </p:nvGrpSpPr>
        <p:grpSpPr bwMode="auto">
          <a:xfrm>
            <a:off x="7086600" y="5867400"/>
            <a:ext cx="1219200" cy="457200"/>
            <a:chOff x="480" y="2304"/>
            <a:chExt cx="768" cy="28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sp>
        <p:nvSpPr>
          <p:cNvPr id="91151" name="Rectangle 61"/>
          <p:cNvSpPr>
            <a:spLocks noChangeArrowheads="1"/>
          </p:cNvSpPr>
          <p:nvPr/>
        </p:nvSpPr>
        <p:spPr bwMode="auto">
          <a:xfrm>
            <a:off x="6019800" y="4114800"/>
            <a:ext cx="76200" cy="1981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52" name="Group 1"/>
          <p:cNvGrpSpPr>
            <a:grpSpLocks/>
          </p:cNvGrpSpPr>
          <p:nvPr/>
        </p:nvGrpSpPr>
        <p:grpSpPr bwMode="auto">
          <a:xfrm>
            <a:off x="1143000" y="4953000"/>
            <a:ext cx="2590800" cy="995363"/>
            <a:chOff x="1143000" y="4953000"/>
            <a:chExt cx="2590800" cy="995363"/>
          </a:xfrm>
        </p:grpSpPr>
        <p:sp>
          <p:nvSpPr>
            <p:cNvPr id="91173" name="Text Box 28"/>
            <p:cNvSpPr txBox="1">
              <a:spLocks noChangeArrowheads="1"/>
            </p:cNvSpPr>
            <p:nvPr/>
          </p:nvSpPr>
          <p:spPr bwMode="auto">
            <a:xfrm>
              <a:off x="1219200" y="5257800"/>
              <a:ext cx="251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i="1">
                  <a:solidFill>
                    <a:srgbClr val="800080"/>
                  </a:solidFill>
                </a:rPr>
                <a:t>Simplest Extension: two states h</a:t>
              </a:r>
              <a:r>
                <a:rPr lang="en-US" sz="1800" b="0" i="1" baseline="-25000">
                  <a:solidFill>
                    <a:srgbClr val="800080"/>
                  </a:solidFill>
                </a:rPr>
                <a:t>1 </a:t>
              </a:r>
              <a:r>
                <a:rPr lang="en-US" sz="1800" b="0" i="1">
                  <a:solidFill>
                    <a:srgbClr val="800080"/>
                  </a:solidFill>
                </a:rPr>
                <a:t>&amp; h</a:t>
              </a:r>
              <a:r>
                <a:rPr lang="en-US" sz="1800" b="0" i="1" baseline="-25000">
                  <a:solidFill>
                    <a:srgbClr val="800080"/>
                  </a:solidFill>
                </a:rPr>
                <a:t>2</a:t>
              </a:r>
              <a:endParaRPr lang="en-US" sz="1800" b="0" i="1">
                <a:solidFill>
                  <a:srgbClr val="800080"/>
                </a:solidFill>
              </a:endParaRP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1143000" y="4953000"/>
              <a:ext cx="2514600" cy="990600"/>
            </a:xfrm>
            <a:prstGeom prst="rect">
              <a:avLst/>
            </a:prstGeom>
            <a:solidFill>
              <a:srgbClr val="D1FA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91175" name="Object 41"/>
            <p:cNvGraphicFramePr>
              <a:graphicFrameLocks noChangeAspect="1"/>
            </p:cNvGraphicFramePr>
            <p:nvPr/>
          </p:nvGraphicFramePr>
          <p:xfrm>
            <a:off x="2489200" y="5243513"/>
            <a:ext cx="152400" cy="15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5" name="Equation" r:id="rId15" imgW="139700" imgH="177800" progId="Equation.3">
                    <p:embed/>
                  </p:oleObj>
                </mc:Choice>
                <mc:Fallback>
                  <p:oleObj name="Equation" r:id="rId15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200" y="5243513"/>
                          <a:ext cx="152400" cy="15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76" name="Object 42"/>
            <p:cNvGraphicFramePr>
              <a:graphicFrameLocks noChangeAspect="1"/>
            </p:cNvGraphicFramePr>
            <p:nvPr/>
          </p:nvGraphicFramePr>
          <p:xfrm>
            <a:off x="1462088" y="5353050"/>
            <a:ext cx="179387" cy="15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6" name="Equation" r:id="rId17" imgW="165100" imgH="177800" progId="Equation.3">
                    <p:embed/>
                  </p:oleObj>
                </mc:Choice>
                <mc:Fallback>
                  <p:oleObj name="Equation" r:id="rId17" imgW="165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2088" y="5353050"/>
                          <a:ext cx="179387" cy="15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1346200" y="5526088"/>
              <a:ext cx="68103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V="1">
              <a:off x="2027238" y="5370513"/>
              <a:ext cx="406400" cy="1555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2027238" y="5526088"/>
              <a:ext cx="406400" cy="1047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1958975" y="5473700"/>
              <a:ext cx="133350" cy="10318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800080"/>
                </a:solidFill>
                <a:latin typeface="Times" charset="0"/>
              </a:endParaRPr>
            </a:p>
          </p:txBody>
        </p:sp>
        <p:graphicFrame>
          <p:nvGraphicFramePr>
            <p:cNvPr id="91181" name="Object 47"/>
            <p:cNvGraphicFramePr>
              <a:graphicFrameLocks noChangeAspect="1"/>
            </p:cNvGraphicFramePr>
            <p:nvPr/>
          </p:nvGraphicFramePr>
          <p:xfrm>
            <a:off x="2489200" y="5556250"/>
            <a:ext cx="152400" cy="15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7" name="Equation" r:id="rId19" imgW="139700" imgH="177800" progId="Equation.3">
                    <p:embed/>
                  </p:oleObj>
                </mc:Choice>
                <mc:Fallback>
                  <p:oleObj name="Equation" r:id="rId19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200" y="5556250"/>
                          <a:ext cx="152400" cy="15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1182" name="Group 48"/>
            <p:cNvGrpSpPr>
              <a:grpSpLocks/>
            </p:cNvGrpSpPr>
            <p:nvPr/>
          </p:nvGrpSpPr>
          <p:grpSpPr bwMode="auto">
            <a:xfrm>
              <a:off x="2706688" y="5526088"/>
              <a:ext cx="407987" cy="260350"/>
              <a:chOff x="4080" y="1584"/>
              <a:chExt cx="288" cy="240"/>
            </a:xfrm>
          </p:grpSpPr>
          <p:sp>
            <p:nvSpPr>
              <p:cNvPr id="62" name="Line 49"/>
              <p:cNvSpPr>
                <a:spLocks noChangeShapeType="1"/>
              </p:cNvSpPr>
              <p:nvPr/>
            </p:nvSpPr>
            <p:spPr bwMode="auto">
              <a:xfrm flipV="1">
                <a:off x="4080" y="1583"/>
                <a:ext cx="288" cy="145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Line 50"/>
              <p:cNvSpPr>
                <a:spLocks noChangeShapeType="1"/>
              </p:cNvSpPr>
              <p:nvPr/>
            </p:nvSpPr>
            <p:spPr bwMode="auto">
              <a:xfrm>
                <a:off x="4080" y="1727"/>
                <a:ext cx="288" cy="97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1183" name="Group 51"/>
            <p:cNvGrpSpPr>
              <a:grpSpLocks/>
            </p:cNvGrpSpPr>
            <p:nvPr/>
          </p:nvGrpSpPr>
          <p:grpSpPr bwMode="auto">
            <a:xfrm>
              <a:off x="2706688" y="5110163"/>
              <a:ext cx="407987" cy="260350"/>
              <a:chOff x="4080" y="1584"/>
              <a:chExt cx="288" cy="240"/>
            </a:xfrm>
          </p:grpSpPr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 flipV="1">
                <a:off x="4080" y="1584"/>
                <a:ext cx="288" cy="143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>
                <a:off x="4080" y="1727"/>
                <a:ext cx="288" cy="98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aphicFrame>
          <p:nvGraphicFramePr>
            <p:cNvPr id="91184" name="Object 54"/>
            <p:cNvGraphicFramePr>
              <a:graphicFrameLocks noChangeAspect="1"/>
            </p:cNvGraphicFramePr>
            <p:nvPr/>
          </p:nvGraphicFramePr>
          <p:xfrm>
            <a:off x="3181350" y="5005388"/>
            <a:ext cx="112713" cy="12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8" name="Equation" r:id="rId21" imgW="101600" imgH="139700" progId="Equation.3">
                    <p:embed/>
                  </p:oleObj>
                </mc:Choice>
                <mc:Fallback>
                  <p:oleObj name="Equation" r:id="rId21" imgW="1016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350" y="5005388"/>
                          <a:ext cx="112713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85" name="Object 55"/>
            <p:cNvGraphicFramePr>
              <a:graphicFrameLocks noChangeAspect="1"/>
            </p:cNvGraphicFramePr>
            <p:nvPr/>
          </p:nvGraphicFramePr>
          <p:xfrm>
            <a:off x="3181350" y="5265738"/>
            <a:ext cx="141288" cy="14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9" name="Equation" r:id="rId23" imgW="127000" imgH="165100" progId="Equation.3">
                    <p:embed/>
                  </p:oleObj>
                </mc:Choice>
                <mc:Fallback>
                  <p:oleObj name="Equation" r:id="rId23" imgW="127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350" y="5265738"/>
                          <a:ext cx="141288" cy="146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86" name="TextBox 1"/>
            <p:cNvSpPr txBox="1">
              <a:spLocks noChangeArrowheads="1"/>
            </p:cNvSpPr>
            <p:nvPr/>
          </p:nvSpPr>
          <p:spPr bwMode="auto">
            <a:xfrm>
              <a:off x="2971800" y="5486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Symbol" charset="0"/>
                  <a:cs typeface="Symbol" charset="0"/>
                </a:rPr>
                <a:t> </a:t>
              </a:r>
              <a:r>
                <a:rPr lang="en-US" sz="1400" i="1">
                  <a:latin typeface="Symbol" charset="0"/>
                  <a:cs typeface="Symbol" charset="0"/>
                </a:rPr>
                <a:t>t</a:t>
              </a:r>
              <a:r>
                <a:rPr lang="en-US" sz="1400" i="1" baseline="30000">
                  <a:latin typeface="Symbol" charset="0"/>
                  <a:cs typeface="Symbol" charset="0"/>
                </a:rPr>
                <a:t>+</a:t>
              </a:r>
              <a:endParaRPr lang="en-US" sz="1400" i="1">
                <a:latin typeface="Symbol" charset="0"/>
                <a:cs typeface="Symbol" charset="0"/>
              </a:endParaRPr>
            </a:p>
          </p:txBody>
        </p:sp>
        <p:sp>
          <p:nvSpPr>
            <p:cNvPr id="91187" name="TextBox 63"/>
            <p:cNvSpPr txBox="1">
              <a:spLocks noChangeArrowheads="1"/>
            </p:cNvSpPr>
            <p:nvPr/>
          </p:nvSpPr>
          <p:spPr bwMode="auto">
            <a:xfrm>
              <a:off x="2971800" y="52578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Symbol" charset="0"/>
                  <a:cs typeface="Symbol" charset="0"/>
                </a:rPr>
                <a:t> </a:t>
              </a:r>
              <a:r>
                <a:rPr lang="en-US" sz="1400" i="1">
                  <a:latin typeface="Symbol" charset="0"/>
                  <a:cs typeface="Symbol" charset="0"/>
                </a:rPr>
                <a:t>t</a:t>
              </a:r>
              <a:r>
                <a:rPr lang="en-US" sz="1400" i="1" baseline="30000">
                  <a:latin typeface="Symbol" charset="0"/>
                  <a:cs typeface="Symbol" charset="0"/>
                </a:rPr>
                <a:t>-</a:t>
              </a:r>
              <a:endParaRPr lang="en-US" sz="1400" i="1">
                <a:latin typeface="Symbol" charset="0"/>
                <a:cs typeface="Symbol" charset="0"/>
              </a:endParaRPr>
            </a:p>
          </p:txBody>
        </p:sp>
      </p:grpSp>
      <p:cxnSp>
        <p:nvCxnSpPr>
          <p:cNvPr id="4" name="Straight Arrow Connector 3"/>
          <p:cNvCxnSpPr>
            <a:stCxn id="91173" idx="3"/>
          </p:cNvCxnSpPr>
          <p:nvPr/>
        </p:nvCxnSpPr>
        <p:spPr bwMode="auto">
          <a:xfrm flipV="1">
            <a:off x="3733800" y="4724400"/>
            <a:ext cx="2286000" cy="8572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1154" name="Text Box 69"/>
          <p:cNvSpPr txBox="1">
            <a:spLocks noChangeArrowheads="1"/>
          </p:cNvSpPr>
          <p:nvPr/>
        </p:nvSpPr>
        <p:spPr bwMode="auto">
          <a:xfrm>
            <a:off x="6934200" y="3886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800080"/>
                </a:solidFill>
              </a:rPr>
              <a:t>Mixed States: Precision </a:t>
            </a:r>
            <a:r>
              <a:rPr lang="en-US" sz="1200" i="1">
                <a:solidFill>
                  <a:srgbClr val="800080"/>
                </a:solidFill>
                <a:latin typeface="cmsy10" charset="0"/>
              </a:rPr>
              <a:t>$ </a:t>
            </a:r>
            <a:r>
              <a:rPr lang="en-US" sz="1200" i="1">
                <a:solidFill>
                  <a:srgbClr val="800080"/>
                </a:solidFill>
              </a:rPr>
              <a:t>ILC, CPEC, FCC-ee</a:t>
            </a:r>
          </a:p>
        </p:txBody>
      </p:sp>
      <p:pic>
        <p:nvPicPr>
          <p:cNvPr id="91155" name="Picture 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802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6" name="Rectangle 4"/>
          <p:cNvSpPr>
            <a:spLocks noChangeArrowheads="1"/>
          </p:cNvSpPr>
          <p:nvPr/>
        </p:nvSpPr>
        <p:spPr bwMode="auto">
          <a:xfrm>
            <a:off x="914400" y="3581400"/>
            <a:ext cx="3810000" cy="2362200"/>
          </a:xfrm>
          <a:prstGeom prst="rect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700" b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33600" y="3657600"/>
            <a:ext cx="1330325" cy="990600"/>
            <a:chOff x="2133600" y="3657600"/>
            <a:chExt cx="1330325" cy="990600"/>
          </a:xfrm>
        </p:grpSpPr>
        <p:grpSp>
          <p:nvGrpSpPr>
            <p:cNvPr id="91167" name="Group 9"/>
            <p:cNvGrpSpPr>
              <a:grpSpLocks/>
            </p:cNvGrpSpPr>
            <p:nvPr/>
          </p:nvGrpSpPr>
          <p:grpSpPr bwMode="auto">
            <a:xfrm>
              <a:off x="2133600" y="3657600"/>
              <a:ext cx="1330325" cy="307777"/>
              <a:chOff x="2133600" y="3657600"/>
              <a:chExt cx="1330325" cy="307777"/>
            </a:xfrm>
          </p:grpSpPr>
          <p:sp>
            <p:nvSpPr>
              <p:cNvPr id="91170" name="Line 3"/>
              <p:cNvSpPr>
                <a:spLocks noChangeShapeType="1"/>
              </p:cNvSpPr>
              <p:nvPr/>
            </p:nvSpPr>
            <p:spPr bwMode="auto">
              <a:xfrm>
                <a:off x="2359025" y="3962400"/>
                <a:ext cx="1104900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1" name="Rectangle 2"/>
              <p:cNvSpPr>
                <a:spLocks noChangeArrowheads="1"/>
              </p:cNvSpPr>
              <p:nvPr/>
            </p:nvSpPr>
            <p:spPr bwMode="auto">
              <a:xfrm>
                <a:off x="2133600" y="3657600"/>
                <a:ext cx="1295400" cy="304800"/>
              </a:xfrm>
              <a:prstGeom prst="rect">
                <a:avLst/>
              </a:prstGeom>
              <a:solidFill>
                <a:srgbClr val="E4D997"/>
              </a:solidFill>
              <a:ln w="9525">
                <a:solidFill>
                  <a:srgbClr val="006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2" name="TextBox 66"/>
              <p:cNvSpPr txBox="1">
                <a:spLocks noChangeArrowheads="1"/>
              </p:cNvSpPr>
              <p:nvPr/>
            </p:nvSpPr>
            <p:spPr bwMode="auto">
              <a:xfrm>
                <a:off x="2209800" y="3657600"/>
                <a:ext cx="1143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 b="0" i="1">
                    <a:solidFill>
                      <a:schemeClr val="accent2"/>
                    </a:solidFill>
                  </a:rPr>
                  <a:t>Next gen pp</a:t>
                </a:r>
                <a:endParaRPr lang="en-US" sz="1400"/>
              </a:p>
            </p:txBody>
          </p:sp>
        </p:grpSp>
        <p:cxnSp>
          <p:nvCxnSpPr>
            <p:cNvPr id="7" name="Straight Arrow Connector 6"/>
            <p:cNvCxnSpPr>
              <a:stCxn id="91172" idx="2"/>
            </p:cNvCxnSpPr>
            <p:nvPr/>
          </p:nvCxnSpPr>
          <p:spPr bwMode="auto">
            <a:xfrm flipH="1">
              <a:off x="2514600" y="3965575"/>
              <a:ext cx="266700" cy="3016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3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>
              <a:stCxn id="91172" idx="2"/>
            </p:cNvCxnSpPr>
            <p:nvPr/>
          </p:nvCxnSpPr>
          <p:spPr bwMode="auto">
            <a:xfrm>
              <a:off x="2781300" y="3965575"/>
              <a:ext cx="342900" cy="6826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3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600200" y="5029200"/>
            <a:ext cx="1330325" cy="611188"/>
            <a:chOff x="1600200" y="5029200"/>
            <a:chExt cx="1330325" cy="611188"/>
          </a:xfrm>
        </p:grpSpPr>
        <p:sp>
          <p:nvSpPr>
            <p:cNvPr id="91162" name="Line 3"/>
            <p:cNvSpPr>
              <a:spLocks noChangeShapeType="1"/>
            </p:cNvSpPr>
            <p:nvPr/>
          </p:nvSpPr>
          <p:spPr bwMode="auto">
            <a:xfrm>
              <a:off x="1825625" y="5638800"/>
              <a:ext cx="1104900" cy="1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63" name="Group 11"/>
            <p:cNvGrpSpPr>
              <a:grpSpLocks/>
            </p:cNvGrpSpPr>
            <p:nvPr/>
          </p:nvGrpSpPr>
          <p:grpSpPr bwMode="auto">
            <a:xfrm>
              <a:off x="1600200" y="5334000"/>
              <a:ext cx="762000" cy="304801"/>
              <a:chOff x="1600200" y="5334000"/>
              <a:chExt cx="762000" cy="304801"/>
            </a:xfrm>
          </p:grpSpPr>
          <p:sp>
            <p:nvSpPr>
              <p:cNvPr id="91165" name="Rectangle 76"/>
              <p:cNvSpPr>
                <a:spLocks noChangeArrowheads="1"/>
              </p:cNvSpPr>
              <p:nvPr/>
            </p:nvSpPr>
            <p:spPr bwMode="auto">
              <a:xfrm>
                <a:off x="1600200" y="5334000"/>
                <a:ext cx="762000" cy="304800"/>
              </a:xfrm>
              <a:prstGeom prst="rect">
                <a:avLst/>
              </a:prstGeom>
              <a:solidFill>
                <a:srgbClr val="E4D997"/>
              </a:solidFill>
              <a:ln w="9525">
                <a:solidFill>
                  <a:srgbClr val="006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6" name="TextBox 77"/>
              <p:cNvSpPr txBox="1">
                <a:spLocks noChangeArrowheads="1"/>
              </p:cNvSpPr>
              <p:nvPr/>
            </p:nvSpPr>
            <p:spPr bwMode="auto">
              <a:xfrm>
                <a:off x="1676400" y="5334001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 b="0" i="1">
                    <a:solidFill>
                      <a:schemeClr val="accent2"/>
                    </a:solidFill>
                  </a:rPr>
                  <a:t>LHC</a:t>
                </a:r>
                <a:endParaRPr lang="en-US" sz="1400"/>
              </a:p>
            </p:txBody>
          </p:sp>
        </p:grpSp>
        <p:cxnSp>
          <p:nvCxnSpPr>
            <p:cNvPr id="81" name="Straight Arrow Connector 80"/>
            <p:cNvCxnSpPr>
              <a:stCxn id="91166" idx="0"/>
            </p:cNvCxnSpPr>
            <p:nvPr/>
          </p:nvCxnSpPr>
          <p:spPr bwMode="auto">
            <a:xfrm flipV="1">
              <a:off x="1981200" y="5029200"/>
              <a:ext cx="5334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3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505200" y="5486400"/>
            <a:ext cx="838200" cy="396875"/>
            <a:chOff x="3048000" y="5486400"/>
            <a:chExt cx="838200" cy="396875"/>
          </a:xfrm>
        </p:grpSpPr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3124200" y="5562600"/>
              <a:ext cx="762000" cy="304800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8"/>
            <p:cNvSpPr txBox="1">
              <a:spLocks noChangeArrowheads="1"/>
            </p:cNvSpPr>
            <p:nvPr/>
          </p:nvSpPr>
          <p:spPr bwMode="auto">
            <a:xfrm>
              <a:off x="3048000" y="5486400"/>
              <a:ext cx="838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chemeClr val="accent2"/>
                  </a:solidFill>
                </a:rPr>
                <a:t> </a:t>
              </a:r>
              <a:r>
                <a:rPr lang="en-US" sz="1600" i="1" dirty="0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 dirty="0">
                  <a:solidFill>
                    <a:schemeClr val="accent2"/>
                  </a:solidFill>
                </a:rPr>
                <a:t>2  </a:t>
              </a:r>
              <a:r>
                <a:rPr lang="en-US" sz="1600" i="1" dirty="0">
                  <a:solidFill>
                    <a:schemeClr val="accent2"/>
                  </a:solidFill>
                  <a:latin typeface="cmsy10"/>
                  <a:cs typeface="cmsy10"/>
                </a:rPr>
                <a:t>!</a:t>
              </a:r>
              <a:r>
                <a:rPr lang="en-US" sz="1600" i="1" dirty="0">
                  <a:solidFill>
                    <a:schemeClr val="accent2"/>
                  </a:solidFill>
                </a:rPr>
                <a:t> </a:t>
              </a:r>
              <a:endParaRPr lang="en-US" sz="2000" i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187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89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93213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93218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93219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4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20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5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21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6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22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7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214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93216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sp>
        <p:nvSpPr>
          <p:cNvPr id="93190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1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3211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3193" name="Group 6"/>
          <p:cNvGrpSpPr>
            <a:grpSpLocks/>
          </p:cNvGrpSpPr>
          <p:nvPr/>
        </p:nvGrpSpPr>
        <p:grpSpPr bwMode="auto">
          <a:xfrm>
            <a:off x="5562600" y="3657600"/>
            <a:ext cx="1219200" cy="457200"/>
            <a:chOff x="480" y="2304"/>
            <a:chExt cx="768" cy="288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93194" name="Group 9"/>
          <p:cNvGrpSpPr>
            <a:grpSpLocks/>
          </p:cNvGrpSpPr>
          <p:nvPr/>
        </p:nvGrpSpPr>
        <p:grpSpPr bwMode="auto">
          <a:xfrm>
            <a:off x="7086600" y="5867400"/>
            <a:ext cx="1219200" cy="457200"/>
            <a:chOff x="480" y="2304"/>
            <a:chExt cx="768" cy="28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sp>
        <p:nvSpPr>
          <p:cNvPr id="93195" name="Rectangle 61"/>
          <p:cNvSpPr>
            <a:spLocks noChangeArrowheads="1"/>
          </p:cNvSpPr>
          <p:nvPr/>
        </p:nvSpPr>
        <p:spPr bwMode="auto">
          <a:xfrm>
            <a:off x="6019800" y="4114800"/>
            <a:ext cx="76200" cy="1981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Text Box 69"/>
          <p:cNvSpPr txBox="1">
            <a:spLocks noChangeArrowheads="1"/>
          </p:cNvSpPr>
          <p:nvPr/>
        </p:nvSpPr>
        <p:spPr bwMode="auto">
          <a:xfrm>
            <a:off x="6934200" y="3886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800080"/>
                </a:solidFill>
              </a:rPr>
              <a:t>Mixed States: Precision </a:t>
            </a:r>
            <a:r>
              <a:rPr lang="en-US" sz="1200" i="1">
                <a:solidFill>
                  <a:srgbClr val="800080"/>
                </a:solidFill>
                <a:latin typeface="cmsy10" charset="0"/>
              </a:rPr>
              <a:t>$ </a:t>
            </a:r>
            <a:r>
              <a:rPr lang="en-US" sz="1200" i="1">
                <a:solidFill>
                  <a:srgbClr val="800080"/>
                </a:solidFill>
              </a:rPr>
              <a:t>ILC, CPEC, FCC-ee</a:t>
            </a:r>
          </a:p>
        </p:txBody>
      </p:sp>
      <p:sp>
        <p:nvSpPr>
          <p:cNvPr id="93197" name="Text Box 26"/>
          <p:cNvSpPr txBox="1">
            <a:spLocks noChangeArrowheads="1"/>
          </p:cNvSpPr>
          <p:nvPr/>
        </p:nvSpPr>
        <p:spPr bwMode="auto">
          <a:xfrm>
            <a:off x="685800" y="3505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chemeClr val="accent2"/>
                </a:solidFill>
              </a:rPr>
              <a:t>Modified Higgs Self-Coupling</a:t>
            </a:r>
            <a:endParaRPr lang="en-US" sz="1800" b="0" i="1">
              <a:solidFill>
                <a:srgbClr val="00007D"/>
              </a:solidFill>
            </a:endParaRPr>
          </a:p>
        </p:txBody>
      </p:sp>
      <p:grpSp>
        <p:nvGrpSpPr>
          <p:cNvPr id="93198" name="Group 10"/>
          <p:cNvGrpSpPr>
            <a:grpSpLocks/>
          </p:cNvGrpSpPr>
          <p:nvPr/>
        </p:nvGrpSpPr>
        <p:grpSpPr bwMode="auto">
          <a:xfrm>
            <a:off x="1219200" y="4038600"/>
            <a:ext cx="3124200" cy="1665288"/>
            <a:chOff x="914400" y="4038600"/>
            <a:chExt cx="3124200" cy="1664732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295400" y="4876520"/>
              <a:ext cx="1143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2362200" y="4267124"/>
              <a:ext cx="990600" cy="609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362200" y="4876520"/>
              <a:ext cx="990600" cy="6855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3202" name="Rectangle 8"/>
            <p:cNvSpPr>
              <a:spLocks noChangeArrowheads="1"/>
            </p:cNvSpPr>
            <p:nvPr/>
          </p:nvSpPr>
          <p:spPr bwMode="auto">
            <a:xfrm>
              <a:off x="2286000" y="4800600"/>
              <a:ext cx="228600" cy="228600"/>
            </a:xfrm>
            <a:prstGeom prst="rect">
              <a:avLst/>
            </a:prstGeom>
            <a:solidFill>
              <a:srgbClr val="0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00" b="0">
                <a:solidFill>
                  <a:srgbClr val="000000"/>
                </a:solidFill>
              </a:endParaRPr>
            </a:p>
          </p:txBody>
        </p:sp>
        <p:sp>
          <p:nvSpPr>
            <p:cNvPr id="93203" name="TextBox 9"/>
            <p:cNvSpPr txBox="1">
              <a:spLocks noChangeArrowheads="1"/>
            </p:cNvSpPr>
            <p:nvPr/>
          </p:nvSpPr>
          <p:spPr bwMode="auto">
            <a:xfrm>
              <a:off x="914400" y="46482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 i="1">
                  <a:latin typeface="Times New Roman" charset="0"/>
                  <a:cs typeface="Times New Roman" charset="0"/>
                </a:rPr>
                <a:t>h</a:t>
              </a:r>
              <a:r>
                <a:rPr lang="en-US" sz="1800" b="0" i="1" baseline="-25000">
                  <a:latin typeface="Times New Roman" charset="0"/>
                  <a:cs typeface="Times New Roman" charset="0"/>
                </a:rPr>
                <a:t>1</a:t>
              </a:r>
              <a:endParaRPr lang="en-US" sz="1800" b="0" i="1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3204" name="TextBox 60"/>
            <p:cNvSpPr txBox="1">
              <a:spLocks noChangeArrowheads="1"/>
            </p:cNvSpPr>
            <p:nvPr/>
          </p:nvSpPr>
          <p:spPr bwMode="auto">
            <a:xfrm>
              <a:off x="3352800" y="40386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 i="1">
                  <a:latin typeface="Times New Roman" charset="0"/>
                  <a:cs typeface="Times New Roman" charset="0"/>
                </a:rPr>
                <a:t>h</a:t>
              </a:r>
              <a:r>
                <a:rPr lang="en-US" sz="1800" b="0" i="1" baseline="-25000">
                  <a:latin typeface="Times New Roman" charset="0"/>
                  <a:cs typeface="Times New Roman" charset="0"/>
                </a:rPr>
                <a:t>1</a:t>
              </a:r>
              <a:endParaRPr lang="en-US" sz="1800" b="0" i="1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3205" name="TextBox 61"/>
            <p:cNvSpPr txBox="1">
              <a:spLocks noChangeArrowheads="1"/>
            </p:cNvSpPr>
            <p:nvPr/>
          </p:nvSpPr>
          <p:spPr bwMode="auto">
            <a:xfrm>
              <a:off x="3352800" y="53340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 i="1">
                  <a:latin typeface="Times New Roman" charset="0"/>
                  <a:cs typeface="Times New Roman" charset="0"/>
                </a:rPr>
                <a:t>h</a:t>
              </a:r>
              <a:r>
                <a:rPr lang="en-US" sz="1800" b="0" i="1" baseline="-25000">
                  <a:latin typeface="Times New Roman" charset="0"/>
                  <a:cs typeface="Times New Roman" charset="0"/>
                </a:rPr>
                <a:t>1</a:t>
              </a:r>
              <a:endParaRPr lang="en-US" sz="1800" b="0" i="1">
                <a:latin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BSM Physics? </a:t>
              </a:r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2869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2868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4" name="Oval 1072"/>
          <p:cNvSpPr>
            <a:spLocks noChangeArrowheads="1"/>
          </p:cNvSpPr>
          <p:nvPr/>
        </p:nvSpPr>
        <p:spPr bwMode="auto">
          <a:xfrm>
            <a:off x="1371600" y="27432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95500" y="3965450"/>
            <a:ext cx="5478762" cy="1470184"/>
            <a:chOff x="2095500" y="3965450"/>
            <a:chExt cx="5478762" cy="1470184"/>
          </a:xfrm>
        </p:grpSpPr>
        <p:grpSp>
          <p:nvGrpSpPr>
            <p:cNvPr id="3" name="Group 2"/>
            <p:cNvGrpSpPr/>
            <p:nvPr/>
          </p:nvGrpSpPr>
          <p:grpSpPr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-35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-11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~ 1 m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380k </a:t>
                </a:r>
                <a:r>
                  <a:rPr lang="en-US" sz="1200" i="1" dirty="0" err="1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yr</a:t>
                </a:r>
                <a:endParaRPr lang="en-US" sz="1200" i="1" dirty="0">
                  <a:solidFill>
                    <a:srgbClr val="8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43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35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37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95266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95271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95272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12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273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13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274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14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275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15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5267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95269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0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sp>
        <p:nvSpPr>
          <p:cNvPr id="95238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>
                <a:solidFill>
                  <a:schemeClr val="accent2"/>
                </a:solidFill>
              </a:rPr>
              <a:t>Profumo, R-M, Wainwright, Winslow: </a:t>
            </a:r>
            <a:r>
              <a:rPr lang="en-US" sz="1400" b="0" i="1">
                <a:solidFill>
                  <a:srgbClr val="000095"/>
                </a:solidFill>
                <a:cs typeface="Arial" charset="0"/>
              </a:rPr>
              <a:t>1407.5342</a:t>
            </a:r>
          </a:p>
        </p:txBody>
      </p:sp>
      <p:grpSp>
        <p:nvGrpSpPr>
          <p:cNvPr id="95240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5264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5242" name="Group 6"/>
          <p:cNvGrpSpPr>
            <a:grpSpLocks/>
          </p:cNvGrpSpPr>
          <p:nvPr/>
        </p:nvGrpSpPr>
        <p:grpSpPr bwMode="auto">
          <a:xfrm>
            <a:off x="5562600" y="3657600"/>
            <a:ext cx="1219200" cy="457200"/>
            <a:chOff x="480" y="2304"/>
            <a:chExt cx="768" cy="288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95243" name="Group 9"/>
          <p:cNvGrpSpPr>
            <a:grpSpLocks/>
          </p:cNvGrpSpPr>
          <p:nvPr/>
        </p:nvGrpSpPr>
        <p:grpSpPr bwMode="auto">
          <a:xfrm>
            <a:off x="7086600" y="5867400"/>
            <a:ext cx="1219200" cy="457200"/>
            <a:chOff x="480" y="2304"/>
            <a:chExt cx="768" cy="28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sp>
        <p:nvSpPr>
          <p:cNvPr id="95244" name="Rectangle 61"/>
          <p:cNvSpPr>
            <a:spLocks noChangeArrowheads="1"/>
          </p:cNvSpPr>
          <p:nvPr/>
        </p:nvSpPr>
        <p:spPr bwMode="auto">
          <a:xfrm>
            <a:off x="6019800" y="4114800"/>
            <a:ext cx="76200" cy="1981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Text Box 69"/>
          <p:cNvSpPr txBox="1">
            <a:spLocks noChangeArrowheads="1"/>
          </p:cNvSpPr>
          <p:nvPr/>
        </p:nvSpPr>
        <p:spPr bwMode="auto">
          <a:xfrm>
            <a:off x="6934200" y="3886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800080"/>
                </a:solidFill>
              </a:rPr>
              <a:t>Mixed States: Precision </a:t>
            </a:r>
            <a:r>
              <a:rPr lang="en-US" sz="1200" i="1">
                <a:solidFill>
                  <a:srgbClr val="800080"/>
                </a:solidFill>
                <a:latin typeface="cmsy10" charset="0"/>
              </a:rPr>
              <a:t>$ </a:t>
            </a:r>
            <a:r>
              <a:rPr lang="en-US" sz="1200" i="1">
                <a:solidFill>
                  <a:srgbClr val="800080"/>
                </a:solidFill>
              </a:rPr>
              <a:t>ILC, CPEC, FCC-ee</a:t>
            </a:r>
          </a:p>
        </p:txBody>
      </p:sp>
      <p:sp>
        <p:nvSpPr>
          <p:cNvPr id="95246" name="Text Box 26"/>
          <p:cNvSpPr txBox="1">
            <a:spLocks noChangeArrowheads="1"/>
          </p:cNvSpPr>
          <p:nvPr/>
        </p:nvSpPr>
        <p:spPr bwMode="auto">
          <a:xfrm>
            <a:off x="685800" y="3505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chemeClr val="accent2"/>
                </a:solidFill>
              </a:rPr>
              <a:t>Modified Higgs Self-Coupling</a:t>
            </a:r>
            <a:endParaRPr lang="en-US" sz="1800" b="0" i="1">
              <a:solidFill>
                <a:srgbClr val="00007D"/>
              </a:solidFill>
            </a:endParaRPr>
          </a:p>
        </p:txBody>
      </p:sp>
      <p:grpSp>
        <p:nvGrpSpPr>
          <p:cNvPr id="95247" name="Group 7"/>
          <p:cNvGrpSpPr>
            <a:grpSpLocks/>
          </p:cNvGrpSpPr>
          <p:nvPr/>
        </p:nvGrpSpPr>
        <p:grpSpPr bwMode="auto">
          <a:xfrm>
            <a:off x="1524000" y="3886200"/>
            <a:ext cx="4572000" cy="2065338"/>
            <a:chOff x="1524000" y="3886200"/>
            <a:chExt cx="4572000" cy="2065238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4876800" y="4952948"/>
              <a:ext cx="1219200" cy="4571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95249" name="Group 5"/>
            <p:cNvGrpSpPr>
              <a:grpSpLocks/>
            </p:cNvGrpSpPr>
            <p:nvPr/>
          </p:nvGrpSpPr>
          <p:grpSpPr bwMode="auto">
            <a:xfrm>
              <a:off x="1524000" y="3886200"/>
              <a:ext cx="3352800" cy="2065238"/>
              <a:chOff x="838200" y="3429000"/>
              <a:chExt cx="3962400" cy="2522438"/>
            </a:xfrm>
          </p:grpSpPr>
          <p:sp>
            <p:nvSpPr>
              <p:cNvPr id="95250" name="Line 3"/>
              <p:cNvSpPr>
                <a:spLocks noChangeShapeType="1"/>
              </p:cNvSpPr>
              <p:nvPr/>
            </p:nvSpPr>
            <p:spPr bwMode="auto">
              <a:xfrm>
                <a:off x="2435225" y="3962400"/>
                <a:ext cx="1104900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5251" name="Group 19"/>
              <p:cNvGrpSpPr>
                <a:grpSpLocks/>
              </p:cNvGrpSpPr>
              <p:nvPr/>
            </p:nvGrpSpPr>
            <p:grpSpPr bwMode="auto">
              <a:xfrm>
                <a:off x="1127125" y="3657600"/>
                <a:ext cx="2987675" cy="376238"/>
                <a:chOff x="422" y="2352"/>
                <a:chExt cx="1882" cy="237"/>
              </a:xfrm>
            </p:grpSpPr>
            <p:sp>
              <p:nvSpPr>
                <p:cNvPr id="9525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2" y="2352"/>
                  <a:ext cx="171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b="0" i="1">
                      <a:solidFill>
                        <a:srgbClr val="333399"/>
                      </a:solidFill>
                    </a:rPr>
                    <a:t>Increasing</a:t>
                  </a:r>
                  <a:r>
                    <a:rPr lang="en-GB" sz="2000" b="0">
                      <a:solidFill>
                        <a:srgbClr val="333399"/>
                      </a:solidFill>
                    </a:rPr>
                    <a:t> </a:t>
                  </a:r>
                  <a:r>
                    <a:rPr lang="en-GB" sz="2000" b="0" i="1">
                      <a:solidFill>
                        <a:srgbClr val="333399"/>
                      </a:solidFill>
                    </a:rPr>
                    <a:t>m</a:t>
                  </a:r>
                  <a:r>
                    <a:rPr lang="en-GB" sz="2000" b="0" i="1" baseline="-25000">
                      <a:solidFill>
                        <a:srgbClr val="333399"/>
                      </a:solidFill>
                    </a:rPr>
                    <a:t>h </a:t>
                  </a:r>
                </a:p>
              </p:txBody>
            </p:sp>
            <p:sp>
              <p:nvSpPr>
                <p:cNvPr id="95258" name="Line 21"/>
                <p:cNvSpPr>
                  <a:spLocks noChangeShapeType="1"/>
                </p:cNvSpPr>
                <p:nvPr/>
              </p:nvSpPr>
              <p:spPr bwMode="auto">
                <a:xfrm>
                  <a:off x="1680" y="2448"/>
                  <a:ext cx="624" cy="1"/>
                </a:xfrm>
                <a:prstGeom prst="line">
                  <a:avLst/>
                </a:prstGeom>
                <a:noFill/>
                <a:ln w="28440">
                  <a:solidFill>
                    <a:srgbClr val="33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252" name="Group 23"/>
              <p:cNvGrpSpPr>
                <a:grpSpLocks/>
              </p:cNvGrpSpPr>
              <p:nvPr/>
            </p:nvGrpSpPr>
            <p:grpSpPr bwMode="auto">
              <a:xfrm>
                <a:off x="1676400" y="4191000"/>
                <a:ext cx="2667000" cy="376238"/>
                <a:chOff x="1056" y="2640"/>
                <a:chExt cx="1680" cy="237"/>
              </a:xfrm>
            </p:grpSpPr>
            <p:sp>
              <p:nvSpPr>
                <p:cNvPr id="9525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28" y="2640"/>
                  <a:ext cx="1008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b="0" i="1">
                      <a:solidFill>
                        <a:srgbClr val="800080"/>
                      </a:solidFill>
                    </a:rPr>
                    <a:t>New scalars</a:t>
                  </a:r>
                  <a:r>
                    <a:rPr lang="en-GB" sz="2000" b="0" i="1" baseline="-25000">
                      <a:solidFill>
                        <a:srgbClr val="800080"/>
                      </a:solidFill>
                    </a:rPr>
                    <a:t> </a:t>
                  </a:r>
                </a:p>
              </p:txBody>
            </p:sp>
            <p:sp>
              <p:nvSpPr>
                <p:cNvPr id="9525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056" y="2736"/>
                  <a:ext cx="586" cy="0"/>
                </a:xfrm>
                <a:prstGeom prst="line">
                  <a:avLst/>
                </a:prstGeom>
                <a:noFill/>
                <a:ln w="28440">
                  <a:solidFill>
                    <a:srgbClr val="8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5253" name="Picture 6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962399" cy="252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254" name="Rectangle 4"/>
              <p:cNvSpPr>
                <a:spLocks noChangeArrowheads="1"/>
              </p:cNvSpPr>
              <p:nvPr/>
            </p:nvSpPr>
            <p:spPr bwMode="auto">
              <a:xfrm>
                <a:off x="838200" y="3429000"/>
                <a:ext cx="3962400" cy="2514600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00" b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3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5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97322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9732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97328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60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329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61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330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62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331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63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7323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4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97325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6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sp>
        <p:nvSpPr>
          <p:cNvPr id="97286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>
                <a:solidFill>
                  <a:schemeClr val="accent2"/>
                </a:solidFill>
              </a:rPr>
              <a:t>Profumo, R-M, Wainwright, Winslow: </a:t>
            </a:r>
            <a:r>
              <a:rPr lang="en-US" sz="1400" b="0" i="1">
                <a:solidFill>
                  <a:srgbClr val="000095"/>
                </a:solidFill>
                <a:cs typeface="Arial" charset="0"/>
              </a:rPr>
              <a:t>1407.5342</a:t>
            </a:r>
          </a:p>
        </p:txBody>
      </p:sp>
      <p:grpSp>
        <p:nvGrpSpPr>
          <p:cNvPr id="97288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7320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0" i="1" dirty="0" smtClean="0">
                  <a:latin typeface="Times New Roman" charset="0"/>
                </a:rPr>
                <a:t>&lt;</a:t>
              </a:r>
              <a:r>
                <a:rPr lang="en-US" sz="1600" b="0" i="1" dirty="0" smtClean="0">
                  <a:latin typeface="+mn-lt"/>
                  <a:sym typeface="Symbol" charset="0"/>
                </a:rPr>
                <a:t>S</a:t>
              </a:r>
              <a:r>
                <a:rPr lang="en-US" sz="1600" b="0" i="1" baseline="30000" dirty="0" smtClean="0">
                  <a:latin typeface="Symbol" charset="0"/>
                  <a:sym typeface="Symbol" charset="0"/>
                </a:rPr>
                <a:t></a:t>
              </a:r>
              <a:r>
                <a:rPr lang="en-US" sz="1600" b="0" i="1" dirty="0" smtClean="0">
                  <a:latin typeface="Times New Roman" charset="0"/>
                </a:rPr>
                <a:t>&gt;</a:t>
              </a:r>
              <a:endParaRPr lang="en-US" sz="1600" b="0" dirty="0" smtClean="0">
                <a:latin typeface="Times New Roman" charset="0"/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718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7290" name="Group 6"/>
          <p:cNvGrpSpPr>
            <a:grpSpLocks/>
          </p:cNvGrpSpPr>
          <p:nvPr/>
        </p:nvGrpSpPr>
        <p:grpSpPr bwMode="auto">
          <a:xfrm>
            <a:off x="5562600" y="3657600"/>
            <a:ext cx="1219200" cy="457200"/>
            <a:chOff x="480" y="2304"/>
            <a:chExt cx="768" cy="288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97291" name="Group 9"/>
          <p:cNvGrpSpPr>
            <a:grpSpLocks/>
          </p:cNvGrpSpPr>
          <p:nvPr/>
        </p:nvGrpSpPr>
        <p:grpSpPr bwMode="auto">
          <a:xfrm>
            <a:off x="7086600" y="5867400"/>
            <a:ext cx="1219200" cy="457200"/>
            <a:chOff x="480" y="2304"/>
            <a:chExt cx="768" cy="28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528" y="2304"/>
              <a:ext cx="672" cy="288"/>
            </a:xfrm>
            <a:prstGeom prst="rect">
              <a:avLst/>
            </a:prstGeom>
            <a:solidFill>
              <a:srgbClr val="BFF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accent2"/>
                  </a:solidFill>
                </a:rPr>
                <a:t> </a:t>
              </a:r>
              <a:r>
                <a:rPr lang="en-US" sz="1600" i="1">
                  <a:solidFill>
                    <a:schemeClr val="accent2"/>
                  </a:solidFill>
                </a:rPr>
                <a:t>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1</a:t>
              </a:r>
              <a:r>
                <a:rPr lang="en-US" sz="1600" i="1">
                  <a:solidFill>
                    <a:schemeClr val="accent2"/>
                  </a:solidFill>
                </a:rPr>
                <a:t> &gt; 2 m</a:t>
              </a:r>
              <a:r>
                <a:rPr lang="en-US" sz="1600" i="1" baseline="-25000">
                  <a:solidFill>
                    <a:schemeClr val="accent2"/>
                  </a:solidFill>
                </a:rPr>
                <a:t>2</a:t>
              </a:r>
              <a:endParaRPr lang="en-US" sz="2000" i="1">
                <a:solidFill>
                  <a:schemeClr val="accent2"/>
                </a:solidFill>
              </a:endParaRPr>
            </a:p>
          </p:txBody>
        </p:sp>
      </p:grpSp>
      <p:sp>
        <p:nvSpPr>
          <p:cNvPr id="97292" name="Rectangle 61"/>
          <p:cNvSpPr>
            <a:spLocks noChangeArrowheads="1"/>
          </p:cNvSpPr>
          <p:nvPr/>
        </p:nvSpPr>
        <p:spPr bwMode="auto">
          <a:xfrm>
            <a:off x="6019800" y="4114800"/>
            <a:ext cx="76200" cy="1981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Text Box 69"/>
          <p:cNvSpPr txBox="1">
            <a:spLocks noChangeArrowheads="1"/>
          </p:cNvSpPr>
          <p:nvPr/>
        </p:nvSpPr>
        <p:spPr bwMode="auto">
          <a:xfrm>
            <a:off x="6934200" y="3886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800080"/>
                </a:solidFill>
              </a:rPr>
              <a:t>Mixed States: Precision </a:t>
            </a:r>
            <a:r>
              <a:rPr lang="en-US" sz="1200" i="1">
                <a:solidFill>
                  <a:srgbClr val="800080"/>
                </a:solidFill>
                <a:latin typeface="cmsy10" charset="0"/>
              </a:rPr>
              <a:t>$ </a:t>
            </a:r>
            <a:r>
              <a:rPr lang="en-US" sz="1200" i="1">
                <a:solidFill>
                  <a:srgbClr val="800080"/>
                </a:solidFill>
              </a:rPr>
              <a:t>ILC, CPEC, FCC-ee</a:t>
            </a:r>
          </a:p>
        </p:txBody>
      </p:sp>
      <p:sp>
        <p:nvSpPr>
          <p:cNvPr id="97294" name="Text Box 26"/>
          <p:cNvSpPr txBox="1">
            <a:spLocks noChangeArrowheads="1"/>
          </p:cNvSpPr>
          <p:nvPr/>
        </p:nvSpPr>
        <p:spPr bwMode="auto">
          <a:xfrm>
            <a:off x="685800" y="3505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chemeClr val="accent2"/>
                </a:solidFill>
              </a:rPr>
              <a:t>Modified Higgs Self-Coupling</a:t>
            </a:r>
            <a:endParaRPr lang="en-US" sz="1800" b="0" i="1">
              <a:solidFill>
                <a:srgbClr val="00007D"/>
              </a:solidFill>
            </a:endParaRPr>
          </a:p>
        </p:txBody>
      </p:sp>
      <p:grpSp>
        <p:nvGrpSpPr>
          <p:cNvPr id="97295" name="Group 7"/>
          <p:cNvGrpSpPr>
            <a:grpSpLocks/>
          </p:cNvGrpSpPr>
          <p:nvPr/>
        </p:nvGrpSpPr>
        <p:grpSpPr bwMode="auto">
          <a:xfrm>
            <a:off x="1524000" y="3886200"/>
            <a:ext cx="4572000" cy="2065338"/>
            <a:chOff x="1524000" y="3886200"/>
            <a:chExt cx="4572000" cy="2065238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4876800" y="4952948"/>
              <a:ext cx="1219200" cy="4571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97297" name="Group 5"/>
            <p:cNvGrpSpPr>
              <a:grpSpLocks/>
            </p:cNvGrpSpPr>
            <p:nvPr/>
          </p:nvGrpSpPr>
          <p:grpSpPr bwMode="auto">
            <a:xfrm>
              <a:off x="1524000" y="3886200"/>
              <a:ext cx="3352800" cy="2065238"/>
              <a:chOff x="838200" y="3429000"/>
              <a:chExt cx="3962400" cy="2522438"/>
            </a:xfrm>
          </p:grpSpPr>
          <p:sp>
            <p:nvSpPr>
              <p:cNvPr id="97306" name="Line 3"/>
              <p:cNvSpPr>
                <a:spLocks noChangeShapeType="1"/>
              </p:cNvSpPr>
              <p:nvPr/>
            </p:nvSpPr>
            <p:spPr bwMode="auto">
              <a:xfrm>
                <a:off x="2435225" y="3962400"/>
                <a:ext cx="1104900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307" name="Group 19"/>
              <p:cNvGrpSpPr>
                <a:grpSpLocks/>
              </p:cNvGrpSpPr>
              <p:nvPr/>
            </p:nvGrpSpPr>
            <p:grpSpPr bwMode="auto">
              <a:xfrm>
                <a:off x="1127125" y="3657600"/>
                <a:ext cx="2987675" cy="376238"/>
                <a:chOff x="422" y="2352"/>
                <a:chExt cx="1882" cy="237"/>
              </a:xfrm>
            </p:grpSpPr>
            <p:sp>
              <p:nvSpPr>
                <p:cNvPr id="973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2" y="2352"/>
                  <a:ext cx="171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b="0" i="1">
                      <a:solidFill>
                        <a:srgbClr val="333399"/>
                      </a:solidFill>
                    </a:rPr>
                    <a:t>Increasing</a:t>
                  </a:r>
                  <a:r>
                    <a:rPr lang="en-GB" sz="2000" b="0">
                      <a:solidFill>
                        <a:srgbClr val="333399"/>
                      </a:solidFill>
                    </a:rPr>
                    <a:t> </a:t>
                  </a:r>
                  <a:r>
                    <a:rPr lang="en-GB" sz="2000" b="0" i="1">
                      <a:solidFill>
                        <a:srgbClr val="333399"/>
                      </a:solidFill>
                    </a:rPr>
                    <a:t>m</a:t>
                  </a:r>
                  <a:r>
                    <a:rPr lang="en-GB" sz="2000" b="0" i="1" baseline="-25000">
                      <a:solidFill>
                        <a:srgbClr val="333399"/>
                      </a:solidFill>
                    </a:rPr>
                    <a:t>h </a:t>
                  </a:r>
                </a:p>
              </p:txBody>
            </p:sp>
            <p:sp>
              <p:nvSpPr>
                <p:cNvPr id="97314" name="Line 21"/>
                <p:cNvSpPr>
                  <a:spLocks noChangeShapeType="1"/>
                </p:cNvSpPr>
                <p:nvPr/>
              </p:nvSpPr>
              <p:spPr bwMode="auto">
                <a:xfrm>
                  <a:off x="1680" y="2448"/>
                  <a:ext cx="624" cy="1"/>
                </a:xfrm>
                <a:prstGeom prst="line">
                  <a:avLst/>
                </a:prstGeom>
                <a:noFill/>
                <a:ln w="28440">
                  <a:solidFill>
                    <a:srgbClr val="33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308" name="Group 23"/>
              <p:cNvGrpSpPr>
                <a:grpSpLocks/>
              </p:cNvGrpSpPr>
              <p:nvPr/>
            </p:nvGrpSpPr>
            <p:grpSpPr bwMode="auto">
              <a:xfrm>
                <a:off x="1676400" y="4191000"/>
                <a:ext cx="2667000" cy="376238"/>
                <a:chOff x="1056" y="2640"/>
                <a:chExt cx="1680" cy="237"/>
              </a:xfrm>
            </p:grpSpPr>
            <p:sp>
              <p:nvSpPr>
                <p:cNvPr id="9731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28" y="2640"/>
                  <a:ext cx="1008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b="0" i="1">
                      <a:solidFill>
                        <a:srgbClr val="800080"/>
                      </a:solidFill>
                    </a:rPr>
                    <a:t>New scalars</a:t>
                  </a:r>
                  <a:r>
                    <a:rPr lang="en-GB" sz="2000" b="0" i="1" baseline="-25000">
                      <a:solidFill>
                        <a:srgbClr val="800080"/>
                      </a:solidFill>
                    </a:rPr>
                    <a:t> </a:t>
                  </a:r>
                </a:p>
              </p:txBody>
            </p:sp>
            <p:sp>
              <p:nvSpPr>
                <p:cNvPr id="9731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056" y="2736"/>
                  <a:ext cx="586" cy="0"/>
                </a:xfrm>
                <a:prstGeom prst="line">
                  <a:avLst/>
                </a:prstGeom>
                <a:noFill/>
                <a:ln w="28440">
                  <a:solidFill>
                    <a:srgbClr val="8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7309" name="Picture 6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962399" cy="252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10" name="Rectangle 4"/>
              <p:cNvSpPr>
                <a:spLocks noChangeArrowheads="1"/>
              </p:cNvSpPr>
              <p:nvPr/>
            </p:nvSpPr>
            <p:spPr bwMode="auto">
              <a:xfrm>
                <a:off x="838200" y="3429000"/>
                <a:ext cx="3962400" cy="2514600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00" b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7298" name="TextBox 69"/>
            <p:cNvSpPr txBox="1">
              <a:spLocks noChangeArrowheads="1"/>
            </p:cNvSpPr>
            <p:nvPr/>
          </p:nvSpPr>
          <p:spPr bwMode="auto">
            <a:xfrm>
              <a:off x="2209800" y="5638800"/>
              <a:ext cx="1295400" cy="24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i="1">
                  <a:solidFill>
                    <a:srgbClr val="000095"/>
                  </a:solidFill>
                  <a:cs typeface="Arial" charset="0"/>
                </a:rPr>
                <a:t>FCC-hh/SPPC</a:t>
              </a:r>
            </a:p>
          </p:txBody>
        </p:sp>
        <p:sp>
          <p:nvSpPr>
            <p:cNvPr id="97299" name="Line 22"/>
            <p:cNvSpPr>
              <a:spLocks noChangeShapeType="1"/>
            </p:cNvSpPr>
            <p:nvPr/>
          </p:nvSpPr>
          <p:spPr bwMode="auto">
            <a:xfrm flipV="1">
              <a:off x="3048000" y="5333998"/>
              <a:ext cx="381000" cy="30480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TextBox 71"/>
            <p:cNvSpPr txBox="1">
              <a:spLocks noChangeArrowheads="1"/>
            </p:cNvSpPr>
            <p:nvPr/>
          </p:nvSpPr>
          <p:spPr bwMode="auto">
            <a:xfrm>
              <a:off x="4267200" y="5105400"/>
              <a:ext cx="76200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i="1">
                  <a:solidFill>
                    <a:srgbClr val="000095"/>
                  </a:solidFill>
                  <a:cs typeface="Arial" charset="0"/>
                </a:rPr>
                <a:t>FCC-ee/ CEPC</a:t>
              </a:r>
            </a:p>
          </p:txBody>
        </p:sp>
        <p:sp>
          <p:nvSpPr>
            <p:cNvPr id="97301" name="Line 22"/>
            <p:cNvSpPr>
              <a:spLocks noChangeShapeType="1"/>
            </p:cNvSpPr>
            <p:nvPr/>
          </p:nvSpPr>
          <p:spPr bwMode="auto">
            <a:xfrm flipH="1" flipV="1">
              <a:off x="3809998" y="5181600"/>
              <a:ext cx="533401" cy="1524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2" name="TextBox 73"/>
            <p:cNvSpPr txBox="1">
              <a:spLocks noChangeArrowheads="1"/>
            </p:cNvSpPr>
            <p:nvPr/>
          </p:nvSpPr>
          <p:spPr bwMode="auto">
            <a:xfrm>
              <a:off x="4191000" y="3886200"/>
              <a:ext cx="7559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i="1">
                  <a:solidFill>
                    <a:srgbClr val="000095"/>
                  </a:solidFill>
                  <a:cs typeface="Arial" charset="0"/>
                </a:rPr>
                <a:t>HL-LHC</a:t>
              </a:r>
            </a:p>
          </p:txBody>
        </p:sp>
        <p:sp>
          <p:nvSpPr>
            <p:cNvPr id="97303" name="Line 22"/>
            <p:cNvSpPr>
              <a:spLocks noChangeShapeType="1"/>
            </p:cNvSpPr>
            <p:nvPr/>
          </p:nvSpPr>
          <p:spPr bwMode="auto">
            <a:xfrm flipH="1">
              <a:off x="4038600" y="4114800"/>
              <a:ext cx="459616" cy="3048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TextBox 75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4280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i="1">
                  <a:solidFill>
                    <a:srgbClr val="000095"/>
                  </a:solidFill>
                  <a:cs typeface="Arial" charset="0"/>
                </a:rPr>
                <a:t>ILC</a:t>
              </a:r>
            </a:p>
          </p:txBody>
        </p:sp>
        <p:sp>
          <p:nvSpPr>
            <p:cNvPr id="97305" name="Line 22"/>
            <p:cNvSpPr>
              <a:spLocks noChangeShapeType="1"/>
            </p:cNvSpPr>
            <p:nvPr/>
          </p:nvSpPr>
          <p:spPr bwMode="auto">
            <a:xfrm>
              <a:off x="2895600" y="4114800"/>
              <a:ext cx="415622" cy="39827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62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IV. CPV &amp; EDMs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6378" y="2585615"/>
            <a:ext cx="5753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90"/>
                </a:solidFill>
              </a:rPr>
              <a:t>Did sufficiently effective CPV interactions occur ?</a:t>
            </a:r>
            <a:endParaRPr lang="en-US" sz="2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CPV in EW Baryogenesis</a:t>
            </a:r>
          </a:p>
        </p:txBody>
      </p:sp>
      <p:grpSp>
        <p:nvGrpSpPr>
          <p:cNvPr id="333883" name="Group 59"/>
          <p:cNvGrpSpPr>
            <a:grpSpLocks/>
          </p:cNvGrpSpPr>
          <p:nvPr/>
        </p:nvGrpSpPr>
        <p:grpSpPr bwMode="auto">
          <a:xfrm>
            <a:off x="4038600" y="1371600"/>
            <a:ext cx="4495800" cy="2489200"/>
            <a:chOff x="2544" y="864"/>
            <a:chExt cx="2832" cy="1568"/>
          </a:xfrm>
        </p:grpSpPr>
        <p:cxnSp>
          <p:nvCxnSpPr>
            <p:cNvPr id="113712" name="AutoShape 4"/>
            <p:cNvCxnSpPr>
              <a:cxnSpLocks noChangeShapeType="1"/>
            </p:cNvCxnSpPr>
            <p:nvPr/>
          </p:nvCxnSpPr>
          <p:spPr bwMode="auto">
            <a:xfrm flipH="1" flipV="1">
              <a:off x="4320" y="1488"/>
              <a:ext cx="537" cy="491"/>
            </a:xfrm>
            <a:prstGeom prst="straightConnector1">
              <a:avLst/>
            </a:prstGeom>
            <a:noFill/>
            <a:ln w="2844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3713" name="Group 5"/>
            <p:cNvGrpSpPr>
              <a:grpSpLocks/>
            </p:cNvGrpSpPr>
            <p:nvPr/>
          </p:nvGrpSpPr>
          <p:grpSpPr bwMode="auto">
            <a:xfrm>
              <a:off x="3339" y="1180"/>
              <a:ext cx="1941" cy="593"/>
              <a:chOff x="3579" y="1468"/>
              <a:chExt cx="1941" cy="593"/>
            </a:xfrm>
          </p:grpSpPr>
          <p:sp>
            <p:nvSpPr>
              <p:cNvPr id="113719" name="Oval 6"/>
              <p:cNvSpPr>
                <a:spLocks noChangeArrowheads="1"/>
              </p:cNvSpPr>
              <p:nvPr/>
            </p:nvSpPr>
            <p:spPr bwMode="auto">
              <a:xfrm>
                <a:off x="3579" y="1468"/>
                <a:ext cx="954" cy="593"/>
              </a:xfrm>
              <a:prstGeom prst="ellipse">
                <a:avLst/>
              </a:prstGeom>
              <a:solidFill>
                <a:srgbClr val="DEFF3C"/>
              </a:solidFill>
              <a:ln w="57240">
                <a:solidFill>
                  <a:srgbClr val="00008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20" name="AutoShape 7"/>
              <p:cNvCxnSpPr>
                <a:cxnSpLocks noChangeShapeType="1"/>
              </p:cNvCxnSpPr>
              <p:nvPr/>
            </p:nvCxnSpPr>
            <p:spPr bwMode="auto">
              <a:xfrm>
                <a:off x="4560" y="1754"/>
                <a:ext cx="424" cy="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21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4136" y="1754"/>
                <a:ext cx="397" cy="82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22" name="AutoShape 9"/>
              <p:cNvCxnSpPr>
                <a:cxnSpLocks noChangeShapeType="1"/>
              </p:cNvCxnSpPr>
              <p:nvPr/>
            </p:nvCxnSpPr>
            <p:spPr bwMode="auto">
              <a:xfrm flipH="1" flipV="1">
                <a:off x="4162" y="1631"/>
                <a:ext cx="371" cy="123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113723" name="Object 10"/>
              <p:cNvGraphicFramePr>
                <a:graphicFrameLocks noChangeAspect="1"/>
              </p:cNvGraphicFramePr>
              <p:nvPr/>
            </p:nvGraphicFramePr>
            <p:xfrm>
              <a:off x="3936" y="1776"/>
              <a:ext cx="324" cy="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74" name="Equation" r:id="rId5" imgW="939800" imgH="635000" progId="Equation.3">
                      <p:embed/>
                    </p:oleObj>
                  </mc:Choice>
                  <mc:Fallback>
                    <p:oleObj name="Equation" r:id="rId5" imgW="939800" imgH="635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1776"/>
                            <a:ext cx="324" cy="2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724" name="Object 11"/>
              <p:cNvGraphicFramePr>
                <a:graphicFrameLocks noChangeAspect="1"/>
              </p:cNvGraphicFramePr>
              <p:nvPr/>
            </p:nvGraphicFramePr>
            <p:xfrm>
              <a:off x="5040" y="1624"/>
              <a:ext cx="480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75" name="Equation" r:id="rId7" imgW="1054100" imgH="533400" progId="Equation.3">
                      <p:embed/>
                    </p:oleObj>
                  </mc:Choice>
                  <mc:Fallback>
                    <p:oleObj name="Equation" r:id="rId7" imgW="1054100" imgH="533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0" y="1624"/>
                            <a:ext cx="480" cy="2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3714" name="Text Box 12"/>
            <p:cNvSpPr txBox="1">
              <a:spLocks noChangeArrowheads="1"/>
            </p:cNvSpPr>
            <p:nvPr/>
          </p:nvSpPr>
          <p:spPr bwMode="auto">
            <a:xfrm>
              <a:off x="2544" y="864"/>
              <a:ext cx="134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A00000"/>
                </a:buClr>
                <a:buSzPct val="100000"/>
                <a:buFont typeface="Times" charset="0"/>
                <a:buNone/>
              </a:pPr>
              <a:r>
                <a:rPr lang="en-GB" sz="2000" b="0">
                  <a:solidFill>
                    <a:srgbClr val="A00000"/>
                  </a:solidFill>
                  <a:latin typeface="Times New Roman" charset="0"/>
                </a:rPr>
                <a:t>Unbroken phase</a:t>
              </a:r>
            </a:p>
          </p:txBody>
        </p:sp>
        <p:grpSp>
          <p:nvGrpSpPr>
            <p:cNvPr id="113715" name="Group 13"/>
            <p:cNvGrpSpPr>
              <a:grpSpLocks/>
            </p:cNvGrpSpPr>
            <p:nvPr/>
          </p:nvGrpSpPr>
          <p:grpSpPr bwMode="auto">
            <a:xfrm>
              <a:off x="2640" y="1536"/>
              <a:ext cx="991" cy="527"/>
              <a:chOff x="2880" y="1824"/>
              <a:chExt cx="991" cy="527"/>
            </a:xfrm>
          </p:grpSpPr>
          <p:sp>
            <p:nvSpPr>
              <p:cNvPr id="113717" name="AutoShape 14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991" cy="239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A00000"/>
                  </a:buClr>
                  <a:buSzPct val="100000"/>
                  <a:buFont typeface="Time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0">
                    <a:solidFill>
                      <a:srgbClr val="A00000"/>
                    </a:solidFill>
                    <a:latin typeface="Times New Roman" charset="0"/>
                  </a:rPr>
                  <a:t>Broken phase</a:t>
                </a:r>
              </a:p>
            </p:txBody>
          </p:sp>
          <p:cxnSp>
            <p:nvCxnSpPr>
              <p:cNvPr id="113718" name="AutoShape 15"/>
              <p:cNvCxnSpPr>
                <a:cxnSpLocks noChangeShapeType="1"/>
                <a:stCxn id="113717" idx="0"/>
              </p:cNvCxnSpPr>
              <p:nvPr/>
            </p:nvCxnSpPr>
            <p:spPr bwMode="auto">
              <a:xfrm flipV="1">
                <a:off x="3375" y="1824"/>
                <a:ext cx="395" cy="288"/>
              </a:xfrm>
              <a:prstGeom prst="straightConnector1">
                <a:avLst/>
              </a:prstGeom>
              <a:noFill/>
              <a:ln w="2844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3716" name="Text Box 16"/>
            <p:cNvSpPr txBox="1">
              <a:spLocks noChangeArrowheads="1"/>
            </p:cNvSpPr>
            <p:nvPr/>
          </p:nvSpPr>
          <p:spPr bwMode="auto">
            <a:xfrm>
              <a:off x="4416" y="2016"/>
              <a:ext cx="96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A00000"/>
                </a:buClr>
                <a:buSzPct val="100000"/>
                <a:buFont typeface="Times" charset="0"/>
                <a:buNone/>
              </a:pPr>
              <a:r>
                <a:rPr lang="en-GB" sz="2000" b="0">
                  <a:solidFill>
                    <a:srgbClr val="A00000"/>
                  </a:solidFill>
                  <a:latin typeface="Times New Roman" charset="0"/>
                </a:rPr>
                <a:t>CP Violation &amp; Transport</a:t>
              </a:r>
            </a:p>
          </p:txBody>
        </p:sp>
      </p:grpSp>
      <p:grpSp>
        <p:nvGrpSpPr>
          <p:cNvPr id="333841" name="Group 17"/>
          <p:cNvGrpSpPr>
            <a:grpSpLocks/>
          </p:cNvGrpSpPr>
          <p:nvPr/>
        </p:nvGrpSpPr>
        <p:grpSpPr bwMode="auto">
          <a:xfrm>
            <a:off x="4648200" y="2590800"/>
            <a:ext cx="3810000" cy="3581400"/>
            <a:chOff x="3168" y="1920"/>
            <a:chExt cx="2400" cy="2256"/>
          </a:xfrm>
        </p:grpSpPr>
        <p:sp>
          <p:nvSpPr>
            <p:cNvPr id="333842" name="Line 18"/>
            <p:cNvSpPr>
              <a:spLocks noChangeShapeType="1"/>
            </p:cNvSpPr>
            <p:nvPr/>
          </p:nvSpPr>
          <p:spPr bwMode="auto">
            <a:xfrm flipV="1">
              <a:off x="4464" y="1920"/>
              <a:ext cx="96" cy="96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843" name="Rectangle 19"/>
            <p:cNvSpPr>
              <a:spLocks noChangeArrowheads="1"/>
            </p:cNvSpPr>
            <p:nvPr/>
          </p:nvSpPr>
          <p:spPr bwMode="auto">
            <a:xfrm>
              <a:off x="3168" y="2880"/>
              <a:ext cx="2352" cy="1296"/>
            </a:xfrm>
            <a:prstGeom prst="rect">
              <a:avLst/>
            </a:prstGeom>
            <a:solidFill>
              <a:srgbClr val="E4D997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13704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68"/>
              <a:ext cx="15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3845" name="Text Box 21"/>
            <p:cNvSpPr txBox="1">
              <a:spLocks noChangeArrowheads="1"/>
            </p:cNvSpPr>
            <p:nvPr/>
          </p:nvSpPr>
          <p:spPr bwMode="auto">
            <a:xfrm>
              <a:off x="3312" y="2928"/>
              <a:ext cx="1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0" i="1">
                  <a:solidFill>
                    <a:schemeClr val="accent2"/>
                  </a:solidFill>
                </a:rPr>
                <a:t>Transport: A Competition</a:t>
              </a:r>
            </a:p>
          </p:txBody>
        </p:sp>
        <p:pic>
          <p:nvPicPr>
            <p:cNvPr id="113706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456"/>
              <a:ext cx="115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3847" name="Text Box 23"/>
            <p:cNvSpPr txBox="1">
              <a:spLocks noChangeArrowheads="1"/>
            </p:cNvSpPr>
            <p:nvPr/>
          </p:nvSpPr>
          <p:spPr bwMode="auto">
            <a:xfrm>
              <a:off x="4944" y="316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  <a:defRPr/>
              </a:pPr>
              <a:r>
                <a:rPr lang="en-US" sz="1800" b="0" i="1" smtClean="0">
                  <a:solidFill>
                    <a:srgbClr val="800080"/>
                  </a:solidFill>
                </a:rPr>
                <a:t> </a:t>
              </a:r>
              <a:r>
                <a:rPr lang="en-US" sz="1800" b="0" i="1" smtClean="0">
                  <a:solidFill>
                    <a:schemeClr val="accent2"/>
                  </a:solidFill>
                </a:rPr>
                <a:t>CPV</a:t>
              </a:r>
              <a:endParaRPr lang="en-US" sz="1800" b="0" i="1" smtClean="0">
                <a:solidFill>
                  <a:srgbClr val="800080"/>
                </a:solidFill>
              </a:endParaRPr>
            </a:p>
          </p:txBody>
        </p:sp>
        <p:sp>
          <p:nvSpPr>
            <p:cNvPr id="333848" name="Text Box 24"/>
            <p:cNvSpPr txBox="1">
              <a:spLocks noChangeArrowheads="1"/>
            </p:cNvSpPr>
            <p:nvPr/>
          </p:nvSpPr>
          <p:spPr bwMode="auto">
            <a:xfrm>
              <a:off x="4752" y="345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  <a:defRPr/>
              </a:pPr>
              <a:r>
                <a:rPr lang="en-US" sz="1800" b="0" i="1" smtClean="0">
                  <a:solidFill>
                    <a:schemeClr val="accent2"/>
                  </a:solidFill>
                </a:rPr>
                <a:t>Chem Eq</a:t>
              </a:r>
              <a:endParaRPr lang="en-US" sz="1800" b="0" i="1" smtClean="0">
                <a:solidFill>
                  <a:srgbClr val="800080"/>
                </a:solidFill>
              </a:endParaRPr>
            </a:p>
          </p:txBody>
        </p:sp>
        <p:sp>
          <p:nvSpPr>
            <p:cNvPr id="333849" name="Text Box 25"/>
            <p:cNvSpPr txBox="1">
              <a:spLocks noChangeArrowheads="1"/>
            </p:cNvSpPr>
            <p:nvPr/>
          </p:nvSpPr>
          <p:spPr bwMode="auto">
            <a:xfrm>
              <a:off x="4848" y="2928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0" i="1">
                  <a:solidFill>
                    <a:srgbClr val="950000"/>
                  </a:solidFill>
                </a:rPr>
                <a:t>R-M et al</a:t>
              </a:r>
              <a:endParaRPr lang="en-US" sz="1600" b="0" i="1">
                <a:solidFill>
                  <a:srgbClr val="800080"/>
                </a:solidFill>
              </a:endParaRPr>
            </a:p>
          </p:txBody>
        </p:sp>
        <p:sp>
          <p:nvSpPr>
            <p:cNvPr id="333850" name="Text Box 26"/>
            <p:cNvSpPr txBox="1">
              <a:spLocks noChangeArrowheads="1"/>
            </p:cNvSpPr>
            <p:nvPr/>
          </p:nvSpPr>
          <p:spPr bwMode="auto">
            <a:xfrm>
              <a:off x="4800" y="3792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  <a:defRPr/>
              </a:pPr>
              <a:r>
                <a:rPr lang="en-US" sz="1800" b="0" i="1" smtClean="0">
                  <a:solidFill>
                    <a:schemeClr val="accent2"/>
                  </a:solidFill>
                </a:rPr>
                <a:t>Diffusion</a:t>
              </a:r>
              <a:endParaRPr lang="en-US" sz="1800" b="0" i="1" smtClean="0">
                <a:solidFill>
                  <a:srgbClr val="800080"/>
                </a:solidFill>
              </a:endParaRPr>
            </a:p>
          </p:txBody>
        </p:sp>
        <p:pic>
          <p:nvPicPr>
            <p:cNvPr id="113711" name="Picture 27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92"/>
              <a:ext cx="136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381000" y="3886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 i="1">
                <a:solidFill>
                  <a:schemeClr val="accent2"/>
                </a:solidFill>
              </a:rPr>
              <a:t>MSSM: ~ 30 Coupled Eqns</a:t>
            </a:r>
            <a:endParaRPr lang="en-US" b="0" i="1">
              <a:solidFill>
                <a:srgbClr val="800080"/>
              </a:solidFill>
            </a:endParaRPr>
          </a:p>
        </p:txBody>
      </p:sp>
      <p:grpSp>
        <p:nvGrpSpPr>
          <p:cNvPr id="333853" name="Group 29"/>
          <p:cNvGrpSpPr>
            <a:grpSpLocks/>
          </p:cNvGrpSpPr>
          <p:nvPr/>
        </p:nvGrpSpPr>
        <p:grpSpPr bwMode="auto">
          <a:xfrm>
            <a:off x="457200" y="4267200"/>
            <a:ext cx="3352800" cy="2286000"/>
            <a:chOff x="480" y="2304"/>
            <a:chExt cx="2352" cy="1632"/>
          </a:xfrm>
        </p:grpSpPr>
        <p:sp>
          <p:nvSpPr>
            <p:cNvPr id="333854" name="Rectangle 30"/>
            <p:cNvSpPr>
              <a:spLocks noChangeArrowheads="1"/>
            </p:cNvSpPr>
            <p:nvPr/>
          </p:nvSpPr>
          <p:spPr bwMode="auto">
            <a:xfrm>
              <a:off x="480" y="2304"/>
              <a:ext cx="2352" cy="1632"/>
            </a:xfrm>
            <a:prstGeom prst="rect">
              <a:avLst/>
            </a:prstGeom>
            <a:solidFill>
              <a:srgbClr val="E4D997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33855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400"/>
              <a:ext cx="1973" cy="1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3701" name="Text Box 32"/>
            <p:cNvSpPr txBox="1">
              <a:spLocks noChangeArrowheads="1"/>
            </p:cNvSpPr>
            <p:nvPr/>
          </p:nvSpPr>
          <p:spPr bwMode="auto">
            <a:xfrm>
              <a:off x="576" y="3696"/>
              <a:ext cx="134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 i="1">
                  <a:solidFill>
                    <a:schemeClr val="accent2"/>
                  </a:solidFill>
                </a:rPr>
                <a:t>Thanks: B. Garbrecht</a:t>
              </a:r>
            </a:p>
          </p:txBody>
        </p:sp>
      </p:grpSp>
      <p:grpSp>
        <p:nvGrpSpPr>
          <p:cNvPr id="333857" name="Group 33"/>
          <p:cNvGrpSpPr>
            <a:grpSpLocks/>
          </p:cNvGrpSpPr>
          <p:nvPr/>
        </p:nvGrpSpPr>
        <p:grpSpPr bwMode="auto">
          <a:xfrm>
            <a:off x="457200" y="1066800"/>
            <a:ext cx="3352800" cy="2667000"/>
            <a:chOff x="336" y="576"/>
            <a:chExt cx="2112" cy="1680"/>
          </a:xfrm>
        </p:grpSpPr>
        <p:grpSp>
          <p:nvGrpSpPr>
            <p:cNvPr id="113678" name="Group 34"/>
            <p:cNvGrpSpPr>
              <a:grpSpLocks/>
            </p:cNvGrpSpPr>
            <p:nvPr/>
          </p:nvGrpSpPr>
          <p:grpSpPr bwMode="auto">
            <a:xfrm>
              <a:off x="480" y="1007"/>
              <a:ext cx="1728" cy="481"/>
              <a:chOff x="1728" y="1391"/>
              <a:chExt cx="1728" cy="481"/>
            </a:xfrm>
          </p:grpSpPr>
          <p:grpSp>
            <p:nvGrpSpPr>
              <p:cNvPr id="113695" name="Group 35"/>
              <p:cNvGrpSpPr>
                <a:grpSpLocks/>
              </p:cNvGrpSpPr>
              <p:nvPr/>
            </p:nvGrpSpPr>
            <p:grpSpPr bwMode="auto">
              <a:xfrm>
                <a:off x="1728" y="1536"/>
                <a:ext cx="1728" cy="336"/>
                <a:chOff x="1728" y="1536"/>
                <a:chExt cx="1728" cy="336"/>
              </a:xfrm>
            </p:grpSpPr>
            <p:sp>
              <p:nvSpPr>
                <p:cNvPr id="113697" name="AutoShape 36"/>
                <p:cNvSpPr>
                  <a:spLocks noChangeArrowheads="1"/>
                </p:cNvSpPr>
                <p:nvPr/>
              </p:nvSpPr>
              <p:spPr bwMode="auto">
                <a:xfrm>
                  <a:off x="1776" y="1536"/>
                  <a:ext cx="1632" cy="336"/>
                </a:xfrm>
                <a:prstGeom prst="roundRect">
                  <a:avLst>
                    <a:gd name="adj" fmla="val 296"/>
                  </a:avLst>
                </a:prstGeom>
                <a:solidFill>
                  <a:srgbClr val="A8FF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728" y="1584"/>
                  <a:ext cx="1728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1250"/>
                    </a:spcBef>
                    <a:buClr>
                      <a:srgbClr val="333399"/>
                    </a:buClr>
                    <a:buSzPct val="100000"/>
                    <a:buFont typeface="Arial" charset="0"/>
                    <a:buNone/>
                  </a:pPr>
                  <a:r>
                    <a:rPr lang="en-GB" sz="2000" b="0">
                      <a:solidFill>
                        <a:srgbClr val="333399"/>
                      </a:solidFill>
                    </a:rPr>
                    <a:t>Topological transitions</a:t>
                  </a:r>
                </a:p>
              </p:txBody>
            </p:sp>
          </p:grpSp>
          <p:sp>
            <p:nvSpPr>
              <p:cNvPr id="113696" name="Line 38"/>
              <p:cNvSpPr>
                <a:spLocks noChangeShapeType="1"/>
              </p:cNvSpPr>
              <p:nvPr/>
            </p:nvSpPr>
            <p:spPr bwMode="auto">
              <a:xfrm flipV="1">
                <a:off x="2688" y="1391"/>
                <a:ext cx="240" cy="194"/>
              </a:xfrm>
              <a:prstGeom prst="line">
                <a:avLst/>
              </a:prstGeom>
              <a:noFill/>
              <a:ln w="28440">
                <a:solidFill>
                  <a:srgbClr val="006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3863" name="Line 39"/>
            <p:cNvSpPr>
              <a:spLocks noChangeShapeType="1"/>
            </p:cNvSpPr>
            <p:nvPr/>
          </p:nvSpPr>
          <p:spPr bwMode="auto">
            <a:xfrm flipH="1">
              <a:off x="1248" y="1536"/>
              <a:ext cx="144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864" name="Rectangle 40"/>
            <p:cNvSpPr>
              <a:spLocks noChangeArrowheads="1"/>
            </p:cNvSpPr>
            <p:nvPr/>
          </p:nvSpPr>
          <p:spPr bwMode="auto">
            <a:xfrm>
              <a:off x="336" y="576"/>
              <a:ext cx="1920" cy="1680"/>
            </a:xfrm>
            <a:prstGeom prst="rect">
              <a:avLst/>
            </a:prstGeom>
            <a:solidFill>
              <a:srgbClr val="E4D997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865" name="Text Box 41"/>
            <p:cNvSpPr txBox="1">
              <a:spLocks noChangeArrowheads="1"/>
            </p:cNvSpPr>
            <p:nvPr/>
          </p:nvSpPr>
          <p:spPr bwMode="auto">
            <a:xfrm>
              <a:off x="384" y="2016"/>
              <a:ext cx="19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0" i="1">
                  <a:solidFill>
                    <a:srgbClr val="950000"/>
                  </a:solidFill>
                </a:rPr>
                <a:t>MSSM: Chung, Garbrecht, R-M, Tulin </a:t>
              </a:r>
              <a:r>
                <a:rPr lang="ja-JP" altLang="en-US" sz="1200" b="0" i="1">
                  <a:solidFill>
                    <a:srgbClr val="950000"/>
                  </a:solidFill>
                  <a:latin typeface="Arial"/>
                </a:rPr>
                <a:t>‘</a:t>
              </a:r>
              <a:r>
                <a:rPr lang="en-US" sz="1200" b="0" i="1">
                  <a:solidFill>
                    <a:srgbClr val="950000"/>
                  </a:solidFill>
                </a:rPr>
                <a:t>09</a:t>
              </a:r>
              <a:endParaRPr lang="en-US" sz="1600" b="0" i="1">
                <a:solidFill>
                  <a:srgbClr val="800080"/>
                </a:solidFill>
              </a:endParaRPr>
            </a:p>
          </p:txBody>
        </p:sp>
        <p:pic>
          <p:nvPicPr>
            <p:cNvPr id="333866" name="Picture 4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51"/>
              <a:ext cx="1632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33867" name="Text Box 43"/>
            <p:cNvSpPr txBox="1">
              <a:spLocks noChangeArrowheads="1"/>
            </p:cNvSpPr>
            <p:nvPr/>
          </p:nvSpPr>
          <p:spPr bwMode="auto">
            <a:xfrm>
              <a:off x="1536" y="768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  <a:defRPr/>
              </a:pPr>
              <a:r>
                <a:rPr lang="en-US" sz="1200" b="0" i="1" smtClean="0">
                  <a:solidFill>
                    <a:schemeClr val="accent2"/>
                  </a:solidFill>
                </a:rPr>
                <a:t>Bubble interior</a:t>
              </a:r>
              <a:endParaRPr lang="en-US" sz="1800" b="0" i="1" smtClean="0">
                <a:solidFill>
                  <a:srgbClr val="800080"/>
                </a:solidFill>
              </a:endParaRPr>
            </a:p>
          </p:txBody>
        </p:sp>
        <p:sp>
          <p:nvSpPr>
            <p:cNvPr id="333868" name="Text Box 44"/>
            <p:cNvSpPr txBox="1">
              <a:spLocks noChangeArrowheads="1"/>
            </p:cNvSpPr>
            <p:nvPr/>
          </p:nvSpPr>
          <p:spPr bwMode="auto">
            <a:xfrm>
              <a:off x="528" y="1392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  <a:defRPr/>
              </a:pPr>
              <a:r>
                <a:rPr lang="en-US" sz="1200" b="0" i="1" smtClean="0">
                  <a:solidFill>
                    <a:schemeClr val="accent2"/>
                  </a:solidFill>
                </a:rPr>
                <a:t>Bubble exterior</a:t>
              </a:r>
              <a:endParaRPr lang="en-US" sz="1800" b="0" i="1" smtClean="0">
                <a:solidFill>
                  <a:srgbClr val="800080"/>
                </a:solidFill>
              </a:endParaRPr>
            </a:p>
          </p:txBody>
        </p:sp>
        <p:grpSp>
          <p:nvGrpSpPr>
            <p:cNvPr id="113685" name="Group 45"/>
            <p:cNvGrpSpPr>
              <a:grpSpLocks/>
            </p:cNvGrpSpPr>
            <p:nvPr/>
          </p:nvGrpSpPr>
          <p:grpSpPr bwMode="auto">
            <a:xfrm>
              <a:off x="480" y="720"/>
              <a:ext cx="1968" cy="797"/>
              <a:chOff x="672" y="1152"/>
              <a:chExt cx="1968" cy="797"/>
            </a:xfrm>
          </p:grpSpPr>
          <p:grpSp>
            <p:nvGrpSpPr>
              <p:cNvPr id="113686" name="Group 46"/>
              <p:cNvGrpSpPr>
                <a:grpSpLocks/>
              </p:cNvGrpSpPr>
              <p:nvPr/>
            </p:nvGrpSpPr>
            <p:grpSpPr bwMode="auto">
              <a:xfrm>
                <a:off x="720" y="1152"/>
                <a:ext cx="672" cy="288"/>
                <a:chOff x="1728" y="864"/>
                <a:chExt cx="672" cy="288"/>
              </a:xfrm>
            </p:grpSpPr>
            <p:sp>
              <p:nvSpPr>
                <p:cNvPr id="33387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728" y="864"/>
                  <a:ext cx="6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9144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3716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8288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2860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743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3200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657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41148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accent2"/>
                    </a:buClr>
                    <a:buFont typeface="Times" charset="0"/>
                    <a:buNone/>
                    <a:defRPr/>
                  </a:pPr>
                  <a:r>
                    <a:rPr lang="en-US" sz="1200" b="0" i="1" smtClean="0">
                      <a:solidFill>
                        <a:schemeClr val="accent2"/>
                      </a:solidFill>
                    </a:rPr>
                    <a:t>LH leptons</a:t>
                  </a:r>
                  <a:endParaRPr lang="en-US" sz="1800" b="0" i="1" smtClean="0">
                    <a:solidFill>
                      <a:srgbClr val="800080"/>
                    </a:solidFill>
                  </a:endParaRPr>
                </a:p>
              </p:txBody>
            </p:sp>
            <p:sp>
              <p:nvSpPr>
                <p:cNvPr id="113694" name="Line 48"/>
                <p:cNvSpPr>
                  <a:spLocks noChangeShapeType="1"/>
                </p:cNvSpPr>
                <p:nvPr/>
              </p:nvSpPr>
              <p:spPr bwMode="auto">
                <a:xfrm>
                  <a:off x="2160" y="1056"/>
                  <a:ext cx="240" cy="96"/>
                </a:xfrm>
                <a:prstGeom prst="line">
                  <a:avLst/>
                </a:prstGeom>
                <a:noFill/>
                <a:ln w="19050">
                  <a:solidFill>
                    <a:srgbClr val="00007B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687" name="Group 49"/>
              <p:cNvGrpSpPr>
                <a:grpSpLocks/>
              </p:cNvGrpSpPr>
              <p:nvPr/>
            </p:nvGrpSpPr>
            <p:grpSpPr bwMode="auto">
              <a:xfrm>
                <a:off x="672" y="1680"/>
                <a:ext cx="816" cy="173"/>
                <a:chOff x="720" y="2352"/>
                <a:chExt cx="816" cy="173"/>
              </a:xfrm>
            </p:grpSpPr>
            <p:sp>
              <p:nvSpPr>
                <p:cNvPr id="33387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20" y="2352"/>
                  <a:ext cx="72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9144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3716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8288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2860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743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3200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657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41148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accent2"/>
                    </a:buClr>
                    <a:buFont typeface="Times" charset="0"/>
                    <a:buNone/>
                    <a:defRPr/>
                  </a:pPr>
                  <a:r>
                    <a:rPr lang="en-US" sz="1200" b="0" i="1" smtClean="0">
                      <a:solidFill>
                        <a:schemeClr val="accent2"/>
                      </a:solidFill>
                    </a:rPr>
                    <a:t>LH quarks</a:t>
                  </a:r>
                  <a:endParaRPr lang="en-US" sz="1800" b="0" i="1" smtClean="0">
                    <a:solidFill>
                      <a:srgbClr val="800080"/>
                    </a:solidFill>
                  </a:endParaRPr>
                </a:p>
              </p:txBody>
            </p:sp>
            <p:sp>
              <p:nvSpPr>
                <p:cNvPr id="11369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296" y="2352"/>
                  <a:ext cx="240" cy="48"/>
                </a:xfrm>
                <a:prstGeom prst="line">
                  <a:avLst/>
                </a:prstGeom>
                <a:noFill/>
                <a:ln w="19050">
                  <a:solidFill>
                    <a:srgbClr val="00007B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688" name="Group 52"/>
              <p:cNvGrpSpPr>
                <a:grpSpLocks/>
              </p:cNvGrpSpPr>
              <p:nvPr/>
            </p:nvGrpSpPr>
            <p:grpSpPr bwMode="auto">
              <a:xfrm>
                <a:off x="1680" y="1632"/>
                <a:ext cx="960" cy="317"/>
                <a:chOff x="3024" y="1488"/>
                <a:chExt cx="960" cy="317"/>
              </a:xfrm>
            </p:grpSpPr>
            <p:sp>
              <p:nvSpPr>
                <p:cNvPr id="33387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120" y="1632"/>
                  <a:ext cx="8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9144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3716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8288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286000" indent="-4572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7432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32004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6576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4114800" indent="-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accent2"/>
                    </a:buClr>
                    <a:buFont typeface="Times" charset="0"/>
                    <a:buNone/>
                    <a:defRPr/>
                  </a:pPr>
                  <a:r>
                    <a:rPr lang="en-US" sz="1200" b="0" i="1" smtClean="0">
                      <a:solidFill>
                        <a:schemeClr val="accent2"/>
                      </a:solidFill>
                    </a:rPr>
                    <a:t>LH fermions</a:t>
                  </a:r>
                  <a:endParaRPr lang="en-US" sz="1800" b="0" i="1" smtClean="0">
                    <a:solidFill>
                      <a:srgbClr val="800080"/>
                    </a:solidFill>
                  </a:endParaRPr>
                </a:p>
              </p:txBody>
            </p:sp>
            <p:sp>
              <p:nvSpPr>
                <p:cNvPr id="113690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" y="1488"/>
                  <a:ext cx="336" cy="144"/>
                </a:xfrm>
                <a:prstGeom prst="line">
                  <a:avLst/>
                </a:prstGeom>
                <a:noFill/>
                <a:ln w="19050">
                  <a:solidFill>
                    <a:srgbClr val="00007B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33879" name="Group 55"/>
          <p:cNvGrpSpPr>
            <a:grpSpLocks/>
          </p:cNvGrpSpPr>
          <p:nvPr/>
        </p:nvGrpSpPr>
        <p:grpSpPr bwMode="auto">
          <a:xfrm>
            <a:off x="2057400" y="1219200"/>
            <a:ext cx="533400" cy="1828800"/>
            <a:chOff x="4224" y="2208"/>
            <a:chExt cx="336" cy="1152"/>
          </a:xfrm>
        </p:grpSpPr>
        <p:sp>
          <p:nvSpPr>
            <p:cNvPr id="333880" name="Rectangle 56"/>
            <p:cNvSpPr>
              <a:spLocks noChangeArrowheads="1"/>
            </p:cNvSpPr>
            <p:nvPr/>
          </p:nvSpPr>
          <p:spPr bwMode="auto">
            <a:xfrm>
              <a:off x="4224" y="2208"/>
              <a:ext cx="288" cy="1152"/>
            </a:xfrm>
            <a:prstGeom prst="rect">
              <a:avLst/>
            </a:prstGeom>
            <a:gradFill rotWithShape="0">
              <a:gsLst>
                <a:gs pos="0">
                  <a:srgbClr val="800080">
                    <a:alpha val="60001"/>
                  </a:srgbClr>
                </a:gs>
                <a:gs pos="50000">
                  <a:srgbClr val="800080">
                    <a:gamma/>
                    <a:tint val="45490"/>
                    <a:invGamma/>
                    <a:alpha val="21001"/>
                  </a:srgbClr>
                </a:gs>
                <a:gs pos="100000">
                  <a:srgbClr val="800080">
                    <a:alpha val="60001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677" name="Text Box 57"/>
            <p:cNvSpPr txBox="1">
              <a:spLocks noChangeArrowheads="1"/>
            </p:cNvSpPr>
            <p:nvPr/>
          </p:nvSpPr>
          <p:spPr bwMode="auto">
            <a:xfrm>
              <a:off x="4224" y="30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chemeClr val="accent2"/>
                  </a:solidFill>
                </a:rPr>
                <a:t>BSM CPV</a:t>
              </a:r>
            </a:p>
          </p:txBody>
        </p:sp>
      </p:grpSp>
      <p:sp>
        <p:nvSpPr>
          <p:cNvPr id="333882" name="Oval 58"/>
          <p:cNvSpPr>
            <a:spLocks noChangeArrowheads="1"/>
          </p:cNvSpPr>
          <p:nvPr/>
        </p:nvSpPr>
        <p:spPr bwMode="auto">
          <a:xfrm>
            <a:off x="914400" y="4876800"/>
            <a:ext cx="609600" cy="3810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52" grpId="0"/>
      <p:bldP spid="33388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5638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solidFill>
                  <a:schemeClr val="accent2"/>
                </a:solidFill>
              </a:rPr>
              <a:t>EDMs &amp;  EWBG: MSSM &amp; Beyond</a:t>
            </a:r>
            <a:endParaRPr lang="en-US" sz="3200" b="1" i="1" dirty="0" smtClean="0">
              <a:solidFill>
                <a:schemeClr val="accent2"/>
              </a:solidFill>
            </a:endParaRPr>
          </a:p>
        </p:txBody>
      </p:sp>
      <p:pic>
        <p:nvPicPr>
          <p:cNvPr id="7987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2129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41" name="Text Box 1029"/>
          <p:cNvSpPr txBox="1">
            <a:spLocks noChangeArrowheads="1"/>
          </p:cNvSpPr>
          <p:nvPr/>
        </p:nvSpPr>
        <p:spPr bwMode="auto">
          <a:xfrm>
            <a:off x="1371600" y="2590800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333399"/>
                </a:solidFill>
              </a:rPr>
              <a:t>Heavy sfermions: LHC consistent &amp; suppress 1-loop EDMs</a:t>
            </a:r>
          </a:p>
        </p:txBody>
      </p:sp>
      <p:sp>
        <p:nvSpPr>
          <p:cNvPr id="116742" name="Text Box 1030"/>
          <p:cNvSpPr txBox="1">
            <a:spLocks noChangeArrowheads="1"/>
          </p:cNvSpPr>
          <p:nvPr/>
        </p:nvSpPr>
        <p:spPr bwMode="auto">
          <a:xfrm>
            <a:off x="4648200" y="26670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333399"/>
                </a:solidFill>
              </a:rPr>
              <a:t>Sub-TeV EW-inos: LHC &amp; EWB -viable but non-universal phases</a:t>
            </a:r>
          </a:p>
        </p:txBody>
      </p:sp>
      <p:sp>
        <p:nvSpPr>
          <p:cNvPr id="116743" name="Oval 1031"/>
          <p:cNvSpPr>
            <a:spLocks noChangeArrowheads="1"/>
          </p:cNvSpPr>
          <p:nvPr/>
        </p:nvSpPr>
        <p:spPr bwMode="auto">
          <a:xfrm>
            <a:off x="5715000" y="2133600"/>
            <a:ext cx="457200" cy="457200"/>
          </a:xfrm>
          <a:prstGeom prst="ellipse">
            <a:avLst/>
          </a:prstGeom>
          <a:noFill/>
          <a:ln w="28575">
            <a:solidFill>
              <a:srgbClr val="9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9881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27432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45" name="Text Box 1034"/>
          <p:cNvSpPr txBox="1">
            <a:spLocks noChangeArrowheads="1"/>
          </p:cNvSpPr>
          <p:nvPr/>
        </p:nvSpPr>
        <p:spPr bwMode="auto">
          <a:xfrm>
            <a:off x="152400" y="3733800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800080"/>
                </a:solidFill>
              </a:rPr>
              <a:t>Compatible with observed BAU</a:t>
            </a:r>
            <a:endParaRPr lang="en-US" sz="1600">
              <a:solidFill>
                <a:srgbClr val="333399"/>
              </a:solidFill>
            </a:endParaRPr>
          </a:p>
        </p:txBody>
      </p:sp>
      <p:sp>
        <p:nvSpPr>
          <p:cNvPr id="116746" name="Line 1035"/>
          <p:cNvSpPr>
            <a:spLocks noChangeShapeType="1"/>
          </p:cNvSpPr>
          <p:nvPr/>
        </p:nvSpPr>
        <p:spPr bwMode="auto">
          <a:xfrm>
            <a:off x="1676400" y="4114800"/>
            <a:ext cx="838200" cy="228600"/>
          </a:xfrm>
          <a:prstGeom prst="line">
            <a:avLst/>
          </a:prstGeom>
          <a:noFill/>
          <a:ln w="28575">
            <a:solidFill>
              <a:srgbClr val="004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47" name="Text Box 1036"/>
          <p:cNvSpPr txBox="1">
            <a:spLocks noChangeArrowheads="1"/>
          </p:cNvSpPr>
          <p:nvPr/>
        </p:nvSpPr>
        <p:spPr bwMode="auto">
          <a:xfrm>
            <a:off x="1371600" y="62484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Li, Profumo, RM </a:t>
            </a:r>
            <a:r>
              <a:rPr lang="ja-JP" altLang="en-US" sz="1400">
                <a:solidFill>
                  <a:srgbClr val="800080"/>
                </a:solidFill>
              </a:rPr>
              <a:t>‘</a:t>
            </a:r>
            <a:r>
              <a:rPr lang="en-US" altLang="ja-JP" sz="1400">
                <a:solidFill>
                  <a:srgbClr val="800080"/>
                </a:solidFill>
              </a:rPr>
              <a:t>09-</a:t>
            </a:r>
            <a:r>
              <a:rPr lang="ja-JP" altLang="en-US" sz="1400">
                <a:solidFill>
                  <a:srgbClr val="800080"/>
                </a:solidFill>
              </a:rPr>
              <a:t>’</a:t>
            </a:r>
            <a:r>
              <a:rPr lang="en-US" altLang="ja-JP" sz="1400">
                <a:solidFill>
                  <a:srgbClr val="800080"/>
                </a:solidFill>
              </a:rPr>
              <a:t>10</a:t>
            </a:r>
            <a:endParaRPr lang="en-US" sz="1600">
              <a:solidFill>
                <a:srgbClr val="333399"/>
              </a:solidFill>
            </a:endParaRPr>
          </a:p>
        </p:txBody>
      </p:sp>
      <p:sp>
        <p:nvSpPr>
          <p:cNvPr id="116748" name="Text Box 1037"/>
          <p:cNvSpPr txBox="1">
            <a:spLocks noChangeArrowheads="1"/>
          </p:cNvSpPr>
          <p:nvPr/>
        </p:nvSpPr>
        <p:spPr bwMode="auto">
          <a:xfrm>
            <a:off x="152400" y="58674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3399"/>
                </a:solidFill>
              </a:rPr>
              <a:t>Next gen d</a:t>
            </a:r>
            <a:r>
              <a:rPr lang="en-US" sz="1600" baseline="-25000">
                <a:solidFill>
                  <a:srgbClr val="333399"/>
                </a:solidFill>
              </a:rPr>
              <a:t>n</a:t>
            </a:r>
            <a:endParaRPr lang="en-US" sz="1600">
              <a:solidFill>
                <a:srgbClr val="333399"/>
              </a:solidFill>
            </a:endParaRPr>
          </a:p>
        </p:txBody>
      </p:sp>
      <p:sp>
        <p:nvSpPr>
          <p:cNvPr id="116749" name="Line 1038"/>
          <p:cNvSpPr>
            <a:spLocks noChangeShapeType="1"/>
          </p:cNvSpPr>
          <p:nvPr/>
        </p:nvSpPr>
        <p:spPr bwMode="auto">
          <a:xfrm flipV="1">
            <a:off x="990600" y="5638800"/>
            <a:ext cx="1066800" cy="228600"/>
          </a:xfrm>
          <a:prstGeom prst="line">
            <a:avLst/>
          </a:prstGeom>
          <a:noFill/>
          <a:ln w="28575">
            <a:solidFill>
              <a:srgbClr val="004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50" name="Rectangle 1039"/>
          <p:cNvSpPr>
            <a:spLocks noChangeArrowheads="1"/>
          </p:cNvSpPr>
          <p:nvPr/>
        </p:nvSpPr>
        <p:spPr bwMode="auto">
          <a:xfrm>
            <a:off x="1371600" y="4495800"/>
            <a:ext cx="228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51" name="Text Box 1040"/>
          <p:cNvSpPr txBox="1">
            <a:spLocks noChangeArrowheads="1"/>
          </p:cNvSpPr>
          <p:nvPr/>
        </p:nvSpPr>
        <p:spPr bwMode="auto">
          <a:xfrm rot="-5400000">
            <a:off x="861219" y="4625181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i="0">
                <a:solidFill>
                  <a:srgbClr val="000000"/>
                </a:solidFill>
              </a:rPr>
              <a:t>sin(</a:t>
            </a:r>
            <a:r>
              <a:rPr lang="en-US" sz="1200" i="0">
                <a:solidFill>
                  <a:srgbClr val="00000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 i="0">
                <a:solidFill>
                  <a:srgbClr val="000000"/>
                </a:solidFill>
              </a:rPr>
              <a:t>M</a:t>
            </a:r>
            <a:r>
              <a:rPr lang="en-US" sz="1200" i="0" baseline="-25000">
                <a:solidFill>
                  <a:srgbClr val="000000"/>
                </a:solidFill>
              </a:rPr>
              <a:t>1</a:t>
            </a:r>
            <a:r>
              <a:rPr lang="en-US" sz="1200" i="0">
                <a:solidFill>
                  <a:srgbClr val="000000"/>
                </a:solidFill>
              </a:rPr>
              <a:t>b</a:t>
            </a:r>
            <a:r>
              <a:rPr lang="en-US" sz="1200" i="0" baseline="30000">
                <a:solidFill>
                  <a:srgbClr val="000000"/>
                </a:solidFill>
              </a:rPr>
              <a:t>*</a:t>
            </a:r>
            <a:r>
              <a:rPr lang="en-US" sz="1200" i="0">
                <a:solidFill>
                  <a:srgbClr val="000000"/>
                </a:solidFill>
              </a:rPr>
              <a:t>)</a:t>
            </a:r>
            <a:r>
              <a:rPr lang="en-US" i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16752" name="Group 1041"/>
          <p:cNvGrpSpPr>
            <a:grpSpLocks/>
          </p:cNvGrpSpPr>
          <p:nvPr/>
        </p:nvGrpSpPr>
        <p:grpSpPr bwMode="auto">
          <a:xfrm>
            <a:off x="3352800" y="3886200"/>
            <a:ext cx="533400" cy="152400"/>
            <a:chOff x="4752" y="2448"/>
            <a:chExt cx="384" cy="48"/>
          </a:xfrm>
        </p:grpSpPr>
        <p:sp>
          <p:nvSpPr>
            <p:cNvPr id="116815" name="AutoShape 1042"/>
            <p:cNvSpPr>
              <a:spLocks noChangeArrowheads="1"/>
            </p:cNvSpPr>
            <p:nvPr/>
          </p:nvSpPr>
          <p:spPr bwMode="auto">
            <a:xfrm>
              <a:off x="4752" y="2448"/>
              <a:ext cx="384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Line 1043"/>
            <p:cNvSpPr>
              <a:spLocks noChangeShapeType="1"/>
            </p:cNvSpPr>
            <p:nvPr/>
          </p:nvSpPr>
          <p:spPr bwMode="auto">
            <a:xfrm flipH="1">
              <a:off x="4752" y="2496"/>
              <a:ext cx="3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6753" name="Group 1044"/>
          <p:cNvGrpSpPr>
            <a:grpSpLocks/>
          </p:cNvGrpSpPr>
          <p:nvPr/>
        </p:nvGrpSpPr>
        <p:grpSpPr bwMode="auto">
          <a:xfrm>
            <a:off x="3124200" y="4953000"/>
            <a:ext cx="609600" cy="152400"/>
            <a:chOff x="4752" y="2448"/>
            <a:chExt cx="384" cy="48"/>
          </a:xfrm>
        </p:grpSpPr>
        <p:sp>
          <p:nvSpPr>
            <p:cNvPr id="116813" name="AutoShape 1045"/>
            <p:cNvSpPr>
              <a:spLocks noChangeArrowheads="1"/>
            </p:cNvSpPr>
            <p:nvPr/>
          </p:nvSpPr>
          <p:spPr bwMode="auto">
            <a:xfrm>
              <a:off x="4752" y="2448"/>
              <a:ext cx="384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4" name="Line 1046"/>
            <p:cNvSpPr>
              <a:spLocks noChangeShapeType="1"/>
            </p:cNvSpPr>
            <p:nvPr/>
          </p:nvSpPr>
          <p:spPr bwMode="auto">
            <a:xfrm flipH="1">
              <a:off x="4752" y="2496"/>
              <a:ext cx="3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6754" name="Group 1047"/>
          <p:cNvGrpSpPr>
            <a:grpSpLocks/>
          </p:cNvGrpSpPr>
          <p:nvPr/>
        </p:nvGrpSpPr>
        <p:grpSpPr bwMode="auto">
          <a:xfrm>
            <a:off x="3200400" y="5562600"/>
            <a:ext cx="609600" cy="152400"/>
            <a:chOff x="4752" y="2448"/>
            <a:chExt cx="384" cy="48"/>
          </a:xfrm>
        </p:grpSpPr>
        <p:sp>
          <p:nvSpPr>
            <p:cNvPr id="116811" name="AutoShape 1048"/>
            <p:cNvSpPr>
              <a:spLocks noChangeArrowheads="1"/>
            </p:cNvSpPr>
            <p:nvPr/>
          </p:nvSpPr>
          <p:spPr bwMode="auto">
            <a:xfrm>
              <a:off x="4752" y="2448"/>
              <a:ext cx="384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2" name="Line 1049"/>
            <p:cNvSpPr>
              <a:spLocks noChangeShapeType="1"/>
            </p:cNvSpPr>
            <p:nvPr/>
          </p:nvSpPr>
          <p:spPr bwMode="auto">
            <a:xfrm flipH="1">
              <a:off x="4752" y="2496"/>
              <a:ext cx="3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6755" name="Oval 1050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56" name="Group 1051"/>
          <p:cNvGrpSpPr>
            <a:grpSpLocks/>
          </p:cNvGrpSpPr>
          <p:nvPr/>
        </p:nvGrpSpPr>
        <p:grpSpPr bwMode="auto">
          <a:xfrm>
            <a:off x="3200400" y="4419600"/>
            <a:ext cx="1295400" cy="304800"/>
            <a:chOff x="4704" y="2736"/>
            <a:chExt cx="816" cy="192"/>
          </a:xfrm>
        </p:grpSpPr>
        <p:grpSp>
          <p:nvGrpSpPr>
            <p:cNvPr id="116806" name="Group 1052"/>
            <p:cNvGrpSpPr>
              <a:grpSpLocks/>
            </p:cNvGrpSpPr>
            <p:nvPr/>
          </p:nvGrpSpPr>
          <p:grpSpPr bwMode="auto">
            <a:xfrm>
              <a:off x="4752" y="2736"/>
              <a:ext cx="384" cy="192"/>
              <a:chOff x="4752" y="2448"/>
              <a:chExt cx="384" cy="48"/>
            </a:xfrm>
          </p:grpSpPr>
          <p:sp>
            <p:nvSpPr>
              <p:cNvPr id="116809" name="AutoShape 1053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384" cy="4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810" name="Line 1054"/>
              <p:cNvSpPr>
                <a:spLocks noChangeShapeType="1"/>
              </p:cNvSpPr>
              <p:nvPr/>
            </p:nvSpPr>
            <p:spPr bwMode="auto">
              <a:xfrm flipH="1">
                <a:off x="4752" y="249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9903" name="Rectangle 1055"/>
            <p:cNvSpPr>
              <a:spLocks noChangeArrowheads="1"/>
            </p:cNvSpPr>
            <p:nvPr/>
          </p:nvSpPr>
          <p:spPr bwMode="auto">
            <a:xfrm>
              <a:off x="4704" y="2736"/>
              <a:ext cx="768" cy="192"/>
            </a:xfrm>
            <a:prstGeom prst="rect">
              <a:avLst/>
            </a:prstGeom>
            <a:solidFill>
              <a:srgbClr val="D9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7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08" name="Text Box 1056"/>
            <p:cNvSpPr txBox="1">
              <a:spLocks noChangeArrowheads="1"/>
            </p:cNvSpPr>
            <p:nvPr/>
          </p:nvSpPr>
          <p:spPr bwMode="auto">
            <a:xfrm>
              <a:off x="4704" y="2736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333399"/>
                  </a:solidFill>
                </a:rPr>
                <a:t> d</a:t>
              </a:r>
              <a:r>
                <a:rPr lang="en-US" sz="1200" baseline="-25000">
                  <a:solidFill>
                    <a:srgbClr val="333399"/>
                  </a:solidFill>
                </a:rPr>
                <a:t>n</a:t>
              </a:r>
              <a:r>
                <a:rPr lang="en-US" sz="1200">
                  <a:solidFill>
                    <a:srgbClr val="333399"/>
                  </a:solidFill>
                </a:rPr>
                <a:t> = 10</a:t>
              </a:r>
              <a:r>
                <a:rPr lang="en-US" sz="1200" baseline="30000">
                  <a:solidFill>
                    <a:srgbClr val="333399"/>
                  </a:solidFill>
                </a:rPr>
                <a:t>-27</a:t>
              </a:r>
              <a:r>
                <a:rPr lang="en-US" sz="1200">
                  <a:solidFill>
                    <a:srgbClr val="333399"/>
                  </a:solidFill>
                </a:rPr>
                <a:t> e cm</a:t>
              </a:r>
            </a:p>
          </p:txBody>
        </p:sp>
      </p:grpSp>
      <p:sp>
        <p:nvSpPr>
          <p:cNvPr id="116757" name="Oval 1063"/>
          <p:cNvSpPr>
            <a:spLocks noChangeArrowheads="1"/>
          </p:cNvSpPr>
          <p:nvPr/>
        </p:nvSpPr>
        <p:spPr bwMode="auto">
          <a:xfrm>
            <a:off x="3276600" y="4953000"/>
            <a:ext cx="76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58" name="Line 1064"/>
          <p:cNvSpPr>
            <a:spLocks noChangeShapeType="1"/>
          </p:cNvSpPr>
          <p:nvPr/>
        </p:nvSpPr>
        <p:spPr bwMode="auto">
          <a:xfrm>
            <a:off x="3200400" y="5105400"/>
            <a:ext cx="68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59" name="Line 1065"/>
          <p:cNvSpPr>
            <a:spLocks noChangeShapeType="1"/>
          </p:cNvSpPr>
          <p:nvPr/>
        </p:nvSpPr>
        <p:spPr bwMode="auto">
          <a:xfrm>
            <a:off x="3352800" y="4038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0" name="AutoShape 1066"/>
          <p:cNvSpPr>
            <a:spLocks noChangeArrowheads="1"/>
          </p:cNvSpPr>
          <p:nvPr/>
        </p:nvSpPr>
        <p:spPr bwMode="auto">
          <a:xfrm>
            <a:off x="3276600" y="39624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1" name="AutoShape 1067"/>
          <p:cNvSpPr>
            <a:spLocks noChangeArrowheads="1"/>
          </p:cNvSpPr>
          <p:nvPr/>
        </p:nvSpPr>
        <p:spPr bwMode="auto">
          <a:xfrm>
            <a:off x="3276600" y="4038600"/>
            <a:ext cx="152400" cy="76200"/>
          </a:xfrm>
          <a:prstGeom prst="parallelogram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2" name="Group 1068"/>
          <p:cNvGrpSpPr>
            <a:grpSpLocks/>
          </p:cNvGrpSpPr>
          <p:nvPr/>
        </p:nvGrpSpPr>
        <p:grpSpPr bwMode="auto">
          <a:xfrm>
            <a:off x="1447800" y="1219200"/>
            <a:ext cx="2667000" cy="1231900"/>
            <a:chOff x="3504" y="1248"/>
            <a:chExt cx="1680" cy="776"/>
          </a:xfrm>
        </p:grpSpPr>
        <p:pic>
          <p:nvPicPr>
            <p:cNvPr id="79917" name="Picture 10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48"/>
              <a:ext cx="1536" cy="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6794" name="Rectangle 1070"/>
            <p:cNvSpPr>
              <a:spLocks noChangeArrowheads="1"/>
            </p:cNvSpPr>
            <p:nvPr/>
          </p:nvSpPr>
          <p:spPr bwMode="auto">
            <a:xfrm>
              <a:off x="3744" y="1776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95" name="Rectangle 1071"/>
            <p:cNvSpPr>
              <a:spLocks noChangeArrowheads="1"/>
            </p:cNvSpPr>
            <p:nvPr/>
          </p:nvSpPr>
          <p:spPr bwMode="auto">
            <a:xfrm>
              <a:off x="4704" y="1776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96" name="Rectangle 1072"/>
            <p:cNvSpPr>
              <a:spLocks noChangeArrowheads="1"/>
            </p:cNvSpPr>
            <p:nvPr/>
          </p:nvSpPr>
          <p:spPr bwMode="auto">
            <a:xfrm>
              <a:off x="4224" y="1440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97" name="Rectangle 1073"/>
            <p:cNvSpPr>
              <a:spLocks noChangeArrowheads="1"/>
            </p:cNvSpPr>
            <p:nvPr/>
          </p:nvSpPr>
          <p:spPr bwMode="auto">
            <a:xfrm>
              <a:off x="4224" y="1920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98" name="Rectangle 1074"/>
            <p:cNvSpPr>
              <a:spLocks noChangeArrowheads="1"/>
            </p:cNvSpPr>
            <p:nvPr/>
          </p:nvSpPr>
          <p:spPr bwMode="auto">
            <a:xfrm>
              <a:off x="4512" y="1296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99" name="Text Box 1075"/>
            <p:cNvSpPr txBox="1">
              <a:spLocks noChangeArrowheads="1"/>
            </p:cNvSpPr>
            <p:nvPr/>
          </p:nvSpPr>
          <p:spPr bwMode="auto">
            <a:xfrm>
              <a:off x="3744" y="168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f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800" name="Text Box 1076"/>
            <p:cNvSpPr txBox="1">
              <a:spLocks noChangeArrowheads="1"/>
            </p:cNvSpPr>
            <p:nvPr/>
          </p:nvSpPr>
          <p:spPr bwMode="auto">
            <a:xfrm>
              <a:off x="4752" y="168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f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801" name="Text Box 1077"/>
            <p:cNvSpPr txBox="1">
              <a:spLocks noChangeArrowheads="1"/>
            </p:cNvSpPr>
            <p:nvPr/>
          </p:nvSpPr>
          <p:spPr bwMode="auto">
            <a:xfrm>
              <a:off x="4176" y="1344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f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802" name="Text Box 1078"/>
            <p:cNvSpPr txBox="1">
              <a:spLocks noChangeArrowheads="1"/>
            </p:cNvSpPr>
            <p:nvPr/>
          </p:nvSpPr>
          <p:spPr bwMode="auto">
            <a:xfrm>
              <a:off x="4176" y="168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V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803" name="Text Box 1079"/>
            <p:cNvSpPr txBox="1">
              <a:spLocks noChangeArrowheads="1"/>
            </p:cNvSpPr>
            <p:nvPr/>
          </p:nvSpPr>
          <p:spPr bwMode="auto">
            <a:xfrm>
              <a:off x="4752" y="1248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Symbol" charset="0"/>
                  <a:sym typeface="Symbol" charset="0"/>
                </a:rPr>
                <a:t></a:t>
              </a: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g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804" name="Text Box 1080"/>
            <p:cNvSpPr txBox="1">
              <a:spLocks noChangeArrowheads="1"/>
            </p:cNvSpPr>
            <p:nvPr/>
          </p:nvSpPr>
          <p:spPr bwMode="auto">
            <a:xfrm>
              <a:off x="4176" y="12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~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6805" name="Text Box 1081"/>
            <p:cNvSpPr txBox="1">
              <a:spLocks noChangeArrowheads="1"/>
            </p:cNvSpPr>
            <p:nvPr/>
          </p:nvSpPr>
          <p:spPr bwMode="auto">
            <a:xfrm>
              <a:off x="4176" y="1584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~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pic>
        <p:nvPicPr>
          <p:cNvPr id="11676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27432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4" name="Rectangle 2"/>
          <p:cNvSpPr>
            <a:spLocks noChangeArrowheads="1"/>
          </p:cNvSpPr>
          <p:nvPr/>
        </p:nvSpPr>
        <p:spPr bwMode="auto">
          <a:xfrm>
            <a:off x="6553200" y="5105400"/>
            <a:ext cx="6096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5" name="Rectangle 64"/>
          <p:cNvSpPr>
            <a:spLocks noChangeArrowheads="1"/>
          </p:cNvSpPr>
          <p:nvPr/>
        </p:nvSpPr>
        <p:spPr bwMode="auto">
          <a:xfrm flipV="1">
            <a:off x="6553200" y="4572000"/>
            <a:ext cx="6096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6" name="Group 1057"/>
          <p:cNvGrpSpPr>
            <a:grpSpLocks/>
          </p:cNvGrpSpPr>
          <p:nvPr/>
        </p:nvGrpSpPr>
        <p:grpSpPr bwMode="auto">
          <a:xfrm>
            <a:off x="6629400" y="3962400"/>
            <a:ext cx="1295400" cy="304800"/>
            <a:chOff x="4704" y="2736"/>
            <a:chExt cx="816" cy="192"/>
          </a:xfrm>
        </p:grpSpPr>
        <p:grpSp>
          <p:nvGrpSpPr>
            <p:cNvPr id="116788" name="Group 1058"/>
            <p:cNvGrpSpPr>
              <a:grpSpLocks/>
            </p:cNvGrpSpPr>
            <p:nvPr/>
          </p:nvGrpSpPr>
          <p:grpSpPr bwMode="auto">
            <a:xfrm>
              <a:off x="4752" y="2736"/>
              <a:ext cx="384" cy="192"/>
              <a:chOff x="4752" y="2448"/>
              <a:chExt cx="384" cy="48"/>
            </a:xfrm>
          </p:grpSpPr>
          <p:sp>
            <p:nvSpPr>
              <p:cNvPr id="116791" name="AutoShape 1059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384" cy="4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792" name="Line 1060"/>
              <p:cNvSpPr>
                <a:spLocks noChangeShapeType="1"/>
              </p:cNvSpPr>
              <p:nvPr/>
            </p:nvSpPr>
            <p:spPr bwMode="auto">
              <a:xfrm flipH="1">
                <a:off x="4752" y="249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8" name="Rectangle 1061"/>
            <p:cNvSpPr>
              <a:spLocks noChangeArrowheads="1"/>
            </p:cNvSpPr>
            <p:nvPr/>
          </p:nvSpPr>
          <p:spPr bwMode="auto">
            <a:xfrm>
              <a:off x="4704" y="2736"/>
              <a:ext cx="768" cy="192"/>
            </a:xfrm>
            <a:prstGeom prst="rect">
              <a:avLst/>
            </a:prstGeom>
            <a:solidFill>
              <a:srgbClr val="D9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7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90" name="Text Box 1062"/>
            <p:cNvSpPr txBox="1">
              <a:spLocks noChangeArrowheads="1"/>
            </p:cNvSpPr>
            <p:nvPr/>
          </p:nvSpPr>
          <p:spPr bwMode="auto">
            <a:xfrm>
              <a:off x="4704" y="2736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333399"/>
                  </a:solidFill>
                </a:rPr>
                <a:t> d</a:t>
              </a:r>
              <a:r>
                <a:rPr lang="en-US" sz="1200" baseline="-25000">
                  <a:solidFill>
                    <a:srgbClr val="333399"/>
                  </a:solidFill>
                </a:rPr>
                <a:t>e</a:t>
              </a:r>
              <a:r>
                <a:rPr lang="en-US" sz="1200">
                  <a:solidFill>
                    <a:srgbClr val="333399"/>
                  </a:solidFill>
                </a:rPr>
                <a:t> = 10</a:t>
              </a:r>
              <a:r>
                <a:rPr lang="en-US" sz="1200" baseline="30000">
                  <a:solidFill>
                    <a:srgbClr val="333399"/>
                  </a:solidFill>
                </a:rPr>
                <a:t>-28</a:t>
              </a:r>
              <a:r>
                <a:rPr lang="en-US" sz="1200">
                  <a:solidFill>
                    <a:srgbClr val="333399"/>
                  </a:solidFill>
                </a:rPr>
                <a:t> e cm</a:t>
              </a:r>
            </a:p>
          </p:txBody>
        </p:sp>
      </p:grpSp>
      <p:grpSp>
        <p:nvGrpSpPr>
          <p:cNvPr id="116767" name="Group 1057"/>
          <p:cNvGrpSpPr>
            <a:grpSpLocks/>
          </p:cNvGrpSpPr>
          <p:nvPr/>
        </p:nvGrpSpPr>
        <p:grpSpPr bwMode="auto">
          <a:xfrm>
            <a:off x="6553200" y="5029200"/>
            <a:ext cx="1295400" cy="304800"/>
            <a:chOff x="4704" y="2736"/>
            <a:chExt cx="816" cy="192"/>
          </a:xfrm>
        </p:grpSpPr>
        <p:grpSp>
          <p:nvGrpSpPr>
            <p:cNvPr id="116783" name="Group 1058"/>
            <p:cNvGrpSpPr>
              <a:grpSpLocks/>
            </p:cNvGrpSpPr>
            <p:nvPr/>
          </p:nvGrpSpPr>
          <p:grpSpPr bwMode="auto">
            <a:xfrm>
              <a:off x="4752" y="2736"/>
              <a:ext cx="384" cy="192"/>
              <a:chOff x="4752" y="2448"/>
              <a:chExt cx="384" cy="48"/>
            </a:xfrm>
          </p:grpSpPr>
          <p:sp>
            <p:nvSpPr>
              <p:cNvPr id="116786" name="AutoShape 1059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384" cy="4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787" name="Line 1060"/>
              <p:cNvSpPr>
                <a:spLocks noChangeShapeType="1"/>
              </p:cNvSpPr>
              <p:nvPr/>
            </p:nvSpPr>
            <p:spPr bwMode="auto">
              <a:xfrm flipH="1">
                <a:off x="4752" y="249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4" name="Rectangle 1061"/>
            <p:cNvSpPr>
              <a:spLocks noChangeArrowheads="1"/>
            </p:cNvSpPr>
            <p:nvPr/>
          </p:nvSpPr>
          <p:spPr bwMode="auto">
            <a:xfrm>
              <a:off x="4704" y="2736"/>
              <a:ext cx="768" cy="192"/>
            </a:xfrm>
            <a:prstGeom prst="rect">
              <a:avLst/>
            </a:prstGeom>
            <a:solidFill>
              <a:srgbClr val="D9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7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85" name="Text Box 1062"/>
            <p:cNvSpPr txBox="1">
              <a:spLocks noChangeArrowheads="1"/>
            </p:cNvSpPr>
            <p:nvPr/>
          </p:nvSpPr>
          <p:spPr bwMode="auto">
            <a:xfrm>
              <a:off x="4704" y="2736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333399"/>
                  </a:solidFill>
                </a:rPr>
                <a:t> d</a:t>
              </a:r>
              <a:r>
                <a:rPr lang="en-US" sz="1200" baseline="-25000">
                  <a:solidFill>
                    <a:srgbClr val="333399"/>
                  </a:solidFill>
                </a:rPr>
                <a:t>e</a:t>
              </a:r>
              <a:r>
                <a:rPr lang="en-US" sz="1200">
                  <a:solidFill>
                    <a:srgbClr val="333399"/>
                  </a:solidFill>
                </a:rPr>
                <a:t> = 10</a:t>
              </a:r>
              <a:r>
                <a:rPr lang="en-US" sz="1200" baseline="30000">
                  <a:solidFill>
                    <a:srgbClr val="333399"/>
                  </a:solidFill>
                </a:rPr>
                <a:t>-29</a:t>
              </a:r>
              <a:r>
                <a:rPr lang="en-US" sz="1200">
                  <a:solidFill>
                    <a:srgbClr val="333399"/>
                  </a:solidFill>
                </a:rPr>
                <a:t> e cm</a:t>
              </a:r>
            </a:p>
          </p:txBody>
        </p:sp>
      </p:grpSp>
      <p:sp>
        <p:nvSpPr>
          <p:cNvPr id="116768" name="Rectangle 77"/>
          <p:cNvSpPr>
            <a:spLocks noChangeArrowheads="1"/>
          </p:cNvSpPr>
          <p:nvPr/>
        </p:nvSpPr>
        <p:spPr bwMode="auto">
          <a:xfrm flipV="1">
            <a:off x="6553200" y="5638800"/>
            <a:ext cx="6096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9" name="Text Box 1037"/>
          <p:cNvSpPr txBox="1">
            <a:spLocks noChangeArrowheads="1"/>
          </p:cNvSpPr>
          <p:nvPr/>
        </p:nvSpPr>
        <p:spPr bwMode="auto">
          <a:xfrm>
            <a:off x="7620000" y="54864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3399"/>
                </a:solidFill>
              </a:rPr>
              <a:t>Next gen d</a:t>
            </a:r>
            <a:r>
              <a:rPr lang="en-US" sz="1600" baseline="-25000">
                <a:solidFill>
                  <a:srgbClr val="333399"/>
                </a:solidFill>
              </a:rPr>
              <a:t>e</a:t>
            </a:r>
            <a:endParaRPr lang="en-US" sz="1600">
              <a:solidFill>
                <a:srgbClr val="333399"/>
              </a:solidFill>
            </a:endParaRPr>
          </a:p>
        </p:txBody>
      </p:sp>
      <p:sp>
        <p:nvSpPr>
          <p:cNvPr id="116770" name="Rectangle 80"/>
          <p:cNvSpPr>
            <a:spLocks noChangeArrowheads="1"/>
          </p:cNvSpPr>
          <p:nvPr/>
        </p:nvSpPr>
        <p:spPr bwMode="auto">
          <a:xfrm rot="16200000" flipV="1">
            <a:off x="4495800" y="4800600"/>
            <a:ext cx="6096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1" name="Text Box 1040"/>
          <p:cNvSpPr txBox="1">
            <a:spLocks noChangeArrowheads="1"/>
          </p:cNvSpPr>
          <p:nvPr/>
        </p:nvSpPr>
        <p:spPr bwMode="auto">
          <a:xfrm rot="-5400000">
            <a:off x="4214019" y="4701381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i="0">
                <a:solidFill>
                  <a:srgbClr val="000000"/>
                </a:solidFill>
              </a:rPr>
              <a:t>sin(</a:t>
            </a:r>
            <a:r>
              <a:rPr lang="en-US" sz="1200" i="0">
                <a:solidFill>
                  <a:srgbClr val="00000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 i="0">
                <a:solidFill>
                  <a:srgbClr val="000000"/>
                </a:solidFill>
              </a:rPr>
              <a:t>M</a:t>
            </a:r>
            <a:r>
              <a:rPr lang="en-US" sz="1200" i="0" baseline="-25000">
                <a:solidFill>
                  <a:srgbClr val="000000"/>
                </a:solidFill>
              </a:rPr>
              <a:t>1</a:t>
            </a:r>
            <a:r>
              <a:rPr lang="en-US" sz="1200" i="0">
                <a:solidFill>
                  <a:srgbClr val="000000"/>
                </a:solidFill>
              </a:rPr>
              <a:t>b</a:t>
            </a:r>
            <a:r>
              <a:rPr lang="en-US" sz="1200" i="0" baseline="30000">
                <a:solidFill>
                  <a:srgbClr val="000000"/>
                </a:solidFill>
              </a:rPr>
              <a:t>*</a:t>
            </a:r>
            <a:r>
              <a:rPr lang="en-US" sz="1200" i="0">
                <a:solidFill>
                  <a:srgbClr val="000000"/>
                </a:solidFill>
              </a:rPr>
              <a:t>)</a:t>
            </a:r>
            <a:r>
              <a:rPr lang="en-US" i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6772" name="Text Box 1082"/>
          <p:cNvSpPr txBox="1">
            <a:spLocks noChangeArrowheads="1"/>
          </p:cNvSpPr>
          <p:nvPr/>
        </p:nvSpPr>
        <p:spPr bwMode="auto">
          <a:xfrm>
            <a:off x="4191000" y="6248400"/>
            <a:ext cx="198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800080"/>
                </a:solidFill>
              </a:rPr>
              <a:t>Compressed spectrum 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116773" name="Line 1083"/>
          <p:cNvSpPr>
            <a:spLocks noChangeShapeType="1"/>
          </p:cNvSpPr>
          <p:nvPr/>
        </p:nvSpPr>
        <p:spPr bwMode="auto">
          <a:xfrm flipV="1">
            <a:off x="4953000" y="5562600"/>
            <a:ext cx="1143000" cy="685800"/>
          </a:xfrm>
          <a:prstGeom prst="line">
            <a:avLst/>
          </a:prstGeom>
          <a:noFill/>
          <a:ln w="28575">
            <a:solidFill>
              <a:srgbClr val="004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4" name="Line 1083"/>
          <p:cNvSpPr>
            <a:spLocks noChangeShapeType="1"/>
          </p:cNvSpPr>
          <p:nvPr/>
        </p:nvSpPr>
        <p:spPr bwMode="auto">
          <a:xfrm flipH="1" flipV="1">
            <a:off x="2971800" y="5486400"/>
            <a:ext cx="1981200" cy="762000"/>
          </a:xfrm>
          <a:prstGeom prst="line">
            <a:avLst/>
          </a:prstGeom>
          <a:noFill/>
          <a:ln w="28575">
            <a:solidFill>
              <a:srgbClr val="004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75" name="Group 1057"/>
          <p:cNvGrpSpPr>
            <a:grpSpLocks/>
          </p:cNvGrpSpPr>
          <p:nvPr/>
        </p:nvGrpSpPr>
        <p:grpSpPr bwMode="auto">
          <a:xfrm>
            <a:off x="3124200" y="5486400"/>
            <a:ext cx="1295400" cy="304800"/>
            <a:chOff x="4704" y="2736"/>
            <a:chExt cx="816" cy="192"/>
          </a:xfrm>
        </p:grpSpPr>
        <p:grpSp>
          <p:nvGrpSpPr>
            <p:cNvPr id="116778" name="Group 1058"/>
            <p:cNvGrpSpPr>
              <a:grpSpLocks/>
            </p:cNvGrpSpPr>
            <p:nvPr/>
          </p:nvGrpSpPr>
          <p:grpSpPr bwMode="auto">
            <a:xfrm>
              <a:off x="4752" y="2736"/>
              <a:ext cx="384" cy="192"/>
              <a:chOff x="4752" y="2448"/>
              <a:chExt cx="384" cy="48"/>
            </a:xfrm>
          </p:grpSpPr>
          <p:sp>
            <p:nvSpPr>
              <p:cNvPr id="116781" name="AutoShape 1059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384" cy="4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782" name="Line 1060"/>
              <p:cNvSpPr>
                <a:spLocks noChangeShapeType="1"/>
              </p:cNvSpPr>
              <p:nvPr/>
            </p:nvSpPr>
            <p:spPr bwMode="auto">
              <a:xfrm flipH="1">
                <a:off x="4752" y="249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88" name="Rectangle 1061"/>
            <p:cNvSpPr>
              <a:spLocks noChangeArrowheads="1"/>
            </p:cNvSpPr>
            <p:nvPr/>
          </p:nvSpPr>
          <p:spPr bwMode="auto">
            <a:xfrm>
              <a:off x="4704" y="2736"/>
              <a:ext cx="768" cy="192"/>
            </a:xfrm>
            <a:prstGeom prst="rect">
              <a:avLst/>
            </a:prstGeom>
            <a:solidFill>
              <a:srgbClr val="D9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7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80" name="Text Box 1062"/>
            <p:cNvSpPr txBox="1">
              <a:spLocks noChangeArrowheads="1"/>
            </p:cNvSpPr>
            <p:nvPr/>
          </p:nvSpPr>
          <p:spPr bwMode="auto">
            <a:xfrm>
              <a:off x="4704" y="2736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333399"/>
                  </a:solidFill>
                </a:rPr>
                <a:t> d</a:t>
              </a:r>
              <a:r>
                <a:rPr lang="en-US" sz="1200" baseline="-25000">
                  <a:solidFill>
                    <a:srgbClr val="333399"/>
                  </a:solidFill>
                </a:rPr>
                <a:t>n</a:t>
              </a:r>
              <a:r>
                <a:rPr lang="en-US" sz="1200">
                  <a:solidFill>
                    <a:srgbClr val="333399"/>
                  </a:solidFill>
                </a:rPr>
                <a:t> = 10</a:t>
              </a:r>
              <a:r>
                <a:rPr lang="en-US" sz="1200" baseline="30000">
                  <a:solidFill>
                    <a:srgbClr val="333399"/>
                  </a:solidFill>
                </a:rPr>
                <a:t>-28</a:t>
              </a:r>
              <a:r>
                <a:rPr lang="en-US" sz="1200">
                  <a:solidFill>
                    <a:srgbClr val="333399"/>
                  </a:solidFill>
                </a:rPr>
                <a:t> e cm</a:t>
              </a:r>
            </a:p>
          </p:txBody>
        </p:sp>
      </p:grpSp>
      <p:sp>
        <p:nvSpPr>
          <p:cNvPr id="116776" name="Text Box 1037"/>
          <p:cNvSpPr txBox="1">
            <a:spLocks noChangeArrowheads="1"/>
          </p:cNvSpPr>
          <p:nvPr/>
        </p:nvSpPr>
        <p:spPr bwMode="auto">
          <a:xfrm>
            <a:off x="7848600" y="39624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333399"/>
                </a:solidFill>
              </a:rPr>
              <a:t>ACME: </a:t>
            </a:r>
            <a:r>
              <a:rPr lang="en-US" sz="1200" dirty="0" err="1">
                <a:solidFill>
                  <a:srgbClr val="333399"/>
                </a:solidFill>
              </a:rPr>
              <a:t>ThO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116777" name="Line 1038"/>
          <p:cNvSpPr>
            <a:spLocks noChangeShapeType="1"/>
          </p:cNvSpPr>
          <p:nvPr/>
        </p:nvSpPr>
        <p:spPr bwMode="auto">
          <a:xfrm flipH="1" flipV="1">
            <a:off x="6705600" y="5410200"/>
            <a:ext cx="914400" cy="228600"/>
          </a:xfrm>
          <a:prstGeom prst="line">
            <a:avLst/>
          </a:prstGeom>
          <a:noFill/>
          <a:ln w="28575">
            <a:solidFill>
              <a:srgbClr val="004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57200" y="159326"/>
            <a:ext cx="7924800" cy="45720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i="1" kern="0" dirty="0" smtClean="0">
                <a:solidFill>
                  <a:schemeClr val="accent2"/>
                </a:solidFill>
              </a:rPr>
              <a:t>Origin of the resonant behavior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7200" y="929965"/>
            <a:ext cx="83582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Particles involved in EWB mix through v(x) 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~ m</a:t>
            </a:r>
            <a:r>
              <a:rPr lang="en-US" baseline="-25000" dirty="0"/>
              <a:t>2</a:t>
            </a:r>
            <a:r>
              <a:rPr lang="en-US" dirty="0"/>
              <a:t>  one has maximal mixing and </a:t>
            </a:r>
            <a:r>
              <a:rPr lang="en-US" dirty="0" smtClean="0"/>
              <a:t>maximal </a:t>
            </a:r>
            <a:r>
              <a:rPr lang="en-US" dirty="0" err="1" smtClean="0"/>
              <a:t>Losc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Behavior </a:t>
            </a:r>
            <a:r>
              <a:rPr lang="en-US" dirty="0"/>
              <a:t>controlled by  </a:t>
            </a:r>
            <a:r>
              <a:rPr lang="en-US" dirty="0" err="1"/>
              <a:t>L</a:t>
            </a:r>
            <a:r>
              <a:rPr lang="en-US" baseline="-25000" dirty="0" err="1"/>
              <a:t>w</a:t>
            </a:r>
            <a:r>
              <a:rPr lang="en-US" dirty="0"/>
              <a:t>   vs   </a:t>
            </a:r>
            <a:r>
              <a:rPr lang="en-US" dirty="0" err="1"/>
              <a:t>L</a:t>
            </a:r>
            <a:r>
              <a:rPr lang="en-US" baseline="-25000" dirty="0" err="1"/>
              <a:t>osc</a:t>
            </a:r>
            <a:r>
              <a:rPr lang="en-US" dirty="0"/>
              <a:t> = 2π </a:t>
            </a:r>
            <a:r>
              <a:rPr lang="en-US" dirty="0" err="1"/>
              <a:t>v</a:t>
            </a:r>
            <a:r>
              <a:rPr lang="en-US" baseline="-25000" dirty="0" err="1"/>
              <a:t>rel</a:t>
            </a:r>
            <a:r>
              <a:rPr lang="en-US" dirty="0"/>
              <a:t>/(ω1 - ω2)   vs 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coll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Resonant enhancement due to non-adiabatic evolution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osc</a:t>
            </a:r>
            <a:r>
              <a:rPr lang="en-US" dirty="0" smtClean="0"/>
              <a:t>/</a:t>
            </a:r>
            <a:r>
              <a:rPr lang="en-US" dirty="0" err="1" smtClean="0"/>
              <a:t>L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 </a:t>
            </a:r>
            <a:r>
              <a:rPr lang="en-US" dirty="0" smtClean="0"/>
              <a:t>  &gt;&gt; 1)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Analogy </a:t>
            </a:r>
            <a:r>
              <a:rPr lang="en-US" dirty="0"/>
              <a:t>with spin 1/2 in external t-dependent </a:t>
            </a:r>
            <a:r>
              <a:rPr lang="en-US" dirty="0" smtClean="0"/>
              <a:t>magnetic field</a:t>
            </a:r>
            <a:r>
              <a:rPr lang="en-US" dirty="0"/>
              <a:t>.</a:t>
            </a:r>
          </a:p>
        </p:txBody>
      </p:sp>
      <p:grpSp>
        <p:nvGrpSpPr>
          <p:cNvPr id="52" name="Group 155"/>
          <p:cNvGrpSpPr/>
          <p:nvPr/>
        </p:nvGrpSpPr>
        <p:grpSpPr>
          <a:xfrm>
            <a:off x="141082" y="4170531"/>
            <a:ext cx="3170156" cy="2415360"/>
            <a:chOff x="-1" y="-283974"/>
            <a:chExt cx="4488886" cy="3041893"/>
          </a:xfrm>
        </p:grpSpPr>
        <p:grpSp>
          <p:nvGrpSpPr>
            <p:cNvPr id="53" name="Group 152"/>
            <p:cNvGrpSpPr/>
            <p:nvPr/>
          </p:nvGrpSpPr>
          <p:grpSpPr>
            <a:xfrm>
              <a:off x="-1" y="-283974"/>
              <a:ext cx="4488886" cy="3041893"/>
              <a:chOff x="0" y="-283973"/>
              <a:chExt cx="4488884" cy="3041891"/>
            </a:xfrm>
          </p:grpSpPr>
          <p:grpSp>
            <p:nvGrpSpPr>
              <p:cNvPr id="56" name="Group 149"/>
              <p:cNvGrpSpPr/>
              <p:nvPr/>
            </p:nvGrpSpPr>
            <p:grpSpPr>
              <a:xfrm>
                <a:off x="0" y="-283973"/>
                <a:ext cx="4488884" cy="2505414"/>
                <a:chOff x="0" y="-283973"/>
                <a:chExt cx="4488883" cy="2505413"/>
              </a:xfrm>
            </p:grpSpPr>
            <p:pic>
              <p:nvPicPr>
                <p:cNvPr id="59" name="dropped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576" y="-281933"/>
                  <a:ext cx="4470307" cy="250337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0" name="Shape 147"/>
                <p:cNvSpPr/>
                <p:nvPr/>
              </p:nvSpPr>
              <p:spPr>
                <a:xfrm>
                  <a:off x="2128206" y="-283973"/>
                  <a:ext cx="962507" cy="2331400"/>
                </a:xfrm>
                <a:prstGeom prst="rect">
                  <a:avLst/>
                </a:prstGeom>
                <a:solidFill>
                  <a:srgbClr val="FEC700">
                    <a:alpha val="4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pic>
              <p:nvPicPr>
                <p:cNvPr id="61" name="dropped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4449" cy="22214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57" name="Shape 150"/>
              <p:cNvSpPr/>
              <p:nvPr/>
            </p:nvSpPr>
            <p:spPr>
              <a:xfrm>
                <a:off x="1610796" y="2163580"/>
                <a:ext cx="1319313" cy="5943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/>
              <a:p>
                <a:pPr marL="57799" marR="57799" algn="l" defTabSz="1295400">
                  <a:defRPr sz="24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dirty="0" smtClean="0"/>
                  <a:t>x</a:t>
                </a:r>
                <a:r>
                  <a:rPr dirty="0" smtClean="0"/>
                  <a:t>(T</a:t>
                </a:r>
                <a:r>
                  <a:rPr baseline="31999" dirty="0" smtClean="0"/>
                  <a:t>-1</a:t>
                </a:r>
                <a:r>
                  <a:rPr dirty="0"/>
                  <a:t>)</a:t>
                </a:r>
              </a:p>
            </p:txBody>
          </p:sp>
          <p:sp>
            <p:nvSpPr>
              <p:cNvPr id="58" name="Shape 151"/>
              <p:cNvSpPr/>
              <p:nvPr/>
            </p:nvSpPr>
            <p:spPr>
              <a:xfrm flipH="1" flipV="1">
                <a:off x="1528543" y="1202453"/>
                <a:ext cx="1819473" cy="9891"/>
              </a:xfrm>
              <a:prstGeom prst="line">
                <a:avLst/>
              </a:prstGeom>
              <a:noFill/>
              <a:ln w="38100" cap="flat">
                <a:solidFill>
                  <a:srgbClr val="FF4013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54" name="Shape 153"/>
            <p:cNvSpPr/>
            <p:nvPr/>
          </p:nvSpPr>
          <p:spPr>
            <a:xfrm>
              <a:off x="790145" y="184748"/>
              <a:ext cx="106174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dirty="0"/>
                <a:t>BROKEN</a:t>
              </a:r>
            </a:p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dirty="0"/>
                <a:t> PHASE</a:t>
              </a:r>
            </a:p>
          </p:txBody>
        </p:sp>
        <p:sp>
          <p:nvSpPr>
            <p:cNvPr id="55" name="Shape 154"/>
            <p:cNvSpPr/>
            <p:nvPr/>
          </p:nvSpPr>
          <p:spPr>
            <a:xfrm>
              <a:off x="2837444" y="139289"/>
              <a:ext cx="1402073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dirty="0"/>
                <a:t>UNBROKEN</a:t>
              </a:r>
            </a:p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dirty="0"/>
                <a:t> PHASE</a:t>
              </a:r>
            </a:p>
          </p:txBody>
        </p:sp>
      </p:grpSp>
      <p:grpSp>
        <p:nvGrpSpPr>
          <p:cNvPr id="73" name="Group 139"/>
          <p:cNvGrpSpPr/>
          <p:nvPr/>
        </p:nvGrpSpPr>
        <p:grpSpPr>
          <a:xfrm>
            <a:off x="5153891" y="3976254"/>
            <a:ext cx="3881162" cy="2581003"/>
            <a:chOff x="0" y="138539"/>
            <a:chExt cx="4140201" cy="2755987"/>
          </a:xfrm>
        </p:grpSpPr>
        <p:pic>
          <p:nvPicPr>
            <p:cNvPr id="74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4791" y="283093"/>
              <a:ext cx="3078339" cy="2324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" name="Shape 132"/>
            <p:cNvSpPr/>
            <p:nvPr/>
          </p:nvSpPr>
          <p:spPr>
            <a:xfrm flipV="1">
              <a:off x="316740" y="2149942"/>
              <a:ext cx="1122824" cy="59368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" name="Shape 133"/>
            <p:cNvSpPr/>
            <p:nvPr/>
          </p:nvSpPr>
          <p:spPr>
            <a:xfrm>
              <a:off x="0" y="2499343"/>
              <a:ext cx="248818" cy="395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77" name="Shape 134"/>
            <p:cNvSpPr/>
            <p:nvPr/>
          </p:nvSpPr>
          <p:spPr>
            <a:xfrm>
              <a:off x="3905904" y="2190608"/>
              <a:ext cx="234297" cy="395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78" name="Shape 135"/>
            <p:cNvSpPr/>
            <p:nvPr/>
          </p:nvSpPr>
          <p:spPr>
            <a:xfrm>
              <a:off x="1553433" y="731995"/>
              <a:ext cx="673272" cy="12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452" y="12150"/>
                    <a:pt x="1815" y="12150"/>
                  </a:cubicBezTo>
                  <a:cubicBezTo>
                    <a:pt x="2178" y="12150"/>
                    <a:pt x="5808" y="4050"/>
                    <a:pt x="6534" y="2700"/>
                  </a:cubicBezTo>
                  <a:cubicBezTo>
                    <a:pt x="7261" y="1350"/>
                    <a:pt x="9620" y="0"/>
                    <a:pt x="9620" y="0"/>
                  </a:cubicBezTo>
                  <a:lnTo>
                    <a:pt x="13432" y="0"/>
                  </a:lnTo>
                  <a:cubicBezTo>
                    <a:pt x="13432" y="0"/>
                    <a:pt x="15429" y="1350"/>
                    <a:pt x="15973" y="2700"/>
                  </a:cubicBezTo>
                  <a:cubicBezTo>
                    <a:pt x="16518" y="4050"/>
                    <a:pt x="20148" y="9450"/>
                    <a:pt x="20148" y="9450"/>
                  </a:cubicBezTo>
                  <a:lnTo>
                    <a:pt x="21600" y="16200"/>
                  </a:lnTo>
                </a:path>
              </a:pathLst>
            </a:cu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" name="Shape 136"/>
            <p:cNvSpPr/>
            <p:nvPr/>
          </p:nvSpPr>
          <p:spPr>
            <a:xfrm flipV="1">
              <a:off x="1375765" y="822253"/>
              <a:ext cx="155349" cy="93210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0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96482" y="1032460"/>
              <a:ext cx="404314" cy="43909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81" name="Shape 138"/>
            <p:cNvSpPr/>
            <p:nvPr/>
          </p:nvSpPr>
          <p:spPr>
            <a:xfrm>
              <a:off x="2851793" y="138539"/>
              <a:ext cx="329490" cy="526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B</a:t>
              </a:r>
            </a:p>
          </p:txBody>
        </p:sp>
      </p:grpSp>
      <p:sp>
        <p:nvSpPr>
          <p:cNvPr id="82" name="Shape 140"/>
          <p:cNvSpPr/>
          <p:nvPr/>
        </p:nvSpPr>
        <p:spPr>
          <a:xfrm flipV="1">
            <a:off x="3623644" y="5193601"/>
            <a:ext cx="1744157" cy="13374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Shape 142"/>
          <p:cNvSpPr/>
          <p:nvPr/>
        </p:nvSpPr>
        <p:spPr>
          <a:xfrm>
            <a:off x="3516246" y="4622907"/>
            <a:ext cx="195895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right-moving modes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589208" y="747059"/>
            <a:ext cx="25634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 dirty="0" smtClean="0">
                <a:solidFill>
                  <a:srgbClr val="000095"/>
                </a:solidFill>
                <a:cs typeface="Arial" charset="0"/>
              </a:rPr>
              <a:t>VC, </a:t>
            </a:r>
            <a:r>
              <a:rPr lang="en-US" sz="1400" b="0" i="1" dirty="0" err="1" smtClean="0">
                <a:solidFill>
                  <a:srgbClr val="000095"/>
                </a:solidFill>
                <a:cs typeface="Arial" charset="0"/>
              </a:rPr>
              <a:t>C.Lee</a:t>
            </a:r>
            <a:r>
              <a:rPr lang="en-US" sz="1400" b="0" i="1" dirty="0" smtClean="0">
                <a:solidFill>
                  <a:srgbClr val="000095"/>
                </a:solidFill>
                <a:cs typeface="Arial" charset="0"/>
              </a:rPr>
              <a:t>, MJRM, </a:t>
            </a:r>
            <a:r>
              <a:rPr lang="en-US" sz="1400" b="0" i="1" dirty="0" err="1" smtClean="0">
                <a:solidFill>
                  <a:srgbClr val="000095"/>
                </a:solidFill>
                <a:cs typeface="Arial" charset="0"/>
              </a:rPr>
              <a:t>S.Tulin</a:t>
            </a:r>
            <a:r>
              <a:rPr lang="en-US" sz="1400" b="0" i="1" dirty="0" smtClean="0">
                <a:solidFill>
                  <a:srgbClr val="000095"/>
                </a:solidFill>
                <a:cs typeface="Arial" charset="0"/>
              </a:rPr>
              <a:t>, 0912.3523, 1106.0747</a:t>
            </a:r>
            <a:endParaRPr lang="en-US" sz="1400" b="0" i="1" dirty="0">
              <a:solidFill>
                <a:srgbClr val="00009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6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200" b="1" i="1" smtClean="0">
                <a:solidFill>
                  <a:srgbClr val="333399"/>
                </a:solidFill>
              </a:rPr>
              <a:t>EDMs: What We May Learn</a:t>
            </a:r>
            <a:endParaRPr lang="en-US" sz="3200" b="1" smtClean="0">
              <a:solidFill>
                <a:srgbClr val="333399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28600" y="838200"/>
            <a:ext cx="8763000" cy="5715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0051" name="Picture 4" descr="edm_phys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4889" r="30556" b="9926"/>
          <a:stretch>
            <a:fillRect/>
          </a:stretch>
        </p:blipFill>
        <p:spPr bwMode="auto">
          <a:xfrm>
            <a:off x="914400" y="1066800"/>
            <a:ext cx="49847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3276600" y="990600"/>
            <a:ext cx="5326063" cy="1676400"/>
            <a:chOff x="2064" y="624"/>
            <a:chExt cx="3355" cy="1056"/>
          </a:xfrm>
        </p:grpSpPr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 flipH="1">
              <a:off x="2064" y="768"/>
              <a:ext cx="1728" cy="91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792" y="624"/>
              <a:ext cx="1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i="1">
                  <a:solidFill>
                    <a:srgbClr val="990000"/>
                  </a:solidFill>
                </a:rPr>
                <a:t>Present n-EDM limit</a:t>
              </a:r>
              <a:endParaRPr lang="en-US">
                <a:solidFill>
                  <a:srgbClr val="990000"/>
                </a:solidFill>
                <a:latin typeface="Times New Roman" charset="0"/>
              </a:endParaRPr>
            </a:p>
          </p:txBody>
        </p:sp>
      </p:grp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4343400" y="1676400"/>
            <a:ext cx="4194175" cy="1676400"/>
            <a:chOff x="2736" y="1056"/>
            <a:chExt cx="2642" cy="1056"/>
          </a:xfrm>
        </p:grpSpPr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>
              <a:off x="2736" y="1200"/>
              <a:ext cx="864" cy="91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3600" y="1056"/>
              <a:ext cx="17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i="1">
                  <a:solidFill>
                    <a:srgbClr val="006600"/>
                  </a:solidFill>
                </a:rPr>
                <a:t>Proposed n-EDM limit</a:t>
              </a:r>
              <a:endParaRPr lang="en-US">
                <a:solidFill>
                  <a:srgbClr val="006600"/>
                </a:solidFill>
                <a:latin typeface="Times New Roman" charset="0"/>
              </a:endParaRPr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5943600" y="3276600"/>
            <a:ext cx="3048000" cy="1235075"/>
            <a:chOff x="3744" y="2064"/>
            <a:chExt cx="1920" cy="778"/>
          </a:xfrm>
        </p:grpSpPr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 flipH="1" flipV="1">
              <a:off x="3744" y="2064"/>
              <a:ext cx="432" cy="240"/>
            </a:xfrm>
            <a:prstGeom prst="line">
              <a:avLst/>
            </a:prstGeom>
            <a:noFill/>
            <a:ln w="25400">
              <a:solidFill>
                <a:srgbClr val="00008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4029" y="2208"/>
              <a:ext cx="163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i="1">
                  <a:solidFill>
                    <a:srgbClr val="0000CC"/>
                  </a:solidFill>
                </a:rPr>
                <a:t>Matter-Antimatter</a:t>
              </a:r>
            </a:p>
            <a:p>
              <a:pPr algn="ctr" eaLnBrk="1" hangingPunct="1">
                <a:defRPr/>
              </a:pPr>
              <a:r>
                <a:rPr lang="en-US" sz="2000" i="1">
                  <a:solidFill>
                    <a:srgbClr val="0000CC"/>
                  </a:solidFill>
                </a:rPr>
                <a:t>Asymmetry in </a:t>
              </a:r>
            </a:p>
            <a:p>
              <a:pPr algn="ctr" eaLnBrk="1" hangingPunct="1">
                <a:defRPr/>
              </a:pPr>
              <a:r>
                <a:rPr lang="en-US" sz="2000" i="1">
                  <a:solidFill>
                    <a:srgbClr val="0000CC"/>
                  </a:solidFill>
                </a:rPr>
                <a:t> the Universe:</a:t>
              </a:r>
              <a:endParaRPr lang="en-US">
                <a:solidFill>
                  <a:srgbClr val="0000CC"/>
                </a:solidFill>
                <a:latin typeface="Times New Roman" charset="0"/>
              </a:endParaRPr>
            </a:p>
          </p:txBody>
        </p:sp>
      </p:grp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019800" y="5257800"/>
            <a:ext cx="281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970000"/>
                </a:solidFill>
              </a:rPr>
              <a:t>Theory: How robust ?            Can EDMs kill EW  baryogenesis ? 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066800" y="4648200"/>
            <a:ext cx="2286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180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1800" i="1">
                <a:solidFill>
                  <a:srgbClr val="CC0000"/>
                </a:solidFill>
                <a:latin typeface="Times New Roman" charset="0"/>
              </a:rPr>
              <a:t>n-EDM has killed more theories than any other</a:t>
            </a:r>
            <a:r>
              <a:rPr lang="en-US" sz="1800">
                <a:solidFill>
                  <a:srgbClr val="CC0000"/>
                </a:solidFill>
                <a:latin typeface="Times New Roman" charset="0"/>
              </a:rPr>
              <a:t> </a:t>
            </a:r>
            <a:r>
              <a:rPr lang="en-US" sz="1800" i="1">
                <a:solidFill>
                  <a:srgbClr val="CC0000"/>
                </a:solidFill>
                <a:latin typeface="Times New Roman" charset="0"/>
              </a:rPr>
              <a:t>single experiment</a:t>
            </a:r>
            <a:r>
              <a:rPr lang="ja-JP" altLang="en-US" sz="1800" i="1">
                <a:solidFill>
                  <a:srgbClr val="CC0000"/>
                </a:solidFill>
                <a:latin typeface="Arial"/>
              </a:rPr>
              <a:t>”</a:t>
            </a:r>
            <a:endParaRPr lang="en-US" i="1">
              <a:solidFill>
                <a:srgbClr val="CC0000"/>
              </a:solidFill>
              <a:latin typeface="Times New Roman" charset="0"/>
            </a:endParaRP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5181600" y="2514600"/>
            <a:ext cx="1752600" cy="2743200"/>
            <a:chOff x="3264" y="1584"/>
            <a:chExt cx="1104" cy="1728"/>
          </a:xfrm>
        </p:grpSpPr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3264" y="1584"/>
              <a:ext cx="672" cy="768"/>
            </a:xfrm>
            <a:prstGeom prst="ellips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65" name="Line 18"/>
            <p:cNvSpPr>
              <a:spLocks noChangeShapeType="1"/>
            </p:cNvSpPr>
            <p:nvPr/>
          </p:nvSpPr>
          <p:spPr bwMode="auto">
            <a:xfrm>
              <a:off x="3744" y="2304"/>
              <a:ext cx="624" cy="100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5486400" y="3810000"/>
            <a:ext cx="533400" cy="1143000"/>
            <a:chOff x="3504" y="2352"/>
            <a:chExt cx="336" cy="720"/>
          </a:xfrm>
        </p:grpSpPr>
        <p:sp>
          <p:nvSpPr>
            <p:cNvPr id="65556" name="AutoShape 20"/>
            <p:cNvSpPr>
              <a:spLocks noChangeArrowheads="1"/>
            </p:cNvSpPr>
            <p:nvPr/>
          </p:nvSpPr>
          <p:spPr bwMode="auto">
            <a:xfrm>
              <a:off x="3504" y="2352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rgbClr val="008F00"/>
            </a:solidFill>
            <a:ln w="9525">
              <a:solidFill>
                <a:srgbClr val="008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57" name="Text Box 21"/>
            <p:cNvSpPr txBox="1">
              <a:spLocks noChangeArrowheads="1"/>
            </p:cNvSpPr>
            <p:nvPr/>
          </p:nvSpPr>
          <p:spPr bwMode="auto">
            <a:xfrm>
              <a:off x="3504" y="27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8F00"/>
                  </a:solidFill>
                </a:rPr>
                <a:t>?</a:t>
              </a:r>
            </a:p>
          </p:txBody>
        </p:sp>
      </p:grp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5638800" y="3352800"/>
            <a:ext cx="2209800" cy="1433513"/>
            <a:chOff x="3552" y="2112"/>
            <a:chExt cx="1392" cy="903"/>
          </a:xfrm>
        </p:grpSpPr>
        <p:sp>
          <p:nvSpPr>
            <p:cNvPr id="130060" name="Rectangle 23"/>
            <p:cNvSpPr>
              <a:spLocks noChangeArrowheads="1"/>
            </p:cNvSpPr>
            <p:nvPr/>
          </p:nvSpPr>
          <p:spPr bwMode="auto">
            <a:xfrm>
              <a:off x="3552" y="2112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1" name="Text Box 24"/>
            <p:cNvSpPr txBox="1">
              <a:spLocks noChangeArrowheads="1"/>
            </p:cNvSpPr>
            <p:nvPr/>
          </p:nvSpPr>
          <p:spPr bwMode="auto">
            <a:xfrm>
              <a:off x="4320" y="2784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000FF"/>
                  </a:solidFill>
                </a:rPr>
                <a:t>MSSM</a:t>
              </a:r>
              <a:endParaRPr lang="en-US" sz="1800" i="1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  <p:bldP spid="6555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189"/>
            <a:ext cx="7772400" cy="634333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000090"/>
                </a:solidFill>
              </a:rPr>
              <a:t>CPV for EWBG</a:t>
            </a:r>
            <a:endParaRPr lang="en-US" sz="3600" b="1" i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9" y="1776121"/>
            <a:ext cx="3234013" cy="2152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92" y="1776121"/>
            <a:ext cx="2873150" cy="2152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 rot="21167580">
            <a:off x="2212760" y="1911729"/>
            <a:ext cx="772501" cy="432103"/>
          </a:xfrm>
          <a:prstGeom prst="rect">
            <a:avLst/>
          </a:prstGeom>
          <a:solidFill>
            <a:srgbClr val="BE5F0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72701">
            <a:off x="2210022" y="1891346"/>
            <a:ext cx="90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EDM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14382" y="3625023"/>
            <a:ext cx="684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EWBG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1833" y="2366477"/>
            <a:ext cx="684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EDM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2350" y="1970446"/>
            <a:ext cx="202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Theoretical creativity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6392" y="4299158"/>
            <a:ext cx="30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Back up slides &amp; discussion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258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68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95749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000090"/>
                </a:solidFill>
              </a:rPr>
              <a:t>Did EWSB Happen Only Once ?</a:t>
            </a:r>
            <a:endParaRPr lang="en-US" sz="3200" b="1" i="1" dirty="0" smtClean="0">
              <a:solidFill>
                <a:schemeClr val="accent2"/>
              </a:solidFill>
            </a:endParaRPr>
          </a:p>
        </p:txBody>
      </p:sp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3048000" y="19050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3200" i="1">
                <a:solidFill>
                  <a:srgbClr val="800080"/>
                </a:solidFill>
              </a:rPr>
              <a:t>Not necessarily</a:t>
            </a:r>
            <a:endParaRPr lang="en-US" sz="3200" i="1">
              <a:solidFill>
                <a:srgbClr val="7D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29718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dirty="0" smtClean="0">
                <a:solidFill>
                  <a:srgbClr val="000090"/>
                </a:solidFill>
              </a:rPr>
              <a:t>BSM “non-</a:t>
            </a:r>
            <a:r>
              <a:rPr lang="en-US" sz="3200" i="1" dirty="0" err="1" smtClean="0">
                <a:solidFill>
                  <a:srgbClr val="000090"/>
                </a:solidFill>
              </a:rPr>
              <a:t>singlets</a:t>
            </a:r>
            <a:r>
              <a:rPr lang="en-US" sz="3200" i="1" dirty="0" smtClean="0">
                <a:solidFill>
                  <a:srgbClr val="000090"/>
                </a:solidFill>
              </a:rPr>
              <a:t>” </a:t>
            </a:r>
            <a:r>
              <a:rPr lang="en-US" sz="3200" i="1" dirty="0" smtClean="0">
                <a:solidFill>
                  <a:srgbClr val="000090"/>
                </a:solidFill>
                <a:latin typeface="cmsy10"/>
                <a:cs typeface="cmsy10"/>
              </a:rPr>
              <a:t>! </a:t>
            </a:r>
            <a:r>
              <a:rPr lang="en-US" sz="3200" i="1" dirty="0" smtClean="0">
                <a:solidFill>
                  <a:srgbClr val="800000"/>
                </a:solidFill>
                <a:latin typeface="+mn-lt"/>
                <a:cs typeface="cmsy10"/>
              </a:rPr>
              <a:t>Multi-step EWSB</a:t>
            </a:r>
            <a:endParaRPr lang="en-US" sz="3200" i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3017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43018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3020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b="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b="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3021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4305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b="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3022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4304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4" name="Oval 1072"/>
          <p:cNvSpPr>
            <a:spLocks noChangeArrowheads="1"/>
          </p:cNvSpPr>
          <p:nvPr/>
        </p:nvSpPr>
        <p:spPr bwMode="auto">
          <a:xfrm>
            <a:off x="1371600" y="27432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3024" name="Group 3"/>
          <p:cNvGrpSpPr>
            <a:grpSpLocks/>
          </p:cNvGrpSpPr>
          <p:nvPr/>
        </p:nvGrpSpPr>
        <p:grpSpPr bwMode="auto">
          <a:xfrm>
            <a:off x="2095500" y="3965575"/>
            <a:ext cx="5478463" cy="1470025"/>
            <a:chOff x="2095500" y="3965450"/>
            <a:chExt cx="5478762" cy="1470184"/>
          </a:xfrm>
        </p:grpSpPr>
        <p:grpSp>
          <p:nvGrpSpPr>
            <p:cNvPr id="43034" name="Group 2"/>
            <p:cNvGrpSpPr>
              <a:grpSpLocks/>
            </p:cNvGrpSpPr>
            <p:nvPr/>
          </p:nvGrpSpPr>
          <p:grpSpPr bwMode="auto"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2666507" y="3995799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48" name="TextBox 1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-35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3035" name="Group 37"/>
            <p:cNvGrpSpPr>
              <a:grpSpLocks/>
            </p:cNvGrpSpPr>
            <p:nvPr/>
          </p:nvGrpSpPr>
          <p:grpSpPr bwMode="auto"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66558" y="3995155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46" name="TextBox 39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-11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3036" name="Group 40"/>
            <p:cNvGrpSpPr>
              <a:grpSpLocks/>
            </p:cNvGrpSpPr>
            <p:nvPr/>
          </p:nvGrpSpPr>
          <p:grpSpPr bwMode="auto"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2666252" y="3995369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44" name="TextBox 42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3037" name="Group 43"/>
            <p:cNvGrpSpPr>
              <a:grpSpLocks/>
            </p:cNvGrpSpPr>
            <p:nvPr/>
          </p:nvGrpSpPr>
          <p:grpSpPr bwMode="auto"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67168" y="3995311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42" name="TextBox 45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~ 1 m</a:t>
                </a:r>
              </a:p>
            </p:txBody>
          </p:sp>
        </p:grpSp>
        <p:grpSp>
          <p:nvGrpSpPr>
            <p:cNvPr id="43038" name="Group 46"/>
            <p:cNvGrpSpPr>
              <a:grpSpLocks/>
            </p:cNvGrpSpPr>
            <p:nvPr/>
          </p:nvGrpSpPr>
          <p:grpSpPr bwMode="auto"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2666470" y="3996543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40" name="TextBox 48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380k yr</a:t>
                </a:r>
              </a:p>
            </p:txBody>
          </p:sp>
        </p:grpSp>
      </p:grpSp>
      <p:sp>
        <p:nvSpPr>
          <p:cNvPr id="430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129F4F-2CC5-474A-8DB9-2C35E6CA8495}" type="slidenum">
              <a:rPr lang="en-US" sz="1400" b="0">
                <a:solidFill>
                  <a:srgbClr val="000000"/>
                </a:solidFill>
              </a:rPr>
              <a:pPr/>
              <a:t>7</a:t>
            </a:fld>
            <a:endParaRPr lang="en-US" sz="1400" b="0">
              <a:solidFill>
                <a:srgbClr val="000000"/>
              </a:solidFill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514600" y="2743200"/>
            <a:ext cx="4181475" cy="1752600"/>
            <a:chOff x="2514600" y="2743200"/>
            <a:chExt cx="4181475" cy="1752600"/>
          </a:xfrm>
        </p:grpSpPr>
        <p:grpSp>
          <p:nvGrpSpPr>
            <p:cNvPr id="43029" name="Group 1062"/>
            <p:cNvGrpSpPr>
              <a:grpSpLocks/>
            </p:cNvGrpSpPr>
            <p:nvPr/>
          </p:nvGrpSpPr>
          <p:grpSpPr bwMode="auto">
            <a:xfrm>
              <a:off x="3048000" y="2743200"/>
              <a:ext cx="3648075" cy="990600"/>
              <a:chOff x="1920" y="1728"/>
              <a:chExt cx="2298" cy="624"/>
            </a:xfrm>
          </p:grpSpPr>
          <p:sp>
            <p:nvSpPr>
              <p:cNvPr id="56" name="Rectangle 106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294" cy="624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33" name="Text Box 1064"/>
              <p:cNvSpPr txBox="1">
                <a:spLocks noChangeArrowheads="1"/>
              </p:cNvSpPr>
              <p:nvPr/>
            </p:nvSpPr>
            <p:spPr bwMode="auto">
              <a:xfrm>
                <a:off x="2016" y="1776"/>
                <a:ext cx="220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0" i="1">
                    <a:solidFill>
                      <a:srgbClr val="800080"/>
                    </a:solidFill>
                  </a:rPr>
                  <a:t>How did we go from nothing to something ?</a:t>
                </a:r>
              </a:p>
            </p:txBody>
          </p:sp>
        </p:grpSp>
        <p:sp>
          <p:nvSpPr>
            <p:cNvPr id="43030" name="Line 1065"/>
            <p:cNvSpPr>
              <a:spLocks noChangeShapeType="1"/>
            </p:cNvSpPr>
            <p:nvPr/>
          </p:nvSpPr>
          <p:spPr bwMode="auto">
            <a:xfrm flipH="1" flipV="1">
              <a:off x="2514600" y="3429000"/>
              <a:ext cx="685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Line 1066"/>
            <p:cNvSpPr>
              <a:spLocks noChangeShapeType="1"/>
            </p:cNvSpPr>
            <p:nvPr/>
          </p:nvSpPr>
          <p:spPr bwMode="auto">
            <a:xfrm flipH="1">
              <a:off x="4114800" y="3657600"/>
              <a:ext cx="1295400" cy="838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" name="Picture 10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" name="Oval 1072"/>
          <p:cNvSpPr>
            <a:spLocks noChangeArrowheads="1"/>
          </p:cNvSpPr>
          <p:nvPr/>
        </p:nvSpPr>
        <p:spPr bwMode="auto">
          <a:xfrm>
            <a:off x="7620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101378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0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82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101400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101405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1406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24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407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25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408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26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409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27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1401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101403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101383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101398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101399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4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85" name="Group 23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101396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101397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04" name="Text Box 28"/>
          <p:cNvSpPr txBox="1">
            <a:spLocks noChangeArrowheads="1"/>
          </p:cNvSpPr>
          <p:nvPr/>
        </p:nvSpPr>
        <p:spPr bwMode="auto">
          <a:xfrm>
            <a:off x="1219200" y="5257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rgbClr val="800080"/>
                </a:solidFill>
              </a:rPr>
              <a:t>Two-step EWPT &amp; dark matter</a:t>
            </a:r>
          </a:p>
        </p:txBody>
      </p:sp>
      <p:sp>
        <p:nvSpPr>
          <p:cNvPr id="101387" name="Text Box 30"/>
          <p:cNvSpPr txBox="1">
            <a:spLocks noChangeArrowheads="1"/>
          </p:cNvSpPr>
          <p:nvPr/>
        </p:nvSpPr>
        <p:spPr bwMode="auto">
          <a:xfrm>
            <a:off x="533400" y="6172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i="1">
                <a:solidFill>
                  <a:schemeClr val="accent2"/>
                </a:solidFill>
              </a:rPr>
              <a:t>Patel, R-M, PRD 88 (2013) 035013 ; Fileviez-Perez, Patel, RM, Wang, PRD 79 (2009) 055024</a:t>
            </a:r>
            <a:endParaRPr lang="en-US" sz="1400" b="0" i="1">
              <a:solidFill>
                <a:schemeClr val="accent2"/>
              </a:solidFill>
            </a:endParaRPr>
          </a:p>
        </p:txBody>
      </p:sp>
      <p:grpSp>
        <p:nvGrpSpPr>
          <p:cNvPr id="331828" name="Group 52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1803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1394" name="Rectangle 29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Text Box 31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i="1">
                  <a:latin typeface="Times New Roman" charset="0"/>
                </a:rPr>
                <a:t>&lt;</a:t>
              </a:r>
              <a:r>
                <a:rPr lang="en-US" sz="1600" b="0" i="1">
                  <a:latin typeface="Symbol" charset="0"/>
                  <a:sym typeface="Symbol" charset="0"/>
                </a:rPr>
                <a:t></a:t>
              </a:r>
              <a:r>
                <a:rPr lang="en-US" sz="1600" b="0" i="1" baseline="30000">
                  <a:latin typeface="Symbol" charset="0"/>
                  <a:sym typeface="Symbol" charset="0"/>
                </a:rPr>
                <a:t></a:t>
              </a:r>
              <a:r>
                <a:rPr lang="en-US" sz="1600" b="0" i="1">
                  <a:latin typeface="Times New Roman" charset="0"/>
                </a:rPr>
                <a:t>&gt;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331848" name="Group 72"/>
          <p:cNvGrpSpPr>
            <a:grpSpLocks/>
          </p:cNvGrpSpPr>
          <p:nvPr/>
        </p:nvGrpSpPr>
        <p:grpSpPr bwMode="auto">
          <a:xfrm>
            <a:off x="1219200" y="4800600"/>
            <a:ext cx="3200400" cy="396875"/>
            <a:chOff x="768" y="3024"/>
            <a:chExt cx="2016" cy="250"/>
          </a:xfrm>
        </p:grpSpPr>
        <p:sp>
          <p:nvSpPr>
            <p:cNvPr id="101391" name="Text Box 26"/>
            <p:cNvSpPr txBox="1">
              <a:spLocks noChangeArrowheads="1"/>
            </p:cNvSpPr>
            <p:nvPr/>
          </p:nvSpPr>
          <p:spPr bwMode="auto">
            <a:xfrm>
              <a:off x="768" y="3024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</a:rPr>
                <a:t>Real Triplet</a:t>
              </a:r>
              <a:endParaRPr lang="en-US" sz="2000" b="0" i="1">
                <a:solidFill>
                  <a:srgbClr val="00007D"/>
                </a:solidFill>
              </a:endParaRPr>
            </a:p>
          </p:txBody>
        </p:sp>
        <p:sp>
          <p:nvSpPr>
            <p:cNvPr id="101392" name="Text Box 32"/>
            <p:cNvSpPr txBox="1">
              <a:spLocks noChangeArrowheads="1"/>
            </p:cNvSpPr>
            <p:nvPr/>
          </p:nvSpPr>
          <p:spPr bwMode="auto">
            <a:xfrm>
              <a:off x="1920" y="302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</a:t>
              </a:r>
              <a:r>
                <a:rPr lang="en-US" sz="2000" b="0" i="1" baseline="30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</a:t>
              </a:r>
              <a:r>
                <a:rPr lang="en-US" sz="20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</a:t>
              </a:r>
              <a:r>
                <a:rPr lang="en-US" sz="2000" b="0" i="1" baseline="30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</a:t>
              </a:r>
              <a:r>
                <a:rPr lang="en-US" sz="20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</a:t>
              </a:r>
              <a:r>
                <a:rPr lang="en-US" sz="2000" b="0" i="1" baseline="30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</a:t>
              </a:r>
              <a:endParaRPr lang="en-US" sz="1800" b="0" i="1">
                <a:solidFill>
                  <a:srgbClr val="800080"/>
                </a:solidFill>
                <a:latin typeface="Symbol" charset="0"/>
                <a:sym typeface="Symbol" charset="0"/>
              </a:endParaRPr>
            </a:p>
          </p:txBody>
        </p:sp>
      </p:grpSp>
      <p:sp>
        <p:nvSpPr>
          <p:cNvPr id="331849" name="Oval 73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ellipse">
            <a:avLst/>
          </a:prstGeom>
          <a:noFill/>
          <a:ln w="28575">
            <a:solidFill>
              <a:srgbClr val="006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4" grpId="0"/>
      <p:bldP spid="33184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</a:t>
            </a:r>
          </a:p>
        </p:txBody>
      </p:sp>
      <p:sp>
        <p:nvSpPr>
          <p:cNvPr id="103426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28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30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103467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103472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3473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72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74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73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75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74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76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75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468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103470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1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103431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103465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333399"/>
                  </a:solidFill>
                </a:rPr>
                <a:t>Increasing</a:t>
              </a:r>
              <a:r>
                <a:rPr lang="en-GB" sz="2000" b="0">
                  <a:solidFill>
                    <a:srgbClr val="333399"/>
                  </a:solidFill>
                </a:rPr>
                <a:t> </a:t>
              </a:r>
              <a:r>
                <a:rPr lang="en-GB" sz="2000" b="0" i="1">
                  <a:solidFill>
                    <a:srgbClr val="333399"/>
                  </a:solidFill>
                </a:rPr>
                <a:t>m</a:t>
              </a:r>
              <a:r>
                <a:rPr lang="en-GB" sz="2000" b="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103466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2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33" name="Group 23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103463" name="Text Box 24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b="0" i="1">
                  <a:solidFill>
                    <a:srgbClr val="800080"/>
                  </a:solidFill>
                </a:rPr>
                <a:t>New scalars</a:t>
              </a:r>
              <a:r>
                <a:rPr lang="en-GB" sz="2000" b="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103464" name="Line 25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4" name="Text Box 27"/>
          <p:cNvSpPr txBox="1">
            <a:spLocks noChangeArrowheads="1"/>
          </p:cNvSpPr>
          <p:nvPr/>
        </p:nvSpPr>
        <p:spPr bwMode="auto">
          <a:xfrm>
            <a:off x="1219200" y="5257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1">
                <a:solidFill>
                  <a:srgbClr val="800080"/>
                </a:solidFill>
              </a:rPr>
              <a:t>Two-step EWPT &amp; dark matter</a:t>
            </a:r>
          </a:p>
        </p:txBody>
      </p:sp>
      <p:sp>
        <p:nvSpPr>
          <p:cNvPr id="103435" name="Text Box 28"/>
          <p:cNvSpPr txBox="1">
            <a:spLocks noChangeArrowheads="1"/>
          </p:cNvSpPr>
          <p:nvPr/>
        </p:nvSpPr>
        <p:spPr bwMode="auto">
          <a:xfrm>
            <a:off x="533400" y="617220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i="1">
                <a:solidFill>
                  <a:schemeClr val="accent2"/>
                </a:solidFill>
              </a:rPr>
              <a:t>Patel, R-M, PRD 88 (2013) 035013 </a:t>
            </a:r>
            <a:endParaRPr lang="en-US" sz="1400" b="0" i="1">
              <a:solidFill>
                <a:schemeClr val="accent2"/>
              </a:solidFill>
            </a:endParaRPr>
          </a:p>
        </p:txBody>
      </p:sp>
      <p:grpSp>
        <p:nvGrpSpPr>
          <p:cNvPr id="103436" name="Group 29"/>
          <p:cNvGrpSpPr>
            <a:grpSpLocks/>
          </p:cNvGrpSpPr>
          <p:nvPr/>
        </p:nvGrpSpPr>
        <p:grpSpPr bwMode="auto">
          <a:xfrm>
            <a:off x="5257800" y="1371600"/>
            <a:ext cx="3124200" cy="2011363"/>
            <a:chOff x="3312" y="864"/>
            <a:chExt cx="1968" cy="1267"/>
          </a:xfrm>
        </p:grpSpPr>
        <p:pic>
          <p:nvPicPr>
            <p:cNvPr id="337950" name="Picture 3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3461" name="Rectangle 31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2" name="Text Box 32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i="1">
                  <a:latin typeface="Times New Roman" charset="0"/>
                </a:rPr>
                <a:t>&lt;</a:t>
              </a:r>
              <a:r>
                <a:rPr lang="en-US" sz="1600" b="0" i="1">
                  <a:latin typeface="Symbol" charset="0"/>
                  <a:sym typeface="Symbol" charset="0"/>
                </a:rPr>
                <a:t></a:t>
              </a:r>
              <a:r>
                <a:rPr lang="en-US" sz="1600" b="0" i="1" baseline="30000">
                  <a:latin typeface="Symbol" charset="0"/>
                  <a:sym typeface="Symbol" charset="0"/>
                </a:rPr>
                <a:t></a:t>
              </a:r>
              <a:r>
                <a:rPr lang="en-US" sz="1600" b="0" i="1">
                  <a:latin typeface="Times New Roman" charset="0"/>
                </a:rPr>
                <a:t>&gt;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03437" name="Group 34"/>
          <p:cNvGrpSpPr>
            <a:grpSpLocks/>
          </p:cNvGrpSpPr>
          <p:nvPr/>
        </p:nvGrpSpPr>
        <p:grpSpPr bwMode="auto">
          <a:xfrm>
            <a:off x="5257800" y="3657600"/>
            <a:ext cx="2895600" cy="2667000"/>
            <a:chOff x="3312" y="2304"/>
            <a:chExt cx="1824" cy="1680"/>
          </a:xfrm>
        </p:grpSpPr>
        <p:pic>
          <p:nvPicPr>
            <p:cNvPr id="337955" name="Picture 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04"/>
              <a:ext cx="1824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3459" name="Rectangle 36"/>
            <p:cNvSpPr>
              <a:spLocks noChangeArrowheads="1"/>
            </p:cNvSpPr>
            <p:nvPr/>
          </p:nvSpPr>
          <p:spPr bwMode="auto">
            <a:xfrm>
              <a:off x="3312" y="2304"/>
              <a:ext cx="1824" cy="1679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57" name="Group 37"/>
          <p:cNvGrpSpPr>
            <a:grpSpLocks/>
          </p:cNvGrpSpPr>
          <p:nvPr/>
        </p:nvGrpSpPr>
        <p:grpSpPr bwMode="auto">
          <a:xfrm>
            <a:off x="5334000" y="4953000"/>
            <a:ext cx="1143000" cy="731838"/>
            <a:chOff x="3360" y="3120"/>
            <a:chExt cx="720" cy="461"/>
          </a:xfrm>
        </p:grpSpPr>
        <p:sp>
          <p:nvSpPr>
            <p:cNvPr id="103456" name="Text Box 38"/>
            <p:cNvSpPr txBox="1">
              <a:spLocks noChangeArrowheads="1"/>
            </p:cNvSpPr>
            <p:nvPr/>
          </p:nvSpPr>
          <p:spPr bwMode="auto">
            <a:xfrm>
              <a:off x="3360" y="3408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rgbClr val="800080"/>
                  </a:solidFill>
                </a:rPr>
                <a:t>Baryogenesis</a:t>
              </a:r>
            </a:p>
          </p:txBody>
        </p:sp>
        <p:sp>
          <p:nvSpPr>
            <p:cNvPr id="103457" name="Line 39"/>
            <p:cNvSpPr>
              <a:spLocks noChangeShapeType="1"/>
            </p:cNvSpPr>
            <p:nvPr/>
          </p:nvSpPr>
          <p:spPr bwMode="auto">
            <a:xfrm flipV="1">
              <a:off x="3648" y="3120"/>
              <a:ext cx="240" cy="28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60" name="Group 40"/>
          <p:cNvGrpSpPr>
            <a:grpSpLocks/>
          </p:cNvGrpSpPr>
          <p:nvPr/>
        </p:nvGrpSpPr>
        <p:grpSpPr bwMode="auto">
          <a:xfrm>
            <a:off x="5334000" y="3810000"/>
            <a:ext cx="990600" cy="838200"/>
            <a:chOff x="3360" y="2400"/>
            <a:chExt cx="624" cy="528"/>
          </a:xfrm>
        </p:grpSpPr>
        <p:sp>
          <p:nvSpPr>
            <p:cNvPr id="103454" name="Text Box 41"/>
            <p:cNvSpPr txBox="1">
              <a:spLocks noChangeArrowheads="1"/>
            </p:cNvSpPr>
            <p:nvPr/>
          </p:nvSpPr>
          <p:spPr bwMode="auto">
            <a:xfrm>
              <a:off x="3360" y="2400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rgbClr val="800080"/>
                  </a:solidFill>
                </a:rPr>
                <a:t>Quench sphalerons</a:t>
              </a:r>
            </a:p>
          </p:txBody>
        </p:sp>
        <p:sp>
          <p:nvSpPr>
            <p:cNvPr id="103455" name="Line 42"/>
            <p:cNvSpPr>
              <a:spLocks noChangeShapeType="1"/>
            </p:cNvSpPr>
            <p:nvPr/>
          </p:nvSpPr>
          <p:spPr bwMode="auto">
            <a:xfrm>
              <a:off x="3648" y="2688"/>
              <a:ext cx="24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63" name="Group 43"/>
          <p:cNvGrpSpPr>
            <a:grpSpLocks/>
          </p:cNvGrpSpPr>
          <p:nvPr/>
        </p:nvGrpSpPr>
        <p:grpSpPr bwMode="auto">
          <a:xfrm>
            <a:off x="6858000" y="3733800"/>
            <a:ext cx="1371600" cy="838200"/>
            <a:chOff x="4320" y="2352"/>
            <a:chExt cx="864" cy="528"/>
          </a:xfrm>
        </p:grpSpPr>
        <p:sp>
          <p:nvSpPr>
            <p:cNvPr id="103452" name="Text Box 44"/>
            <p:cNvSpPr txBox="1">
              <a:spLocks noChangeArrowheads="1"/>
            </p:cNvSpPr>
            <p:nvPr/>
          </p:nvSpPr>
          <p:spPr bwMode="auto">
            <a:xfrm>
              <a:off x="4320" y="2352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rgbClr val="800080"/>
                  </a:solidFill>
                </a:rPr>
                <a:t>Small entropy dilution</a:t>
              </a:r>
            </a:p>
          </p:txBody>
        </p:sp>
        <p:sp>
          <p:nvSpPr>
            <p:cNvPr id="103453" name="Line 45"/>
            <p:cNvSpPr>
              <a:spLocks noChangeShapeType="1"/>
            </p:cNvSpPr>
            <p:nvPr/>
          </p:nvSpPr>
          <p:spPr bwMode="auto">
            <a:xfrm flipH="1">
              <a:off x="4368" y="2640"/>
              <a:ext cx="24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66" name="Group 46"/>
          <p:cNvGrpSpPr>
            <a:grpSpLocks/>
          </p:cNvGrpSpPr>
          <p:nvPr/>
        </p:nvGrpSpPr>
        <p:grpSpPr bwMode="auto">
          <a:xfrm>
            <a:off x="7391400" y="5486400"/>
            <a:ext cx="762000" cy="838200"/>
            <a:chOff x="4656" y="3456"/>
            <a:chExt cx="480" cy="528"/>
          </a:xfrm>
        </p:grpSpPr>
        <p:sp>
          <p:nvSpPr>
            <p:cNvPr id="103450" name="Text Box 47"/>
            <p:cNvSpPr txBox="1">
              <a:spLocks noChangeArrowheads="1"/>
            </p:cNvSpPr>
            <p:nvPr/>
          </p:nvSpPr>
          <p:spPr bwMode="auto">
            <a:xfrm>
              <a:off x="4656" y="36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rgbClr val="800080"/>
                  </a:solidFill>
                  <a:latin typeface="Symbol" charset="0"/>
                  <a:sym typeface="Symbol" charset="0"/>
                </a:rPr>
                <a:t></a:t>
              </a:r>
              <a:r>
                <a:rPr lang="en-US" sz="1200" b="0" i="1">
                  <a:solidFill>
                    <a:srgbClr val="800080"/>
                  </a:solidFill>
                </a:rPr>
                <a:t> dark matter</a:t>
              </a:r>
            </a:p>
          </p:txBody>
        </p:sp>
        <p:sp>
          <p:nvSpPr>
            <p:cNvPr id="103451" name="Line 48"/>
            <p:cNvSpPr>
              <a:spLocks noChangeShapeType="1"/>
            </p:cNvSpPr>
            <p:nvPr/>
          </p:nvSpPr>
          <p:spPr bwMode="auto">
            <a:xfrm flipH="1" flipV="1">
              <a:off x="4704" y="3456"/>
              <a:ext cx="144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9" name="Rectangle 49"/>
          <p:cNvSpPr>
            <a:spLocks noChangeArrowheads="1"/>
          </p:cNvSpPr>
          <p:nvPr/>
        </p:nvSpPr>
        <p:spPr bwMode="auto">
          <a:xfrm>
            <a:off x="6172200" y="44958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70" name="Group 50"/>
          <p:cNvGrpSpPr>
            <a:grpSpLocks/>
          </p:cNvGrpSpPr>
          <p:nvPr/>
        </p:nvGrpSpPr>
        <p:grpSpPr bwMode="auto">
          <a:xfrm>
            <a:off x="6486525" y="4648200"/>
            <a:ext cx="985838" cy="381000"/>
            <a:chOff x="4086" y="2928"/>
            <a:chExt cx="621" cy="240"/>
          </a:xfrm>
        </p:grpSpPr>
        <p:sp>
          <p:nvSpPr>
            <p:cNvPr id="103448" name="Rectangle 51"/>
            <p:cNvSpPr>
              <a:spLocks noChangeArrowheads="1"/>
            </p:cNvSpPr>
            <p:nvPr/>
          </p:nvSpPr>
          <p:spPr bwMode="auto">
            <a:xfrm rot="-3105900">
              <a:off x="4331" y="2748"/>
              <a:ext cx="131" cy="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9" name="Rectangle 52"/>
            <p:cNvSpPr>
              <a:spLocks noChangeArrowheads="1"/>
            </p:cNvSpPr>
            <p:nvPr/>
          </p:nvSpPr>
          <p:spPr bwMode="auto">
            <a:xfrm rot="3085865">
              <a:off x="4488" y="2952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44" name="Group 53"/>
          <p:cNvGrpSpPr>
            <a:grpSpLocks/>
          </p:cNvGrpSpPr>
          <p:nvPr/>
        </p:nvGrpSpPr>
        <p:grpSpPr bwMode="auto">
          <a:xfrm>
            <a:off x="1219200" y="4800600"/>
            <a:ext cx="3200400" cy="396875"/>
            <a:chOff x="768" y="3024"/>
            <a:chExt cx="2016" cy="250"/>
          </a:xfrm>
        </p:grpSpPr>
        <p:sp>
          <p:nvSpPr>
            <p:cNvPr id="103446" name="Text Box 54"/>
            <p:cNvSpPr txBox="1">
              <a:spLocks noChangeArrowheads="1"/>
            </p:cNvSpPr>
            <p:nvPr/>
          </p:nvSpPr>
          <p:spPr bwMode="auto">
            <a:xfrm>
              <a:off x="768" y="3024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</a:rPr>
                <a:t>Real Triplet</a:t>
              </a:r>
              <a:endParaRPr lang="en-US" sz="2000" b="0" i="1">
                <a:solidFill>
                  <a:srgbClr val="00007D"/>
                </a:solidFill>
              </a:endParaRPr>
            </a:p>
          </p:txBody>
        </p:sp>
        <p:sp>
          <p:nvSpPr>
            <p:cNvPr id="103447" name="Text Box 55"/>
            <p:cNvSpPr txBox="1">
              <a:spLocks noChangeArrowheads="1"/>
            </p:cNvSpPr>
            <p:nvPr/>
          </p:nvSpPr>
          <p:spPr bwMode="auto">
            <a:xfrm>
              <a:off x="1920" y="302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</a:t>
              </a:r>
              <a:r>
                <a:rPr lang="en-US" sz="2000" b="0" i="1" baseline="30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</a:t>
              </a:r>
              <a:r>
                <a:rPr lang="en-US" sz="20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</a:t>
              </a:r>
              <a:r>
                <a:rPr lang="en-US" sz="2000" b="0" i="1" baseline="30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</a:t>
              </a:r>
              <a:r>
                <a:rPr lang="en-US" sz="2000" b="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</a:t>
              </a:r>
              <a:r>
                <a:rPr lang="en-US" sz="2000" b="0" i="1" baseline="30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</a:t>
              </a:r>
              <a:endParaRPr lang="en-US" sz="1800" b="0" i="1">
                <a:solidFill>
                  <a:srgbClr val="800080"/>
                </a:solidFill>
                <a:latin typeface="Symbol" charset="0"/>
                <a:sym typeface="Symbol" charset="0"/>
              </a:endParaRPr>
            </a:p>
          </p:txBody>
        </p:sp>
      </p:grpSp>
      <p:sp>
        <p:nvSpPr>
          <p:cNvPr id="103445" name="Oval 56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ellipse">
            <a:avLst/>
          </a:prstGeom>
          <a:noFill/>
          <a:ln w="28575">
            <a:solidFill>
              <a:srgbClr val="006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7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37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LHC Tests: Modified Higgs Properties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75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7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105525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10553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5531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28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532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29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533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30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534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31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5526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7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105528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9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 b="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sp>
        <p:nvSpPr>
          <p:cNvPr id="105478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28"/>
          <p:cNvSpPr txBox="1">
            <a:spLocks noChangeArrowheads="1"/>
          </p:cNvSpPr>
          <p:nvPr/>
        </p:nvSpPr>
        <p:spPr bwMode="auto">
          <a:xfrm>
            <a:off x="533400" y="61722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i="1">
                <a:solidFill>
                  <a:schemeClr val="accent2"/>
                </a:solidFill>
              </a:rPr>
              <a:t>Patel, R-M, PRD 88 (2013) 035013 </a:t>
            </a:r>
          </a:p>
        </p:txBody>
      </p:sp>
      <p:grpSp>
        <p:nvGrpSpPr>
          <p:cNvPr id="95240" name="Group 30"/>
          <p:cNvGrpSpPr>
            <a:grpSpLocks/>
          </p:cNvGrpSpPr>
          <p:nvPr/>
        </p:nvGrpSpPr>
        <p:grpSpPr bwMode="auto">
          <a:xfrm>
            <a:off x="5791200" y="1371600"/>
            <a:ext cx="2362200" cy="930275"/>
            <a:chOff x="576" y="3504"/>
            <a:chExt cx="1488" cy="586"/>
          </a:xfrm>
        </p:grpSpPr>
        <p:sp>
          <p:nvSpPr>
            <p:cNvPr id="342047" name="Freeform 31"/>
            <p:cNvSpPr>
              <a:spLocks/>
            </p:cNvSpPr>
            <p:nvPr/>
          </p:nvSpPr>
          <p:spPr bwMode="auto">
            <a:xfrm rot="11405884" flipV="1">
              <a:off x="1440" y="3552"/>
              <a:ext cx="384" cy="113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48" name="Line 32"/>
            <p:cNvSpPr>
              <a:spLocks noChangeShapeType="1"/>
            </p:cNvSpPr>
            <p:nvPr/>
          </p:nvSpPr>
          <p:spPr bwMode="auto">
            <a:xfrm rot="-272750">
              <a:off x="576" y="3792"/>
              <a:ext cx="430" cy="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49" name="Line 33"/>
            <p:cNvSpPr>
              <a:spLocks noChangeShapeType="1"/>
            </p:cNvSpPr>
            <p:nvPr/>
          </p:nvSpPr>
          <p:spPr bwMode="auto">
            <a:xfrm rot="21327250" flipV="1">
              <a:off x="1000" y="3648"/>
              <a:ext cx="432" cy="14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50" name="Line 34"/>
            <p:cNvSpPr>
              <a:spLocks noChangeShapeType="1"/>
            </p:cNvSpPr>
            <p:nvPr/>
          </p:nvSpPr>
          <p:spPr bwMode="auto">
            <a:xfrm rot="-272750">
              <a:off x="1014" y="3793"/>
              <a:ext cx="384" cy="19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05518" name="Object 35"/>
            <p:cNvGraphicFramePr>
              <a:graphicFrameLocks noChangeAspect="1"/>
            </p:cNvGraphicFramePr>
            <p:nvPr/>
          </p:nvGraphicFramePr>
          <p:xfrm>
            <a:off x="672" y="3648"/>
            <a:ext cx="13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2" name="Equation" r:id="rId13" imgW="165100" imgH="203200" progId="Equation.3">
                    <p:embed/>
                  </p:oleObj>
                </mc:Choice>
                <mc:Fallback>
                  <p:oleObj name="Equation" r:id="rId13" imgW="16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48"/>
                          <a:ext cx="13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19" name="Group 36"/>
            <p:cNvGrpSpPr>
              <a:grpSpLocks/>
            </p:cNvGrpSpPr>
            <p:nvPr/>
          </p:nvGrpSpPr>
          <p:grpSpPr bwMode="auto">
            <a:xfrm>
              <a:off x="1776" y="3504"/>
              <a:ext cx="288" cy="586"/>
              <a:chOff x="5040" y="864"/>
              <a:chExt cx="288" cy="586"/>
            </a:xfrm>
          </p:grpSpPr>
          <p:sp>
            <p:nvSpPr>
              <p:cNvPr id="105523" name="Text Box 37"/>
              <p:cNvSpPr txBox="1">
                <a:spLocks noChangeArrowheads="1"/>
              </p:cNvSpPr>
              <p:nvPr/>
            </p:nvSpPr>
            <p:spPr bwMode="auto">
              <a:xfrm>
                <a:off x="5040" y="86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0" i="1">
                    <a:latin typeface="Symbol" charset="0"/>
                    <a:sym typeface="Symbol" charset="0"/>
                  </a:rPr>
                  <a:t></a:t>
                </a:r>
              </a:p>
            </p:txBody>
          </p:sp>
          <p:sp>
            <p:nvSpPr>
              <p:cNvPr id="105524" name="Text Box 38"/>
              <p:cNvSpPr txBox="1">
                <a:spLocks noChangeArrowheads="1"/>
              </p:cNvSpPr>
              <p:nvPr/>
            </p:nvSpPr>
            <p:spPr bwMode="auto">
              <a:xfrm>
                <a:off x="5040" y="1200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0" i="1">
                    <a:latin typeface="Times New Roman" charset="0"/>
                  </a:rPr>
                  <a:t> </a:t>
                </a:r>
                <a:r>
                  <a:rPr lang="en-US" sz="2000" b="0" i="1">
                    <a:latin typeface="Symbol" charset="0"/>
                    <a:sym typeface="Symbol" charset="0"/>
                  </a:rPr>
                  <a:t></a:t>
                </a:r>
                <a:endParaRPr lang="en-US" sz="2000" b="0" i="1">
                  <a:latin typeface="Times New Roman" charset="0"/>
                </a:endParaRPr>
              </a:p>
            </p:txBody>
          </p:sp>
        </p:grpSp>
        <p:sp>
          <p:nvSpPr>
            <p:cNvPr id="342055" name="Line 39"/>
            <p:cNvSpPr>
              <a:spLocks noChangeShapeType="1"/>
            </p:cNvSpPr>
            <p:nvPr/>
          </p:nvSpPr>
          <p:spPr bwMode="auto">
            <a:xfrm rot="21327250" flipV="1">
              <a:off x="1395" y="3638"/>
              <a:ext cx="44" cy="33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56" name="Freeform 40"/>
            <p:cNvSpPr>
              <a:spLocks/>
            </p:cNvSpPr>
            <p:nvPr/>
          </p:nvSpPr>
          <p:spPr bwMode="auto">
            <a:xfrm rot="-11089460">
              <a:off x="1392" y="3936"/>
              <a:ext cx="384" cy="113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22" name="Text Box 41"/>
            <p:cNvSpPr txBox="1">
              <a:spLocks noChangeArrowheads="1"/>
            </p:cNvSpPr>
            <p:nvPr/>
          </p:nvSpPr>
          <p:spPr bwMode="auto">
            <a:xfrm>
              <a:off x="1104" y="350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>
                  <a:latin typeface="Symbol" charset="0"/>
                  <a:sym typeface="Symbol" charset="0"/>
                </a:rPr>
                <a:t></a:t>
              </a:r>
              <a:r>
                <a:rPr lang="en-US" sz="1600" b="0" baseline="30000">
                  <a:latin typeface="Symbol" charset="0"/>
                  <a:sym typeface="Symbol" charset="0"/>
                </a:rPr>
                <a:t></a:t>
              </a:r>
              <a:endParaRPr lang="en-US" b="0">
                <a:latin typeface="Symbol" charset="0"/>
                <a:sym typeface="Symbol" charset="0"/>
              </a:endParaRPr>
            </a:p>
          </p:txBody>
        </p:sp>
      </p:grpSp>
      <p:sp>
        <p:nvSpPr>
          <p:cNvPr id="105481" name="AutoShape 52"/>
          <p:cNvSpPr>
            <a:spLocks noChangeArrowheads="1"/>
          </p:cNvSpPr>
          <p:nvPr/>
        </p:nvSpPr>
        <p:spPr bwMode="auto">
          <a:xfrm>
            <a:off x="685800" y="1676400"/>
            <a:ext cx="4267200" cy="19050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82" name="Group 53"/>
          <p:cNvGrpSpPr>
            <a:grpSpLocks/>
          </p:cNvGrpSpPr>
          <p:nvPr/>
        </p:nvGrpSpPr>
        <p:grpSpPr bwMode="auto">
          <a:xfrm>
            <a:off x="1295400" y="1524000"/>
            <a:ext cx="3124200" cy="2011363"/>
            <a:chOff x="3312" y="864"/>
            <a:chExt cx="1968" cy="1267"/>
          </a:xfrm>
        </p:grpSpPr>
        <p:pic>
          <p:nvPicPr>
            <p:cNvPr id="342070" name="Picture 5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5512" name="Rectangle 55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3" name="Text Box 56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i="1">
                  <a:latin typeface="Times New Roman" charset="0"/>
                </a:rPr>
                <a:t>&lt;</a:t>
              </a:r>
              <a:r>
                <a:rPr lang="en-US" sz="1600" b="0" i="1">
                  <a:latin typeface="Symbol" charset="0"/>
                  <a:sym typeface="Symbol" charset="0"/>
                </a:rPr>
                <a:t></a:t>
              </a:r>
              <a:r>
                <a:rPr lang="en-US" sz="1600" b="0" i="1" baseline="30000">
                  <a:latin typeface="Symbol" charset="0"/>
                  <a:sym typeface="Symbol" charset="0"/>
                </a:rPr>
                <a:t></a:t>
              </a:r>
              <a:r>
                <a:rPr lang="en-US" sz="1600" b="0" i="1">
                  <a:latin typeface="Times New Roman" charset="0"/>
                </a:rPr>
                <a:t>&gt;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105483" name="Line 58"/>
          <p:cNvSpPr>
            <a:spLocks noChangeShapeType="1"/>
          </p:cNvSpPr>
          <p:nvPr/>
        </p:nvSpPr>
        <p:spPr bwMode="auto">
          <a:xfrm>
            <a:off x="2209800" y="2895600"/>
            <a:ext cx="1143000" cy="0"/>
          </a:xfrm>
          <a:prstGeom prst="line">
            <a:avLst/>
          </a:prstGeom>
          <a:noFill/>
          <a:ln w="28575">
            <a:solidFill>
              <a:srgbClr val="7D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59"/>
          <p:cNvSpPr>
            <a:spLocks noChangeShapeType="1"/>
          </p:cNvSpPr>
          <p:nvPr/>
        </p:nvSpPr>
        <p:spPr bwMode="auto">
          <a:xfrm flipH="1">
            <a:off x="1828800" y="2895600"/>
            <a:ext cx="1524000" cy="381000"/>
          </a:xfrm>
          <a:prstGeom prst="line">
            <a:avLst/>
          </a:prstGeom>
          <a:noFill/>
          <a:ln w="28575">
            <a:solidFill>
              <a:srgbClr val="7D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57800" y="2971800"/>
            <a:ext cx="3276600" cy="3124200"/>
            <a:chOff x="5257800" y="2971800"/>
            <a:chExt cx="3276600" cy="3124200"/>
          </a:xfrm>
        </p:grpSpPr>
        <p:grpSp>
          <p:nvGrpSpPr>
            <p:cNvPr id="105501" name="Group 42"/>
            <p:cNvGrpSpPr>
              <a:grpSpLocks/>
            </p:cNvGrpSpPr>
            <p:nvPr/>
          </p:nvGrpSpPr>
          <p:grpSpPr bwMode="auto">
            <a:xfrm>
              <a:off x="5257800" y="2971800"/>
              <a:ext cx="3276600" cy="3124200"/>
              <a:chOff x="2832" y="2112"/>
              <a:chExt cx="2064" cy="1968"/>
            </a:xfrm>
          </p:grpSpPr>
          <p:pic>
            <p:nvPicPr>
              <p:cNvPr id="342059" name="Picture 4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112"/>
                <a:ext cx="2064" cy="1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5510" name="Rectangle 44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2064" cy="1968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502" name="Group 2"/>
            <p:cNvGrpSpPr>
              <a:grpSpLocks/>
            </p:cNvGrpSpPr>
            <p:nvPr/>
          </p:nvGrpSpPr>
          <p:grpSpPr bwMode="auto">
            <a:xfrm>
              <a:off x="5334000" y="3733800"/>
              <a:ext cx="2362200" cy="2333625"/>
              <a:chOff x="5334000" y="3733800"/>
              <a:chExt cx="2362200" cy="2333625"/>
            </a:xfrm>
          </p:grpSpPr>
          <p:grpSp>
            <p:nvGrpSpPr>
              <p:cNvPr id="105503" name="Group 54"/>
              <p:cNvGrpSpPr>
                <a:grpSpLocks/>
              </p:cNvGrpSpPr>
              <p:nvPr/>
            </p:nvGrpSpPr>
            <p:grpSpPr bwMode="auto">
              <a:xfrm rot="-5400000">
                <a:off x="4762500" y="4305300"/>
                <a:ext cx="1447800" cy="304800"/>
                <a:chOff x="1981200" y="2514600"/>
                <a:chExt cx="1447800" cy="304800"/>
              </a:xfrm>
            </p:grpSpPr>
            <p:sp>
              <p:nvSpPr>
                <p:cNvPr id="105507" name="Rectangle 55"/>
                <p:cNvSpPr>
                  <a:spLocks noChangeArrowheads="1"/>
                </p:cNvSpPr>
                <p:nvPr/>
              </p:nvSpPr>
              <p:spPr bwMode="auto">
                <a:xfrm>
                  <a:off x="1981200" y="2514600"/>
                  <a:ext cx="12192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2019301" y="2476501"/>
                  <a:ext cx="1447800" cy="2762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200" i="1" dirty="0">
                      <a:latin typeface="Symbol" charset="2"/>
                      <a:cs typeface="Symbol" charset="2"/>
                    </a:rPr>
                    <a:t>S  </a:t>
                  </a:r>
                  <a:r>
                    <a:rPr lang="en-US" sz="1200" i="1" dirty="0">
                      <a:latin typeface="+mj-lt"/>
                      <a:cs typeface="Symbol" charset="2"/>
                    </a:rPr>
                    <a:t>Mass (GeV)</a:t>
                  </a:r>
                  <a:endParaRPr lang="en-US" sz="1200" i="1" dirty="0">
                    <a:latin typeface="Symbol" charset="2"/>
                    <a:cs typeface="Symbol" charset="2"/>
                  </a:endParaRPr>
                </a:p>
              </p:txBody>
            </p:sp>
          </p:grpSp>
          <p:grpSp>
            <p:nvGrpSpPr>
              <p:cNvPr id="105504" name="Group 64"/>
              <p:cNvGrpSpPr>
                <a:grpSpLocks/>
              </p:cNvGrpSpPr>
              <p:nvPr/>
            </p:nvGrpSpPr>
            <p:grpSpPr bwMode="auto">
              <a:xfrm>
                <a:off x="6400800" y="5791200"/>
                <a:ext cx="1295400" cy="276225"/>
                <a:chOff x="1981200" y="2514600"/>
                <a:chExt cx="1295400" cy="276999"/>
              </a:xfrm>
            </p:grpSpPr>
            <p:sp>
              <p:nvSpPr>
                <p:cNvPr id="105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1981200" y="2590800"/>
                  <a:ext cx="12192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981200" y="2514600"/>
                  <a:ext cx="1295400" cy="2769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200" i="1" dirty="0">
                      <a:latin typeface="Symbol" charset="2"/>
                      <a:cs typeface="Symbol" charset="2"/>
                    </a:rPr>
                    <a:t>SS </a:t>
                  </a:r>
                  <a:r>
                    <a:rPr lang="en-US" sz="1200" i="1" dirty="0">
                      <a:latin typeface="+mn-lt"/>
                      <a:cs typeface="Symbol" charset="2"/>
                    </a:rPr>
                    <a:t>H Coupling</a:t>
                  </a:r>
                  <a:endParaRPr lang="en-US" sz="1200" i="1" dirty="0">
                    <a:latin typeface="Symbol" charset="2"/>
                    <a:cs typeface="Symbol" charset="2"/>
                  </a:endParaRPr>
                </a:p>
              </p:txBody>
            </p:sp>
          </p:grpSp>
        </p:grp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435225" y="3505200"/>
            <a:ext cx="5184775" cy="1614488"/>
            <a:chOff x="2435225" y="3505200"/>
            <a:chExt cx="5184775" cy="1614488"/>
          </a:xfrm>
        </p:grpSpPr>
        <p:sp>
          <p:nvSpPr>
            <p:cNvPr id="105496" name="Line 3"/>
            <p:cNvSpPr>
              <a:spLocks noChangeShapeType="1"/>
            </p:cNvSpPr>
            <p:nvPr/>
          </p:nvSpPr>
          <p:spPr bwMode="auto">
            <a:xfrm>
              <a:off x="2435225" y="3962400"/>
              <a:ext cx="1104900" cy="1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97" name="Group 23"/>
            <p:cNvGrpSpPr>
              <a:grpSpLocks/>
            </p:cNvGrpSpPr>
            <p:nvPr/>
          </p:nvGrpSpPr>
          <p:grpSpPr bwMode="auto">
            <a:xfrm>
              <a:off x="2971800" y="3505200"/>
              <a:ext cx="2057400" cy="1614488"/>
              <a:chOff x="1680" y="2448"/>
              <a:chExt cx="1296" cy="1017"/>
            </a:xfrm>
          </p:grpSpPr>
          <p:pic>
            <p:nvPicPr>
              <p:cNvPr id="69" name="Picture 2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448"/>
                <a:ext cx="1274" cy="1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5500" name="Rectangle 25"/>
              <p:cNvSpPr>
                <a:spLocks noChangeArrowheads="1"/>
              </p:cNvSpPr>
              <p:nvPr/>
            </p:nvSpPr>
            <p:spPr bwMode="auto">
              <a:xfrm>
                <a:off x="1680" y="2448"/>
                <a:ext cx="1296" cy="1008"/>
              </a:xfrm>
              <a:prstGeom prst="rect">
                <a:avLst/>
              </a:prstGeom>
              <a:noFill/>
              <a:ln w="28575">
                <a:solidFill>
                  <a:srgbClr val="0064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498" name="Line 27"/>
            <p:cNvSpPr>
              <a:spLocks noChangeShapeType="1"/>
            </p:cNvSpPr>
            <p:nvPr/>
          </p:nvSpPr>
          <p:spPr bwMode="auto">
            <a:xfrm>
              <a:off x="5029200" y="3962400"/>
              <a:ext cx="2590800" cy="381000"/>
            </a:xfrm>
            <a:prstGeom prst="line">
              <a:avLst/>
            </a:prstGeom>
            <a:noFill/>
            <a:ln w="28575">
              <a:solidFill>
                <a:srgbClr val="0064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" name="Group 66"/>
          <p:cNvGrpSpPr>
            <a:grpSpLocks/>
          </p:cNvGrpSpPr>
          <p:nvPr/>
        </p:nvGrpSpPr>
        <p:grpSpPr bwMode="auto">
          <a:xfrm>
            <a:off x="5791200" y="3276600"/>
            <a:ext cx="1828800" cy="990600"/>
            <a:chOff x="3696" y="2064"/>
            <a:chExt cx="1152" cy="624"/>
          </a:xfrm>
        </p:grpSpPr>
        <p:sp>
          <p:nvSpPr>
            <p:cNvPr id="105494" name="Line 45"/>
            <p:cNvSpPr>
              <a:spLocks noChangeShapeType="1"/>
            </p:cNvSpPr>
            <p:nvPr/>
          </p:nvSpPr>
          <p:spPr bwMode="auto">
            <a:xfrm>
              <a:off x="4224" y="2304"/>
              <a:ext cx="624" cy="3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Text Box 46"/>
            <p:cNvSpPr txBox="1">
              <a:spLocks noChangeArrowheads="1"/>
            </p:cNvSpPr>
            <p:nvPr/>
          </p:nvSpPr>
          <p:spPr bwMode="auto">
            <a:xfrm>
              <a:off x="3696" y="206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 i="1">
                  <a:solidFill>
                    <a:srgbClr val="800080"/>
                  </a:solidFill>
                </a:rPr>
                <a:t>Two-step EWB favorable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838200" y="4343400"/>
            <a:ext cx="5867400" cy="1600200"/>
            <a:chOff x="838200" y="4343400"/>
            <a:chExt cx="5867400" cy="1600200"/>
          </a:xfrm>
        </p:grpSpPr>
        <p:grpSp>
          <p:nvGrpSpPr>
            <p:cNvPr id="105490" name="Group 20"/>
            <p:cNvGrpSpPr>
              <a:grpSpLocks/>
            </p:cNvGrpSpPr>
            <p:nvPr/>
          </p:nvGrpSpPr>
          <p:grpSpPr bwMode="auto">
            <a:xfrm>
              <a:off x="838200" y="4343400"/>
              <a:ext cx="1905000" cy="1600200"/>
              <a:chOff x="624" y="3072"/>
              <a:chExt cx="1200" cy="1008"/>
            </a:xfrm>
          </p:grpSpPr>
          <p:pic>
            <p:nvPicPr>
              <p:cNvPr id="77" name="Picture 21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072"/>
                <a:ext cx="1200" cy="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5493" name="Rectangle 22"/>
              <p:cNvSpPr>
                <a:spLocks noChangeArrowheads="1"/>
              </p:cNvSpPr>
              <p:nvPr/>
            </p:nvSpPr>
            <p:spPr bwMode="auto">
              <a:xfrm>
                <a:off x="624" y="3072"/>
                <a:ext cx="1200" cy="100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491" name="Line 26"/>
            <p:cNvSpPr>
              <a:spLocks noChangeShapeType="1"/>
            </p:cNvSpPr>
            <p:nvPr/>
          </p:nvSpPr>
          <p:spPr bwMode="auto">
            <a:xfrm flipV="1">
              <a:off x="2743200" y="5410200"/>
              <a:ext cx="3962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6324600" y="1676400"/>
            <a:ext cx="304800" cy="3810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7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LHC Tests: Modified Higgs Properties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23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25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107572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10757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7578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76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579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77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580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78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581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79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7573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4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107575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6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000"/>
                </a:spcBef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sp>
        <p:nvSpPr>
          <p:cNvPr id="107526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Text Box 28"/>
          <p:cNvSpPr txBox="1">
            <a:spLocks noChangeArrowheads="1"/>
          </p:cNvSpPr>
          <p:nvPr/>
        </p:nvSpPr>
        <p:spPr bwMode="auto">
          <a:xfrm>
            <a:off x="533400" y="61722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>
                <a:solidFill>
                  <a:schemeClr val="accent2"/>
                </a:solidFill>
              </a:rPr>
              <a:t>Patel, R-M, PRD 88 (2013) 035013 </a:t>
            </a:r>
          </a:p>
        </p:txBody>
      </p:sp>
      <p:grpSp>
        <p:nvGrpSpPr>
          <p:cNvPr id="107528" name="Group 30"/>
          <p:cNvGrpSpPr>
            <a:grpSpLocks/>
          </p:cNvGrpSpPr>
          <p:nvPr/>
        </p:nvGrpSpPr>
        <p:grpSpPr bwMode="auto">
          <a:xfrm>
            <a:off x="5791200" y="1371600"/>
            <a:ext cx="2362200" cy="930275"/>
            <a:chOff x="576" y="3504"/>
            <a:chExt cx="1488" cy="586"/>
          </a:xfrm>
        </p:grpSpPr>
        <p:sp>
          <p:nvSpPr>
            <p:cNvPr id="342047" name="Freeform 31"/>
            <p:cNvSpPr>
              <a:spLocks/>
            </p:cNvSpPr>
            <p:nvPr/>
          </p:nvSpPr>
          <p:spPr bwMode="auto">
            <a:xfrm rot="11405884" flipV="1">
              <a:off x="1440" y="3552"/>
              <a:ext cx="384" cy="113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48" name="Line 32"/>
            <p:cNvSpPr>
              <a:spLocks noChangeShapeType="1"/>
            </p:cNvSpPr>
            <p:nvPr/>
          </p:nvSpPr>
          <p:spPr bwMode="auto">
            <a:xfrm rot="-272750">
              <a:off x="576" y="3792"/>
              <a:ext cx="430" cy="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49" name="Line 33"/>
            <p:cNvSpPr>
              <a:spLocks noChangeShapeType="1"/>
            </p:cNvSpPr>
            <p:nvPr/>
          </p:nvSpPr>
          <p:spPr bwMode="auto">
            <a:xfrm rot="21327250" flipV="1">
              <a:off x="1000" y="3648"/>
              <a:ext cx="432" cy="14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50" name="Line 34"/>
            <p:cNvSpPr>
              <a:spLocks noChangeShapeType="1"/>
            </p:cNvSpPr>
            <p:nvPr/>
          </p:nvSpPr>
          <p:spPr bwMode="auto">
            <a:xfrm rot="-272750">
              <a:off x="1014" y="3793"/>
              <a:ext cx="384" cy="19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07565" name="Object 35"/>
            <p:cNvGraphicFramePr>
              <a:graphicFrameLocks noChangeAspect="1"/>
            </p:cNvGraphicFramePr>
            <p:nvPr/>
          </p:nvGraphicFramePr>
          <p:xfrm>
            <a:off x="672" y="3648"/>
            <a:ext cx="13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0" name="Equation" r:id="rId13" imgW="165100" imgH="203200" progId="Equation.3">
                    <p:embed/>
                  </p:oleObj>
                </mc:Choice>
                <mc:Fallback>
                  <p:oleObj name="Equation" r:id="rId13" imgW="16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648"/>
                          <a:ext cx="13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7566" name="Group 36"/>
            <p:cNvGrpSpPr>
              <a:grpSpLocks/>
            </p:cNvGrpSpPr>
            <p:nvPr/>
          </p:nvGrpSpPr>
          <p:grpSpPr bwMode="auto">
            <a:xfrm>
              <a:off x="1776" y="3504"/>
              <a:ext cx="288" cy="586"/>
              <a:chOff x="5040" y="864"/>
              <a:chExt cx="288" cy="586"/>
            </a:xfrm>
          </p:grpSpPr>
          <p:sp>
            <p:nvSpPr>
              <p:cNvPr id="107570" name="Text Box 37"/>
              <p:cNvSpPr txBox="1">
                <a:spLocks noChangeArrowheads="1"/>
              </p:cNvSpPr>
              <p:nvPr/>
            </p:nvSpPr>
            <p:spPr bwMode="auto">
              <a:xfrm>
                <a:off x="5040" y="86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i="1">
                    <a:latin typeface="Symbol" charset="0"/>
                    <a:sym typeface="Symbol" charset="0"/>
                  </a:rPr>
                  <a:t></a:t>
                </a:r>
              </a:p>
            </p:txBody>
          </p:sp>
          <p:sp>
            <p:nvSpPr>
              <p:cNvPr id="107571" name="Text Box 38"/>
              <p:cNvSpPr txBox="1">
                <a:spLocks noChangeArrowheads="1"/>
              </p:cNvSpPr>
              <p:nvPr/>
            </p:nvSpPr>
            <p:spPr bwMode="auto">
              <a:xfrm>
                <a:off x="5040" y="1200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 New Roman" charset="0"/>
                  </a:rPr>
                  <a:t> </a:t>
                </a:r>
                <a:r>
                  <a:rPr lang="en-US" sz="2000" i="1">
                    <a:latin typeface="Symbol" charset="0"/>
                    <a:sym typeface="Symbol" charset="0"/>
                  </a:rPr>
                  <a:t></a:t>
                </a:r>
                <a:endParaRPr lang="en-US" sz="2000" i="1">
                  <a:latin typeface="Times New Roman" charset="0"/>
                </a:endParaRPr>
              </a:p>
            </p:txBody>
          </p:sp>
        </p:grpSp>
        <p:sp>
          <p:nvSpPr>
            <p:cNvPr id="342055" name="Line 39"/>
            <p:cNvSpPr>
              <a:spLocks noChangeShapeType="1"/>
            </p:cNvSpPr>
            <p:nvPr/>
          </p:nvSpPr>
          <p:spPr bwMode="auto">
            <a:xfrm rot="21327250" flipV="1">
              <a:off x="1395" y="3638"/>
              <a:ext cx="44" cy="33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56" name="Freeform 40"/>
            <p:cNvSpPr>
              <a:spLocks/>
            </p:cNvSpPr>
            <p:nvPr/>
          </p:nvSpPr>
          <p:spPr bwMode="auto">
            <a:xfrm rot="-11089460">
              <a:off x="1392" y="3936"/>
              <a:ext cx="384" cy="113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69" name="Text Box 41"/>
            <p:cNvSpPr txBox="1">
              <a:spLocks noChangeArrowheads="1"/>
            </p:cNvSpPr>
            <p:nvPr/>
          </p:nvSpPr>
          <p:spPr bwMode="auto">
            <a:xfrm>
              <a:off x="1104" y="350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Symbol" charset="0"/>
                  <a:sym typeface="Symbol" charset="0"/>
                </a:rPr>
                <a:t></a:t>
              </a:r>
              <a:r>
                <a:rPr lang="en-US" sz="1600" baseline="30000">
                  <a:latin typeface="Symbol" charset="0"/>
                  <a:sym typeface="Symbol" charset="0"/>
                </a:rPr>
                <a:t></a:t>
              </a:r>
              <a:endParaRPr lang="en-US">
                <a:latin typeface="Symbol" charset="0"/>
                <a:sym typeface="Symbol" charset="0"/>
              </a:endParaRPr>
            </a:p>
          </p:txBody>
        </p:sp>
      </p:grpSp>
      <p:sp>
        <p:nvSpPr>
          <p:cNvPr id="107529" name="AutoShape 52"/>
          <p:cNvSpPr>
            <a:spLocks noChangeArrowheads="1"/>
          </p:cNvSpPr>
          <p:nvPr/>
        </p:nvSpPr>
        <p:spPr bwMode="auto">
          <a:xfrm>
            <a:off x="685800" y="1676400"/>
            <a:ext cx="4267200" cy="19050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0" name="Group 53"/>
          <p:cNvGrpSpPr>
            <a:grpSpLocks/>
          </p:cNvGrpSpPr>
          <p:nvPr/>
        </p:nvGrpSpPr>
        <p:grpSpPr bwMode="auto">
          <a:xfrm>
            <a:off x="1295400" y="1524000"/>
            <a:ext cx="3124200" cy="2011363"/>
            <a:chOff x="3312" y="864"/>
            <a:chExt cx="1968" cy="1267"/>
          </a:xfrm>
        </p:grpSpPr>
        <p:pic>
          <p:nvPicPr>
            <p:cNvPr id="342070" name="Picture 5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1728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7559" name="Rectangle 55"/>
            <p:cNvSpPr>
              <a:spLocks noChangeArrowheads="1"/>
            </p:cNvSpPr>
            <p:nvPr/>
          </p:nvSpPr>
          <p:spPr bwMode="auto">
            <a:xfrm>
              <a:off x="4848" y="153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0" name="Text Box 56"/>
            <p:cNvSpPr txBox="1">
              <a:spLocks noChangeArrowheads="1"/>
            </p:cNvSpPr>
            <p:nvPr/>
          </p:nvSpPr>
          <p:spPr bwMode="auto">
            <a:xfrm>
              <a:off x="4800" y="1536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charset="0"/>
                </a:rPr>
                <a:t>&lt;</a:t>
              </a:r>
              <a:r>
                <a:rPr lang="en-US" sz="1600" i="1">
                  <a:latin typeface="Symbol" charset="0"/>
                  <a:sym typeface="Symbol" charset="0"/>
                </a:rPr>
                <a:t></a:t>
              </a:r>
              <a:r>
                <a:rPr lang="en-US" sz="1600" i="1" baseline="30000">
                  <a:latin typeface="Symbol" charset="0"/>
                  <a:sym typeface="Symbol" charset="0"/>
                </a:rPr>
                <a:t></a:t>
              </a:r>
              <a:r>
                <a:rPr lang="en-US" sz="1600" i="1">
                  <a:latin typeface="Times New Roman" charset="0"/>
                </a:rPr>
                <a:t>&gt;</a:t>
              </a:r>
              <a:endParaRPr lang="en-US" sz="1600">
                <a:latin typeface="Times New Roman" charset="0"/>
              </a:endParaRPr>
            </a:p>
          </p:txBody>
        </p:sp>
      </p:grpSp>
      <p:sp>
        <p:nvSpPr>
          <p:cNvPr id="107531" name="Line 58"/>
          <p:cNvSpPr>
            <a:spLocks noChangeShapeType="1"/>
          </p:cNvSpPr>
          <p:nvPr/>
        </p:nvSpPr>
        <p:spPr bwMode="auto">
          <a:xfrm>
            <a:off x="2209800" y="2895600"/>
            <a:ext cx="1143000" cy="0"/>
          </a:xfrm>
          <a:prstGeom prst="line">
            <a:avLst/>
          </a:prstGeom>
          <a:noFill/>
          <a:ln w="28575">
            <a:solidFill>
              <a:srgbClr val="7D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Line 59"/>
          <p:cNvSpPr>
            <a:spLocks noChangeShapeType="1"/>
          </p:cNvSpPr>
          <p:nvPr/>
        </p:nvSpPr>
        <p:spPr bwMode="auto">
          <a:xfrm flipH="1">
            <a:off x="1828800" y="2895600"/>
            <a:ext cx="1524000" cy="381000"/>
          </a:xfrm>
          <a:prstGeom prst="line">
            <a:avLst/>
          </a:prstGeom>
          <a:noFill/>
          <a:ln w="28575">
            <a:solidFill>
              <a:srgbClr val="7D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3" name="Group 2"/>
          <p:cNvGrpSpPr>
            <a:grpSpLocks/>
          </p:cNvGrpSpPr>
          <p:nvPr/>
        </p:nvGrpSpPr>
        <p:grpSpPr bwMode="auto">
          <a:xfrm>
            <a:off x="5257800" y="2971800"/>
            <a:ext cx="3276600" cy="3124200"/>
            <a:chOff x="5257800" y="2971800"/>
            <a:chExt cx="3276600" cy="3124200"/>
          </a:xfrm>
        </p:grpSpPr>
        <p:grpSp>
          <p:nvGrpSpPr>
            <p:cNvPr id="107549" name="Group 42"/>
            <p:cNvGrpSpPr>
              <a:grpSpLocks/>
            </p:cNvGrpSpPr>
            <p:nvPr/>
          </p:nvGrpSpPr>
          <p:grpSpPr bwMode="auto">
            <a:xfrm>
              <a:off x="5257800" y="2971800"/>
              <a:ext cx="3276600" cy="3124200"/>
              <a:chOff x="2832" y="2112"/>
              <a:chExt cx="2064" cy="1968"/>
            </a:xfrm>
          </p:grpSpPr>
          <p:pic>
            <p:nvPicPr>
              <p:cNvPr id="342059" name="Picture 4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112"/>
                <a:ext cx="2064" cy="1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7557" name="Rectangle 44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2064" cy="1968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550" name="Group 50"/>
            <p:cNvGrpSpPr>
              <a:grpSpLocks/>
            </p:cNvGrpSpPr>
            <p:nvPr/>
          </p:nvGrpSpPr>
          <p:grpSpPr bwMode="auto">
            <a:xfrm rot="-5400000">
              <a:off x="4762500" y="4305300"/>
              <a:ext cx="1447800" cy="304800"/>
              <a:chOff x="1981200" y="2514600"/>
              <a:chExt cx="1447800" cy="304800"/>
            </a:xfrm>
          </p:grpSpPr>
          <p:sp>
            <p:nvSpPr>
              <p:cNvPr id="107554" name="Rectangle 51"/>
              <p:cNvSpPr>
                <a:spLocks noChangeArrowheads="1"/>
              </p:cNvSpPr>
              <p:nvPr/>
            </p:nvSpPr>
            <p:spPr bwMode="auto">
              <a:xfrm>
                <a:off x="1981200" y="25146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022476" y="2473326"/>
                <a:ext cx="1447800" cy="2762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i="1" dirty="0">
                    <a:latin typeface="Symbol" charset="2"/>
                    <a:cs typeface="Symbol" charset="2"/>
                  </a:rPr>
                  <a:t>S  </a:t>
                </a:r>
                <a:r>
                  <a:rPr lang="en-US" sz="1200" i="1" dirty="0">
                    <a:latin typeface="+mj-lt"/>
                    <a:cs typeface="Symbol" charset="2"/>
                  </a:rPr>
                  <a:t>Mass (GeV)</a:t>
                </a:r>
                <a:endParaRPr lang="en-US" sz="1200" i="1" dirty="0">
                  <a:latin typeface="Symbol" charset="2"/>
                  <a:cs typeface="Symbol" charset="2"/>
                </a:endParaRPr>
              </a:p>
            </p:txBody>
          </p:sp>
        </p:grpSp>
        <p:grpSp>
          <p:nvGrpSpPr>
            <p:cNvPr id="107551" name="Group 56"/>
            <p:cNvGrpSpPr>
              <a:grpSpLocks/>
            </p:cNvGrpSpPr>
            <p:nvPr/>
          </p:nvGrpSpPr>
          <p:grpSpPr bwMode="auto">
            <a:xfrm>
              <a:off x="6400800" y="5791200"/>
              <a:ext cx="1295400" cy="276225"/>
              <a:chOff x="1981200" y="2514600"/>
              <a:chExt cx="1295400" cy="276999"/>
            </a:xfrm>
          </p:grpSpPr>
          <p:sp>
            <p:nvSpPr>
              <p:cNvPr id="107552" name="Rectangle 57"/>
              <p:cNvSpPr>
                <a:spLocks noChangeArrowheads="1"/>
              </p:cNvSpPr>
              <p:nvPr/>
            </p:nvSpPr>
            <p:spPr bwMode="auto">
              <a:xfrm>
                <a:off x="1981200" y="2590800"/>
                <a:ext cx="1219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981200" y="2514600"/>
                <a:ext cx="1295400" cy="276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i="1" dirty="0">
                    <a:latin typeface="Symbol" charset="2"/>
                    <a:cs typeface="Symbol" charset="2"/>
                  </a:rPr>
                  <a:t>SS </a:t>
                </a:r>
                <a:r>
                  <a:rPr lang="en-US" sz="1200" i="1" dirty="0">
                    <a:latin typeface="+mn-lt"/>
                    <a:cs typeface="Symbol" charset="2"/>
                  </a:rPr>
                  <a:t>H Coupling</a:t>
                </a:r>
                <a:endParaRPr lang="en-US" sz="1200" i="1" dirty="0">
                  <a:latin typeface="Symbol" charset="2"/>
                  <a:cs typeface="Symbol" charset="2"/>
                </a:endParaRPr>
              </a:p>
            </p:txBody>
          </p:sp>
        </p:grpSp>
      </p:grpSp>
      <p:grpSp>
        <p:nvGrpSpPr>
          <p:cNvPr id="107534" name="Group 18"/>
          <p:cNvGrpSpPr>
            <a:grpSpLocks/>
          </p:cNvGrpSpPr>
          <p:nvPr/>
        </p:nvGrpSpPr>
        <p:grpSpPr bwMode="auto">
          <a:xfrm>
            <a:off x="5257800" y="2971800"/>
            <a:ext cx="3276600" cy="3124200"/>
            <a:chOff x="2832" y="2112"/>
            <a:chExt cx="2064" cy="1968"/>
          </a:xfrm>
        </p:grpSpPr>
        <p:pic>
          <p:nvPicPr>
            <p:cNvPr id="75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12"/>
              <a:ext cx="2064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7548" name="Rectangle 20"/>
            <p:cNvSpPr>
              <a:spLocks noChangeArrowheads="1"/>
            </p:cNvSpPr>
            <p:nvPr/>
          </p:nvSpPr>
          <p:spPr bwMode="auto">
            <a:xfrm>
              <a:off x="2832" y="2112"/>
              <a:ext cx="2064" cy="1968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35" name="Group 1"/>
          <p:cNvGrpSpPr>
            <a:grpSpLocks/>
          </p:cNvGrpSpPr>
          <p:nvPr/>
        </p:nvGrpSpPr>
        <p:grpSpPr bwMode="auto">
          <a:xfrm>
            <a:off x="6324600" y="3124200"/>
            <a:ext cx="476250" cy="2570163"/>
            <a:chOff x="3962399" y="1911047"/>
            <a:chExt cx="476553" cy="2570466"/>
          </a:xfrm>
        </p:grpSpPr>
        <p:sp>
          <p:nvSpPr>
            <p:cNvPr id="73" name="Freeform 72"/>
            <p:cNvSpPr/>
            <p:nvPr/>
          </p:nvSpPr>
          <p:spPr>
            <a:xfrm>
              <a:off x="4342053" y="1911047"/>
              <a:ext cx="96899" cy="2570466"/>
            </a:xfrm>
            <a:custGeom>
              <a:avLst/>
              <a:gdLst>
                <a:gd name="connsiteX0" fmla="*/ 97209 w 97209"/>
                <a:gd name="connsiteY0" fmla="*/ 0 h 2854055"/>
                <a:gd name="connsiteX1" fmla="*/ 12543 w 97209"/>
                <a:gd name="connsiteY1" fmla="*/ 2588381 h 2854055"/>
                <a:gd name="connsiteX2" fmla="*/ 447 w 97209"/>
                <a:gd name="connsiteY2" fmla="*/ 2769809 h 28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209" h="2854055">
                  <a:moveTo>
                    <a:pt x="97209" y="0"/>
                  </a:moveTo>
                  <a:cubicBezTo>
                    <a:pt x="62939" y="1063373"/>
                    <a:pt x="28670" y="2126746"/>
                    <a:pt x="12543" y="2588381"/>
                  </a:cubicBezTo>
                  <a:cubicBezTo>
                    <a:pt x="-3584" y="3050016"/>
                    <a:pt x="447" y="2769809"/>
                    <a:pt x="447" y="2769809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3962399" y="1911047"/>
              <a:ext cx="379654" cy="2570466"/>
            </a:xfrm>
            <a:custGeom>
              <a:avLst/>
              <a:gdLst>
                <a:gd name="connsiteX0" fmla="*/ 97209 w 97209"/>
                <a:gd name="connsiteY0" fmla="*/ 0 h 2854055"/>
                <a:gd name="connsiteX1" fmla="*/ 12543 w 97209"/>
                <a:gd name="connsiteY1" fmla="*/ 2588381 h 2854055"/>
                <a:gd name="connsiteX2" fmla="*/ 447 w 97209"/>
                <a:gd name="connsiteY2" fmla="*/ 2769809 h 28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209" h="2854055">
                  <a:moveTo>
                    <a:pt x="97209" y="0"/>
                  </a:moveTo>
                  <a:cubicBezTo>
                    <a:pt x="62939" y="1063373"/>
                    <a:pt x="28670" y="2126746"/>
                    <a:pt x="12543" y="2588381"/>
                  </a:cubicBezTo>
                  <a:cubicBezTo>
                    <a:pt x="-3584" y="3050016"/>
                    <a:pt x="447" y="2769809"/>
                    <a:pt x="447" y="2769809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6705600" y="4343400"/>
            <a:ext cx="1600200" cy="1365250"/>
          </a:xfrm>
          <a:custGeom>
            <a:avLst/>
            <a:gdLst>
              <a:gd name="connsiteX0" fmla="*/ 1593968 w 1593968"/>
              <a:gd name="connsiteY0" fmla="*/ 0 h 1368210"/>
              <a:gd name="connsiteX1" fmla="*/ 106254 w 1593968"/>
              <a:gd name="connsiteY1" fmla="*/ 1270000 h 1368210"/>
              <a:gd name="connsiteX2" fmla="*/ 118349 w 1593968"/>
              <a:gd name="connsiteY2" fmla="*/ 128209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3968" h="1368210">
                <a:moveTo>
                  <a:pt x="1593968" y="0"/>
                </a:moveTo>
                <a:lnTo>
                  <a:pt x="106254" y="1270000"/>
                </a:lnTo>
                <a:cubicBezTo>
                  <a:pt x="-139682" y="1483682"/>
                  <a:pt x="118349" y="1282095"/>
                  <a:pt x="118349" y="1282095"/>
                </a:cubicBezTo>
              </a:path>
            </a:pathLst>
          </a:cu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867400" y="4876800"/>
            <a:ext cx="793750" cy="847725"/>
          </a:xfrm>
          <a:custGeom>
            <a:avLst/>
            <a:gdLst>
              <a:gd name="connsiteX0" fmla="*/ 0 w 733329"/>
              <a:gd name="connsiteY0" fmla="*/ 0 h 755768"/>
              <a:gd name="connsiteX1" fmla="*/ 665238 w 733329"/>
              <a:gd name="connsiteY1" fmla="*/ 689428 h 755768"/>
              <a:gd name="connsiteX2" fmla="*/ 677333 w 733329"/>
              <a:gd name="connsiteY2" fmla="*/ 689428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329" h="755768">
                <a:moveTo>
                  <a:pt x="0" y="0"/>
                </a:moveTo>
                <a:lnTo>
                  <a:pt x="665238" y="689428"/>
                </a:lnTo>
                <a:cubicBezTo>
                  <a:pt x="778127" y="804333"/>
                  <a:pt x="727730" y="746880"/>
                  <a:pt x="677333" y="689428"/>
                </a:cubicBezTo>
              </a:path>
            </a:pathLst>
          </a:cu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38" name="Line 27"/>
          <p:cNvSpPr>
            <a:spLocks noChangeShapeType="1"/>
          </p:cNvSpPr>
          <p:nvPr/>
        </p:nvSpPr>
        <p:spPr bwMode="auto">
          <a:xfrm flipV="1">
            <a:off x="4267200" y="3657600"/>
            <a:ext cx="2133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16"/>
          <p:cNvSpPr txBox="1">
            <a:spLocks noChangeArrowheads="1"/>
          </p:cNvSpPr>
          <p:nvPr/>
        </p:nvSpPr>
        <p:spPr bwMode="auto">
          <a:xfrm>
            <a:off x="2590800" y="3810000"/>
            <a:ext cx="1752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i="1">
                <a:solidFill>
                  <a:srgbClr val="660066"/>
                </a:solidFill>
              </a:rPr>
              <a:t>HL-LHC,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i="1">
                <a:solidFill>
                  <a:srgbClr val="660066"/>
                </a:solidFill>
              </a:rPr>
              <a:t>FCC-ee /CPEC</a:t>
            </a:r>
          </a:p>
        </p:txBody>
      </p:sp>
      <p:sp>
        <p:nvSpPr>
          <p:cNvPr id="107540" name="Line 27"/>
          <p:cNvSpPr>
            <a:spLocks noChangeShapeType="1"/>
          </p:cNvSpPr>
          <p:nvPr/>
        </p:nvSpPr>
        <p:spPr bwMode="auto">
          <a:xfrm flipV="1">
            <a:off x="4267200" y="5181600"/>
            <a:ext cx="1828800" cy="1524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660066"/>
                </a:solidFill>
              </a:rPr>
              <a:t>ILC 250</a:t>
            </a:r>
          </a:p>
        </p:txBody>
      </p:sp>
      <p:sp>
        <p:nvSpPr>
          <p:cNvPr id="107542" name="Text Box 21"/>
          <p:cNvSpPr txBox="1">
            <a:spLocks noChangeArrowheads="1"/>
          </p:cNvSpPr>
          <p:nvPr/>
        </p:nvSpPr>
        <p:spPr bwMode="auto">
          <a:xfrm>
            <a:off x="6858000" y="32766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800080"/>
                </a:solidFill>
              </a:rPr>
              <a:t>EWB favorable</a:t>
            </a:r>
          </a:p>
        </p:txBody>
      </p:sp>
      <p:sp>
        <p:nvSpPr>
          <p:cNvPr id="107543" name="Line 22"/>
          <p:cNvSpPr>
            <a:spLocks noChangeShapeType="1"/>
          </p:cNvSpPr>
          <p:nvPr/>
        </p:nvSpPr>
        <p:spPr bwMode="auto">
          <a:xfrm>
            <a:off x="7239000" y="3733800"/>
            <a:ext cx="381000" cy="533400"/>
          </a:xfrm>
          <a:prstGeom prst="line">
            <a:avLst/>
          </a:prstGeom>
          <a:noFill/>
          <a:ln w="28575">
            <a:solidFill>
              <a:srgbClr val="0064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324600" y="1676400"/>
            <a:ext cx="304800" cy="3810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7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Two-Step EW Baryogenesis</a:t>
            </a: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7395" name="Group 1"/>
          <p:cNvGrpSpPr>
            <a:grpSpLocks/>
          </p:cNvGrpSpPr>
          <p:nvPr/>
        </p:nvGrpSpPr>
        <p:grpSpPr bwMode="auto">
          <a:xfrm>
            <a:off x="685800" y="1333500"/>
            <a:ext cx="2971800" cy="4953000"/>
            <a:chOff x="5257800" y="1371600"/>
            <a:chExt cx="2971800" cy="4953000"/>
          </a:xfrm>
        </p:grpSpPr>
        <p:pic>
          <p:nvPicPr>
            <p:cNvPr id="43317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371600"/>
              <a:ext cx="2743200" cy="2011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7406" name="Rectangle 29"/>
            <p:cNvSpPr>
              <a:spLocks noChangeArrowheads="1"/>
            </p:cNvSpPr>
            <p:nvPr/>
          </p:nvSpPr>
          <p:spPr bwMode="auto">
            <a:xfrm>
              <a:off x="7696200" y="24384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87407" name="Group 42"/>
            <p:cNvGrpSpPr>
              <a:grpSpLocks/>
            </p:cNvGrpSpPr>
            <p:nvPr/>
          </p:nvGrpSpPr>
          <p:grpSpPr bwMode="auto">
            <a:xfrm>
              <a:off x="5257800" y="3657600"/>
              <a:ext cx="2895600" cy="2667000"/>
              <a:chOff x="2544" y="2160"/>
              <a:chExt cx="2208" cy="1921"/>
            </a:xfrm>
          </p:grpSpPr>
          <p:pic>
            <p:nvPicPr>
              <p:cNvPr id="433195" name="Picture 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160"/>
                <a:ext cx="2208" cy="1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87420" name="Rectangle 44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2208" cy="1920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408" name="Text Box 45"/>
            <p:cNvSpPr txBox="1">
              <a:spLocks noChangeArrowheads="1"/>
            </p:cNvSpPr>
            <p:nvPr/>
          </p:nvSpPr>
          <p:spPr bwMode="auto">
            <a:xfrm>
              <a:off x="5334000" y="54483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>
                  <a:solidFill>
                    <a:srgbClr val="800080"/>
                  </a:solidFill>
                </a:rPr>
                <a:t>Baryogenesis</a:t>
              </a:r>
            </a:p>
          </p:txBody>
        </p:sp>
        <p:sp>
          <p:nvSpPr>
            <p:cNvPr id="187409" name="Line 46"/>
            <p:cNvSpPr>
              <a:spLocks noChangeShapeType="1"/>
            </p:cNvSpPr>
            <p:nvPr/>
          </p:nvSpPr>
          <p:spPr bwMode="auto">
            <a:xfrm flipV="1">
              <a:off x="5791200" y="4953000"/>
              <a:ext cx="381000" cy="457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0" name="Text Box 47"/>
            <p:cNvSpPr txBox="1">
              <a:spLocks noChangeArrowheads="1"/>
            </p:cNvSpPr>
            <p:nvPr/>
          </p:nvSpPr>
          <p:spPr bwMode="auto">
            <a:xfrm>
              <a:off x="5334000" y="38100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>
                  <a:solidFill>
                    <a:srgbClr val="800080"/>
                  </a:solidFill>
                </a:rPr>
                <a:t>Quench sphalerons</a:t>
              </a:r>
            </a:p>
          </p:txBody>
        </p:sp>
        <p:sp>
          <p:nvSpPr>
            <p:cNvPr id="187411" name="Line 48"/>
            <p:cNvSpPr>
              <a:spLocks noChangeShapeType="1"/>
            </p:cNvSpPr>
            <p:nvPr/>
          </p:nvSpPr>
          <p:spPr bwMode="auto">
            <a:xfrm>
              <a:off x="5791200" y="42672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Text Box 49"/>
            <p:cNvSpPr txBox="1">
              <a:spLocks noChangeArrowheads="1"/>
            </p:cNvSpPr>
            <p:nvPr/>
          </p:nvSpPr>
          <p:spPr bwMode="auto">
            <a:xfrm>
              <a:off x="6858000" y="37338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>
                  <a:solidFill>
                    <a:srgbClr val="800080"/>
                  </a:solidFill>
                </a:rPr>
                <a:t>Small entropy dilution</a:t>
              </a:r>
            </a:p>
          </p:txBody>
        </p:sp>
        <p:sp>
          <p:nvSpPr>
            <p:cNvPr id="187413" name="Line 50"/>
            <p:cNvSpPr>
              <a:spLocks noChangeShapeType="1"/>
            </p:cNvSpPr>
            <p:nvPr/>
          </p:nvSpPr>
          <p:spPr bwMode="auto">
            <a:xfrm flipH="1">
              <a:off x="6934200" y="41910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4" name="Text Box 51"/>
            <p:cNvSpPr txBox="1">
              <a:spLocks noChangeArrowheads="1"/>
            </p:cNvSpPr>
            <p:nvPr/>
          </p:nvSpPr>
          <p:spPr bwMode="auto">
            <a:xfrm>
              <a:off x="7391400" y="5867400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>
                  <a:solidFill>
                    <a:srgbClr val="800080"/>
                  </a:solidFill>
                  <a:latin typeface="Symbol" charset="0"/>
                  <a:sym typeface="Symbol" charset="0"/>
                </a:rPr>
                <a:t></a:t>
              </a:r>
              <a:r>
                <a:rPr lang="en-US" sz="1200" i="1">
                  <a:solidFill>
                    <a:srgbClr val="800080"/>
                  </a:solidFill>
                </a:rPr>
                <a:t> dark matter</a:t>
              </a:r>
            </a:p>
          </p:txBody>
        </p:sp>
        <p:sp>
          <p:nvSpPr>
            <p:cNvPr id="187415" name="Line 52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228600" cy="381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416" name="Group 42"/>
            <p:cNvGrpSpPr>
              <a:grpSpLocks/>
            </p:cNvGrpSpPr>
            <p:nvPr/>
          </p:nvGrpSpPr>
          <p:grpSpPr bwMode="auto">
            <a:xfrm>
              <a:off x="5791200" y="2667000"/>
              <a:ext cx="1600200" cy="457200"/>
              <a:chOff x="5791200" y="2667000"/>
              <a:chExt cx="1600200" cy="457200"/>
            </a:xfrm>
          </p:grpSpPr>
          <p:sp>
            <p:nvSpPr>
              <p:cNvPr id="187417" name="Line 22"/>
              <p:cNvSpPr>
                <a:spLocks noChangeShapeType="1"/>
              </p:cNvSpPr>
              <p:nvPr/>
            </p:nvSpPr>
            <p:spPr bwMode="auto">
              <a:xfrm>
                <a:off x="6172200" y="2667000"/>
                <a:ext cx="1219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18" name="Line 22"/>
              <p:cNvSpPr>
                <a:spLocks noChangeShapeType="1"/>
              </p:cNvSpPr>
              <p:nvPr/>
            </p:nvSpPr>
            <p:spPr bwMode="auto">
              <a:xfrm flipH="1">
                <a:off x="5791200" y="2667000"/>
                <a:ext cx="1524000" cy="4572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73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539633-A86C-9C45-A60E-4053A33E5806}" type="slidenum">
              <a:rPr lang="en-US" sz="1400" b="0">
                <a:solidFill>
                  <a:srgbClr val="000000"/>
                </a:solidFill>
              </a:rPr>
              <a:pPr/>
              <a:t>74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87397" name="TextBox 2"/>
          <p:cNvSpPr txBox="1">
            <a:spLocks noChangeArrowheads="1"/>
          </p:cNvSpPr>
          <p:nvPr/>
        </p:nvSpPr>
        <p:spPr bwMode="auto">
          <a:xfrm>
            <a:off x="4672013" y="2193925"/>
            <a:ext cx="431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660066"/>
                </a:solidFill>
                <a:cs typeface="cmsy10" charset="0"/>
              </a:rPr>
              <a:t>New sector: “Real Triplet”	 </a:t>
            </a:r>
            <a:r>
              <a:rPr lang="en-US" sz="2000" i="1">
                <a:solidFill>
                  <a:srgbClr val="660066"/>
                </a:solidFill>
                <a:latin typeface="Symbol" charset="0"/>
                <a:cs typeface="Symbol" charset="0"/>
              </a:rPr>
              <a:t>S</a:t>
            </a:r>
          </a:p>
          <a:p>
            <a:r>
              <a:rPr lang="en-US" sz="2000" i="1">
                <a:solidFill>
                  <a:srgbClr val="660066"/>
                </a:solidFill>
                <a:latin typeface="Symbol" charset="0"/>
                <a:cs typeface="Symbol" charset="0"/>
              </a:rPr>
              <a:t>	        </a:t>
            </a:r>
            <a:r>
              <a:rPr lang="en-US" sz="2000" i="1">
                <a:solidFill>
                  <a:srgbClr val="660066"/>
                </a:solidFill>
                <a:cs typeface="Symbol" charset="0"/>
              </a:rPr>
              <a:t> Gauge singlet 	 S</a:t>
            </a:r>
            <a:r>
              <a:rPr lang="en-US" sz="2000" i="1">
                <a:solidFill>
                  <a:srgbClr val="660066"/>
                </a:solidFill>
                <a:cs typeface="cmsy10" charset="0"/>
              </a:rPr>
              <a:t> </a:t>
            </a:r>
            <a:endParaRPr lang="en-US" sz="2000" i="1">
              <a:solidFill>
                <a:srgbClr val="660066"/>
              </a:solidFill>
              <a:latin typeface="Symbol" charset="0"/>
              <a:cs typeface="Symbol" charset="0"/>
            </a:endParaRPr>
          </a:p>
        </p:txBody>
      </p:sp>
      <p:sp>
        <p:nvSpPr>
          <p:cNvPr id="187398" name="TextBox 48"/>
          <p:cNvSpPr txBox="1">
            <a:spLocks noChangeArrowheads="1"/>
          </p:cNvSpPr>
          <p:nvPr/>
        </p:nvSpPr>
        <p:spPr bwMode="auto">
          <a:xfrm>
            <a:off x="4672013" y="3219450"/>
            <a:ext cx="398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00090"/>
                </a:solidFill>
                <a:cs typeface="Arial" charset="0"/>
              </a:rPr>
              <a:t>H</a:t>
            </a:r>
            <a:r>
              <a:rPr lang="en-US" sz="2000" i="1">
                <a:solidFill>
                  <a:srgbClr val="000090"/>
                </a:solidFill>
                <a:latin typeface="Symbol" charset="0"/>
                <a:cs typeface="Symbol" charset="0"/>
              </a:rPr>
              <a:t> </a:t>
            </a:r>
            <a:r>
              <a:rPr lang="en-US" sz="2000" i="1">
                <a:solidFill>
                  <a:srgbClr val="000090"/>
                </a:solidFill>
                <a:latin typeface="cmsy10" charset="0"/>
                <a:cs typeface="cmsy10" charset="0"/>
              </a:rPr>
              <a:t>! </a:t>
            </a:r>
            <a:r>
              <a:rPr lang="en-US" sz="2000" i="1">
                <a:solidFill>
                  <a:srgbClr val="000090"/>
                </a:solidFill>
                <a:cs typeface="cmsy10" charset="0"/>
              </a:rPr>
              <a:t>Set of “SM” fields: 2 HDM</a:t>
            </a:r>
            <a:endParaRPr lang="en-US" sz="2000" i="1">
              <a:solidFill>
                <a:srgbClr val="000090"/>
              </a:solidFill>
              <a:latin typeface="Symbol" charset="0"/>
              <a:cs typeface="Symbol" charset="0"/>
            </a:endParaRPr>
          </a:p>
        </p:txBody>
      </p:sp>
      <p:sp>
        <p:nvSpPr>
          <p:cNvPr id="187399" name="Text Box 40"/>
          <p:cNvSpPr txBox="1">
            <a:spLocks noChangeArrowheads="1"/>
          </p:cNvSpPr>
          <p:nvPr/>
        </p:nvSpPr>
        <p:spPr bwMode="auto">
          <a:xfrm>
            <a:off x="3200400" y="24606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0000"/>
                </a:solidFill>
                <a:latin typeface="Times New Roman" charset="0"/>
              </a:rPr>
              <a:t>&lt;</a:t>
            </a:r>
            <a:r>
              <a:rPr lang="en-US" sz="1600" i="1">
                <a:solidFill>
                  <a:srgbClr val="000000"/>
                </a:solidFill>
                <a:latin typeface="Symbol" charset="0"/>
                <a:sym typeface="Symbol" charset="0"/>
              </a:rPr>
              <a:t>f</a:t>
            </a:r>
            <a:r>
              <a:rPr lang="en-US" sz="1600" i="1" baseline="30000">
                <a:solidFill>
                  <a:srgbClr val="000000"/>
                </a:solidFill>
                <a:latin typeface="Symbol" charset="0"/>
                <a:sym typeface="Symbol" charset="0"/>
              </a:rPr>
              <a:t></a:t>
            </a:r>
            <a:r>
              <a:rPr lang="en-US" sz="1600" i="1">
                <a:solidFill>
                  <a:srgbClr val="000000"/>
                </a:solidFill>
                <a:latin typeface="Times New Roman" charset="0"/>
              </a:rPr>
              <a:t>&gt;</a:t>
            </a:r>
            <a:endParaRPr lang="en-US" sz="16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7400" name="TextBox 4"/>
          <p:cNvSpPr txBox="1">
            <a:spLocks noChangeArrowheads="1"/>
          </p:cNvSpPr>
          <p:nvPr/>
        </p:nvSpPr>
        <p:spPr bwMode="auto">
          <a:xfrm>
            <a:off x="4672013" y="15176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660066"/>
                </a:solidFill>
              </a:rPr>
              <a:t>Illustrative Model:</a:t>
            </a:r>
          </a:p>
        </p:txBody>
      </p:sp>
      <p:grpSp>
        <p:nvGrpSpPr>
          <p:cNvPr id="121865" name="Group 6"/>
          <p:cNvGrpSpPr>
            <a:grpSpLocks/>
          </p:cNvGrpSpPr>
          <p:nvPr/>
        </p:nvGrpSpPr>
        <p:grpSpPr bwMode="auto">
          <a:xfrm>
            <a:off x="4549775" y="4152900"/>
            <a:ext cx="4594225" cy="1874838"/>
            <a:chOff x="4549894" y="4152900"/>
            <a:chExt cx="4106888" cy="1875228"/>
          </a:xfrm>
        </p:grpSpPr>
        <p:sp>
          <p:nvSpPr>
            <p:cNvPr id="187403" name="TextBox 3"/>
            <p:cNvSpPr txBox="1">
              <a:spLocks noChangeArrowheads="1"/>
            </p:cNvSpPr>
            <p:nvPr/>
          </p:nvSpPr>
          <p:spPr bwMode="auto">
            <a:xfrm>
              <a:off x="4791054" y="4229100"/>
              <a:ext cx="3865728" cy="164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000090"/>
                  </a:solidFill>
                </a:rPr>
                <a:t>Two CPV Phases:</a:t>
              </a:r>
            </a:p>
            <a:p>
              <a:endParaRPr lang="en-US" sz="2000" i="1">
                <a:solidFill>
                  <a:srgbClr val="00009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2000" i="1">
                  <a:solidFill>
                    <a:srgbClr val="660066"/>
                  </a:solidFill>
                  <a:latin typeface="Symbol" charset="0"/>
                  <a:cs typeface="Symbol" charset="0"/>
                </a:rPr>
                <a:t> </a:t>
              </a:r>
              <a:r>
                <a:rPr lang="en-US" i="1">
                  <a:solidFill>
                    <a:srgbClr val="660066"/>
                  </a:solidFill>
                  <a:latin typeface="Symbol" charset="0"/>
                  <a:cs typeface="Symbol" charset="0"/>
                </a:rPr>
                <a:t>d</a:t>
              </a:r>
              <a:r>
                <a:rPr lang="en-US" i="1" baseline="-25000">
                  <a:solidFill>
                    <a:srgbClr val="660066"/>
                  </a:solidFill>
                  <a:latin typeface="Symbol" charset="0"/>
                  <a:cs typeface="Symbol" charset="0"/>
                </a:rPr>
                <a:t>S </a:t>
              </a:r>
              <a:r>
                <a:rPr lang="en-US" i="1">
                  <a:solidFill>
                    <a:srgbClr val="660066"/>
                  </a:solidFill>
                  <a:latin typeface="Symbol" charset="0"/>
                  <a:cs typeface="Symbol" charset="0"/>
                </a:rPr>
                <a:t> :	</a:t>
              </a:r>
              <a:r>
                <a:rPr lang="en-US" i="1">
                  <a:solidFill>
                    <a:srgbClr val="660066"/>
                  </a:solidFill>
                  <a:cs typeface="Symbol" charset="0"/>
                </a:rPr>
                <a:t>Triplet phase</a:t>
              </a:r>
            </a:p>
            <a:p>
              <a:pPr>
                <a:lnSpc>
                  <a:spcPct val="120000"/>
                </a:lnSpc>
              </a:pPr>
              <a:r>
                <a:rPr lang="en-US" i="1">
                  <a:solidFill>
                    <a:srgbClr val="660066"/>
                  </a:solidFill>
                  <a:latin typeface="Symbol" charset="0"/>
                  <a:cs typeface="Symbol" charset="0"/>
                </a:rPr>
                <a:t>d</a:t>
              </a:r>
              <a:r>
                <a:rPr lang="en-US" i="1" baseline="-25000">
                  <a:solidFill>
                    <a:srgbClr val="660066"/>
                  </a:solidFill>
                  <a:cs typeface="Symbol" charset="0"/>
                </a:rPr>
                <a:t>S</a:t>
              </a:r>
              <a:r>
                <a:rPr lang="en-US" i="1">
                  <a:solidFill>
                    <a:srgbClr val="660066"/>
                  </a:solidFill>
                  <a:cs typeface="Symbol" charset="0"/>
                </a:rPr>
                <a:t> :	Singlet phase</a:t>
              </a:r>
              <a:r>
                <a:rPr lang="en-US" i="1">
                  <a:solidFill>
                    <a:srgbClr val="660066"/>
                  </a:solidFill>
                  <a:latin typeface="Symbol" charset="0"/>
                  <a:cs typeface="Symbol" charset="0"/>
                </a:rPr>
                <a:t>	</a:t>
              </a:r>
            </a:p>
          </p:txBody>
        </p:sp>
        <p:sp>
          <p:nvSpPr>
            <p:cNvPr id="187404" name="Rectangle 5"/>
            <p:cNvSpPr>
              <a:spLocks noChangeArrowheads="1"/>
            </p:cNvSpPr>
            <p:nvPr/>
          </p:nvSpPr>
          <p:spPr bwMode="auto">
            <a:xfrm>
              <a:off x="4549894" y="4152900"/>
              <a:ext cx="3909894" cy="187522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600" b="0" i="1">
                <a:solidFill>
                  <a:srgbClr val="333399"/>
                </a:solidFill>
              </a:endParaRPr>
            </a:p>
          </p:txBody>
        </p:sp>
      </p:grpSp>
      <p:sp>
        <p:nvSpPr>
          <p:cNvPr id="187402" name="Text Box 30"/>
          <p:cNvSpPr txBox="1">
            <a:spLocks noChangeArrowheads="1"/>
          </p:cNvSpPr>
          <p:nvPr/>
        </p:nvSpPr>
        <p:spPr bwMode="auto">
          <a:xfrm>
            <a:off x="4572000" y="617220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>
                <a:solidFill>
                  <a:schemeClr val="accent2"/>
                </a:solidFill>
              </a:rPr>
              <a:t>Inoue, Ovanesyan, R-M: 1508.05404</a:t>
            </a:r>
            <a:endParaRPr lang="en-US" sz="1400" i="1">
              <a:solidFill>
                <a:srgbClr val="7D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 dirty="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Two-Step EW Baryogenesis &amp; EDMs</a:t>
            </a:r>
            <a:endParaRPr lang="en-GB" sz="3200" b="1" i="1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66103" y="1873166"/>
            <a:ext cx="3134756" cy="3244297"/>
            <a:chOff x="4818073" y="4388895"/>
            <a:chExt cx="1874359" cy="200892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074" y="4388895"/>
              <a:ext cx="1874358" cy="200892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4818073" y="4392369"/>
              <a:ext cx="1874359" cy="2005453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>
                <a:ln>
                  <a:noFill/>
                </a:ln>
                <a:solidFill>
                  <a:srgbClr val="7D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56112" y="2513249"/>
            <a:ext cx="4106888" cy="1875228"/>
            <a:chOff x="4549894" y="4152900"/>
            <a:chExt cx="4106888" cy="1875228"/>
          </a:xfrm>
        </p:grpSpPr>
        <p:sp>
          <p:nvSpPr>
            <p:cNvPr id="30" name="TextBox 29"/>
            <p:cNvSpPr txBox="1"/>
            <p:nvPr/>
          </p:nvSpPr>
          <p:spPr>
            <a:xfrm>
              <a:off x="4791054" y="4229100"/>
              <a:ext cx="3865728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90"/>
                  </a:solidFill>
                </a:rPr>
                <a:t>Two CPV Phases:</a:t>
              </a:r>
            </a:p>
            <a:p>
              <a:endParaRPr lang="en-US" sz="2000" i="1" dirty="0">
                <a:solidFill>
                  <a:srgbClr val="00009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2000" i="1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i="1" dirty="0" err="1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400" i="1" baseline="-25000" dirty="0" err="1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400" i="1" baseline="-25000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i="1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 :		</a:t>
              </a:r>
              <a:r>
                <a:rPr lang="en-US" sz="2400" i="1" dirty="0" smtClean="0">
                  <a:solidFill>
                    <a:srgbClr val="660066"/>
                  </a:solidFill>
                  <a:cs typeface="Symbol" charset="2"/>
                </a:rPr>
                <a:t>Triplet phase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 err="1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400" i="1" baseline="-25000" dirty="0" err="1" smtClean="0">
                  <a:solidFill>
                    <a:srgbClr val="660066"/>
                  </a:solidFill>
                  <a:cs typeface="Symbol" charset="2"/>
                </a:rPr>
                <a:t>S</a:t>
              </a:r>
              <a:r>
                <a:rPr lang="en-US" sz="2400" i="1" dirty="0" smtClean="0">
                  <a:solidFill>
                    <a:srgbClr val="660066"/>
                  </a:solidFill>
                  <a:cs typeface="Symbol" charset="2"/>
                </a:rPr>
                <a:t> :			Singlet phase</a:t>
              </a:r>
              <a:r>
                <a:rPr lang="en-US" sz="2400" i="1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	</a:t>
              </a:r>
              <a:endParaRPr lang="en-US" sz="2400" i="1" dirty="0">
                <a:solidFill>
                  <a:srgbClr val="660066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549894" y="4152900"/>
              <a:ext cx="3909894" cy="1875228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4897272" y="3295377"/>
            <a:ext cx="778037" cy="5304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311937" y="3552577"/>
            <a:ext cx="1585335" cy="2732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656112" y="4634631"/>
            <a:ext cx="431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Insensitive to 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2400" i="1" baseline="-25000" dirty="0" err="1" smtClean="0">
                <a:solidFill>
                  <a:srgbClr val="000090"/>
                </a:solidFill>
                <a:cs typeface="Symbol" charset="2"/>
              </a:rPr>
              <a:t>S</a:t>
            </a:r>
            <a:r>
              <a:rPr lang="en-US" sz="2400" i="1" baseline="-25000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: electrically neutral </a:t>
            </a:r>
            <a:r>
              <a:rPr lang="en-US" sz="2400" i="1" dirty="0" smtClean="0">
                <a:solidFill>
                  <a:srgbClr val="000090"/>
                </a:solidFill>
                <a:latin typeface="cmsy10"/>
                <a:cs typeface="cmsy10"/>
              </a:rPr>
              <a:t>! </a:t>
            </a:r>
            <a:r>
              <a:rPr lang="en-US" sz="2400" i="1" dirty="0" smtClean="0">
                <a:solidFill>
                  <a:srgbClr val="000090"/>
                </a:solidFill>
                <a:cs typeface="cmsy10"/>
              </a:rPr>
              <a:t>“partially secluded”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111" y="1833265"/>
            <a:ext cx="328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EDMs are Two Loop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816" y="6414157"/>
            <a:ext cx="339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Inoue, </a:t>
            </a:r>
            <a:r>
              <a:rPr lang="en-US" sz="1400" i="1" dirty="0" err="1" smtClean="0">
                <a:solidFill>
                  <a:srgbClr val="000090"/>
                </a:solidFill>
              </a:rPr>
              <a:t>Ovanesyan</a:t>
            </a:r>
            <a:r>
              <a:rPr lang="en-US" sz="1400" i="1" dirty="0" smtClean="0">
                <a:solidFill>
                  <a:srgbClr val="000090"/>
                </a:solidFill>
              </a:rPr>
              <a:t>, R-M: 1508.05404 </a:t>
            </a:r>
            <a:endParaRPr lang="en-US" sz="1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388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Illustrative Model: Results</a:t>
            </a:r>
          </a:p>
        </p:txBody>
      </p:sp>
      <p:sp>
        <p:nvSpPr>
          <p:cNvPr id="1894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37B2ED-49C0-6640-A78E-A720BAEB798D}" type="slidenum">
              <a:rPr lang="en-US" sz="1400" b="0">
                <a:solidFill>
                  <a:srgbClr val="000000"/>
                </a:solidFill>
              </a:rPr>
              <a:pPr/>
              <a:t>76</a:t>
            </a:fld>
            <a:endParaRPr lang="en-US" sz="1400" b="0">
              <a:solidFill>
                <a:srgbClr val="000000"/>
              </a:solidFill>
            </a:endParaRPr>
          </a:p>
        </p:txBody>
      </p:sp>
      <p:grpSp>
        <p:nvGrpSpPr>
          <p:cNvPr id="189443" name="Group 10"/>
          <p:cNvGrpSpPr>
            <a:grpSpLocks/>
          </p:cNvGrpSpPr>
          <p:nvPr/>
        </p:nvGrpSpPr>
        <p:grpSpPr bwMode="auto">
          <a:xfrm>
            <a:off x="731838" y="1971675"/>
            <a:ext cx="7726362" cy="3114675"/>
            <a:chOff x="732736" y="2146090"/>
            <a:chExt cx="7727052" cy="3115416"/>
          </a:xfrm>
        </p:grpSpPr>
        <p:pic>
          <p:nvPicPr>
            <p:cNvPr id="18946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37" y="2146090"/>
              <a:ext cx="7727051" cy="3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61" name="Rectangle 3"/>
            <p:cNvSpPr>
              <a:spLocks noChangeArrowheads="1"/>
            </p:cNvSpPr>
            <p:nvPr/>
          </p:nvSpPr>
          <p:spPr bwMode="auto">
            <a:xfrm>
              <a:off x="732736" y="2146090"/>
              <a:ext cx="7727051" cy="311541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 b="0">
                <a:solidFill>
                  <a:srgbClr val="7D0000"/>
                </a:solidFill>
              </a:endParaRPr>
            </a:p>
          </p:txBody>
        </p:sp>
      </p:grpSp>
      <p:sp>
        <p:nvSpPr>
          <p:cNvPr id="189444" name="TextBox 41"/>
          <p:cNvSpPr txBox="1">
            <a:spLocks noChangeArrowheads="1"/>
          </p:cNvSpPr>
          <p:nvPr/>
        </p:nvSpPr>
        <p:spPr bwMode="auto">
          <a:xfrm>
            <a:off x="733425" y="1370013"/>
            <a:ext cx="500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90"/>
                </a:solidFill>
              </a:rPr>
              <a:t>Two cases: (A) </a:t>
            </a:r>
            <a:r>
              <a:rPr lang="en-US" i="1">
                <a:solidFill>
                  <a:srgbClr val="000090"/>
                </a:solidFill>
                <a:latin typeface="Symbol" charset="0"/>
                <a:cs typeface="Symbol" charset="0"/>
              </a:rPr>
              <a:t>d</a:t>
            </a:r>
            <a:r>
              <a:rPr lang="en-US" i="1" baseline="-25000">
                <a:solidFill>
                  <a:srgbClr val="000090"/>
                </a:solidFill>
                <a:cs typeface="Symbol" charset="0"/>
              </a:rPr>
              <a:t>S</a:t>
            </a:r>
            <a:r>
              <a:rPr lang="en-US" i="1">
                <a:solidFill>
                  <a:srgbClr val="000090"/>
                </a:solidFill>
                <a:cs typeface="Symbol" charset="0"/>
              </a:rPr>
              <a:t> = 0    (B) </a:t>
            </a:r>
            <a:r>
              <a:rPr lang="en-US" i="1">
                <a:solidFill>
                  <a:srgbClr val="000090"/>
                </a:solidFill>
                <a:latin typeface="Symbol" charset="0"/>
                <a:cs typeface="Symbol" charset="0"/>
              </a:rPr>
              <a:t>d</a:t>
            </a:r>
            <a:r>
              <a:rPr lang="en-US" i="1" baseline="-25000">
                <a:solidFill>
                  <a:srgbClr val="000090"/>
                </a:solidFill>
                <a:latin typeface="Symbol" charset="0"/>
                <a:cs typeface="Symbol" charset="0"/>
              </a:rPr>
              <a:t>S</a:t>
            </a:r>
            <a:r>
              <a:rPr lang="en-US" i="1">
                <a:solidFill>
                  <a:srgbClr val="000090"/>
                </a:solidFill>
                <a:latin typeface="Symbol" charset="0"/>
                <a:cs typeface="Symbol" charset="0"/>
              </a:rPr>
              <a:t> </a:t>
            </a:r>
            <a:r>
              <a:rPr lang="en-US" i="1">
                <a:solidFill>
                  <a:srgbClr val="000090"/>
                </a:solidFill>
                <a:cs typeface="Symbol" charset="0"/>
              </a:rPr>
              <a:t>=0</a:t>
            </a:r>
            <a:endParaRPr lang="en-US" i="1">
              <a:solidFill>
                <a:srgbClr val="000090"/>
              </a:solidFill>
            </a:endParaRPr>
          </a:p>
        </p:txBody>
      </p:sp>
      <p:sp>
        <p:nvSpPr>
          <p:cNvPr id="189445" name="TextBox 13"/>
          <p:cNvSpPr txBox="1">
            <a:spLocks noChangeArrowheads="1"/>
          </p:cNvSpPr>
          <p:nvPr/>
        </p:nvSpPr>
        <p:spPr bwMode="auto">
          <a:xfrm>
            <a:off x="2438400" y="2540000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000090"/>
                </a:solidFill>
              </a:rPr>
              <a:t>Present d</a:t>
            </a:r>
            <a:r>
              <a:rPr lang="en-US" sz="1400" i="1" baseline="-25000">
                <a:solidFill>
                  <a:srgbClr val="000090"/>
                </a:solidFill>
              </a:rPr>
              <a:t>e  </a:t>
            </a:r>
            <a:endParaRPr lang="en-US" sz="1400" i="1">
              <a:solidFill>
                <a:srgbClr val="00009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71950" y="1984375"/>
            <a:ext cx="1346200" cy="1139825"/>
            <a:chOff x="4171950" y="1984375"/>
            <a:chExt cx="1346200" cy="1139825"/>
          </a:xfrm>
        </p:grpSpPr>
        <p:sp>
          <p:nvSpPr>
            <p:cNvPr id="189457" name="TextBox 42"/>
            <p:cNvSpPr txBox="1">
              <a:spLocks noChangeArrowheads="1"/>
            </p:cNvSpPr>
            <p:nvPr/>
          </p:nvSpPr>
          <p:spPr bwMode="auto">
            <a:xfrm>
              <a:off x="4532313" y="1984375"/>
              <a:ext cx="496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>
                  <a:solidFill>
                    <a:srgbClr val="FF0000"/>
                  </a:solidFill>
                </a:rPr>
                <a:t>Y</a:t>
              </a:r>
              <a:r>
                <a:rPr lang="en-US" sz="1400" i="1" baseline="-25000">
                  <a:solidFill>
                    <a:srgbClr val="FF0000"/>
                  </a:solidFill>
                </a:rPr>
                <a:t>B</a:t>
              </a:r>
              <a:endParaRPr lang="en-US" sz="1400" i="1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4171950" y="2292350"/>
              <a:ext cx="360363" cy="3254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4913313" y="2292350"/>
              <a:ext cx="604837" cy="8318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2889" name="TextBox 51"/>
          <p:cNvSpPr txBox="1">
            <a:spLocks noChangeArrowheads="1"/>
          </p:cNvSpPr>
          <p:nvPr/>
        </p:nvSpPr>
        <p:spPr bwMode="auto">
          <a:xfrm>
            <a:off x="6172200" y="4191000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000090"/>
                </a:solidFill>
              </a:rPr>
              <a:t>No EDM constraints</a:t>
            </a:r>
          </a:p>
        </p:txBody>
      </p:sp>
      <p:grpSp>
        <p:nvGrpSpPr>
          <p:cNvPr id="122890" name="Group 12"/>
          <p:cNvGrpSpPr>
            <a:grpSpLocks/>
          </p:cNvGrpSpPr>
          <p:nvPr/>
        </p:nvGrpSpPr>
        <p:grpSpPr bwMode="auto">
          <a:xfrm>
            <a:off x="1393825" y="2540000"/>
            <a:ext cx="2416175" cy="1774825"/>
            <a:chOff x="1393253" y="2540271"/>
            <a:chExt cx="2416898" cy="1774109"/>
          </a:xfrm>
        </p:grpSpPr>
        <p:sp>
          <p:nvSpPr>
            <p:cNvPr id="189454" name="TextBox 14"/>
            <p:cNvSpPr txBox="1">
              <a:spLocks noChangeArrowheads="1"/>
            </p:cNvSpPr>
            <p:nvPr/>
          </p:nvSpPr>
          <p:spPr bwMode="auto">
            <a:xfrm>
              <a:off x="2437913" y="2540271"/>
              <a:ext cx="1372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>
                  <a:solidFill>
                    <a:srgbClr val="000090"/>
                  </a:solidFill>
                </a:rPr>
                <a:t>Present d</a:t>
              </a:r>
              <a:r>
                <a:rPr lang="en-US" sz="1400" i="1" baseline="-25000">
                  <a:solidFill>
                    <a:srgbClr val="000090"/>
                  </a:solidFill>
                </a:rPr>
                <a:t>e  </a:t>
              </a:r>
              <a:endParaRPr lang="en-US" sz="1400" i="1">
                <a:solidFill>
                  <a:srgbClr val="000090"/>
                </a:solidFill>
              </a:endParaRPr>
            </a:p>
          </p:txBody>
        </p:sp>
        <p:sp>
          <p:nvSpPr>
            <p:cNvPr id="189455" name="TextBox 16"/>
            <p:cNvSpPr txBox="1">
              <a:spLocks noChangeArrowheads="1"/>
            </p:cNvSpPr>
            <p:nvPr/>
          </p:nvSpPr>
          <p:spPr bwMode="auto">
            <a:xfrm>
              <a:off x="1393253" y="3124241"/>
              <a:ext cx="1372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>
                  <a:solidFill>
                    <a:srgbClr val="000090"/>
                  </a:solidFill>
                </a:rPr>
                <a:t>Future d</a:t>
              </a:r>
              <a:r>
                <a:rPr lang="en-US" sz="1400" i="1" baseline="-25000">
                  <a:solidFill>
                    <a:srgbClr val="000090"/>
                  </a:solidFill>
                </a:rPr>
                <a:t>n  </a:t>
              </a:r>
              <a:endParaRPr lang="en-US" sz="1400" i="1">
                <a:solidFill>
                  <a:srgbClr val="000090"/>
                </a:solidFill>
              </a:endParaRPr>
            </a:p>
          </p:txBody>
        </p:sp>
        <p:sp>
          <p:nvSpPr>
            <p:cNvPr id="189456" name="TextBox 17"/>
            <p:cNvSpPr txBox="1">
              <a:spLocks noChangeArrowheads="1"/>
            </p:cNvSpPr>
            <p:nvPr/>
          </p:nvSpPr>
          <p:spPr bwMode="auto">
            <a:xfrm>
              <a:off x="1393253" y="4006603"/>
              <a:ext cx="1372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>
                  <a:solidFill>
                    <a:srgbClr val="000090"/>
                  </a:solidFill>
                </a:rPr>
                <a:t>Future d</a:t>
              </a:r>
              <a:r>
                <a:rPr lang="en-US" sz="1400" i="1" baseline="-25000">
                  <a:solidFill>
                    <a:srgbClr val="000090"/>
                  </a:solidFill>
                </a:rPr>
                <a:t>p</a:t>
              </a:r>
              <a:r>
                <a:rPr lang="en-US" sz="1400" i="1">
                  <a:solidFill>
                    <a:srgbClr val="000090"/>
                  </a:solidFill>
                </a:rPr>
                <a:t> ?</a:t>
              </a:r>
              <a:r>
                <a:rPr lang="en-US" sz="1400" i="1" baseline="-25000">
                  <a:solidFill>
                    <a:srgbClr val="000090"/>
                  </a:solidFill>
                </a:rPr>
                <a:t>  </a:t>
              </a:r>
              <a:endParaRPr lang="en-US" sz="1400" i="1">
                <a:solidFill>
                  <a:srgbClr val="000090"/>
                </a:solidFill>
              </a:endParaRPr>
            </a:p>
          </p:txBody>
        </p:sp>
      </p:grpSp>
      <p:sp>
        <p:nvSpPr>
          <p:cNvPr id="189449" name="Text Box 30"/>
          <p:cNvSpPr txBox="1">
            <a:spLocks noChangeArrowheads="1"/>
          </p:cNvSpPr>
          <p:nvPr/>
        </p:nvSpPr>
        <p:spPr bwMode="auto">
          <a:xfrm>
            <a:off x="4572000" y="617220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i="1">
                <a:solidFill>
                  <a:schemeClr val="accent2"/>
                </a:solidFill>
              </a:rPr>
              <a:t>Inoue, Ovanesyan, R-M: 1508.05404</a:t>
            </a:r>
            <a:endParaRPr lang="en-US" sz="1400" i="1">
              <a:solidFill>
                <a:srgbClr val="7D0000"/>
              </a:solidFill>
            </a:endParaRPr>
          </a:p>
        </p:txBody>
      </p:sp>
      <p:sp>
        <p:nvSpPr>
          <p:cNvPr id="189450" name="Rectangle 1"/>
          <p:cNvSpPr>
            <a:spLocks noChangeArrowheads="1"/>
          </p:cNvSpPr>
          <p:nvPr/>
        </p:nvSpPr>
        <p:spPr bwMode="auto">
          <a:xfrm>
            <a:off x="2209800" y="2057400"/>
            <a:ext cx="1295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700" b="0">
              <a:solidFill>
                <a:srgbClr val="000000"/>
              </a:solidFill>
            </a:endParaRPr>
          </a:p>
        </p:txBody>
      </p:sp>
      <p:sp>
        <p:nvSpPr>
          <p:cNvPr id="189451" name="Rectangle 18"/>
          <p:cNvSpPr>
            <a:spLocks noChangeArrowheads="1"/>
          </p:cNvSpPr>
          <p:nvPr/>
        </p:nvSpPr>
        <p:spPr bwMode="auto">
          <a:xfrm>
            <a:off x="5943600" y="2057400"/>
            <a:ext cx="1295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700" b="0">
              <a:solidFill>
                <a:srgbClr val="000000"/>
              </a:solidFill>
            </a:endParaRPr>
          </a:p>
        </p:txBody>
      </p:sp>
      <p:sp>
        <p:nvSpPr>
          <p:cNvPr id="189452" name="TextBox 2"/>
          <p:cNvSpPr txBox="1">
            <a:spLocks noChangeArrowheads="1"/>
          </p:cNvSpPr>
          <p:nvPr/>
        </p:nvSpPr>
        <p:spPr bwMode="auto">
          <a:xfrm>
            <a:off x="2133600" y="20574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0066"/>
                </a:solidFill>
              </a:rPr>
              <a:t>Triplet CPV</a:t>
            </a:r>
          </a:p>
        </p:txBody>
      </p:sp>
      <p:sp>
        <p:nvSpPr>
          <p:cNvPr id="189453" name="TextBox 20"/>
          <p:cNvSpPr txBox="1">
            <a:spLocks noChangeArrowheads="1"/>
          </p:cNvSpPr>
          <p:nvPr/>
        </p:nvSpPr>
        <p:spPr bwMode="auto">
          <a:xfrm>
            <a:off x="6096000" y="20574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0066"/>
                </a:solidFill>
              </a:rPr>
              <a:t>Singlet CPV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Flavored EW Baryogenesis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515095"/>
            <a:ext cx="4753953" cy="1200497"/>
            <a:chOff x="3259117" y="3848951"/>
            <a:chExt cx="4753953" cy="12004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9117" y="3848951"/>
              <a:ext cx="4644028" cy="12004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795398" y="4150809"/>
              <a:ext cx="1107747" cy="41900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3746" y="4213580"/>
              <a:ext cx="130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EWBG by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6481" y="1386957"/>
            <a:ext cx="2527441" cy="1698009"/>
            <a:chOff x="6136481" y="1213932"/>
            <a:chExt cx="2527441" cy="1698009"/>
          </a:xfrm>
        </p:grpSpPr>
        <p:graphicFrame>
          <p:nvGraphicFramePr>
            <p:cNvPr id="16692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315516"/>
                </p:ext>
              </p:extLst>
            </p:nvPr>
          </p:nvGraphicFramePr>
          <p:xfrm>
            <a:off x="7899340" y="2507128"/>
            <a:ext cx="7620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09" name="Equation" r:id="rId5" imgW="1054100" imgH="533400" progId="Equation.3">
                    <p:embed/>
                  </p:oleObj>
                </mc:Choice>
                <mc:Fallback>
                  <p:oleObj name="Equation" r:id="rId5" imgW="10541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9340" y="2507128"/>
                          <a:ext cx="762000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6136481" y="1213932"/>
              <a:ext cx="2527441" cy="1692943"/>
              <a:chOff x="5564189" y="1515095"/>
              <a:chExt cx="2527441" cy="1692943"/>
            </a:xfrm>
          </p:grpSpPr>
          <p:sp>
            <p:nvSpPr>
              <p:cNvPr id="166923" name="Oval 7"/>
              <p:cNvSpPr>
                <a:spLocks noChangeArrowheads="1"/>
              </p:cNvSpPr>
              <p:nvPr/>
            </p:nvSpPr>
            <p:spPr bwMode="auto">
              <a:xfrm>
                <a:off x="6194426" y="1856581"/>
                <a:ext cx="1514475" cy="941388"/>
              </a:xfrm>
              <a:prstGeom prst="ellipse">
                <a:avLst/>
              </a:prstGeom>
              <a:solidFill>
                <a:srgbClr val="DEFF3C"/>
              </a:solidFill>
              <a:ln w="57240">
                <a:solidFill>
                  <a:srgbClr val="00008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6924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5564189" y="1816953"/>
                <a:ext cx="630237" cy="3867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25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5564189" y="2245938"/>
                <a:ext cx="630237" cy="1952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11"/>
              <p:cNvCxnSpPr>
                <a:stCxn id="166923" idx="0"/>
              </p:cNvCxnSpPr>
              <p:nvPr/>
            </p:nvCxnSpPr>
            <p:spPr bwMode="auto">
              <a:xfrm flipV="1">
                <a:off x="6951664" y="1515095"/>
                <a:ext cx="853" cy="3414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7708048" y="2374459"/>
                <a:ext cx="38358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6951664" y="2808291"/>
                <a:ext cx="8374" cy="3997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5721753" y="213089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i="1" baseline="-25000" dirty="0" err="1" smtClean="0">
                <a:cs typeface="Symbol" charset="2"/>
              </a:rPr>
              <a:t>R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1753" y="138314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i="1" baseline="-25000" dirty="0" err="1">
                <a:cs typeface="Symbol" charset="2"/>
              </a:rPr>
              <a:t>L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691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Flavored EW Baryogenesis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515095"/>
            <a:ext cx="4753953" cy="1200497"/>
            <a:chOff x="3259117" y="3848951"/>
            <a:chExt cx="4753953" cy="12004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9117" y="3848951"/>
              <a:ext cx="4644028" cy="12004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795398" y="4150809"/>
              <a:ext cx="1107747" cy="41900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3746" y="4213580"/>
              <a:ext cx="130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EWBG by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6481" y="1386957"/>
            <a:ext cx="2527441" cy="1698009"/>
            <a:chOff x="6136481" y="1213932"/>
            <a:chExt cx="2527441" cy="1698009"/>
          </a:xfrm>
        </p:grpSpPr>
        <p:graphicFrame>
          <p:nvGraphicFramePr>
            <p:cNvPr id="16692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34292"/>
                </p:ext>
              </p:extLst>
            </p:nvPr>
          </p:nvGraphicFramePr>
          <p:xfrm>
            <a:off x="7899340" y="2507128"/>
            <a:ext cx="7620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3" name="Equation" r:id="rId5" imgW="1054100" imgH="533400" progId="Equation.3">
                    <p:embed/>
                  </p:oleObj>
                </mc:Choice>
                <mc:Fallback>
                  <p:oleObj name="Equation" r:id="rId5" imgW="10541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9340" y="2507128"/>
                          <a:ext cx="762000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6136481" y="1213932"/>
              <a:ext cx="2527441" cy="1692943"/>
              <a:chOff x="5564189" y="1515095"/>
              <a:chExt cx="2527441" cy="1692943"/>
            </a:xfrm>
          </p:grpSpPr>
          <p:sp>
            <p:nvSpPr>
              <p:cNvPr id="166923" name="Oval 7"/>
              <p:cNvSpPr>
                <a:spLocks noChangeArrowheads="1"/>
              </p:cNvSpPr>
              <p:nvPr/>
            </p:nvSpPr>
            <p:spPr bwMode="auto">
              <a:xfrm>
                <a:off x="6194426" y="1856581"/>
                <a:ext cx="1514475" cy="941388"/>
              </a:xfrm>
              <a:prstGeom prst="ellipse">
                <a:avLst/>
              </a:prstGeom>
              <a:solidFill>
                <a:srgbClr val="DEFF3C"/>
              </a:solidFill>
              <a:ln w="57240">
                <a:solidFill>
                  <a:srgbClr val="00008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6924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5564189" y="1816953"/>
                <a:ext cx="630237" cy="3867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25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5564189" y="2245938"/>
                <a:ext cx="630237" cy="1952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11"/>
              <p:cNvCxnSpPr>
                <a:stCxn id="166923" idx="0"/>
              </p:cNvCxnSpPr>
              <p:nvPr/>
            </p:nvCxnSpPr>
            <p:spPr bwMode="auto">
              <a:xfrm flipV="1">
                <a:off x="6951664" y="1515095"/>
                <a:ext cx="853" cy="3414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7708048" y="2374459"/>
                <a:ext cx="38358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6951664" y="2808291"/>
                <a:ext cx="8374" cy="3997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5721753" y="213089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i="1" baseline="-25000" dirty="0" err="1" smtClean="0">
                <a:cs typeface="Symbol" charset="2"/>
              </a:rPr>
              <a:t>R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1753" y="138314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i="1" baseline="-25000" dirty="0" err="1">
                <a:cs typeface="Symbol" charset="2"/>
              </a:rPr>
              <a:t>L</a:t>
            </a:r>
            <a:endParaRPr lang="en-US" i="1" dirty="0">
              <a:latin typeface="Symbol" charset="2"/>
              <a:cs typeface="Symbol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228" y="4928901"/>
            <a:ext cx="3623667" cy="7800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3805" y="4445357"/>
            <a:ext cx="1745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  <a:cs typeface="cmsy10"/>
              </a:rPr>
              <a:t>Mass basis (T=0)</a:t>
            </a:r>
            <a:endParaRPr lang="en-US" sz="1400" i="1" dirty="0">
              <a:solidFill>
                <a:srgbClr val="660066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757" y="3810933"/>
            <a:ext cx="3788866" cy="46926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165472" y="3364540"/>
            <a:ext cx="194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Flavor basis (high T)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105" y="6013401"/>
            <a:ext cx="339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90"/>
                </a:solidFill>
              </a:rPr>
              <a:t>Guo</a:t>
            </a:r>
            <a:r>
              <a:rPr lang="en-US" sz="1400" i="1" dirty="0" smtClean="0">
                <a:solidFill>
                  <a:srgbClr val="000090"/>
                </a:solidFill>
              </a:rPr>
              <a:t>, Li, Liu, R-M, </a:t>
            </a:r>
            <a:r>
              <a:rPr lang="en-US" sz="1400" i="1" dirty="0" err="1" smtClean="0">
                <a:solidFill>
                  <a:srgbClr val="000090"/>
                </a:solidFill>
              </a:rPr>
              <a:t>Shu</a:t>
            </a:r>
            <a:r>
              <a:rPr lang="en-US" sz="1400" i="1" dirty="0">
                <a:solidFill>
                  <a:srgbClr val="000090"/>
                </a:solidFill>
              </a:rPr>
              <a:t> </a:t>
            </a:r>
            <a:r>
              <a:rPr lang="en-US" sz="1400" i="1" dirty="0" smtClean="0">
                <a:solidFill>
                  <a:srgbClr val="000090"/>
                </a:solidFill>
              </a:rPr>
              <a:t>1609.09849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44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Flavored EW Baryogenesis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515095"/>
            <a:ext cx="4753953" cy="1200497"/>
            <a:chOff x="3259117" y="3848951"/>
            <a:chExt cx="4753953" cy="12004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9117" y="3848951"/>
              <a:ext cx="4644028" cy="12004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795398" y="4150809"/>
              <a:ext cx="1107747" cy="41900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3746" y="4213580"/>
              <a:ext cx="130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EWBG by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6481" y="1386957"/>
            <a:ext cx="2527441" cy="1698009"/>
            <a:chOff x="6136481" y="1213932"/>
            <a:chExt cx="2527441" cy="1698009"/>
          </a:xfrm>
        </p:grpSpPr>
        <p:graphicFrame>
          <p:nvGraphicFramePr>
            <p:cNvPr id="16692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3394577"/>
                </p:ext>
              </p:extLst>
            </p:nvPr>
          </p:nvGraphicFramePr>
          <p:xfrm>
            <a:off x="7899340" y="2507128"/>
            <a:ext cx="7620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7" name="Equation" r:id="rId5" imgW="1054100" imgH="533400" progId="Equation.3">
                    <p:embed/>
                  </p:oleObj>
                </mc:Choice>
                <mc:Fallback>
                  <p:oleObj name="Equation" r:id="rId5" imgW="10541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9340" y="2507128"/>
                          <a:ext cx="762000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6136481" y="1213932"/>
              <a:ext cx="2527441" cy="1692943"/>
              <a:chOff x="5564189" y="1515095"/>
              <a:chExt cx="2527441" cy="1692943"/>
            </a:xfrm>
          </p:grpSpPr>
          <p:sp>
            <p:nvSpPr>
              <p:cNvPr id="166923" name="Oval 7"/>
              <p:cNvSpPr>
                <a:spLocks noChangeArrowheads="1"/>
              </p:cNvSpPr>
              <p:nvPr/>
            </p:nvSpPr>
            <p:spPr bwMode="auto">
              <a:xfrm>
                <a:off x="6194426" y="1856581"/>
                <a:ext cx="1514475" cy="941388"/>
              </a:xfrm>
              <a:prstGeom prst="ellipse">
                <a:avLst/>
              </a:prstGeom>
              <a:solidFill>
                <a:srgbClr val="DEFF3C"/>
              </a:solidFill>
              <a:ln w="57240">
                <a:solidFill>
                  <a:srgbClr val="00008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6924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5564189" y="1816953"/>
                <a:ext cx="630237" cy="3867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25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5564189" y="2245938"/>
                <a:ext cx="630237" cy="1952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11"/>
              <p:cNvCxnSpPr>
                <a:stCxn id="166923" idx="0"/>
              </p:cNvCxnSpPr>
              <p:nvPr/>
            </p:nvCxnSpPr>
            <p:spPr bwMode="auto">
              <a:xfrm flipV="1">
                <a:off x="6951664" y="1515095"/>
                <a:ext cx="853" cy="3414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7708048" y="2374459"/>
                <a:ext cx="38358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6951664" y="2808291"/>
                <a:ext cx="8374" cy="3997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5721753" y="213089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i="1" baseline="-25000" dirty="0" err="1" smtClean="0">
                <a:cs typeface="Symbol" charset="2"/>
              </a:rPr>
              <a:t>R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1753" y="138314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i="1" baseline="-25000" dirty="0" err="1">
                <a:cs typeface="Symbol" charset="2"/>
              </a:rPr>
              <a:t>L</a:t>
            </a:r>
            <a:endParaRPr lang="en-US" i="1" dirty="0">
              <a:latin typeface="Symbol" charset="2"/>
              <a:cs typeface="Symbol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228" y="4928901"/>
            <a:ext cx="3623667" cy="7800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3805" y="4445357"/>
            <a:ext cx="1745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  <a:cs typeface="cmsy10"/>
              </a:rPr>
              <a:t>Mass basis (T=0)</a:t>
            </a:r>
            <a:endParaRPr lang="en-US" sz="1400" i="1" dirty="0">
              <a:solidFill>
                <a:srgbClr val="660066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757" y="3810933"/>
            <a:ext cx="3788866" cy="46926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165472" y="3364540"/>
            <a:ext cx="194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Flavor basis (high T)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105" y="6013401"/>
            <a:ext cx="339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90"/>
                </a:solidFill>
              </a:rPr>
              <a:t>Guo</a:t>
            </a:r>
            <a:r>
              <a:rPr lang="en-US" sz="1400" i="1" dirty="0" smtClean="0">
                <a:solidFill>
                  <a:srgbClr val="000090"/>
                </a:solidFill>
              </a:rPr>
              <a:t>, Li, Liu, R-M, </a:t>
            </a:r>
            <a:r>
              <a:rPr lang="en-US" sz="1400" i="1" dirty="0" err="1" smtClean="0">
                <a:solidFill>
                  <a:srgbClr val="000090"/>
                </a:solidFill>
              </a:rPr>
              <a:t>Shu</a:t>
            </a:r>
            <a:r>
              <a:rPr lang="en-US" sz="1400" i="1" dirty="0">
                <a:solidFill>
                  <a:srgbClr val="000090"/>
                </a:solidFill>
              </a:rPr>
              <a:t> </a:t>
            </a:r>
            <a:r>
              <a:rPr lang="en-US" sz="1400" i="1" dirty="0">
                <a:solidFill>
                  <a:srgbClr val="000090"/>
                </a:solidFill>
              </a:rPr>
              <a:t>1609.09849</a:t>
            </a:r>
            <a:endParaRPr lang="en-US" sz="1400" i="1" dirty="0">
              <a:solidFill>
                <a:srgbClr val="00009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01289" y="4753134"/>
            <a:ext cx="1603583" cy="838018"/>
            <a:chOff x="7201289" y="4753134"/>
            <a:chExt cx="1603583" cy="838018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01289" y="5093579"/>
              <a:ext cx="1603583" cy="497573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1289" y="4753134"/>
              <a:ext cx="16035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008000"/>
                  </a:solidFill>
                </a:rPr>
                <a:t>CPV h </a:t>
              </a:r>
              <a:r>
                <a:rPr lang="en-US" sz="1600" i="1" dirty="0" smtClean="0">
                  <a:solidFill>
                    <a:srgbClr val="008000"/>
                  </a:solidFill>
                  <a:latin typeface="cmsy10"/>
                  <a:cs typeface="cmsy10"/>
                </a:rPr>
                <a:t>! </a:t>
              </a:r>
              <a:r>
                <a:rPr lang="en-US" sz="1600" i="1" dirty="0" err="1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tt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7728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5067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b="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b="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5068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45102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b="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5069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45098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</a:t>
                </a:r>
                <a:r>
                  <a:rPr lang="en-US" sz="2000" b="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: stars, galaxies,.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066800" y="1981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latin typeface="Arial"/>
                <a:ea typeface="ＭＳ Ｐゴシック"/>
                <a:cs typeface="ＭＳ Ｐゴシック"/>
              </a:rPr>
              <a:t>?</a:t>
            </a:r>
          </a:p>
        </p:txBody>
      </p: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5181600" y="1196975"/>
            <a:ext cx="3429000" cy="838200"/>
            <a:chOff x="3264" y="576"/>
            <a:chExt cx="2160" cy="528"/>
          </a:xfrm>
        </p:grpSpPr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264" y="576"/>
              <a:ext cx="2016" cy="528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Baryogenesis: When? CPV? SUSY? Neutrinos? </a:t>
              </a:r>
            </a:p>
          </p:txBody>
        </p:sp>
      </p:grpSp>
      <p:grpSp>
        <p:nvGrpSpPr>
          <p:cNvPr id="45073" name="Group 46"/>
          <p:cNvGrpSpPr>
            <a:grpSpLocks/>
          </p:cNvGrpSpPr>
          <p:nvPr/>
        </p:nvGrpSpPr>
        <p:grpSpPr bwMode="auto">
          <a:xfrm>
            <a:off x="2095500" y="3965575"/>
            <a:ext cx="5478463" cy="1470025"/>
            <a:chOff x="2095500" y="3965450"/>
            <a:chExt cx="5478762" cy="1470184"/>
          </a:xfrm>
        </p:grpSpPr>
        <p:grpSp>
          <p:nvGrpSpPr>
            <p:cNvPr id="45081" name="Group 47"/>
            <p:cNvGrpSpPr>
              <a:grpSpLocks/>
            </p:cNvGrpSpPr>
            <p:nvPr/>
          </p:nvGrpSpPr>
          <p:grpSpPr bwMode="auto"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666507" y="3995799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095" name="TextBox 69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-35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5082" name="Group 56"/>
            <p:cNvGrpSpPr>
              <a:grpSpLocks/>
            </p:cNvGrpSpPr>
            <p:nvPr/>
          </p:nvGrpSpPr>
          <p:grpSpPr bwMode="auto"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2666558" y="3995155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093" name="TextBox 67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-11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5083" name="Group 57"/>
            <p:cNvGrpSpPr>
              <a:grpSpLocks/>
            </p:cNvGrpSpPr>
            <p:nvPr/>
          </p:nvGrpSpPr>
          <p:grpSpPr bwMode="auto"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2666252" y="3995369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091" name="TextBox 65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10</a:t>
                </a:r>
                <a:r>
                  <a:rPr lang="en-US" sz="1200" i="1" baseline="30000">
                    <a:solidFill>
                      <a:srgbClr val="800000"/>
                    </a:solidFill>
                  </a:rPr>
                  <a:t>-5</a:t>
                </a:r>
                <a:r>
                  <a:rPr lang="en-US" sz="1200" i="1">
                    <a:solidFill>
                      <a:srgbClr val="800000"/>
                    </a:solidFill>
                  </a:rPr>
                  <a:t> s</a:t>
                </a:r>
              </a:p>
            </p:txBody>
          </p:sp>
        </p:grpSp>
        <p:grpSp>
          <p:nvGrpSpPr>
            <p:cNvPr id="45084" name="Group 58"/>
            <p:cNvGrpSpPr>
              <a:grpSpLocks/>
            </p:cNvGrpSpPr>
            <p:nvPr/>
          </p:nvGrpSpPr>
          <p:grpSpPr bwMode="auto"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667168" y="3995311"/>
                <a:ext cx="558830" cy="242914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089" name="TextBox 63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~ 1 m</a:t>
                </a:r>
              </a:p>
            </p:txBody>
          </p:sp>
        </p:grpSp>
        <p:grpSp>
          <p:nvGrpSpPr>
            <p:cNvPr id="45085" name="Group 59"/>
            <p:cNvGrpSpPr>
              <a:grpSpLocks/>
            </p:cNvGrpSpPr>
            <p:nvPr/>
          </p:nvGrpSpPr>
          <p:grpSpPr bwMode="auto"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2666470" y="3996543"/>
                <a:ext cx="558830" cy="241326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087" name="TextBox 61"/>
              <p:cNvSpPr txBox="1">
                <a:spLocks noChangeArrowheads="1"/>
              </p:cNvSpPr>
              <p:nvPr/>
            </p:nvSpPr>
            <p:spPr bwMode="auto">
              <a:xfrm>
                <a:off x="2606179" y="396087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solidFill>
                      <a:srgbClr val="800000"/>
                    </a:solidFill>
                  </a:rPr>
                  <a:t>380k yr</a:t>
                </a:r>
              </a:p>
            </p:txBody>
          </p:sp>
        </p:grpSp>
      </p:grpSp>
      <p:sp>
        <p:nvSpPr>
          <p:cNvPr id="450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031563-8869-C643-AFA0-839765958071}" type="slidenum">
              <a:rPr lang="en-US" sz="1400" b="0">
                <a:solidFill>
                  <a:srgbClr val="000000"/>
                </a:solidFill>
              </a:rPr>
              <a:pPr/>
              <a:t>8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" name="Oval 1072"/>
          <p:cNvSpPr>
            <a:spLocks noChangeArrowheads="1"/>
          </p:cNvSpPr>
          <p:nvPr/>
        </p:nvSpPr>
        <p:spPr bwMode="auto">
          <a:xfrm>
            <a:off x="7620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5" name="Group 22"/>
          <p:cNvGrpSpPr>
            <a:grpSpLocks/>
          </p:cNvGrpSpPr>
          <p:nvPr/>
        </p:nvGrpSpPr>
        <p:grpSpPr bwMode="auto">
          <a:xfrm>
            <a:off x="533400" y="2895600"/>
            <a:ext cx="4343400" cy="838200"/>
            <a:chOff x="1824" y="1824"/>
            <a:chExt cx="2928" cy="576"/>
          </a:xfrm>
        </p:grpSpPr>
        <p:sp>
          <p:nvSpPr>
            <p:cNvPr id="76" name="Rectangle 23"/>
            <p:cNvSpPr>
              <a:spLocks noChangeArrowheads="1"/>
            </p:cNvSpPr>
            <p:nvPr/>
          </p:nvSpPr>
          <p:spPr bwMode="auto">
            <a:xfrm>
              <a:off x="1824" y="1824"/>
              <a:ext cx="2928" cy="576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5080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920"/>
              <a:ext cx="26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Flavored EW Baryogenesis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515095"/>
            <a:ext cx="4753953" cy="1200497"/>
            <a:chOff x="3259117" y="3848951"/>
            <a:chExt cx="4753953" cy="12004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9117" y="3848951"/>
              <a:ext cx="4644028" cy="12004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795398" y="4150809"/>
              <a:ext cx="1107747" cy="41900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3746" y="4213580"/>
              <a:ext cx="130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EWBG by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6481" y="1386957"/>
            <a:ext cx="2527441" cy="1698009"/>
            <a:chOff x="6136481" y="1213932"/>
            <a:chExt cx="2527441" cy="1698009"/>
          </a:xfrm>
        </p:grpSpPr>
        <p:graphicFrame>
          <p:nvGraphicFramePr>
            <p:cNvPr id="16692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03494"/>
                </p:ext>
              </p:extLst>
            </p:nvPr>
          </p:nvGraphicFramePr>
          <p:xfrm>
            <a:off x="7899340" y="2507128"/>
            <a:ext cx="7620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1" name="Equation" r:id="rId5" imgW="1054100" imgH="533400" progId="Equation.3">
                    <p:embed/>
                  </p:oleObj>
                </mc:Choice>
                <mc:Fallback>
                  <p:oleObj name="Equation" r:id="rId5" imgW="10541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9340" y="2507128"/>
                          <a:ext cx="762000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6136481" y="1213932"/>
              <a:ext cx="2527441" cy="1692943"/>
              <a:chOff x="5564189" y="1515095"/>
              <a:chExt cx="2527441" cy="1692943"/>
            </a:xfrm>
          </p:grpSpPr>
          <p:sp>
            <p:nvSpPr>
              <p:cNvPr id="166923" name="Oval 7"/>
              <p:cNvSpPr>
                <a:spLocks noChangeArrowheads="1"/>
              </p:cNvSpPr>
              <p:nvPr/>
            </p:nvSpPr>
            <p:spPr bwMode="auto">
              <a:xfrm>
                <a:off x="6194426" y="1856581"/>
                <a:ext cx="1514475" cy="941388"/>
              </a:xfrm>
              <a:prstGeom prst="ellipse">
                <a:avLst/>
              </a:prstGeom>
              <a:solidFill>
                <a:srgbClr val="DEFF3C"/>
              </a:solidFill>
              <a:ln w="57240">
                <a:solidFill>
                  <a:srgbClr val="00008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6924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5564189" y="1816953"/>
                <a:ext cx="630237" cy="3867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25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5564189" y="2245938"/>
                <a:ext cx="630237" cy="195263"/>
              </a:xfrm>
              <a:prstGeom prst="straightConnector1">
                <a:avLst/>
              </a:prstGeom>
              <a:noFill/>
              <a:ln w="19050" cmpd="sng">
                <a:solidFill>
                  <a:srgbClr val="80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11"/>
              <p:cNvCxnSpPr>
                <a:stCxn id="166923" idx="0"/>
              </p:cNvCxnSpPr>
              <p:nvPr/>
            </p:nvCxnSpPr>
            <p:spPr bwMode="auto">
              <a:xfrm flipV="1">
                <a:off x="6951664" y="1515095"/>
                <a:ext cx="853" cy="3414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7708048" y="2374459"/>
                <a:ext cx="38358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6951664" y="2808291"/>
                <a:ext cx="8374" cy="3997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5721753" y="213089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i="1" baseline="-25000" dirty="0" err="1" smtClean="0">
                <a:cs typeface="Symbol" charset="2"/>
              </a:rPr>
              <a:t>R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1753" y="1383144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i="1" baseline="-25000" dirty="0" err="1">
                <a:cs typeface="Symbol" charset="2"/>
              </a:rPr>
              <a:t>L</a:t>
            </a:r>
            <a:endParaRPr lang="en-US" i="1" dirty="0">
              <a:latin typeface="Symbol" charset="2"/>
              <a:cs typeface="Symbol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101" y="3079900"/>
            <a:ext cx="4232387" cy="3204495"/>
            <a:chOff x="2108012" y="3079900"/>
            <a:chExt cx="4232387" cy="32044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8012" y="3084966"/>
              <a:ext cx="4232387" cy="31994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2108012" y="3079900"/>
              <a:ext cx="4232387" cy="3204495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09325" y="5159049"/>
            <a:ext cx="92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90"/>
                </a:solidFill>
              </a:rPr>
              <a:t>EWBG viable</a:t>
            </a:r>
            <a:endParaRPr lang="en-US" sz="1200" i="1" dirty="0">
              <a:solidFill>
                <a:srgbClr val="00009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228" y="4928901"/>
            <a:ext cx="3623667" cy="7800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631744" y="5892315"/>
            <a:ext cx="693942" cy="2749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5383" y="4277021"/>
            <a:ext cx="301145" cy="4761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744" y="5781275"/>
            <a:ext cx="1086740" cy="5031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81127" y="4194365"/>
            <a:ext cx="1124009" cy="5718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3805" y="4445357"/>
            <a:ext cx="1745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  <a:cs typeface="cmsy10"/>
              </a:rPr>
              <a:t>Mass basis (T=0)</a:t>
            </a:r>
            <a:endParaRPr lang="en-US" sz="1400" i="1" dirty="0">
              <a:solidFill>
                <a:srgbClr val="660066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757" y="3810933"/>
            <a:ext cx="3788866" cy="46926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165472" y="3364540"/>
            <a:ext cx="194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Flavor basis (high T)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105" y="6013401"/>
            <a:ext cx="339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90"/>
                </a:solidFill>
              </a:rPr>
              <a:t>Guo</a:t>
            </a:r>
            <a:r>
              <a:rPr lang="en-US" sz="1400" i="1" dirty="0" smtClean="0">
                <a:solidFill>
                  <a:srgbClr val="000090"/>
                </a:solidFill>
              </a:rPr>
              <a:t>, Li, Liu, R-M, </a:t>
            </a:r>
            <a:r>
              <a:rPr lang="en-US" sz="1400" i="1" dirty="0" err="1" smtClean="0">
                <a:solidFill>
                  <a:srgbClr val="000090"/>
                </a:solidFill>
              </a:rPr>
              <a:t>Shu</a:t>
            </a:r>
            <a:r>
              <a:rPr lang="en-US" sz="1400" i="1" dirty="0">
                <a:solidFill>
                  <a:srgbClr val="000090"/>
                </a:solidFill>
              </a:rPr>
              <a:t> </a:t>
            </a:r>
            <a:r>
              <a:rPr lang="en-US" sz="1400" i="1" dirty="0" smtClean="0">
                <a:solidFill>
                  <a:srgbClr val="000090"/>
                </a:solidFill>
              </a:rPr>
              <a:t>1609.09849</a:t>
            </a:r>
            <a:endParaRPr lang="en-US" sz="1400" i="1" dirty="0">
              <a:solidFill>
                <a:srgbClr val="00009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01289" y="4753134"/>
            <a:ext cx="1603583" cy="838018"/>
            <a:chOff x="7201289" y="4753134"/>
            <a:chExt cx="1603583" cy="838018"/>
          </a:xfrm>
        </p:grpSpPr>
        <p:sp>
          <p:nvSpPr>
            <p:cNvPr id="33" name="Rectangle 32"/>
            <p:cNvSpPr/>
            <p:nvPr/>
          </p:nvSpPr>
          <p:spPr bwMode="auto">
            <a:xfrm>
              <a:off x="7201289" y="5093579"/>
              <a:ext cx="1603583" cy="497573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01289" y="4753134"/>
              <a:ext cx="16035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008000"/>
                  </a:solidFill>
                </a:rPr>
                <a:t>CPV h </a:t>
              </a:r>
              <a:r>
                <a:rPr lang="en-US" sz="1600" i="1" dirty="0" smtClean="0">
                  <a:solidFill>
                    <a:srgbClr val="008000"/>
                  </a:solidFill>
                  <a:latin typeface="cmsy10"/>
                  <a:cs typeface="cmsy10"/>
                </a:rPr>
                <a:t>! </a:t>
              </a:r>
              <a:r>
                <a:rPr lang="en-US" sz="1600" i="1" dirty="0" err="1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tt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2E20-27E1-9E4F-9102-F553013E342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2210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Line 1027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8517" name="Rectangle 1029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2" name="AutoShape 1030"/>
          <p:cNvSpPr>
            <a:spLocks noChangeArrowheads="1"/>
          </p:cNvSpPr>
          <p:nvPr/>
        </p:nvSpPr>
        <p:spPr bwMode="auto">
          <a:xfrm>
            <a:off x="609600" y="1371600"/>
            <a:ext cx="4424363" cy="47244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3" name="AutoShape 1031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8614" name="Group 1032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68623" name="Group 1033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68628" name="Picture 10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8629" name="Object 1035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6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0" name="Object 1036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7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1" name="Object 1037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8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2" name="Object 1038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9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8624" name="AutoShape 1039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625" name="Text Box 1040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68626" name="AutoShape 1041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627" name="Text Box 1042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68615" name="Group 1043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68621" name="Text Box 1044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68622" name="Line 1045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616" name="Line 1046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8617" name="Group 1047"/>
          <p:cNvGrpSpPr>
            <a:grpSpLocks/>
          </p:cNvGrpSpPr>
          <p:nvPr/>
        </p:nvGrpSpPr>
        <p:grpSpPr bwMode="auto">
          <a:xfrm>
            <a:off x="1676400" y="4191000"/>
            <a:ext cx="2667000" cy="376238"/>
            <a:chOff x="1056" y="2640"/>
            <a:chExt cx="1680" cy="237"/>
          </a:xfrm>
        </p:grpSpPr>
        <p:sp>
          <p:nvSpPr>
            <p:cNvPr id="68619" name="Text Box 1048"/>
            <p:cNvSpPr txBox="1">
              <a:spLocks noChangeArrowheads="1"/>
            </p:cNvSpPr>
            <p:nvPr/>
          </p:nvSpPr>
          <p:spPr bwMode="auto">
            <a:xfrm>
              <a:off x="1728" y="2640"/>
              <a:ext cx="10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800080"/>
                  </a:solidFill>
                </a:rPr>
                <a:t>New scalars</a:t>
              </a:r>
              <a:r>
                <a:rPr lang="en-GB" sz="2000" i="1" baseline="-250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68620" name="Line 1049"/>
            <p:cNvSpPr>
              <a:spLocks noChangeShapeType="1"/>
            </p:cNvSpPr>
            <p:nvPr/>
          </p:nvSpPr>
          <p:spPr bwMode="auto">
            <a:xfrm flipH="1">
              <a:off x="1056" y="2736"/>
              <a:ext cx="586" cy="0"/>
            </a:xfrm>
            <a:prstGeom prst="line">
              <a:avLst/>
            </a:prstGeom>
            <a:noFill/>
            <a:ln w="2844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6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ADBD1C-A3AA-4847-832B-DCC580AD91E3}" type="slidenum">
              <a:rPr lang="en-US" sz="1400">
                <a:solidFill>
                  <a:srgbClr val="000000"/>
                </a:solidFill>
              </a:rPr>
              <a:pPr/>
              <a:t>81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Line 3"/>
          <p:cNvSpPr>
            <a:spLocks noChangeShapeType="1"/>
          </p:cNvSpPr>
          <p:nvPr/>
        </p:nvSpPr>
        <p:spPr bwMode="auto">
          <a:xfrm>
            <a:off x="2435225" y="3962400"/>
            <a:ext cx="11049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541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AutoShape 6"/>
          <p:cNvSpPr>
            <a:spLocks noChangeArrowheads="1"/>
          </p:cNvSpPr>
          <p:nvPr/>
        </p:nvSpPr>
        <p:spPr bwMode="auto">
          <a:xfrm>
            <a:off x="609600" y="1371600"/>
            <a:ext cx="4424363" cy="4876800"/>
          </a:xfrm>
          <a:prstGeom prst="roundRect">
            <a:avLst>
              <a:gd name="adj" fmla="val 32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AutoShape 7"/>
          <p:cNvSpPr>
            <a:spLocks noChangeArrowheads="1"/>
          </p:cNvSpPr>
          <p:nvPr/>
        </p:nvSpPr>
        <p:spPr bwMode="auto">
          <a:xfrm>
            <a:off x="685800" y="1524000"/>
            <a:ext cx="4267200" cy="2819400"/>
          </a:xfrm>
          <a:prstGeom prst="roundRect">
            <a:avLst>
              <a:gd name="adj" fmla="val 56"/>
            </a:avLst>
          </a:prstGeom>
          <a:solidFill>
            <a:srgbClr val="FAE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2709" name="Group 8"/>
          <p:cNvGrpSpPr>
            <a:grpSpLocks/>
          </p:cNvGrpSpPr>
          <p:nvPr/>
        </p:nvGrpSpPr>
        <p:grpSpPr bwMode="auto">
          <a:xfrm>
            <a:off x="758825" y="1676400"/>
            <a:ext cx="4029075" cy="1822450"/>
            <a:chOff x="190" y="1104"/>
            <a:chExt cx="2538" cy="1148"/>
          </a:xfrm>
        </p:grpSpPr>
        <p:grpSp>
          <p:nvGrpSpPr>
            <p:cNvPr id="72735" name="Group 9"/>
            <p:cNvGrpSpPr>
              <a:grpSpLocks/>
            </p:cNvGrpSpPr>
            <p:nvPr/>
          </p:nvGrpSpPr>
          <p:grpSpPr bwMode="auto">
            <a:xfrm>
              <a:off x="190" y="1104"/>
              <a:ext cx="2538" cy="1148"/>
              <a:chOff x="432" y="1152"/>
              <a:chExt cx="2628" cy="1148"/>
            </a:xfrm>
          </p:grpSpPr>
          <p:pic>
            <p:nvPicPr>
              <p:cNvPr id="7274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262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741" name="Object 11"/>
              <p:cNvGraphicFramePr>
                <a:graphicFrameLocks noChangeAspect="1"/>
              </p:cNvGraphicFramePr>
              <p:nvPr/>
            </p:nvGraphicFramePr>
            <p:xfrm>
              <a:off x="1632" y="2064"/>
              <a:ext cx="193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0" r:id="rId5" imgW="914400" imgH="800100" progId="">
                      <p:embed/>
                    </p:oleObj>
                  </mc:Choice>
                  <mc:Fallback>
                    <p:oleObj r:id="rId5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064"/>
                            <a:ext cx="193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42" name="Object 12"/>
              <p:cNvGraphicFramePr>
                <a:graphicFrameLocks noChangeAspect="1"/>
              </p:cNvGraphicFramePr>
              <p:nvPr/>
            </p:nvGraphicFramePr>
            <p:xfrm>
              <a:off x="2688" y="2064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1" r:id="rId7" imgW="914400" imgH="800100" progId="">
                      <p:embed/>
                    </p:oleObj>
                  </mc:Choice>
                  <mc:Fallback>
                    <p:oleObj r:id="rId7" imgW="914400" imgH="800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064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43" name="Object 13"/>
              <p:cNvGraphicFramePr>
                <a:graphicFrameLocks noChangeAspect="1"/>
              </p:cNvGraphicFramePr>
              <p:nvPr/>
            </p:nvGraphicFramePr>
            <p:xfrm>
              <a:off x="720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2" r:id="rId9" imgW="863600" imgH="749300" progId="">
                      <p:embed/>
                    </p:oleObj>
                  </mc:Choice>
                  <mc:Fallback>
                    <p:oleObj r:id="rId9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44" name="Object 14"/>
              <p:cNvGraphicFramePr>
                <a:graphicFrameLocks noChangeAspect="1"/>
              </p:cNvGraphicFramePr>
              <p:nvPr/>
            </p:nvGraphicFramePr>
            <p:xfrm>
              <a:off x="1968" y="1248"/>
              <a:ext cx="14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3" r:id="rId11" imgW="863600" imgH="749300" progId="">
                      <p:embed/>
                    </p:oleObj>
                  </mc:Choice>
                  <mc:Fallback>
                    <p:oleObj r:id="rId11" imgW="863600" imgH="7493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48"/>
                            <a:ext cx="14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736" name="AutoShape 15"/>
            <p:cNvSpPr>
              <a:spLocks noChangeArrowheads="1"/>
            </p:cNvSpPr>
            <p:nvPr/>
          </p:nvSpPr>
          <p:spPr bwMode="auto">
            <a:xfrm>
              <a:off x="672" y="1152"/>
              <a:ext cx="770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737" name="Text Box 16"/>
            <p:cNvSpPr txBox="1">
              <a:spLocks noChangeArrowheads="1"/>
            </p:cNvSpPr>
            <p:nvPr/>
          </p:nvSpPr>
          <p:spPr bwMode="auto">
            <a:xfrm>
              <a:off x="746" y="1152"/>
              <a:ext cx="6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1st order</a:t>
              </a:r>
            </a:p>
          </p:txBody>
        </p:sp>
        <p:sp>
          <p:nvSpPr>
            <p:cNvPr id="72738" name="AutoShape 17"/>
            <p:cNvSpPr>
              <a:spLocks noChangeArrowheads="1"/>
            </p:cNvSpPr>
            <p:nvPr/>
          </p:nvSpPr>
          <p:spPr bwMode="auto">
            <a:xfrm>
              <a:off x="1905" y="1152"/>
              <a:ext cx="742" cy="240"/>
            </a:xfrm>
            <a:prstGeom prst="roundRect">
              <a:avLst>
                <a:gd name="adj" fmla="val 417"/>
              </a:avLst>
            </a:prstGeom>
            <a:solidFill>
              <a:srgbClr val="A9F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739" name="Text Box 18"/>
            <p:cNvSpPr txBox="1">
              <a:spLocks noChangeArrowheads="1"/>
            </p:cNvSpPr>
            <p:nvPr/>
          </p:nvSpPr>
          <p:spPr bwMode="auto">
            <a:xfrm>
              <a:off x="1951" y="1152"/>
              <a:ext cx="6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1600">
                  <a:solidFill>
                    <a:srgbClr val="333399"/>
                  </a:solidFill>
                </a:rPr>
                <a:t>2nd order</a:t>
              </a:r>
            </a:p>
          </p:txBody>
        </p:sp>
      </p:grpSp>
      <p:grpSp>
        <p:nvGrpSpPr>
          <p:cNvPr id="72710" name="Group 19"/>
          <p:cNvGrpSpPr>
            <a:grpSpLocks/>
          </p:cNvGrpSpPr>
          <p:nvPr/>
        </p:nvGrpSpPr>
        <p:grpSpPr bwMode="auto">
          <a:xfrm>
            <a:off x="1127125" y="3657600"/>
            <a:ext cx="2987675" cy="376238"/>
            <a:chOff x="422" y="2352"/>
            <a:chExt cx="1882" cy="237"/>
          </a:xfrm>
        </p:grpSpPr>
        <p:sp>
          <p:nvSpPr>
            <p:cNvPr id="72733" name="Text Box 20"/>
            <p:cNvSpPr txBox="1">
              <a:spLocks noChangeArrowheads="1"/>
            </p:cNvSpPr>
            <p:nvPr/>
          </p:nvSpPr>
          <p:spPr bwMode="auto">
            <a:xfrm>
              <a:off x="422" y="2352"/>
              <a:ext cx="17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93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lang="en-GB" sz="2000" i="1">
                  <a:solidFill>
                    <a:srgbClr val="333399"/>
                  </a:solidFill>
                </a:rPr>
                <a:t>Increasing</a:t>
              </a:r>
              <a:r>
                <a:rPr lang="en-GB" sz="2000">
                  <a:solidFill>
                    <a:srgbClr val="333399"/>
                  </a:solidFill>
                </a:rPr>
                <a:t> </a:t>
              </a:r>
              <a:r>
                <a:rPr lang="en-GB" sz="2000" i="1">
                  <a:solidFill>
                    <a:srgbClr val="333399"/>
                  </a:solidFill>
                </a:rPr>
                <a:t>m</a:t>
              </a:r>
              <a:r>
                <a:rPr lang="en-GB" sz="2000" i="1" baseline="-25000">
                  <a:solidFill>
                    <a:srgbClr val="333399"/>
                  </a:solidFill>
                </a:rPr>
                <a:t>h </a:t>
              </a:r>
            </a:p>
          </p:txBody>
        </p:sp>
        <p:sp>
          <p:nvSpPr>
            <p:cNvPr id="72734" name="Line 21"/>
            <p:cNvSpPr>
              <a:spLocks noChangeShapeType="1"/>
            </p:cNvSpPr>
            <p:nvPr/>
          </p:nvSpPr>
          <p:spPr bwMode="auto">
            <a:xfrm>
              <a:off x="1680" y="2448"/>
              <a:ext cx="624" cy="1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2711" name="Line 22"/>
          <p:cNvSpPr>
            <a:spLocks noChangeShapeType="1"/>
          </p:cNvSpPr>
          <p:nvPr/>
        </p:nvSpPr>
        <p:spPr bwMode="auto">
          <a:xfrm>
            <a:off x="1143000" y="30480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12" name="Text Box 23"/>
          <p:cNvSpPr txBox="1">
            <a:spLocks noChangeArrowheads="1"/>
          </p:cNvSpPr>
          <p:nvPr/>
        </p:nvSpPr>
        <p:spPr bwMode="auto">
          <a:xfrm>
            <a:off x="2743200" y="4191000"/>
            <a:ext cx="1600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None/>
            </a:pPr>
            <a:r>
              <a:rPr lang="en-GB" sz="2000" i="1">
                <a:solidFill>
                  <a:srgbClr val="800080"/>
                </a:solidFill>
              </a:rPr>
              <a:t>New scalars</a:t>
            </a:r>
            <a:r>
              <a:rPr lang="en-GB" sz="2000" i="1" baseline="-250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72713" name="Line 24"/>
          <p:cNvSpPr>
            <a:spLocks noChangeShapeType="1"/>
          </p:cNvSpPr>
          <p:nvPr/>
        </p:nvSpPr>
        <p:spPr bwMode="auto">
          <a:xfrm flipH="1">
            <a:off x="1676400" y="4343400"/>
            <a:ext cx="930275" cy="0"/>
          </a:xfrm>
          <a:prstGeom prst="line">
            <a:avLst/>
          </a:prstGeom>
          <a:noFill/>
          <a:ln w="2844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2714" name="Group 25"/>
          <p:cNvGrpSpPr>
            <a:grpSpLocks/>
          </p:cNvGrpSpPr>
          <p:nvPr/>
        </p:nvGrpSpPr>
        <p:grpSpPr bwMode="auto">
          <a:xfrm>
            <a:off x="1676400" y="4800600"/>
            <a:ext cx="2209800" cy="1219200"/>
            <a:chOff x="1056" y="3024"/>
            <a:chExt cx="1392" cy="768"/>
          </a:xfrm>
        </p:grpSpPr>
        <p:sp>
          <p:nvSpPr>
            <p:cNvPr id="72731" name="Text Box 26"/>
            <p:cNvSpPr txBox="1">
              <a:spLocks noChangeArrowheads="1"/>
            </p:cNvSpPr>
            <p:nvPr/>
          </p:nvSpPr>
          <p:spPr bwMode="auto">
            <a:xfrm>
              <a:off x="1104" y="3024"/>
              <a:ext cx="124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800080"/>
                  </a:solidFill>
                </a:rPr>
                <a:t>Baryogenesis</a:t>
              </a:r>
              <a:r>
                <a:rPr lang="en-US" sz="1800" i="1">
                  <a:solidFill>
                    <a:srgbClr val="333399"/>
                  </a:solidFill>
                </a:rPr>
                <a:t> Gravity Waves Scalar DM     LHC Searches</a:t>
              </a:r>
              <a:endParaRPr lang="en-US" sz="2000" i="1">
                <a:solidFill>
                  <a:srgbClr val="800080"/>
                </a:solidFill>
              </a:endParaRPr>
            </a:p>
          </p:txBody>
        </p:sp>
        <p:sp>
          <p:nvSpPr>
            <p:cNvPr id="72732" name="Rectangle 27"/>
            <p:cNvSpPr>
              <a:spLocks noChangeArrowheads="1"/>
            </p:cNvSpPr>
            <p:nvPr/>
          </p:nvSpPr>
          <p:spPr bwMode="auto">
            <a:xfrm>
              <a:off x="1056" y="3024"/>
              <a:ext cx="1392" cy="768"/>
            </a:xfrm>
            <a:prstGeom prst="rect">
              <a:avLst/>
            </a:prstGeom>
            <a:noFill/>
            <a:ln w="28575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1676" name="Text Box 28"/>
          <p:cNvSpPr txBox="1">
            <a:spLocks noChangeArrowheads="1"/>
          </p:cNvSpPr>
          <p:nvPr/>
        </p:nvSpPr>
        <p:spPr bwMode="auto">
          <a:xfrm>
            <a:off x="5486400" y="16002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Strong</a:t>
            </a:r>
            <a:r>
              <a:rPr lang="ja-JP" altLang="en-US" i="1" dirty="0">
                <a:solidFill>
                  <a:srgbClr val="80008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  1</a:t>
            </a:r>
            <a:r>
              <a:rPr lang="en-US" i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i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order EWPT</a:t>
            </a:r>
          </a:p>
        </p:txBody>
      </p:sp>
      <p:grpSp>
        <p:nvGrpSpPr>
          <p:cNvPr id="411677" name="Group 29"/>
          <p:cNvGrpSpPr>
            <a:grpSpLocks/>
          </p:cNvGrpSpPr>
          <p:nvPr/>
        </p:nvGrpSpPr>
        <p:grpSpPr bwMode="auto">
          <a:xfrm>
            <a:off x="6553200" y="1600200"/>
            <a:ext cx="1905000" cy="1479550"/>
            <a:chOff x="960" y="2448"/>
            <a:chExt cx="1104" cy="932"/>
          </a:xfrm>
        </p:grpSpPr>
        <p:sp>
          <p:nvSpPr>
            <p:cNvPr id="72728" name="Text Box 30"/>
            <p:cNvSpPr txBox="1">
              <a:spLocks noChangeArrowheads="1"/>
            </p:cNvSpPr>
            <p:nvPr/>
          </p:nvSpPr>
          <p:spPr bwMode="auto">
            <a:xfrm>
              <a:off x="1248" y="297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>
                  <a:solidFill>
                    <a:srgbClr val="333399"/>
                  </a:solidFill>
                </a:rPr>
                <a:t>Bubble nucleation</a:t>
              </a:r>
            </a:p>
          </p:txBody>
        </p:sp>
        <p:sp>
          <p:nvSpPr>
            <p:cNvPr id="72729" name="Rectangle 31"/>
            <p:cNvSpPr>
              <a:spLocks noChangeArrowheads="1"/>
            </p:cNvSpPr>
            <p:nvPr/>
          </p:nvSpPr>
          <p:spPr bwMode="auto">
            <a:xfrm>
              <a:off x="960" y="2448"/>
              <a:ext cx="1056" cy="240"/>
            </a:xfrm>
            <a:prstGeom prst="rect">
              <a:avLst/>
            </a:prstGeom>
            <a:noFill/>
            <a:ln w="28575">
              <a:solidFill>
                <a:srgbClr val="004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730" name="Line 32"/>
            <p:cNvSpPr>
              <a:spLocks noChangeShapeType="1"/>
            </p:cNvSpPr>
            <p:nvPr/>
          </p:nvSpPr>
          <p:spPr bwMode="auto">
            <a:xfrm>
              <a:off x="1584" y="2688"/>
              <a:ext cx="0" cy="288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11681" name="Group 33"/>
          <p:cNvGrpSpPr>
            <a:grpSpLocks/>
          </p:cNvGrpSpPr>
          <p:nvPr/>
        </p:nvGrpSpPr>
        <p:grpSpPr bwMode="auto">
          <a:xfrm>
            <a:off x="6019800" y="3581400"/>
            <a:ext cx="2362200" cy="1479550"/>
            <a:chOff x="3792" y="2256"/>
            <a:chExt cx="1488" cy="932"/>
          </a:xfrm>
        </p:grpSpPr>
        <p:grpSp>
          <p:nvGrpSpPr>
            <p:cNvPr id="72720" name="Group 34"/>
            <p:cNvGrpSpPr>
              <a:grpSpLocks/>
            </p:cNvGrpSpPr>
            <p:nvPr/>
          </p:nvGrpSpPr>
          <p:grpSpPr bwMode="auto">
            <a:xfrm>
              <a:off x="3792" y="2256"/>
              <a:ext cx="960" cy="576"/>
              <a:chOff x="3552" y="1968"/>
              <a:chExt cx="960" cy="576"/>
            </a:xfrm>
          </p:grpSpPr>
          <p:sp>
            <p:nvSpPr>
              <p:cNvPr id="72723" name="Oval 35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240" cy="240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724" name="Oval 36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288" cy="288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725" name="Oval 37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" cy="144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726" name="Oval 38"/>
              <p:cNvSpPr>
                <a:spLocks noChangeArrowheads="1"/>
              </p:cNvSpPr>
              <p:nvPr/>
            </p:nvSpPr>
            <p:spPr bwMode="auto">
              <a:xfrm>
                <a:off x="4128" y="1968"/>
                <a:ext cx="192" cy="192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727" name="Oval 39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40" cy="240"/>
              </a:xfrm>
              <a:prstGeom prst="ellipse">
                <a:avLst/>
              </a:prstGeom>
              <a:solidFill>
                <a:srgbClr val="BBE088"/>
              </a:solidFill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2721" name="Line 40"/>
            <p:cNvSpPr>
              <a:spLocks noChangeShapeType="1"/>
            </p:cNvSpPr>
            <p:nvPr/>
          </p:nvSpPr>
          <p:spPr bwMode="auto">
            <a:xfrm flipH="1" flipV="1">
              <a:off x="4608" y="2640"/>
              <a:ext cx="288" cy="33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722" name="Text Box 41"/>
            <p:cNvSpPr txBox="1">
              <a:spLocks noChangeArrowheads="1"/>
            </p:cNvSpPr>
            <p:nvPr/>
          </p:nvSpPr>
          <p:spPr bwMode="auto">
            <a:xfrm>
              <a:off x="4752" y="297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333399"/>
                  </a:solidFill>
                </a:rPr>
                <a:t>EWSB</a:t>
              </a:r>
            </a:p>
          </p:txBody>
        </p:sp>
      </p:grpSp>
      <p:sp>
        <p:nvSpPr>
          <p:cNvPr id="72718" name="Rectangle 4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9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EW Phase Transition: New Scalars &amp; CPV</a:t>
            </a:r>
            <a:endParaRPr lang="en-GB" sz="3200" b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687C60-7E92-E74B-87AC-7C623CB14E0E}" type="slidenum">
              <a:rPr lang="en-US" sz="1400">
                <a:solidFill>
                  <a:srgbClr val="000000"/>
                </a:solidFill>
              </a:rPr>
              <a:pPr/>
              <a:t>82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2869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2868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6" name="Oval 1072"/>
          <p:cNvSpPr>
            <a:spLocks noChangeArrowheads="1"/>
          </p:cNvSpPr>
          <p:nvPr/>
        </p:nvSpPr>
        <p:spPr bwMode="auto">
          <a:xfrm>
            <a:off x="1371600" y="27432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95500" y="3965450"/>
            <a:ext cx="5478762" cy="1470184"/>
            <a:chOff x="2095500" y="3965450"/>
            <a:chExt cx="5478762" cy="1470184"/>
          </a:xfrm>
        </p:grpSpPr>
        <p:grpSp>
          <p:nvGrpSpPr>
            <p:cNvPr id="39" name="Group 38"/>
            <p:cNvGrpSpPr/>
            <p:nvPr/>
          </p:nvGrpSpPr>
          <p:grpSpPr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-35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-11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~ 1 m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380k </a:t>
                </a:r>
                <a:r>
                  <a:rPr lang="en-US" sz="1200" i="1" dirty="0" err="1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yr</a:t>
                </a:r>
                <a:endParaRPr lang="en-US" sz="1200" i="1" dirty="0">
                  <a:solidFill>
                    <a:srgbClr val="8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743200" y="2533956"/>
            <a:ext cx="4242041" cy="1780926"/>
            <a:chOff x="2454034" y="2743200"/>
            <a:chExt cx="4242041" cy="1780926"/>
          </a:xfrm>
        </p:grpSpPr>
        <p:grpSp>
          <p:nvGrpSpPr>
            <p:cNvPr id="58" name="Group 1062"/>
            <p:cNvGrpSpPr>
              <a:grpSpLocks/>
            </p:cNvGrpSpPr>
            <p:nvPr/>
          </p:nvGrpSpPr>
          <p:grpSpPr bwMode="auto">
            <a:xfrm>
              <a:off x="3048000" y="2743200"/>
              <a:ext cx="3648075" cy="990600"/>
              <a:chOff x="1920" y="1728"/>
              <a:chExt cx="2298" cy="624"/>
            </a:xfrm>
          </p:grpSpPr>
          <p:sp>
            <p:nvSpPr>
              <p:cNvPr id="61" name="Rectangle 106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294" cy="624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Text Box 1064"/>
              <p:cNvSpPr txBox="1">
                <a:spLocks noChangeArrowheads="1"/>
              </p:cNvSpPr>
              <p:nvPr/>
            </p:nvSpPr>
            <p:spPr bwMode="auto">
              <a:xfrm>
                <a:off x="2016" y="1776"/>
                <a:ext cx="220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0" i="1">
                    <a:solidFill>
                      <a:srgbClr val="800080"/>
                    </a:solidFill>
                  </a:rPr>
                  <a:t>How did we go from nothing to something ?</a:t>
                </a:r>
              </a:p>
            </p:txBody>
          </p:sp>
        </p:grpSp>
        <p:sp>
          <p:nvSpPr>
            <p:cNvPr id="59" name="Line 1065"/>
            <p:cNvSpPr>
              <a:spLocks noChangeShapeType="1"/>
            </p:cNvSpPr>
            <p:nvPr/>
          </p:nvSpPr>
          <p:spPr bwMode="auto">
            <a:xfrm flipH="1" flipV="1">
              <a:off x="2454034" y="3263494"/>
              <a:ext cx="746366" cy="16550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60" name="Line 1066"/>
            <p:cNvSpPr>
              <a:spLocks noChangeShapeType="1"/>
            </p:cNvSpPr>
            <p:nvPr/>
          </p:nvSpPr>
          <p:spPr bwMode="auto">
            <a:xfrm flipH="1">
              <a:off x="4017955" y="3657600"/>
              <a:ext cx="1392245" cy="8665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3" name="Group 17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BSM Physics? </a:t>
              </a:r>
            </a:p>
          </p:txBody>
        </p:sp>
      </p:grpSp>
      <p:sp>
        <p:nvSpPr>
          <p:cNvPr id="66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56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2869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2868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5181600" y="1196975"/>
            <a:ext cx="3429000" cy="838200"/>
            <a:chOff x="3264" y="576"/>
            <a:chExt cx="2160" cy="528"/>
          </a:xfrm>
        </p:grpSpPr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264" y="576"/>
              <a:ext cx="2016" cy="528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Baryogenesis: When? CPV? SUSY? Neutrinos? </a:t>
              </a:r>
            </a:p>
          </p:txBody>
        </p:sp>
      </p:grpSp>
      <p:sp>
        <p:nvSpPr>
          <p:cNvPr id="36" name="Oval 1072"/>
          <p:cNvSpPr>
            <a:spLocks noChangeArrowheads="1"/>
          </p:cNvSpPr>
          <p:nvPr/>
        </p:nvSpPr>
        <p:spPr bwMode="auto">
          <a:xfrm>
            <a:off x="1371600" y="27432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95500" y="3965450"/>
            <a:ext cx="5478762" cy="1470184"/>
            <a:chOff x="2095500" y="3965450"/>
            <a:chExt cx="5478762" cy="1470184"/>
          </a:xfrm>
        </p:grpSpPr>
        <p:grpSp>
          <p:nvGrpSpPr>
            <p:cNvPr id="39" name="Group 38"/>
            <p:cNvGrpSpPr/>
            <p:nvPr/>
          </p:nvGrpSpPr>
          <p:grpSpPr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-35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-11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~ 1 m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380k </a:t>
                </a:r>
                <a:r>
                  <a:rPr lang="en-US" sz="1200" i="1" dirty="0" err="1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yr</a:t>
                </a:r>
                <a:endParaRPr lang="en-US" sz="1200" i="1" dirty="0">
                  <a:solidFill>
                    <a:srgbClr val="8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743200" y="2533956"/>
            <a:ext cx="4242041" cy="1780926"/>
            <a:chOff x="2454034" y="2743200"/>
            <a:chExt cx="4242041" cy="1780926"/>
          </a:xfrm>
        </p:grpSpPr>
        <p:grpSp>
          <p:nvGrpSpPr>
            <p:cNvPr id="58" name="Group 1062"/>
            <p:cNvGrpSpPr>
              <a:grpSpLocks/>
            </p:cNvGrpSpPr>
            <p:nvPr/>
          </p:nvGrpSpPr>
          <p:grpSpPr bwMode="auto">
            <a:xfrm>
              <a:off x="3048000" y="2743200"/>
              <a:ext cx="3648075" cy="990600"/>
              <a:chOff x="1920" y="1728"/>
              <a:chExt cx="2298" cy="624"/>
            </a:xfrm>
          </p:grpSpPr>
          <p:sp>
            <p:nvSpPr>
              <p:cNvPr id="61" name="Rectangle 106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294" cy="624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Text Box 1064"/>
              <p:cNvSpPr txBox="1">
                <a:spLocks noChangeArrowheads="1"/>
              </p:cNvSpPr>
              <p:nvPr/>
            </p:nvSpPr>
            <p:spPr bwMode="auto">
              <a:xfrm>
                <a:off x="2016" y="1776"/>
                <a:ext cx="220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0" i="1">
                    <a:solidFill>
                      <a:srgbClr val="800080"/>
                    </a:solidFill>
                  </a:rPr>
                  <a:t>How did we go from nothing to something ?</a:t>
                </a:r>
              </a:p>
            </p:txBody>
          </p:sp>
        </p:grpSp>
        <p:sp>
          <p:nvSpPr>
            <p:cNvPr id="59" name="Line 1065"/>
            <p:cNvSpPr>
              <a:spLocks noChangeShapeType="1"/>
            </p:cNvSpPr>
            <p:nvPr/>
          </p:nvSpPr>
          <p:spPr bwMode="auto">
            <a:xfrm flipH="1" flipV="1">
              <a:off x="2454034" y="3263494"/>
              <a:ext cx="746366" cy="16550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60" name="Line 1066"/>
            <p:cNvSpPr>
              <a:spLocks noChangeShapeType="1"/>
            </p:cNvSpPr>
            <p:nvPr/>
          </p:nvSpPr>
          <p:spPr bwMode="auto">
            <a:xfrm flipH="1">
              <a:off x="4017955" y="3657600"/>
              <a:ext cx="1392245" cy="8665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16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2869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2868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1066800" y="1905000"/>
            <a:ext cx="2133600" cy="2286000"/>
            <a:chOff x="672" y="1200"/>
            <a:chExt cx="1344" cy="1440"/>
          </a:xfrm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960" y="1200"/>
              <a:ext cx="1056" cy="14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960" y="1200"/>
              <a:ext cx="624" cy="12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72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FF00"/>
                  </a:solidFill>
                  <a:latin typeface="Arial"/>
                  <a:ea typeface="ＭＳ Ｐゴシック"/>
                  <a:cs typeface="ＭＳ Ｐゴシック"/>
                </a:rPr>
                <a:t>?</a:t>
              </a:r>
            </a:p>
          </p:txBody>
        </p:sp>
      </p:grp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5181600" y="1196975"/>
            <a:ext cx="3429000" cy="838200"/>
            <a:chOff x="3264" y="576"/>
            <a:chExt cx="2160" cy="528"/>
          </a:xfrm>
        </p:grpSpPr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264" y="576"/>
              <a:ext cx="2016" cy="528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Baryogenesis: When? CPV? SUSY? Neutrinos?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95500" y="3965450"/>
            <a:ext cx="5478762" cy="1470184"/>
            <a:chOff x="2095500" y="3965450"/>
            <a:chExt cx="5478762" cy="1470184"/>
          </a:xfrm>
        </p:grpSpPr>
        <p:grpSp>
          <p:nvGrpSpPr>
            <p:cNvPr id="47" name="Group 46"/>
            <p:cNvGrpSpPr/>
            <p:nvPr/>
          </p:nvGrpSpPr>
          <p:grpSpPr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-35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-11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56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~ 1 m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380k </a:t>
                </a:r>
                <a:r>
                  <a:rPr lang="en-US" sz="1200" i="1" dirty="0" err="1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yr</a:t>
                </a:r>
                <a:endParaRPr lang="en-US" sz="1200" i="1" dirty="0">
                  <a:solidFill>
                    <a:srgbClr val="8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18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EW Symmetry Breaking: Higgs  </a:t>
              </a: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QCD: </a:t>
              </a:r>
              <a:r>
                <a:rPr lang="en-US" sz="2000" i="1" dirty="0" err="1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n+p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  <a:ea typeface="ＭＳ Ｐゴシック"/>
                  <a:cs typeface="ＭＳ Ｐゴシック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314825"/>
            <a:ext cx="1676400" cy="2085975"/>
            <a:chOff x="1824" y="2718"/>
            <a:chExt cx="1056" cy="1314"/>
          </a:xfrm>
        </p:grpSpPr>
        <p:grpSp>
          <p:nvGrpSpPr>
            <p:cNvPr id="2869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QCD: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q+g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  <a:ea typeface="ＭＳ Ｐゴシック"/>
                    <a:cs typeface="ＭＳ Ｐゴシック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718"/>
              <a:ext cx="96" cy="83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28689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1">
                    <a:solidFill>
                      <a:srgbClr val="930000"/>
                    </a:solidFill>
                    <a:latin typeface="Arial"/>
                    <a:ea typeface="ＭＳ Ｐゴシック"/>
                    <a:cs typeface="ＭＳ Ｐゴシック"/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36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85800" y="1371600"/>
            <a:ext cx="1219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1066800" y="1905000"/>
            <a:ext cx="2133600" cy="2286000"/>
            <a:chOff x="672" y="1200"/>
            <a:chExt cx="1344" cy="1440"/>
          </a:xfrm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960" y="1200"/>
              <a:ext cx="1056" cy="14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960" y="1200"/>
              <a:ext cx="624" cy="12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72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FF00"/>
                  </a:solidFill>
                  <a:latin typeface="Arial"/>
                  <a:ea typeface="ＭＳ Ｐゴシック"/>
                  <a:cs typeface="ＭＳ Ｐゴシック"/>
                </a:rPr>
                <a:t>?</a:t>
              </a:r>
            </a:p>
          </p:txBody>
        </p:sp>
      </p:grp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5181600" y="1196975"/>
            <a:ext cx="3429000" cy="838200"/>
            <a:chOff x="3264" y="576"/>
            <a:chExt cx="2160" cy="528"/>
          </a:xfrm>
        </p:grpSpPr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264" y="576"/>
              <a:ext cx="2016" cy="528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930000"/>
                  </a:solidFill>
                  <a:latin typeface="Arial"/>
                  <a:ea typeface="ＭＳ Ｐゴシック"/>
                  <a:cs typeface="ＭＳ Ｐゴシック"/>
                </a:rPr>
                <a:t>Baryogenesis: When? CPV? SUSY? Neutrinos?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90752" y="2819400"/>
            <a:ext cx="2286000" cy="1066800"/>
            <a:chOff x="2743200" y="2438400"/>
            <a:chExt cx="2286000" cy="1066800"/>
          </a:xfrm>
        </p:grpSpPr>
        <p:grpSp>
          <p:nvGrpSpPr>
            <p:cNvPr id="53" name="Group 16"/>
            <p:cNvGrpSpPr>
              <a:grpSpLocks/>
            </p:cNvGrpSpPr>
            <p:nvPr/>
          </p:nvGrpSpPr>
          <p:grpSpPr bwMode="auto">
            <a:xfrm>
              <a:off x="2743200" y="2438400"/>
              <a:ext cx="2286000" cy="1066800"/>
              <a:chOff x="1776" y="1536"/>
              <a:chExt cx="1440" cy="672"/>
            </a:xfrm>
          </p:grpSpPr>
          <p:sp>
            <p:nvSpPr>
              <p:cNvPr id="55" name="Rectangle 17"/>
              <p:cNvSpPr>
                <a:spLocks noChangeArrowheads="1"/>
              </p:cNvSpPr>
              <p:nvPr/>
            </p:nvSpPr>
            <p:spPr bwMode="auto">
              <a:xfrm>
                <a:off x="1776" y="1536"/>
                <a:ext cx="1440" cy="672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139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3800"/>
                  </a:buClr>
                  <a:defRPr/>
                </a:pPr>
                <a:r>
                  <a:rPr lang="en-US" i="1" dirty="0">
                    <a:solidFill>
                      <a:srgbClr val="333399"/>
                    </a:solidFill>
                    <a:latin typeface="Arial"/>
                    <a:ea typeface="ＭＳ Ｐゴシック"/>
                    <a:cs typeface="ＭＳ Ｐゴシック"/>
                  </a:rPr>
                  <a:t> </a:t>
                </a:r>
                <a:r>
                  <a:rPr lang="en-US" i="1" dirty="0">
                    <a:solidFill>
                      <a:srgbClr val="800080"/>
                    </a:solidFill>
                    <a:latin typeface="Arial"/>
                    <a:ea typeface="ＭＳ Ｐゴシック"/>
                    <a:cs typeface="ＭＳ Ｐゴシック"/>
                  </a:rPr>
                  <a:t>EW Baryogenesis:</a:t>
                </a:r>
                <a:r>
                  <a:rPr lang="en-US" i="1" dirty="0">
                    <a:solidFill>
                      <a:srgbClr val="333399"/>
                    </a:solidFill>
                    <a:latin typeface="Arial"/>
                    <a:ea typeface="ＭＳ Ｐゴシック"/>
                    <a:cs typeface="ＭＳ Ｐゴシック"/>
                  </a:rPr>
                  <a:t>  testable w/ EDMs + colliders</a:t>
                </a:r>
                <a:endParaRPr lang="en-US" i="1" dirty="0">
                  <a:solidFill>
                    <a:srgbClr val="95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743200" y="2438400"/>
              <a:ext cx="2286000" cy="10668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95500" y="3965450"/>
            <a:ext cx="5478762" cy="1470184"/>
            <a:chOff x="2095500" y="3965450"/>
            <a:chExt cx="5478762" cy="1470184"/>
          </a:xfrm>
        </p:grpSpPr>
        <p:grpSp>
          <p:nvGrpSpPr>
            <p:cNvPr id="48" name="Group 47"/>
            <p:cNvGrpSpPr/>
            <p:nvPr/>
          </p:nvGrpSpPr>
          <p:grpSpPr>
            <a:xfrm>
              <a:off x="2095500" y="3965450"/>
              <a:ext cx="685800" cy="276999"/>
              <a:chOff x="2606179" y="3960870"/>
              <a:chExt cx="685800" cy="276999"/>
            </a:xfrm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-35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009899" y="4280453"/>
              <a:ext cx="685800" cy="276999"/>
              <a:chOff x="2606179" y="3960870"/>
              <a:chExt cx="685800" cy="276999"/>
            </a:xfrm>
          </p:grpSpPr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-11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688105" y="4486636"/>
              <a:ext cx="685800" cy="276999"/>
              <a:chOff x="2606179" y="3960870"/>
              <a:chExt cx="685800" cy="276999"/>
            </a:xfrm>
          </p:grpSpPr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10</a:t>
                </a:r>
                <a:r>
                  <a:rPr lang="en-US" sz="1200" i="1" baseline="30000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-5</a:t>
                </a:r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 s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723882" y="4867736"/>
              <a:ext cx="685800" cy="276999"/>
              <a:chOff x="2606179" y="3960870"/>
              <a:chExt cx="685800" cy="276999"/>
            </a:xfrm>
          </p:grpSpPr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~ 1 m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888462" y="5158635"/>
              <a:ext cx="685800" cy="276999"/>
              <a:chOff x="2606179" y="3960870"/>
              <a:chExt cx="685800" cy="276999"/>
            </a:xfrm>
          </p:grpSpPr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2666999" y="3995298"/>
                <a:ext cx="558196" cy="242571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06179" y="396087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380k </a:t>
                </a:r>
                <a:r>
                  <a:rPr lang="en-US" sz="1200" i="1" dirty="0" err="1">
                    <a:solidFill>
                      <a:srgbClr val="800000"/>
                    </a:solidFill>
                    <a:latin typeface="Arial"/>
                    <a:ea typeface="ＭＳ Ｐゴシック"/>
                    <a:cs typeface="ＭＳ Ｐゴシック"/>
                  </a:rPr>
                  <a:t>yr</a:t>
                </a:r>
                <a:endParaRPr lang="en-US" sz="1200" i="1" dirty="0">
                  <a:solidFill>
                    <a:srgbClr val="8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4300" y="3076548"/>
            <a:ext cx="2057400" cy="923330"/>
            <a:chOff x="351159" y="3738825"/>
            <a:chExt cx="2057400" cy="923330"/>
          </a:xfrm>
        </p:grpSpPr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503559" y="3741299"/>
              <a:ext cx="1828800" cy="920856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351159" y="3738825"/>
              <a:ext cx="205740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800"/>
                </a:buClr>
                <a:defRPr/>
              </a:pPr>
              <a:r>
                <a:rPr lang="en-US" i="1" dirty="0">
                  <a:solidFill>
                    <a:srgbClr val="800080"/>
                  </a:solidFill>
                  <a:latin typeface="Arial"/>
                  <a:ea typeface="ＭＳ Ｐゴシック"/>
                  <a:cs typeface="ＭＳ Ｐゴシック"/>
                </a:rPr>
                <a:t>Leptogenesis:</a:t>
              </a:r>
              <a:r>
                <a:rPr lang="en-US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  look for </a:t>
              </a:r>
              <a:r>
                <a:rPr lang="en-US" i="1" dirty="0" err="1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ingred’s</a:t>
              </a:r>
              <a:r>
                <a:rPr lang="en-US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 w/ </a:t>
              </a:r>
              <a:r>
                <a:rPr lang="en-US" i="1" dirty="0">
                  <a:solidFill>
                    <a:srgbClr val="333399"/>
                  </a:solidFill>
                  <a:latin typeface="Symbol" charset="0"/>
                  <a:ea typeface="ＭＳ Ｐゴシック"/>
                  <a:cs typeface="ＭＳ Ｐゴシック"/>
                  <a:sym typeface="Symbol" charset="0"/>
                </a:rPr>
                <a:t></a:t>
              </a:r>
              <a:r>
                <a:rPr lang="en-US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</a:rPr>
                <a:t>s: DBD, </a:t>
              </a:r>
              <a:r>
                <a:rPr lang="en-US" i="1" dirty="0">
                  <a:solidFill>
                    <a:srgbClr val="333399"/>
                  </a:solidFill>
                  <a:latin typeface="Symbol" charset="0"/>
                  <a:ea typeface="ＭＳ Ｐゴシック"/>
                  <a:cs typeface="ＭＳ Ｐゴシック"/>
                  <a:sym typeface="Symbol" charset="0"/>
                </a:rPr>
                <a:t></a:t>
              </a:r>
              <a:r>
                <a:rPr lang="en-US" i="1" dirty="0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  <a:sym typeface="Symbol" charset="0"/>
                </a:rPr>
                <a:t> </a:t>
              </a:r>
              <a:r>
                <a:rPr lang="en-US" i="1" dirty="0" err="1">
                  <a:solidFill>
                    <a:srgbClr val="333399"/>
                  </a:solidFill>
                  <a:latin typeface="Arial"/>
                  <a:ea typeface="ＭＳ Ｐゴシック"/>
                  <a:cs typeface="ＭＳ Ｐゴシック"/>
                  <a:sym typeface="Symbol" charset="0"/>
                </a:rPr>
                <a:t>osc</a:t>
              </a:r>
              <a:endParaRPr lang="en-US" i="1" dirty="0">
                <a:solidFill>
                  <a:srgbClr val="95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11309" y="3748315"/>
              <a:ext cx="1921049" cy="91384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7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Cosmic Baryon Asymmetry</a:t>
            </a:r>
          </a:p>
        </p:txBody>
      </p:sp>
      <p:grpSp>
        <p:nvGrpSpPr>
          <p:cNvPr id="23" name="Group 1040"/>
          <p:cNvGrpSpPr>
            <a:grpSpLocks/>
          </p:cNvGrpSpPr>
          <p:nvPr/>
        </p:nvGrpSpPr>
        <p:grpSpPr bwMode="auto">
          <a:xfrm>
            <a:off x="2515352" y="1400773"/>
            <a:ext cx="4343400" cy="838200"/>
            <a:chOff x="1824" y="1824"/>
            <a:chExt cx="2928" cy="576"/>
          </a:xfrm>
        </p:grpSpPr>
        <p:sp>
          <p:nvSpPr>
            <p:cNvPr id="26" name="Rectangle 1041"/>
            <p:cNvSpPr>
              <a:spLocks noChangeArrowheads="1"/>
            </p:cNvSpPr>
            <p:nvPr/>
          </p:nvSpPr>
          <p:spPr bwMode="auto">
            <a:xfrm>
              <a:off x="1824" y="1824"/>
              <a:ext cx="2928" cy="576"/>
            </a:xfrm>
            <a:prstGeom prst="rect">
              <a:avLst/>
            </a:prstGeom>
            <a:solidFill>
              <a:srgbClr val="D8ED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pic>
          <p:nvPicPr>
            <p:cNvPr id="27" name="Picture 10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920"/>
              <a:ext cx="26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1043"/>
          <p:cNvGrpSpPr>
            <a:grpSpLocks/>
          </p:cNvGrpSpPr>
          <p:nvPr/>
        </p:nvGrpSpPr>
        <p:grpSpPr bwMode="auto">
          <a:xfrm>
            <a:off x="5185199" y="2743200"/>
            <a:ext cx="3581400" cy="3962400"/>
            <a:chOff x="3072" y="1152"/>
            <a:chExt cx="2256" cy="2496"/>
          </a:xfrm>
        </p:grpSpPr>
        <p:sp>
          <p:nvSpPr>
            <p:cNvPr id="29" name="Rectangle 1044"/>
            <p:cNvSpPr>
              <a:spLocks noChangeArrowheads="1"/>
            </p:cNvSpPr>
            <p:nvPr/>
          </p:nvSpPr>
          <p:spPr bwMode="auto">
            <a:xfrm>
              <a:off x="3072" y="1152"/>
              <a:ext cx="2256" cy="2496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grpSp>
          <p:nvGrpSpPr>
            <p:cNvPr id="30" name="Group 1045"/>
            <p:cNvGrpSpPr>
              <a:grpSpLocks/>
            </p:cNvGrpSpPr>
            <p:nvPr/>
          </p:nvGrpSpPr>
          <p:grpSpPr bwMode="auto">
            <a:xfrm>
              <a:off x="3264" y="1200"/>
              <a:ext cx="1920" cy="768"/>
              <a:chOff x="1248" y="1680"/>
              <a:chExt cx="1920" cy="768"/>
            </a:xfrm>
          </p:grpSpPr>
          <p:sp>
            <p:nvSpPr>
              <p:cNvPr id="32" name="Rectangle 104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1920" cy="768"/>
              </a:xfrm>
              <a:prstGeom prst="rect">
                <a:avLst/>
              </a:prstGeom>
              <a:solidFill>
                <a:srgbClr val="D1FA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3" name="Text Box 1047"/>
              <p:cNvSpPr txBox="1">
                <a:spLocks noChangeArrowheads="1"/>
              </p:cNvSpPr>
              <p:nvPr/>
            </p:nvSpPr>
            <p:spPr bwMode="auto">
              <a:xfrm>
                <a:off x="1248" y="1728"/>
                <a:ext cx="1920" cy="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333399"/>
                  </a:buClr>
                  <a:buFont typeface="Times" charset="0"/>
                  <a:buNone/>
                  <a:defRPr/>
                </a:pPr>
                <a:r>
                  <a:rPr lang="en-US" sz="1800" i="1" smtClean="0">
                    <a:solidFill>
                      <a:srgbClr val="800080"/>
                    </a:solidFill>
                  </a:rPr>
                  <a:t> </a:t>
                </a:r>
                <a:r>
                  <a:rPr lang="en-US" sz="1800" i="1" smtClean="0">
                    <a:solidFill>
                      <a:srgbClr val="333399"/>
                    </a:solidFill>
                  </a:rPr>
                  <a:t>Big Bang Nucleosynthesis: </a:t>
                </a:r>
              </a:p>
              <a:p>
                <a:pPr>
                  <a:spcBef>
                    <a:spcPct val="50000"/>
                  </a:spcBef>
                  <a:buClr>
                    <a:srgbClr val="333399"/>
                  </a:buClr>
                  <a:buFont typeface="Times" charset="0"/>
                  <a:buNone/>
                  <a:defRPr/>
                </a:pPr>
                <a:r>
                  <a:rPr lang="en-US" sz="1800" i="1" smtClean="0">
                    <a:solidFill>
                      <a:srgbClr val="800080"/>
                    </a:solidFill>
                  </a:rPr>
                  <a:t>Light element abundances depend on Y</a:t>
                </a:r>
                <a:r>
                  <a:rPr lang="en-US" sz="1800" i="1" baseline="-25000" smtClean="0">
                    <a:solidFill>
                      <a:srgbClr val="800080"/>
                    </a:solidFill>
                  </a:rPr>
                  <a:t>B</a:t>
                </a:r>
                <a:endParaRPr lang="en-US" sz="1800" i="1" smtClean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31" name="Picture 10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20"/>
              <a:ext cx="1707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7200" y="2590800"/>
            <a:ext cx="3581400" cy="3962400"/>
            <a:chOff x="457200" y="2590800"/>
            <a:chExt cx="3581400" cy="3962400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457200" y="2590800"/>
              <a:ext cx="3581400" cy="3962400"/>
              <a:chOff x="457200" y="2590800"/>
              <a:chExt cx="3581400" cy="3962400"/>
            </a:xfrm>
          </p:grpSpPr>
          <p:grpSp>
            <p:nvGrpSpPr>
              <p:cNvPr id="35" name="Group 1043"/>
              <p:cNvGrpSpPr>
                <a:grpSpLocks/>
              </p:cNvGrpSpPr>
              <p:nvPr/>
            </p:nvGrpSpPr>
            <p:grpSpPr bwMode="auto">
              <a:xfrm>
                <a:off x="457200" y="2590800"/>
                <a:ext cx="3581400" cy="3962400"/>
                <a:chOff x="288" y="1632"/>
                <a:chExt cx="2256" cy="2496"/>
              </a:xfrm>
            </p:grpSpPr>
            <p:sp>
              <p:nvSpPr>
                <p:cNvPr id="37" name="Rectangle 1044"/>
                <p:cNvSpPr>
                  <a:spLocks noChangeArrowheads="1"/>
                </p:cNvSpPr>
                <p:nvPr/>
              </p:nvSpPr>
              <p:spPr bwMode="auto">
                <a:xfrm>
                  <a:off x="288" y="1632"/>
                  <a:ext cx="2256" cy="2496"/>
                </a:xfrm>
                <a:prstGeom prst="rect">
                  <a:avLst/>
                </a:prstGeom>
                <a:solidFill>
                  <a:srgbClr val="E4D99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/>
                    <a:cs typeface="ＭＳ Ｐゴシック"/>
                  </a:endParaRPr>
                </a:p>
              </p:txBody>
            </p:sp>
            <p:grpSp>
              <p:nvGrpSpPr>
                <p:cNvPr id="38" name="Group 1045"/>
                <p:cNvGrpSpPr>
                  <a:grpSpLocks/>
                </p:cNvGrpSpPr>
                <p:nvPr/>
              </p:nvGrpSpPr>
              <p:grpSpPr bwMode="auto">
                <a:xfrm>
                  <a:off x="384" y="1728"/>
                  <a:ext cx="2064" cy="864"/>
                  <a:chOff x="768" y="2544"/>
                  <a:chExt cx="2064" cy="864"/>
                </a:xfrm>
              </p:grpSpPr>
              <p:sp>
                <p:nvSpPr>
                  <p:cNvPr id="39" name="Rectangle 104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544"/>
                    <a:ext cx="2064" cy="864"/>
                  </a:xfrm>
                  <a:prstGeom prst="rect">
                    <a:avLst/>
                  </a:prstGeom>
                  <a:solidFill>
                    <a:srgbClr val="D1FA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40" name="Text Box 10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2592"/>
                    <a:ext cx="1920" cy="6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marL="457200" indent="-4572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914400" indent="-4572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371600" indent="-4572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828800" indent="-4572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286000" indent="-4572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743200" indent="-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3200400" indent="-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657600" indent="-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4114800" indent="-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>
                        <a:srgbClr val="333399"/>
                      </a:buClr>
                      <a:buFont typeface="Times" charset="0"/>
                      <a:buNone/>
                      <a:defRPr/>
                    </a:pPr>
                    <a:r>
                      <a:rPr lang="en-US" sz="1800" i="1" dirty="0" smtClean="0">
                        <a:solidFill>
                          <a:srgbClr val="800080"/>
                        </a:solidFill>
                      </a:rPr>
                      <a:t> </a:t>
                    </a:r>
                    <a:r>
                      <a:rPr lang="en-US" sz="1800" i="1" dirty="0" smtClean="0">
                        <a:solidFill>
                          <a:srgbClr val="333399"/>
                        </a:solidFill>
                      </a:rPr>
                      <a:t>Cosmic Microwave </a:t>
                    </a:r>
                    <a:r>
                      <a:rPr lang="en-US" sz="1800" i="1" dirty="0" err="1" smtClean="0">
                        <a:solidFill>
                          <a:srgbClr val="333399"/>
                        </a:solidFill>
                      </a:rPr>
                      <a:t>Bcknd</a:t>
                    </a:r>
                    <a:r>
                      <a:rPr lang="en-US" sz="1800" i="1" dirty="0" smtClean="0">
                        <a:solidFill>
                          <a:srgbClr val="333399"/>
                        </a:solidFill>
                      </a:rPr>
                      <a:t>: </a:t>
                    </a:r>
                  </a:p>
                  <a:p>
                    <a:pPr>
                      <a:spcBef>
                        <a:spcPct val="50000"/>
                      </a:spcBef>
                      <a:buClr>
                        <a:srgbClr val="333399"/>
                      </a:buClr>
                      <a:buFont typeface="Times" charset="0"/>
                      <a:buNone/>
                      <a:defRPr/>
                    </a:pPr>
                    <a:r>
                      <a:rPr lang="en-US" sz="1800" i="1" dirty="0" smtClean="0">
                        <a:solidFill>
                          <a:srgbClr val="800080"/>
                        </a:solidFill>
                      </a:rPr>
                      <a:t>Shape of anisotropies depends on Y</a:t>
                    </a:r>
                    <a:r>
                      <a:rPr lang="en-US" sz="1800" i="1" baseline="-25000" dirty="0" smtClean="0">
                        <a:solidFill>
                          <a:srgbClr val="800080"/>
                        </a:solidFill>
                      </a:rPr>
                      <a:t>B</a:t>
                    </a:r>
                    <a:endParaRPr lang="en-US" sz="1800" i="1" dirty="0" smtClean="0">
                      <a:solidFill>
                        <a:srgbClr val="333399"/>
                      </a:solidFill>
                    </a:endParaRPr>
                  </a:p>
                </p:txBody>
              </p:sp>
            </p:grpSp>
          </p:grpSp>
          <p:pic>
            <p:nvPicPr>
              <p:cNvPr id="36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4038600"/>
                <a:ext cx="302474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Picture 10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038600"/>
              <a:ext cx="3124200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 bwMode="auto">
          <a:xfrm>
            <a:off x="2515352" y="1400773"/>
            <a:ext cx="4343400" cy="838200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(A+B\leftrightarrow A+B)  template TPT1  env TPENV1  fore 150  back 15509701  eqnno 1"/>
  <p:tag name="FILENAME" val="TP_tmp"/>
  <p:tag name="ORIGWIDTH" val="85"/>
  <p:tag name="PICTUREFILESIZE" val="4399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1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1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3460</Words>
  <Application>Microsoft Macintosh PowerPoint</Application>
  <PresentationFormat>On-screen Show (4:3)</PresentationFormat>
  <Paragraphs>905</Paragraphs>
  <Slides>86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Blank Presentation</vt:lpstr>
      <vt:lpstr>Equation</vt:lpstr>
      <vt:lpstr>Lecture V: Electric Dipole Moments and the Baryon Asymmetry</vt:lpstr>
      <vt:lpstr>Lecture V Outline</vt:lpstr>
      <vt:lpstr>I. General Considerations</vt:lpstr>
      <vt:lpstr>The Origin of Matter</vt:lpstr>
      <vt:lpstr>Symmetries &amp; Cosmic History</vt:lpstr>
      <vt:lpstr>Symmetries &amp; Cosmic History</vt:lpstr>
      <vt:lpstr>Symmetries &amp; Cosmic History</vt:lpstr>
      <vt:lpstr>Symmetries &amp; Cosmic History</vt:lpstr>
      <vt:lpstr>Cosmic Baryon Asymmetry</vt:lpstr>
      <vt:lpstr>Cosmic Baryon Asymmetry</vt:lpstr>
      <vt:lpstr>Cosmic Baryon Asymmetry</vt:lpstr>
      <vt:lpstr>Symmetries &amp; Cosmic History</vt:lpstr>
      <vt:lpstr>Cosmic Baryon Asymmetry</vt:lpstr>
      <vt:lpstr>Ingredients for Baryogenesis</vt:lpstr>
      <vt:lpstr>Ingredients for Baryogenesis</vt:lpstr>
      <vt:lpstr>Cosmic Baryon Asymmetry</vt:lpstr>
      <vt:lpstr>Cosmic Baryon Asymmetry</vt:lpstr>
      <vt:lpstr>Ingredients for Baryogenesis</vt:lpstr>
      <vt:lpstr>Ingredients for Baryogenesis</vt:lpstr>
      <vt:lpstr>Ingredients for Baryogenesis</vt:lpstr>
      <vt:lpstr>Baryogenesis Scenarios</vt:lpstr>
      <vt:lpstr>Baryogenesis Scenarios</vt:lpstr>
      <vt:lpstr>Baryogenesis Scenarios</vt:lpstr>
      <vt:lpstr>Baryogenesis Scenarios</vt:lpstr>
      <vt:lpstr>Electroweak Baryogenesis</vt:lpstr>
      <vt:lpstr>Symmetries &amp; Cosmic History</vt:lpstr>
      <vt:lpstr>II. Electroweak Baryogenesis</vt:lpstr>
      <vt:lpstr>Electroweak Baryogenesis Ingredients</vt:lpstr>
      <vt:lpstr>Electroweak Baryogenesis: Ingredients</vt:lpstr>
      <vt:lpstr>Electroweak Baryogenesis Ingredients</vt:lpstr>
      <vt:lpstr>Electroweak Sphalerons</vt:lpstr>
      <vt:lpstr>Electroweak Sphalerons</vt:lpstr>
      <vt:lpstr>Electroweak Baryogenesis Ingredients</vt:lpstr>
      <vt:lpstr>Symmetries &amp; Cosmic History</vt:lpstr>
      <vt:lpstr>BEH-like Boson Observation</vt:lpstr>
      <vt:lpstr>EWSB: The Scalar Potential </vt:lpstr>
      <vt:lpstr>EWSB: The Scalar Potential </vt:lpstr>
      <vt:lpstr>Scalar Potential: Thermal History</vt:lpstr>
      <vt:lpstr>EW Phase Transition: New Scalars &amp; CPV</vt:lpstr>
      <vt:lpstr>EW Phase Transition: New Scalars &amp; CPV</vt:lpstr>
      <vt:lpstr>EW Phase Transition: New Scalars</vt:lpstr>
      <vt:lpstr>EW Phase Transition: St’d Model </vt:lpstr>
      <vt:lpstr>EW Phase Transition: New Scalars</vt:lpstr>
      <vt:lpstr>Electroweak Baryogenesis Ingredients</vt:lpstr>
      <vt:lpstr>EW Phase Transition: New Scalars &amp; CPV</vt:lpstr>
      <vt:lpstr>EW Phase Transition: New Scalars &amp; CPV</vt:lpstr>
      <vt:lpstr>EW Phase Transition: New Scalars &amp; CPV</vt:lpstr>
      <vt:lpstr>EW Phase Transition: New Scalars &amp; CPV</vt:lpstr>
      <vt:lpstr>III. Electroweak Phase Transition</vt:lpstr>
      <vt:lpstr>The Higgs Portal</vt:lpstr>
      <vt:lpstr>Portals &amp; Early Universe</vt:lpstr>
      <vt:lpstr>EW Phase Transition: Higgs Portal</vt:lpstr>
      <vt:lpstr>EW Phase Transition: New Scalars</vt:lpstr>
      <vt:lpstr>EW Phase Transition: St’d Model </vt:lpstr>
      <vt:lpstr>Experimental Probes: Energy Frontier</vt:lpstr>
      <vt:lpstr>EW Phase Transition: New Scalars</vt:lpstr>
      <vt:lpstr>EW Phase Transition: New Scalars</vt:lpstr>
      <vt:lpstr>EW Phase Transition: New Scalars</vt:lpstr>
      <vt:lpstr>EW Phase Transition: New Scalars</vt:lpstr>
      <vt:lpstr>EW Phase Transition: New Scalars</vt:lpstr>
      <vt:lpstr>EW Phase Transition: New Scalars</vt:lpstr>
      <vt:lpstr>IV. CPV &amp; EDMs</vt:lpstr>
      <vt:lpstr>CPV in EW Baryogenesis</vt:lpstr>
      <vt:lpstr>EDMs &amp;  EWBG: MSSM &amp; Beyond</vt:lpstr>
      <vt:lpstr>PowerPoint Presentation</vt:lpstr>
      <vt:lpstr>EDMs: What We May Learn</vt:lpstr>
      <vt:lpstr>CPV for EWBG</vt:lpstr>
      <vt:lpstr>Back Up Slides</vt:lpstr>
      <vt:lpstr>Did EWSB Happen Only Once ?</vt:lpstr>
      <vt:lpstr>EW Phase Transition: New Scalars</vt:lpstr>
      <vt:lpstr>EW Phase Transition: New Scalars</vt:lpstr>
      <vt:lpstr>LHC Tests: Modified Higgs Properties</vt:lpstr>
      <vt:lpstr>LHC Tests: Modified Higgs Properties</vt:lpstr>
      <vt:lpstr>Two-Step EW Baryogenesis</vt:lpstr>
      <vt:lpstr>Two-Step EW Baryogenesis &amp; EDMs</vt:lpstr>
      <vt:lpstr>Illustrative Model: Results</vt:lpstr>
      <vt:lpstr>Flavored EW Baryogenesis</vt:lpstr>
      <vt:lpstr>Flavored EW Baryogenesis</vt:lpstr>
      <vt:lpstr>Flavored EW Baryogenesis</vt:lpstr>
      <vt:lpstr>Flavored EW Baryogenesis</vt:lpstr>
      <vt:lpstr>EW Phase Transition: New Scalars &amp; CPV</vt:lpstr>
      <vt:lpstr>EW Phase Transition: New Scalars &amp; CPV</vt:lpstr>
      <vt:lpstr>Symmetries &amp; Cosmic History</vt:lpstr>
      <vt:lpstr>Symmetries &amp; Cosmic History</vt:lpstr>
      <vt:lpstr>Symmetries &amp; Cosmic History</vt:lpstr>
      <vt:lpstr>Symmetries &amp; Cosmic History</vt:lpstr>
    </vt:vector>
  </TitlesOfParts>
  <Company>University of Massachusetts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Ramsey-Musolf</dc:creator>
  <cp:lastModifiedBy>Michael Ramsey-Musolf</cp:lastModifiedBy>
  <cp:revision>34</cp:revision>
  <dcterms:created xsi:type="dcterms:W3CDTF">2016-10-28T15:34:56Z</dcterms:created>
  <dcterms:modified xsi:type="dcterms:W3CDTF">2016-11-03T13:10:45Z</dcterms:modified>
</cp:coreProperties>
</file>