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400" r:id="rId2"/>
    <p:sldId id="540" r:id="rId3"/>
    <p:sldId id="527" r:id="rId4"/>
    <p:sldId id="535" r:id="rId5"/>
    <p:sldId id="435" r:id="rId6"/>
    <p:sldId id="504" r:id="rId7"/>
    <p:sldId id="505" r:id="rId8"/>
    <p:sldId id="536" r:id="rId9"/>
    <p:sldId id="532" r:id="rId10"/>
    <p:sldId id="528" r:id="rId11"/>
    <p:sldId id="506" r:id="rId12"/>
    <p:sldId id="500" r:id="rId13"/>
    <p:sldId id="546" r:id="rId14"/>
    <p:sldId id="544" r:id="rId15"/>
    <p:sldId id="542" r:id="rId16"/>
    <p:sldId id="545" r:id="rId17"/>
    <p:sldId id="523" r:id="rId18"/>
    <p:sldId id="525" r:id="rId19"/>
    <p:sldId id="507" r:id="rId20"/>
    <p:sldId id="539" r:id="rId21"/>
    <p:sldId id="488" r:id="rId22"/>
  </p:sldIdLst>
  <p:sldSz cx="9144000" cy="6858000" type="screen4x3"/>
  <p:notesSz cx="9236075" cy="6950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F0000"/>
    <a:srgbClr val="FFFF99"/>
    <a:srgbClr val="CCFFFF"/>
    <a:srgbClr val="00CCFF"/>
    <a:srgbClr val="FFCC99"/>
    <a:srgbClr val="CCECFF"/>
    <a:srgbClr val="00FFFF"/>
    <a:srgbClr val="0033CC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9444" autoAdjust="0"/>
    <p:restoredTop sz="94681" autoAdjust="0"/>
  </p:normalViewPr>
  <p:slideViewPr>
    <p:cSldViewPr>
      <p:cViewPr varScale="1">
        <p:scale>
          <a:sx n="99" d="100"/>
          <a:sy n="99" d="100"/>
        </p:scale>
        <p:origin x="-90" y="-378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02579" cy="346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20" tIns="46360" rIns="92720" bIns="46360" numCol="1" anchor="t" anchorCtr="0" compatLnSpc="1">
            <a:prstTxWarp prst="textNoShape">
              <a:avLst/>
            </a:prstTxWarp>
          </a:bodyPr>
          <a:lstStyle>
            <a:lvl1pPr defTabSz="927100">
              <a:defRPr sz="1200"/>
            </a:lvl1pPr>
          </a:lstStyle>
          <a:p>
            <a:endParaRPr 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33497" y="0"/>
            <a:ext cx="4002579" cy="346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20" tIns="46360" rIns="92720" bIns="46360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endParaRPr lang="en-US"/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01974"/>
            <a:ext cx="4002579" cy="348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20" tIns="46360" rIns="92720" bIns="46360" numCol="1" anchor="b" anchorCtr="0" compatLnSpc="1">
            <a:prstTxWarp prst="textNoShape">
              <a:avLst/>
            </a:prstTxWarp>
          </a:bodyPr>
          <a:lstStyle>
            <a:lvl1pPr defTabSz="927100">
              <a:defRPr sz="1200"/>
            </a:lvl1pPr>
          </a:lstStyle>
          <a:p>
            <a:endParaRPr lang="en-US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33497" y="6601974"/>
            <a:ext cx="4002579" cy="348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20" tIns="46360" rIns="92720" bIns="46360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fld id="{7A5A9176-0C10-4966-AB5D-C5029A0142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3782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019326" cy="3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8003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5225123" y="1"/>
            <a:ext cx="4019326" cy="3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28004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8775" y="515938"/>
            <a:ext cx="3446463" cy="2584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8005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05798" y="3330295"/>
            <a:ext cx="6832853" cy="3100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8006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03170"/>
            <a:ext cx="4019326" cy="3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8007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25123" y="6603170"/>
            <a:ext cx="4019326" cy="3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0D0C39D-E457-4E89-9FBE-7FD39A4A51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0678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8F2F2E-B745-405B-B493-A08EC7DD46F7}" type="slidenum">
              <a:rPr lang="en-US"/>
              <a:pPr/>
              <a:t>1</a:t>
            </a:fld>
            <a:endParaRPr lang="en-US"/>
          </a:p>
        </p:txBody>
      </p:sp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8222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E69A21-7E8C-4591-84C8-7F4D1FD3EC79}" type="slidenum">
              <a:rPr lang="en-US"/>
              <a:pPr/>
              <a:t>11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6959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0C39D-E457-4E89-9FBE-7FD39A4A512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4149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77B16-1744-4C11-BD68-A311C524C5B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6782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77B16-1744-4C11-BD68-A311C524C5B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6782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77B16-1744-4C11-BD68-A311C524C5B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6782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Go to "View | Header and Footer" to add your organization, sponsor, meeting name here; then, click "Apply to All"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6EC083-F656-4EB2-AE23-AAF9DCEB2528}" type="slidenum">
              <a:rPr lang="en-US"/>
              <a:pPr/>
              <a:t>17</a:t>
            </a:fld>
            <a:endParaRPr lang="en-US"/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1477" y="3301761"/>
            <a:ext cx="6773122" cy="3127297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Go to "View | Header and Footer" to add your organization, sponsor, meeting name here; then, click "Apply to All"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6EC083-F656-4EB2-AE23-AAF9DCEB2528}" type="slidenum">
              <a:rPr lang="en-US"/>
              <a:pPr/>
              <a:t>18</a:t>
            </a:fld>
            <a:endParaRPr lang="en-US"/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1477" y="3301761"/>
            <a:ext cx="6773122" cy="3127297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A69C17-8CC7-41B5-A350-95DB899C46F1}" type="slidenum">
              <a:rPr lang="en-US"/>
              <a:pPr/>
              <a:t>2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0C39D-E457-4E89-9FBE-7FD39A4A512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668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836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0751" indent="-288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5002" indent="-2310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7002" indent="-2310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79003" indent="-2310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41003" indent="-231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03004" indent="-231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65005" indent="-231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27005" indent="-231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8AE3035-89C0-48F2-908B-D82BEFB5C8A7}" type="slidenum">
              <a:rPr lang="en-US" sz="1200"/>
              <a:pPr eaLnBrk="1" hangingPunct="1"/>
              <a:t>3</a:t>
            </a:fld>
            <a:endParaRPr lang="en-US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81313" y="522288"/>
            <a:ext cx="3475037" cy="2605087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0751" indent="-288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5002" indent="-2310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7002" indent="-2310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79003" indent="-2310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41003" indent="-231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03004" indent="-231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65005" indent="-231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27005" indent="-231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8AE3035-89C0-48F2-908B-D82BEFB5C8A7}" type="slidenum">
              <a:rPr lang="en-US" sz="1200"/>
              <a:pPr eaLnBrk="1" hangingPunct="1"/>
              <a:t>4</a:t>
            </a:fld>
            <a:endParaRPr lang="en-US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81313" y="522288"/>
            <a:ext cx="3475037" cy="2605087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329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832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0751" indent="-288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5002" indent="-231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7002" indent="-231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79003" indent="-231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41003" indent="-23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03004" indent="-23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65005" indent="-23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27005" indent="-23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6C34582-0E7E-4937-8729-BF7B5C4FB4A5}" type="slidenum">
              <a:rPr lang="en-US" sz="1200"/>
              <a:pPr/>
              <a:t>5</a:t>
            </a:fld>
            <a:endParaRPr 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0751" indent="-288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5002" indent="-2310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7002" indent="-2310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79003" indent="-2310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41003" indent="-231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03004" indent="-231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65005" indent="-231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27005" indent="-231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150692C-C1B0-450F-B3CE-438CE5247694}" type="slidenum">
              <a:rPr lang="en-US" sz="1200"/>
              <a:pPr eaLnBrk="1" hangingPunct="1"/>
              <a:t>6</a:t>
            </a:fld>
            <a:endParaRPr lang="en-US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78138" y="519113"/>
            <a:ext cx="3481387" cy="2611437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1478" y="3301736"/>
            <a:ext cx="6773122" cy="312783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0751" indent="-288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5002" indent="-2310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7002" indent="-2310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79003" indent="-2310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41003" indent="-231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03004" indent="-231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65005" indent="-231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27005" indent="-231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2D30549-F976-4561-9AA1-19029377CE5D}" type="slidenum">
              <a:rPr lang="en-US" sz="1200"/>
              <a:pPr eaLnBrk="1" hangingPunct="1"/>
              <a:t>7</a:t>
            </a:fld>
            <a:endParaRPr lang="en-US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78138" y="519113"/>
            <a:ext cx="3481387" cy="2611437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1478" y="3301736"/>
            <a:ext cx="6773122" cy="312783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0C39D-E457-4E89-9FBE-7FD39A4A512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9505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8334B84-4073-4A44-8595-039819EC86F8}" type="slidenum">
              <a:rPr lang="en-US" altLang="en-US" sz="1200" smtClean="0"/>
              <a:pPr/>
              <a:t>9</a:t>
            </a:fld>
            <a:endParaRPr lang="en-US" altLang="en-US" sz="1200" smtClean="0"/>
          </a:p>
        </p:txBody>
      </p:sp>
      <p:sp>
        <p:nvSpPr>
          <p:cNvPr id="311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81313" y="522288"/>
            <a:ext cx="3475037" cy="2605087"/>
          </a:xfrm>
          <a:ln/>
        </p:spPr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E6B0B6-2E30-4093-9729-D0744B8362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915712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5E1F28-38E5-4FB4-82A8-8378095413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316463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E21BD8-790C-4123-ACD8-9D7241FA90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288359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3718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70534-10B7-4576-8AAE-3A60204EB6B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8721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F43ACE-8C9B-4F8F-AFBD-E06C57F119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462098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DC89FF-8AC6-4086-8207-D2174349CA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445820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0609C8-A1F5-461A-BF68-C969CD94B0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21056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ED224E-DBBB-45CF-A92E-EDE9C3B578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620406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C1B6CF-1E85-4329-A478-6C8F048A4A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070254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B5479F-9AFA-43BC-BB58-A6D0E55DD7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596989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E6FD77-5A0D-47B8-A07A-B6AB74B455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84091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0BB502-6547-4597-95CB-D719ECB399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10090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C5B5B09A-4A02-4204-826E-76F305279EE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/>
  <p:txStyles>
    <p:titleStyle>
      <a:lvl1pPr algn="ctr" rtl="0" fontAlgn="base">
        <a:spcBef>
          <a:spcPct val="0"/>
        </a:spcBef>
        <a:spcAft>
          <a:spcPct val="0"/>
        </a:spcAft>
        <a:defRPr sz="2400" b="1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400" b="1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400" b="1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400" b="1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400" b="1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10" Type="http://schemas.openxmlformats.org/officeDocument/2006/relationships/image" Target="../media/image26.wmf"/><Relationship Id="rId4" Type="http://schemas.openxmlformats.org/officeDocument/2006/relationships/image" Target="../media/image27.jpeg"/><Relationship Id="rId9" Type="http://schemas.openxmlformats.org/officeDocument/2006/relationships/oleObject" Target="../embeddings/oleObject9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image" Target="../media/image10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2.bin"/><Relationship Id="rId12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11" Type="http://schemas.openxmlformats.org/officeDocument/2006/relationships/image" Target="../media/image11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9.wmf"/><Relationship Id="rId4" Type="http://schemas.openxmlformats.org/officeDocument/2006/relationships/image" Target="../media/image6.wmf"/><Relationship Id="rId9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4648200"/>
            <a:ext cx="6400800" cy="12192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1600" dirty="0"/>
              <a:t>Zheng-Tian </a:t>
            </a:r>
            <a:r>
              <a:rPr lang="en-US" sz="1600" dirty="0" smtClean="0"/>
              <a:t>Lu</a:t>
            </a:r>
            <a:endParaRPr lang="en-US" sz="1600" dirty="0"/>
          </a:p>
          <a:p>
            <a:pPr>
              <a:lnSpc>
                <a:spcPct val="110000"/>
              </a:lnSpc>
            </a:pPr>
            <a:r>
              <a:rPr lang="en-US" sz="1600" dirty="0"/>
              <a:t>Physics Division, Argonne National Laboratory</a:t>
            </a:r>
          </a:p>
          <a:p>
            <a:pPr>
              <a:lnSpc>
                <a:spcPct val="110000"/>
              </a:lnSpc>
            </a:pPr>
            <a:r>
              <a:rPr lang="en-US" sz="1600" dirty="0"/>
              <a:t>Department of Physics, University of </a:t>
            </a:r>
            <a:r>
              <a:rPr lang="en-US" sz="1600" dirty="0" smtClean="0"/>
              <a:t>Chicago</a:t>
            </a:r>
            <a:endParaRPr lang="en-US" sz="1600" dirty="0"/>
          </a:p>
        </p:txBody>
      </p:sp>
      <p:pic>
        <p:nvPicPr>
          <p:cNvPr id="244740" name="Picture 7" descr="title header_Blue_64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4741" name="Picture 7" descr="doe_black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963" y="6456363"/>
            <a:ext cx="96043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4742" name="Picture 8" descr="title footer_Blue_64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94500"/>
            <a:ext cx="9144000" cy="6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4743" name="Rectangle 7"/>
          <p:cNvSpPr>
            <a:spLocks noGrp="1" noChangeArrowheads="1"/>
          </p:cNvSpPr>
          <p:nvPr>
            <p:ph type="ctrTitle"/>
          </p:nvPr>
        </p:nvSpPr>
        <p:spPr>
          <a:xfrm>
            <a:off x="457200" y="3276600"/>
            <a:ext cx="8382000" cy="1219200"/>
          </a:xfrm>
          <a:noFill/>
          <a:ln/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000FF"/>
                </a:solidFill>
              </a:rPr>
              <a:t>Search for the Schiff Moment of Radium-225</a:t>
            </a:r>
            <a:endParaRPr lang="en-US" i="1" dirty="0">
              <a:solidFill>
                <a:srgbClr val="0000FF"/>
              </a:solidFill>
            </a:endParaRPr>
          </a:p>
        </p:txBody>
      </p:sp>
      <p:pic>
        <p:nvPicPr>
          <p:cNvPr id="244745" name="Picture 8" descr="uchicago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03938"/>
            <a:ext cx="2111375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4746" name="Picture 10" descr="onp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878513"/>
            <a:ext cx="16827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645921" y="1772186"/>
            <a:ext cx="5974079" cy="1352014"/>
            <a:chOff x="1645921" y="1772186"/>
            <a:chExt cx="5974079" cy="1352014"/>
          </a:xfrm>
        </p:grpSpPr>
        <p:sp>
          <p:nvSpPr>
            <p:cNvPr id="10" name="AutoShape 19"/>
            <p:cNvSpPr>
              <a:spLocks noChangeArrowheads="1"/>
            </p:cNvSpPr>
            <p:nvPr/>
          </p:nvSpPr>
          <p:spPr bwMode="auto">
            <a:xfrm>
              <a:off x="3169921" y="2168426"/>
              <a:ext cx="731520" cy="87630"/>
            </a:xfrm>
            <a:prstGeom prst="leftRightArrow">
              <a:avLst>
                <a:gd name="adj1" fmla="val 50000"/>
                <a:gd name="adj2" fmla="val 16695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" name="Text Box 20"/>
            <p:cNvSpPr txBox="1">
              <a:spLocks noChangeArrowheads="1"/>
            </p:cNvSpPr>
            <p:nvPr/>
          </p:nvSpPr>
          <p:spPr bwMode="auto">
            <a:xfrm>
              <a:off x="3413761" y="1894106"/>
              <a:ext cx="284052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latin typeface="Calibri" pitchFamily="34" charset="0"/>
                  <a:cs typeface="Calibri" pitchFamily="34" charset="0"/>
                </a:rPr>
                <a:t>T</a:t>
              </a:r>
            </a:p>
          </p:txBody>
        </p:sp>
        <p:sp>
          <p:nvSpPr>
            <p:cNvPr id="12" name="Line 21"/>
            <p:cNvSpPr>
              <a:spLocks noChangeShapeType="1"/>
            </p:cNvSpPr>
            <p:nvPr/>
          </p:nvSpPr>
          <p:spPr bwMode="auto">
            <a:xfrm flipV="1">
              <a:off x="2301240" y="2784376"/>
              <a:ext cx="0" cy="2641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16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" name="Line 22"/>
            <p:cNvSpPr>
              <a:spLocks noChangeShapeType="1"/>
            </p:cNvSpPr>
            <p:nvPr/>
          </p:nvSpPr>
          <p:spPr bwMode="auto">
            <a:xfrm flipV="1">
              <a:off x="2484120" y="2784376"/>
              <a:ext cx="0" cy="2641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16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" name="Text Box 23"/>
            <p:cNvSpPr txBox="1">
              <a:spLocks noChangeArrowheads="1"/>
            </p:cNvSpPr>
            <p:nvPr/>
          </p:nvSpPr>
          <p:spPr bwMode="auto">
            <a:xfrm>
              <a:off x="1752600" y="2783106"/>
              <a:ext cx="587020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latin typeface="Calibri" pitchFamily="34" charset="0"/>
                  <a:cs typeface="Calibri" pitchFamily="34" charset="0"/>
                </a:rPr>
                <a:t>EDM</a:t>
              </a:r>
            </a:p>
          </p:txBody>
        </p:sp>
        <p:sp>
          <p:nvSpPr>
            <p:cNvPr id="15" name="Text Box 24"/>
            <p:cNvSpPr txBox="1">
              <a:spLocks noChangeArrowheads="1"/>
            </p:cNvSpPr>
            <p:nvPr/>
          </p:nvSpPr>
          <p:spPr bwMode="auto">
            <a:xfrm>
              <a:off x="2484120" y="2783106"/>
              <a:ext cx="540533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latin typeface="Calibri" pitchFamily="34" charset="0"/>
                  <a:cs typeface="Calibri" pitchFamily="34" charset="0"/>
                </a:rPr>
                <a:t>Spin</a:t>
              </a:r>
            </a:p>
          </p:txBody>
        </p:sp>
        <p:sp>
          <p:nvSpPr>
            <p:cNvPr id="16" name="Line 25"/>
            <p:cNvSpPr>
              <a:spLocks noChangeShapeType="1"/>
            </p:cNvSpPr>
            <p:nvPr/>
          </p:nvSpPr>
          <p:spPr bwMode="auto">
            <a:xfrm flipV="1">
              <a:off x="4632961" y="2784376"/>
              <a:ext cx="0" cy="2641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16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7" name="Line 26"/>
            <p:cNvSpPr>
              <a:spLocks noChangeShapeType="1"/>
            </p:cNvSpPr>
            <p:nvPr/>
          </p:nvSpPr>
          <p:spPr bwMode="auto">
            <a:xfrm flipV="1">
              <a:off x="4815840" y="2784376"/>
              <a:ext cx="0" cy="2641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16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8" name="Text Box 27"/>
            <p:cNvSpPr txBox="1">
              <a:spLocks noChangeArrowheads="1"/>
            </p:cNvSpPr>
            <p:nvPr/>
          </p:nvSpPr>
          <p:spPr bwMode="auto">
            <a:xfrm>
              <a:off x="4084321" y="2783106"/>
              <a:ext cx="587020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latin typeface="Calibri" pitchFamily="34" charset="0"/>
                  <a:cs typeface="Calibri" pitchFamily="34" charset="0"/>
                </a:rPr>
                <a:t>EDM</a:t>
              </a:r>
            </a:p>
          </p:txBody>
        </p:sp>
        <p:sp>
          <p:nvSpPr>
            <p:cNvPr id="19" name="Text Box 28"/>
            <p:cNvSpPr txBox="1">
              <a:spLocks noChangeArrowheads="1"/>
            </p:cNvSpPr>
            <p:nvPr/>
          </p:nvSpPr>
          <p:spPr bwMode="auto">
            <a:xfrm>
              <a:off x="4815840" y="2783106"/>
              <a:ext cx="540533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latin typeface="Calibri" pitchFamily="34" charset="0"/>
                  <a:cs typeface="Calibri" pitchFamily="34" charset="0"/>
                </a:rPr>
                <a:t>Spin</a:t>
              </a:r>
            </a:p>
          </p:txBody>
        </p:sp>
        <p:sp>
          <p:nvSpPr>
            <p:cNvPr id="20" name="Oval 30"/>
            <p:cNvSpPr>
              <a:spLocks noChangeArrowheads="1"/>
            </p:cNvSpPr>
            <p:nvPr/>
          </p:nvSpPr>
          <p:spPr bwMode="auto">
            <a:xfrm>
              <a:off x="6217920" y="2132866"/>
              <a:ext cx="1402080" cy="18796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1" name="Oval 31"/>
            <p:cNvSpPr>
              <a:spLocks noChangeArrowheads="1"/>
            </p:cNvSpPr>
            <p:nvPr/>
          </p:nvSpPr>
          <p:spPr bwMode="auto">
            <a:xfrm>
              <a:off x="6531611" y="1772186"/>
              <a:ext cx="824230" cy="924560"/>
            </a:xfrm>
            <a:prstGeom prst="ellipse">
              <a:avLst/>
            </a:prstGeom>
            <a:ln>
              <a:headEnd/>
              <a:tailEnd/>
            </a:ln>
            <a:ex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sz="16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2" name="Freeform 32"/>
            <p:cNvSpPr>
              <a:spLocks/>
            </p:cNvSpPr>
            <p:nvPr/>
          </p:nvSpPr>
          <p:spPr bwMode="auto">
            <a:xfrm>
              <a:off x="6531611" y="2301776"/>
              <a:ext cx="824230" cy="21590"/>
            </a:xfrm>
            <a:custGeom>
              <a:avLst/>
              <a:gdLst>
                <a:gd name="T0" fmla="*/ 0 w 2400"/>
                <a:gd name="T1" fmla="*/ 8 h 64"/>
                <a:gd name="T2" fmla="*/ 576 w 2400"/>
                <a:gd name="T3" fmla="*/ 56 h 64"/>
                <a:gd name="T4" fmla="*/ 1008 w 2400"/>
                <a:gd name="T5" fmla="*/ 56 h 64"/>
                <a:gd name="T6" fmla="*/ 1584 w 2400"/>
                <a:gd name="T7" fmla="*/ 56 h 64"/>
                <a:gd name="T8" fmla="*/ 2208 w 2400"/>
                <a:gd name="T9" fmla="*/ 8 h 64"/>
                <a:gd name="T10" fmla="*/ 2400 w 2400"/>
                <a:gd name="T11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00" h="64">
                  <a:moveTo>
                    <a:pt x="0" y="8"/>
                  </a:moveTo>
                  <a:cubicBezTo>
                    <a:pt x="204" y="28"/>
                    <a:pt x="408" y="48"/>
                    <a:pt x="576" y="56"/>
                  </a:cubicBezTo>
                  <a:cubicBezTo>
                    <a:pt x="744" y="64"/>
                    <a:pt x="840" y="56"/>
                    <a:pt x="1008" y="56"/>
                  </a:cubicBezTo>
                  <a:cubicBezTo>
                    <a:pt x="1176" y="56"/>
                    <a:pt x="1384" y="64"/>
                    <a:pt x="1584" y="56"/>
                  </a:cubicBezTo>
                  <a:cubicBezTo>
                    <a:pt x="1784" y="48"/>
                    <a:pt x="2072" y="16"/>
                    <a:pt x="2208" y="8"/>
                  </a:cubicBezTo>
                  <a:cubicBezTo>
                    <a:pt x="2344" y="0"/>
                    <a:pt x="2372" y="4"/>
                    <a:pt x="2400" y="8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16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3" name="Text Box 33"/>
            <p:cNvSpPr txBox="1">
              <a:spLocks noChangeArrowheads="1"/>
            </p:cNvSpPr>
            <p:nvPr/>
          </p:nvSpPr>
          <p:spPr bwMode="auto">
            <a:xfrm>
              <a:off x="6799342" y="1795046"/>
              <a:ext cx="287258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b="1" dirty="0">
                  <a:latin typeface="Calibri" pitchFamily="34" charset="0"/>
                  <a:cs typeface="Calibri" pitchFamily="34" charset="0"/>
                </a:rPr>
                <a:t>_</a:t>
              </a:r>
            </a:p>
          </p:txBody>
        </p:sp>
        <p:sp>
          <p:nvSpPr>
            <p:cNvPr id="24" name="Text Box 34"/>
            <p:cNvSpPr txBox="1">
              <a:spLocks noChangeArrowheads="1"/>
            </p:cNvSpPr>
            <p:nvPr/>
          </p:nvSpPr>
          <p:spPr bwMode="auto">
            <a:xfrm>
              <a:off x="6799342" y="2304316"/>
              <a:ext cx="287258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b="1" dirty="0">
                  <a:latin typeface="Calibri" pitchFamily="34" charset="0"/>
                  <a:cs typeface="Calibri" pitchFamily="34" charset="0"/>
                </a:rPr>
                <a:t>+</a:t>
              </a:r>
            </a:p>
          </p:txBody>
        </p:sp>
        <p:sp>
          <p:nvSpPr>
            <p:cNvPr id="25" name="Line 35"/>
            <p:cNvSpPr>
              <a:spLocks noChangeShapeType="1"/>
            </p:cNvSpPr>
            <p:nvPr/>
          </p:nvSpPr>
          <p:spPr bwMode="auto">
            <a:xfrm>
              <a:off x="6827520" y="2320824"/>
              <a:ext cx="309880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16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6" name="AutoShape 36"/>
            <p:cNvSpPr>
              <a:spLocks noChangeArrowheads="1"/>
            </p:cNvSpPr>
            <p:nvPr/>
          </p:nvSpPr>
          <p:spPr bwMode="auto">
            <a:xfrm>
              <a:off x="5425440" y="2168426"/>
              <a:ext cx="731520" cy="87630"/>
            </a:xfrm>
            <a:prstGeom prst="leftRightArrow">
              <a:avLst>
                <a:gd name="adj1" fmla="val 50000"/>
                <a:gd name="adj2" fmla="val 16695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7" name="Text Box 37"/>
            <p:cNvSpPr txBox="1">
              <a:spLocks noChangeArrowheads="1"/>
            </p:cNvSpPr>
            <p:nvPr/>
          </p:nvSpPr>
          <p:spPr bwMode="auto">
            <a:xfrm>
              <a:off x="5657851" y="1894106"/>
              <a:ext cx="290464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dirty="0">
                  <a:latin typeface="Calibri" pitchFamily="34" charset="0"/>
                  <a:cs typeface="Calibri" pitchFamily="34" charset="0"/>
                </a:rPr>
                <a:t>P</a:t>
              </a:r>
            </a:p>
          </p:txBody>
        </p:sp>
        <p:sp>
          <p:nvSpPr>
            <p:cNvPr id="28" name="Line 38"/>
            <p:cNvSpPr>
              <a:spLocks noChangeShapeType="1"/>
            </p:cNvSpPr>
            <p:nvPr/>
          </p:nvSpPr>
          <p:spPr bwMode="auto">
            <a:xfrm flipV="1">
              <a:off x="6893560" y="2784376"/>
              <a:ext cx="0" cy="2641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16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9" name="Line 39"/>
            <p:cNvSpPr>
              <a:spLocks noChangeShapeType="1"/>
            </p:cNvSpPr>
            <p:nvPr/>
          </p:nvSpPr>
          <p:spPr bwMode="auto">
            <a:xfrm flipV="1">
              <a:off x="7076440" y="2784376"/>
              <a:ext cx="0" cy="2641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16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0" name="Text Box 40"/>
            <p:cNvSpPr txBox="1">
              <a:spLocks noChangeArrowheads="1"/>
            </p:cNvSpPr>
            <p:nvPr/>
          </p:nvSpPr>
          <p:spPr bwMode="auto">
            <a:xfrm>
              <a:off x="6344920" y="2783106"/>
              <a:ext cx="587020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latin typeface="Calibri" pitchFamily="34" charset="0"/>
                  <a:cs typeface="Calibri" pitchFamily="34" charset="0"/>
                </a:rPr>
                <a:t>EDM</a:t>
              </a:r>
            </a:p>
          </p:txBody>
        </p:sp>
        <p:sp>
          <p:nvSpPr>
            <p:cNvPr id="31" name="Text Box 41"/>
            <p:cNvSpPr txBox="1">
              <a:spLocks noChangeArrowheads="1"/>
            </p:cNvSpPr>
            <p:nvPr/>
          </p:nvSpPr>
          <p:spPr bwMode="auto">
            <a:xfrm>
              <a:off x="7076440" y="2785646"/>
              <a:ext cx="540533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latin typeface="Calibri" pitchFamily="34" charset="0"/>
                  <a:cs typeface="Calibri" pitchFamily="34" charset="0"/>
                </a:rPr>
                <a:t>Spin</a:t>
              </a:r>
            </a:p>
          </p:txBody>
        </p:sp>
        <p:sp>
          <p:nvSpPr>
            <p:cNvPr id="32" name="Oval 30"/>
            <p:cNvSpPr>
              <a:spLocks noChangeArrowheads="1"/>
            </p:cNvSpPr>
            <p:nvPr/>
          </p:nvSpPr>
          <p:spPr bwMode="auto">
            <a:xfrm>
              <a:off x="3962401" y="2124722"/>
              <a:ext cx="1402080" cy="18796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3" name="Oval 31"/>
            <p:cNvSpPr>
              <a:spLocks noChangeArrowheads="1"/>
            </p:cNvSpPr>
            <p:nvPr/>
          </p:nvSpPr>
          <p:spPr bwMode="auto">
            <a:xfrm flipV="1">
              <a:off x="4276091" y="1795047"/>
              <a:ext cx="824230" cy="924560"/>
            </a:xfrm>
            <a:prstGeom prst="ellipse">
              <a:avLst/>
            </a:prstGeom>
            <a:ln>
              <a:headEnd/>
              <a:tailEnd/>
            </a:ln>
            <a:ex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sz="16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4276091" y="2293632"/>
              <a:ext cx="824230" cy="21590"/>
            </a:xfrm>
            <a:custGeom>
              <a:avLst/>
              <a:gdLst>
                <a:gd name="T0" fmla="*/ 0 w 2400"/>
                <a:gd name="T1" fmla="*/ 8 h 64"/>
                <a:gd name="T2" fmla="*/ 576 w 2400"/>
                <a:gd name="T3" fmla="*/ 56 h 64"/>
                <a:gd name="T4" fmla="*/ 1008 w 2400"/>
                <a:gd name="T5" fmla="*/ 56 h 64"/>
                <a:gd name="T6" fmla="*/ 1584 w 2400"/>
                <a:gd name="T7" fmla="*/ 56 h 64"/>
                <a:gd name="T8" fmla="*/ 2208 w 2400"/>
                <a:gd name="T9" fmla="*/ 8 h 64"/>
                <a:gd name="T10" fmla="*/ 2400 w 2400"/>
                <a:gd name="T11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00" h="64">
                  <a:moveTo>
                    <a:pt x="0" y="8"/>
                  </a:moveTo>
                  <a:cubicBezTo>
                    <a:pt x="204" y="28"/>
                    <a:pt x="408" y="48"/>
                    <a:pt x="576" y="56"/>
                  </a:cubicBezTo>
                  <a:cubicBezTo>
                    <a:pt x="744" y="64"/>
                    <a:pt x="840" y="56"/>
                    <a:pt x="1008" y="56"/>
                  </a:cubicBezTo>
                  <a:cubicBezTo>
                    <a:pt x="1176" y="56"/>
                    <a:pt x="1384" y="64"/>
                    <a:pt x="1584" y="56"/>
                  </a:cubicBezTo>
                  <a:cubicBezTo>
                    <a:pt x="1784" y="48"/>
                    <a:pt x="2072" y="16"/>
                    <a:pt x="2208" y="8"/>
                  </a:cubicBezTo>
                  <a:cubicBezTo>
                    <a:pt x="2344" y="0"/>
                    <a:pt x="2372" y="4"/>
                    <a:pt x="2400" y="8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16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5" name="Text Box 33"/>
            <p:cNvSpPr txBox="1">
              <a:spLocks noChangeArrowheads="1"/>
            </p:cNvSpPr>
            <p:nvPr/>
          </p:nvSpPr>
          <p:spPr bwMode="auto">
            <a:xfrm flipV="1">
              <a:off x="4572000" y="2450890"/>
              <a:ext cx="287258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b="1" dirty="0">
                  <a:latin typeface="Calibri" pitchFamily="34" charset="0"/>
                  <a:cs typeface="Calibri" pitchFamily="34" charset="0"/>
                </a:rPr>
                <a:t>_</a:t>
              </a:r>
            </a:p>
          </p:txBody>
        </p:sp>
        <p:sp>
          <p:nvSpPr>
            <p:cNvPr id="36" name="Text Box 34"/>
            <p:cNvSpPr txBox="1">
              <a:spLocks noChangeArrowheads="1"/>
            </p:cNvSpPr>
            <p:nvPr/>
          </p:nvSpPr>
          <p:spPr bwMode="auto">
            <a:xfrm flipV="1">
              <a:off x="4572000" y="1871246"/>
              <a:ext cx="287258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b="1" dirty="0">
                  <a:latin typeface="Calibri" pitchFamily="34" charset="0"/>
                  <a:cs typeface="Calibri" pitchFamily="34" charset="0"/>
                </a:rPr>
                <a:t>+</a:t>
              </a:r>
            </a:p>
          </p:txBody>
        </p:sp>
        <p:sp>
          <p:nvSpPr>
            <p:cNvPr id="37" name="Line 35"/>
            <p:cNvSpPr>
              <a:spLocks noChangeShapeType="1"/>
            </p:cNvSpPr>
            <p:nvPr/>
          </p:nvSpPr>
          <p:spPr bwMode="auto">
            <a:xfrm>
              <a:off x="4572001" y="2312680"/>
              <a:ext cx="309880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16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8" name="Oval 30"/>
            <p:cNvSpPr>
              <a:spLocks noChangeArrowheads="1"/>
            </p:cNvSpPr>
            <p:nvPr/>
          </p:nvSpPr>
          <p:spPr bwMode="auto">
            <a:xfrm>
              <a:off x="1645921" y="2101861"/>
              <a:ext cx="1402080" cy="18796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9" name="Oval 31"/>
            <p:cNvSpPr>
              <a:spLocks noChangeArrowheads="1"/>
            </p:cNvSpPr>
            <p:nvPr/>
          </p:nvSpPr>
          <p:spPr bwMode="auto">
            <a:xfrm flipV="1">
              <a:off x="1959611" y="1772186"/>
              <a:ext cx="824230" cy="924560"/>
            </a:xfrm>
            <a:prstGeom prst="ellipse">
              <a:avLst/>
            </a:prstGeom>
            <a:ln>
              <a:headEnd/>
              <a:tailEnd/>
            </a:ln>
            <a:ex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sz="16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0" name="Freeform 32"/>
            <p:cNvSpPr>
              <a:spLocks/>
            </p:cNvSpPr>
            <p:nvPr/>
          </p:nvSpPr>
          <p:spPr bwMode="auto">
            <a:xfrm>
              <a:off x="1959611" y="2270771"/>
              <a:ext cx="824230" cy="21590"/>
            </a:xfrm>
            <a:custGeom>
              <a:avLst/>
              <a:gdLst>
                <a:gd name="T0" fmla="*/ 0 w 2400"/>
                <a:gd name="T1" fmla="*/ 8 h 64"/>
                <a:gd name="T2" fmla="*/ 576 w 2400"/>
                <a:gd name="T3" fmla="*/ 56 h 64"/>
                <a:gd name="T4" fmla="*/ 1008 w 2400"/>
                <a:gd name="T5" fmla="*/ 56 h 64"/>
                <a:gd name="T6" fmla="*/ 1584 w 2400"/>
                <a:gd name="T7" fmla="*/ 56 h 64"/>
                <a:gd name="T8" fmla="*/ 2208 w 2400"/>
                <a:gd name="T9" fmla="*/ 8 h 64"/>
                <a:gd name="T10" fmla="*/ 2400 w 2400"/>
                <a:gd name="T11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00" h="64">
                  <a:moveTo>
                    <a:pt x="0" y="8"/>
                  </a:moveTo>
                  <a:cubicBezTo>
                    <a:pt x="204" y="28"/>
                    <a:pt x="408" y="48"/>
                    <a:pt x="576" y="56"/>
                  </a:cubicBezTo>
                  <a:cubicBezTo>
                    <a:pt x="744" y="64"/>
                    <a:pt x="840" y="56"/>
                    <a:pt x="1008" y="56"/>
                  </a:cubicBezTo>
                  <a:cubicBezTo>
                    <a:pt x="1176" y="56"/>
                    <a:pt x="1384" y="64"/>
                    <a:pt x="1584" y="56"/>
                  </a:cubicBezTo>
                  <a:cubicBezTo>
                    <a:pt x="1784" y="48"/>
                    <a:pt x="2072" y="16"/>
                    <a:pt x="2208" y="8"/>
                  </a:cubicBezTo>
                  <a:cubicBezTo>
                    <a:pt x="2344" y="0"/>
                    <a:pt x="2372" y="4"/>
                    <a:pt x="2400" y="8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16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1" name="Text Box 34"/>
            <p:cNvSpPr txBox="1">
              <a:spLocks noChangeArrowheads="1"/>
            </p:cNvSpPr>
            <p:nvPr/>
          </p:nvSpPr>
          <p:spPr bwMode="auto">
            <a:xfrm flipV="1">
              <a:off x="2227342" y="1871246"/>
              <a:ext cx="287258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b="1" dirty="0">
                  <a:latin typeface="Calibri" pitchFamily="34" charset="0"/>
                  <a:cs typeface="Calibri" pitchFamily="34" charset="0"/>
                </a:rPr>
                <a:t>+</a:t>
              </a:r>
            </a:p>
          </p:txBody>
        </p:sp>
        <p:sp>
          <p:nvSpPr>
            <p:cNvPr id="42" name="Line 35"/>
            <p:cNvSpPr>
              <a:spLocks noChangeShapeType="1"/>
            </p:cNvSpPr>
            <p:nvPr/>
          </p:nvSpPr>
          <p:spPr bwMode="auto">
            <a:xfrm flipH="1">
              <a:off x="2255521" y="2289819"/>
              <a:ext cx="309880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16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3" name="Text Box 33"/>
            <p:cNvSpPr txBox="1">
              <a:spLocks noChangeArrowheads="1"/>
            </p:cNvSpPr>
            <p:nvPr/>
          </p:nvSpPr>
          <p:spPr bwMode="auto">
            <a:xfrm flipV="1">
              <a:off x="2227342" y="2450890"/>
              <a:ext cx="287258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b="1" dirty="0">
                  <a:latin typeface="Calibri" pitchFamily="34" charset="0"/>
                  <a:cs typeface="Calibri" pitchFamily="34" charset="0"/>
                </a:rPr>
                <a:t>_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Apparatus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Argonne National Lab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2" descr="edm_shields_K5B_6655_201003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76200"/>
            <a:ext cx="8940800" cy="6705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8280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6937375" cy="450850"/>
          </a:xfrm>
        </p:spPr>
        <p:txBody>
          <a:bodyPr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Preparation of Cold Radium Atoms for EDM</a:t>
            </a:r>
            <a:endParaRPr lang="en-US" sz="2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228600" y="762000"/>
            <a:ext cx="5486400" cy="21698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111125" indent="-111125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1028700" indent="-4572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600200" indent="-4572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2171700" indent="-4572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743200" indent="-4572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45720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lnSpc>
                <a:spcPct val="125000"/>
              </a:lnSpc>
              <a:buFontTx/>
              <a:buChar char="•"/>
            </a:pPr>
            <a:r>
              <a:rPr lang="en-US" sz="1800" b="0" dirty="0">
                <a:latin typeface="Calibri" pitchFamily="34" charset="0"/>
              </a:rPr>
              <a:t> </a:t>
            </a:r>
            <a:r>
              <a:rPr lang="en-US" sz="1800" b="0" dirty="0" smtClean="0">
                <a:latin typeface="Calibri" pitchFamily="34" charset="0"/>
              </a:rPr>
              <a:t>2006 – Atomic transitions identified and studied;</a:t>
            </a:r>
          </a:p>
          <a:p>
            <a:pPr>
              <a:lnSpc>
                <a:spcPct val="125000"/>
              </a:lnSpc>
              <a:buFontTx/>
              <a:buChar char="•"/>
            </a:pP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b="0" dirty="0" smtClean="0">
                <a:latin typeface="Calibri" pitchFamily="34" charset="0"/>
              </a:rPr>
              <a:t>2007 – </a:t>
            </a:r>
            <a:r>
              <a:rPr lang="en-US" sz="1800" dirty="0" smtClean="0">
                <a:latin typeface="Calibri" pitchFamily="34" charset="0"/>
              </a:rPr>
              <a:t>Magneto-optical trap (MOT) of radium realized;</a:t>
            </a:r>
          </a:p>
          <a:p>
            <a:pPr>
              <a:lnSpc>
                <a:spcPct val="125000"/>
              </a:lnSpc>
              <a:buFontTx/>
              <a:buChar char="•"/>
            </a:pPr>
            <a:r>
              <a:rPr lang="en-US" sz="1800" b="0" dirty="0">
                <a:latin typeface="Calibri" pitchFamily="34" charset="0"/>
              </a:rPr>
              <a:t> </a:t>
            </a:r>
            <a:r>
              <a:rPr lang="en-US" sz="1800" b="0" dirty="0" smtClean="0">
                <a:latin typeface="Calibri" pitchFamily="34" charset="0"/>
              </a:rPr>
              <a:t>2010 – Optical </a:t>
            </a:r>
            <a:r>
              <a:rPr lang="en-US" sz="1800" b="0" dirty="0">
                <a:latin typeface="Calibri" pitchFamily="34" charset="0"/>
              </a:rPr>
              <a:t>dipole trap (ODT) of radium </a:t>
            </a:r>
            <a:r>
              <a:rPr lang="en-US" sz="1800" b="0" dirty="0" smtClean="0">
                <a:latin typeface="Calibri" pitchFamily="34" charset="0"/>
              </a:rPr>
              <a:t>realized;</a:t>
            </a:r>
          </a:p>
          <a:p>
            <a:pPr>
              <a:lnSpc>
                <a:spcPct val="125000"/>
              </a:lnSpc>
              <a:buFontTx/>
              <a:buChar char="•"/>
            </a:pP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smtClean="0">
                <a:latin typeface="Calibri" pitchFamily="34" charset="0"/>
              </a:rPr>
              <a:t>2011 – Atoms transferred to the measurement trap;</a:t>
            </a:r>
          </a:p>
          <a:p>
            <a:pPr>
              <a:lnSpc>
                <a:spcPct val="125000"/>
              </a:lnSpc>
              <a:buFontTx/>
              <a:buChar char="•"/>
            </a:pPr>
            <a:r>
              <a:rPr lang="en-US" sz="1800" b="0" dirty="0">
                <a:latin typeface="Calibri" pitchFamily="34" charset="0"/>
              </a:rPr>
              <a:t> </a:t>
            </a:r>
            <a:r>
              <a:rPr lang="en-US" sz="1800" b="0" dirty="0" smtClean="0">
                <a:latin typeface="Calibri" pitchFamily="34" charset="0"/>
              </a:rPr>
              <a:t>2012 – Spin precession of Ra-225 in ODT observed;</a:t>
            </a:r>
          </a:p>
          <a:p>
            <a:pPr>
              <a:lnSpc>
                <a:spcPct val="125000"/>
              </a:lnSpc>
              <a:buFontTx/>
              <a:buChar char="•"/>
            </a:pP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smtClean="0">
                <a:latin typeface="Calibri" pitchFamily="34" charset="0"/>
              </a:rPr>
              <a:t>2014 – Attempt to measure EDM of Ra-225.</a:t>
            </a:r>
            <a:endParaRPr lang="en-US" sz="1800" b="0" dirty="0">
              <a:latin typeface="Calibri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902325" y="2667000"/>
            <a:ext cx="3013075" cy="3487737"/>
            <a:chOff x="5368925" y="2438400"/>
            <a:chExt cx="3013075" cy="3487737"/>
          </a:xfrm>
        </p:grpSpPr>
        <p:sp>
          <p:nvSpPr>
            <p:cNvPr id="56328" name="Text Box 8"/>
            <p:cNvSpPr txBox="1">
              <a:spLocks noChangeArrowheads="1"/>
            </p:cNvSpPr>
            <p:nvPr/>
          </p:nvSpPr>
          <p:spPr bwMode="auto">
            <a:xfrm>
              <a:off x="5387975" y="3203575"/>
              <a:ext cx="10096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800" b="0">
                  <a:latin typeface="Calibri" pitchFamily="34" charset="0"/>
                </a:rPr>
                <a:t>Sideview</a:t>
              </a:r>
            </a:p>
          </p:txBody>
        </p:sp>
        <p:sp>
          <p:nvSpPr>
            <p:cNvPr id="56331" name="Rectangle 11"/>
            <p:cNvSpPr>
              <a:spLocks noChangeArrowheads="1"/>
            </p:cNvSpPr>
            <p:nvPr/>
          </p:nvSpPr>
          <p:spPr bwMode="auto">
            <a:xfrm>
              <a:off x="6550025" y="2459038"/>
              <a:ext cx="1304925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FFFFCC"/>
                  </a:solidFill>
                  <a:latin typeface="Calibri" pitchFamily="34" charset="0"/>
                </a:rPr>
                <a:t>MOT &amp; ODT</a:t>
              </a:r>
            </a:p>
          </p:txBody>
        </p:sp>
        <p:sp>
          <p:nvSpPr>
            <p:cNvPr id="56330" name="Rectangle 10"/>
            <p:cNvSpPr>
              <a:spLocks noChangeArrowheads="1"/>
            </p:cNvSpPr>
            <p:nvPr/>
          </p:nvSpPr>
          <p:spPr bwMode="auto">
            <a:xfrm>
              <a:off x="5368925" y="4675187"/>
              <a:ext cx="982662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800" b="0" dirty="0">
                  <a:latin typeface="Calibri" pitchFamily="34" charset="0"/>
                </a:rPr>
                <a:t>Head-on</a:t>
              </a:r>
            </a:p>
            <a:p>
              <a:pPr algn="ctr" eaLnBrk="1" hangingPunct="1"/>
              <a:r>
                <a:rPr lang="en-US" sz="1800" b="0" dirty="0">
                  <a:latin typeface="Calibri" pitchFamily="34" charset="0"/>
                </a:rPr>
                <a:t>view</a:t>
              </a:r>
            </a:p>
          </p:txBody>
        </p:sp>
        <p:grpSp>
          <p:nvGrpSpPr>
            <p:cNvPr id="56344" name="Group 24"/>
            <p:cNvGrpSpPr>
              <a:grpSpLocks/>
            </p:cNvGrpSpPr>
            <p:nvPr/>
          </p:nvGrpSpPr>
          <p:grpSpPr bwMode="auto">
            <a:xfrm>
              <a:off x="6378575" y="4038600"/>
              <a:ext cx="1981200" cy="1887537"/>
              <a:chOff x="4140" y="2758"/>
              <a:chExt cx="1248" cy="1189"/>
            </a:xfrm>
          </p:grpSpPr>
          <p:pic>
            <p:nvPicPr>
              <p:cNvPr id="56327" name="Picture 7" descr="MOTpODT100409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40" y="2758"/>
                <a:ext cx="1248" cy="118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6339" name="Rectangle 19"/>
              <p:cNvSpPr>
                <a:spLocks noChangeArrowheads="1"/>
              </p:cNvSpPr>
              <p:nvPr/>
            </p:nvSpPr>
            <p:spPr bwMode="auto">
              <a:xfrm>
                <a:off x="4293" y="3515"/>
                <a:ext cx="987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800" b="0">
                    <a:solidFill>
                      <a:srgbClr val="FFFFCC"/>
                    </a:solidFill>
                    <a:latin typeface="Calibri" pitchFamily="34" charset="0"/>
                  </a:rPr>
                  <a:t>ODT   0.04 mm</a:t>
                </a:r>
              </a:p>
            </p:txBody>
          </p:sp>
        </p:grpSp>
        <p:grpSp>
          <p:nvGrpSpPr>
            <p:cNvPr id="56346" name="Group 26"/>
            <p:cNvGrpSpPr>
              <a:grpSpLocks/>
            </p:cNvGrpSpPr>
            <p:nvPr/>
          </p:nvGrpSpPr>
          <p:grpSpPr bwMode="auto">
            <a:xfrm>
              <a:off x="6399213" y="2438400"/>
              <a:ext cx="1982787" cy="1454150"/>
              <a:chOff x="805" y="2878"/>
              <a:chExt cx="1249" cy="916"/>
            </a:xfrm>
          </p:grpSpPr>
          <p:pic>
            <p:nvPicPr>
              <p:cNvPr id="56341" name="Picture 21" descr="ODT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5" y="2878"/>
                <a:ext cx="1249" cy="9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6342" name="Text Box 22"/>
              <p:cNvSpPr txBox="1">
                <a:spLocks noChangeArrowheads="1"/>
              </p:cNvSpPr>
              <p:nvPr/>
            </p:nvSpPr>
            <p:spPr bwMode="auto">
              <a:xfrm>
                <a:off x="1213" y="2881"/>
                <a:ext cx="82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 b="0" dirty="0">
                    <a:solidFill>
                      <a:srgbClr val="FFFFCC"/>
                    </a:solidFill>
                    <a:latin typeface="Calibri" pitchFamily="34" charset="0"/>
                  </a:rPr>
                  <a:t>MOT &amp; ODT</a:t>
                </a:r>
              </a:p>
            </p:txBody>
          </p:sp>
        </p:grp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448110"/>
            <a:ext cx="5462218" cy="2971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791200" y="1180542"/>
            <a:ext cx="3124200" cy="337913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marL="0" indent="0" algn="r">
              <a:lnSpc>
                <a:spcPct val="114000"/>
              </a:lnSpc>
            </a:pPr>
            <a:r>
              <a:rPr lang="en-US" sz="1400" dirty="0">
                <a:latin typeface="Calibri" panose="020F0502020204030204" pitchFamily="34" charset="0"/>
              </a:rPr>
              <a:t>J.R. Guest </a:t>
            </a:r>
            <a:r>
              <a:rPr lang="en-US" sz="1400" i="1" dirty="0">
                <a:latin typeface="Calibri" panose="020F0502020204030204" pitchFamily="34" charset="0"/>
              </a:rPr>
              <a:t>et al</a:t>
            </a:r>
            <a:r>
              <a:rPr lang="en-US" sz="1400" dirty="0">
                <a:latin typeface="Calibri" panose="020F0502020204030204" pitchFamily="34" charset="0"/>
              </a:rPr>
              <a:t>.,  </a:t>
            </a:r>
            <a:r>
              <a:rPr lang="en-US" sz="1400" dirty="0" smtClean="0">
                <a:latin typeface="Calibri" panose="020F0502020204030204" pitchFamily="34" charset="0"/>
              </a:rPr>
              <a:t>PRL </a:t>
            </a:r>
            <a:r>
              <a:rPr lang="en-US" sz="1400" b="1" dirty="0">
                <a:latin typeface="Calibri" panose="020F0502020204030204" pitchFamily="34" charset="0"/>
              </a:rPr>
              <a:t>98</a:t>
            </a:r>
            <a:r>
              <a:rPr lang="en-US" sz="1400" dirty="0">
                <a:latin typeface="Calibri" panose="020F0502020204030204" pitchFamily="34" charset="0"/>
              </a:rPr>
              <a:t>, 093001 (2007)</a:t>
            </a:r>
          </a:p>
        </p:txBody>
      </p:sp>
      <p:sp>
        <p:nvSpPr>
          <p:cNvPr id="8" name="Rectangle 7"/>
          <p:cNvSpPr/>
          <p:nvPr/>
        </p:nvSpPr>
        <p:spPr>
          <a:xfrm>
            <a:off x="5791200" y="1825215"/>
            <a:ext cx="3124200" cy="337913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marL="0" indent="0" algn="r">
              <a:lnSpc>
                <a:spcPct val="114000"/>
              </a:lnSpc>
            </a:pPr>
            <a:r>
              <a:rPr lang="en-US" sz="1400" dirty="0">
                <a:latin typeface="Calibri" panose="020F0502020204030204" pitchFamily="34" charset="0"/>
              </a:rPr>
              <a:t>R.H. Parker </a:t>
            </a:r>
            <a:r>
              <a:rPr lang="en-US" sz="1400" i="1" dirty="0">
                <a:latin typeface="Calibri" panose="020F0502020204030204" pitchFamily="34" charset="0"/>
              </a:rPr>
              <a:t>et al</a:t>
            </a:r>
            <a:r>
              <a:rPr lang="en-US" sz="1400" dirty="0">
                <a:latin typeface="Calibri" panose="020F0502020204030204" pitchFamily="34" charset="0"/>
              </a:rPr>
              <a:t>., </a:t>
            </a:r>
            <a:r>
              <a:rPr lang="en-US" sz="1400" dirty="0" smtClean="0">
                <a:latin typeface="Calibri" panose="020F0502020204030204" pitchFamily="34" charset="0"/>
              </a:rPr>
              <a:t>PRC </a:t>
            </a:r>
            <a:r>
              <a:rPr lang="en-US" sz="1400" b="1" dirty="0">
                <a:latin typeface="Calibri" panose="020F0502020204030204" pitchFamily="34" charset="0"/>
              </a:rPr>
              <a:t>86</a:t>
            </a:r>
            <a:r>
              <a:rPr lang="en-US" sz="1400" dirty="0">
                <a:latin typeface="Calibri" panose="020F0502020204030204" pitchFamily="34" charset="0"/>
              </a:rPr>
              <a:t>, 065503 (2012)</a:t>
            </a:r>
          </a:p>
        </p:txBody>
      </p:sp>
      <p:graphicFrame>
        <p:nvGraphicFramePr>
          <p:cNvPr id="4" name="Object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916252280"/>
              </p:ext>
            </p:extLst>
          </p:nvPr>
        </p:nvGraphicFramePr>
        <p:xfrm>
          <a:off x="3929062" y="3111560"/>
          <a:ext cx="1176338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65" name="Equation" r:id="rId7" imgW="596880" imgH="203040" progId="Equation.DSMT4">
                  <p:embed/>
                </p:oleObj>
              </mc:Choice>
              <mc:Fallback>
                <p:oleObj name="Equation" r:id="rId7" imgW="596880" imgH="20304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9062" y="3111560"/>
                        <a:ext cx="1176338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2"/>
          <p:cNvSpPr/>
          <p:nvPr/>
        </p:nvSpPr>
        <p:spPr>
          <a:xfrm>
            <a:off x="5181600" y="805087"/>
            <a:ext cx="3733800" cy="337913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marL="0" indent="0" algn="r">
              <a:lnSpc>
                <a:spcPct val="114000"/>
              </a:lnSpc>
            </a:pPr>
            <a:r>
              <a:rPr lang="en-US" sz="1400" dirty="0" smtClean="0">
                <a:latin typeface="Calibri" panose="020F0502020204030204" pitchFamily="34" charset="0"/>
              </a:rPr>
              <a:t>N.D. </a:t>
            </a:r>
            <a:r>
              <a:rPr lang="en-US" sz="1400" dirty="0" err="1" smtClean="0">
                <a:latin typeface="Calibri" panose="020F0502020204030204" pitchFamily="34" charset="0"/>
              </a:rPr>
              <a:t>Scielzo</a:t>
            </a:r>
            <a:r>
              <a:rPr lang="en-US" sz="1400" dirty="0" smtClean="0">
                <a:latin typeface="Calibri" panose="020F0502020204030204" pitchFamily="34" charset="0"/>
              </a:rPr>
              <a:t> </a:t>
            </a:r>
            <a:r>
              <a:rPr lang="en-US" sz="1400" i="1" dirty="0">
                <a:latin typeface="Calibri" panose="020F0502020204030204" pitchFamily="34" charset="0"/>
              </a:rPr>
              <a:t>et al</a:t>
            </a:r>
            <a:r>
              <a:rPr lang="en-US" sz="1400" dirty="0">
                <a:latin typeface="Calibri" panose="020F0502020204030204" pitchFamily="34" charset="0"/>
              </a:rPr>
              <a:t>.,  </a:t>
            </a:r>
            <a:r>
              <a:rPr lang="en-US" sz="1400" dirty="0" smtClean="0">
                <a:latin typeface="Calibri" panose="020F0502020204030204" pitchFamily="34" charset="0"/>
              </a:rPr>
              <a:t>PRA Rapid </a:t>
            </a:r>
            <a:r>
              <a:rPr lang="en-US" sz="1400" b="1" dirty="0" smtClean="0">
                <a:latin typeface="Calibri" panose="020F0502020204030204" pitchFamily="34" charset="0"/>
              </a:rPr>
              <a:t>73</a:t>
            </a:r>
            <a:r>
              <a:rPr lang="en-US" sz="1400" dirty="0" smtClean="0">
                <a:latin typeface="Calibri" panose="020F0502020204030204" pitchFamily="34" charset="0"/>
              </a:rPr>
              <a:t>, 010501 </a:t>
            </a:r>
            <a:r>
              <a:rPr lang="en-US" sz="1400" dirty="0">
                <a:latin typeface="Calibri" panose="020F0502020204030204" pitchFamily="34" charset="0"/>
              </a:rPr>
              <a:t>(</a:t>
            </a:r>
            <a:r>
              <a:rPr lang="en-US" sz="1400" dirty="0" smtClean="0">
                <a:latin typeface="Calibri" panose="020F0502020204030204" pitchFamily="34" charset="0"/>
              </a:rPr>
              <a:t>2006)</a:t>
            </a:r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16BE-B53E-4BD8-B390-BD3915F40CB7}" type="slidenum">
              <a:rPr lang="en-US" smtClean="0"/>
              <a:pPr/>
              <a:t>11</a:t>
            </a:fld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5385514" y="1727648"/>
            <a:ext cx="329486" cy="2312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5385514" y="2035060"/>
            <a:ext cx="32948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1478553" y="3048000"/>
            <a:ext cx="2476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Precession frequency: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4963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8382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 &amp; E </a:t>
            </a: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ields Installed</a:t>
            </a:r>
            <a:endParaRPr lang="en-US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124200"/>
            <a:ext cx="3789894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EDMCartoon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914400"/>
            <a:ext cx="6324600" cy="1871517"/>
          </a:xfrm>
          <a:prstGeom prst="rect">
            <a:avLst/>
          </a:prstGeom>
          <a:noFill/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172200" y="6248400"/>
            <a:ext cx="16914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 smtClean="0">
                <a:latin typeface="Arial" charset="0"/>
                <a:sym typeface="Times" charset="0"/>
              </a:rPr>
              <a:t>E = 100 kV/cm</a:t>
            </a:r>
            <a:endParaRPr lang="en-US" sz="1800" dirty="0">
              <a:latin typeface="Arial" charset="0"/>
              <a:sym typeface="Times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752600" y="6248400"/>
            <a:ext cx="129394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dirty="0" smtClean="0">
                <a:latin typeface="Arial" charset="0"/>
                <a:ea typeface="Arial Unicode MS" pitchFamily="34" charset="-128"/>
                <a:cs typeface="Arial Unicode MS" pitchFamily="34" charset="-128"/>
                <a:sym typeface="Times" pitchFamily="18" charset="0"/>
              </a:rPr>
              <a:t>B = 10 </a:t>
            </a:r>
            <a:r>
              <a:rPr lang="en-US" sz="1800" dirty="0" err="1" smtClean="0">
                <a:latin typeface="Arial" charset="0"/>
                <a:ea typeface="Arial Unicode MS" pitchFamily="34" charset="-128"/>
                <a:cs typeface="Arial Unicode MS" pitchFamily="34" charset="-128"/>
                <a:sym typeface="Times" pitchFamily="18" charset="0"/>
              </a:rPr>
              <a:t>mG</a:t>
            </a:r>
            <a:endParaRPr lang="en-US" sz="1800" dirty="0">
              <a:latin typeface="Arial" charset="0"/>
              <a:ea typeface="Arial Unicode MS" pitchFamily="34" charset="-128"/>
              <a:cs typeface="Arial Unicode MS" pitchFamily="34" charset="-128"/>
              <a:sym typeface="Times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124201"/>
            <a:ext cx="4573633" cy="304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2322576" y="914400"/>
            <a:ext cx="1219200" cy="187151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PMingLiU" pitchFamily="18" charset="-120"/>
            </a:endParaRPr>
          </a:p>
        </p:txBody>
      </p:sp>
      <p:graphicFrame>
        <p:nvGraphicFramePr>
          <p:cNvPr id="14" name="Object 1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319202312"/>
              </p:ext>
            </p:extLst>
          </p:nvPr>
        </p:nvGraphicFramePr>
        <p:xfrm>
          <a:off x="794191" y="1676400"/>
          <a:ext cx="207327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36" name="Equation" r:id="rId7" imgW="1054080" imgH="228600" progId="Equation.DSMT4">
                  <p:embed/>
                </p:oleObj>
              </mc:Choice>
              <mc:Fallback>
                <p:oleObj name="Equation" r:id="rId7" imgW="1054080" imgH="2286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4191" y="1676400"/>
                        <a:ext cx="2073275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582539653"/>
              </p:ext>
            </p:extLst>
          </p:nvPr>
        </p:nvGraphicFramePr>
        <p:xfrm>
          <a:off x="806891" y="2097088"/>
          <a:ext cx="204787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37" name="Equation" r:id="rId9" imgW="1041120" imgH="228600" progId="Equation.DSMT4">
                  <p:embed/>
                </p:oleObj>
              </mc:Choice>
              <mc:Fallback>
                <p:oleObj name="Equation" r:id="rId9" imgW="1041120" imgH="2286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891" y="2097088"/>
                        <a:ext cx="2047875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81000" y="1143000"/>
            <a:ext cx="3384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n-lt"/>
              </a:rPr>
              <a:t>EDM (d) measurement: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7192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 Precession – Oct, 2014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902606" y="1521189"/>
            <a:ext cx="3337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Expected period = 56(6) </a:t>
            </a:r>
            <a:r>
              <a:rPr lang="en-US" sz="2000" dirty="0" err="1" smtClean="0">
                <a:latin typeface="+mn-lt"/>
              </a:rPr>
              <a:t>ms</a:t>
            </a:r>
            <a:endParaRPr lang="en-US" sz="2000" dirty="0">
              <a:latin typeface="+mn-lt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572000" y="2667000"/>
            <a:ext cx="4409904" cy="4038600"/>
            <a:chOff x="4572000" y="2667000"/>
            <a:chExt cx="4409904" cy="4038600"/>
          </a:xfrm>
        </p:grpSpPr>
        <p:sp>
          <p:nvSpPr>
            <p:cNvPr id="7" name="TextBox 6"/>
            <p:cNvSpPr txBox="1"/>
            <p:nvPr/>
          </p:nvSpPr>
          <p:spPr>
            <a:xfrm>
              <a:off x="5943600" y="6305490"/>
              <a:ext cx="23695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Period = 70(10) </a:t>
              </a:r>
              <a:r>
                <a:rPr lang="en-US" sz="2000" dirty="0" err="1" smtClean="0">
                  <a:latin typeface="+mn-lt"/>
                </a:rPr>
                <a:t>ms</a:t>
              </a:r>
              <a:endParaRPr lang="en-US" sz="2000" dirty="0">
                <a:latin typeface="+mn-lt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2667000"/>
              <a:ext cx="4409904" cy="3617039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160896" y="2743200"/>
            <a:ext cx="4451819" cy="3962400"/>
            <a:chOff x="160896" y="2743200"/>
            <a:chExt cx="4451819" cy="3962400"/>
          </a:xfrm>
        </p:grpSpPr>
        <p:sp>
          <p:nvSpPr>
            <p:cNvPr id="10" name="TextBox 9"/>
            <p:cNvSpPr txBox="1"/>
            <p:nvPr/>
          </p:nvSpPr>
          <p:spPr>
            <a:xfrm>
              <a:off x="1371600" y="6305490"/>
              <a:ext cx="23695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Period = 69(11) </a:t>
              </a:r>
              <a:r>
                <a:rPr lang="en-US" sz="2000" dirty="0" err="1" smtClean="0">
                  <a:latin typeface="+mn-lt"/>
                </a:rPr>
                <a:t>ms</a:t>
              </a:r>
              <a:endParaRPr lang="en-US" sz="2000" dirty="0">
                <a:latin typeface="+mn-lt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896" y="2743200"/>
              <a:ext cx="4451819" cy="35865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449801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Absorption Detection of Spin State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057400" y="2662236"/>
            <a:ext cx="609600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971800" y="2662236"/>
            <a:ext cx="609600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057400" y="5100636"/>
            <a:ext cx="609600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971800" y="5100636"/>
            <a:ext cx="609600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362200" y="2740024"/>
            <a:ext cx="838200" cy="22860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eq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7172" y="3502024"/>
            <a:ext cx="426028" cy="342900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 bwMode="auto">
          <a:xfrm>
            <a:off x="3200400" y="5026024"/>
            <a:ext cx="228600" cy="2286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61616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19200" y="3516868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616161"/>
                </a:solidFill>
                <a:latin typeface="+mn-lt"/>
              </a:rPr>
              <a:t>483 nm</a:t>
            </a:r>
          </a:p>
        </p:txBody>
      </p:sp>
      <p:sp>
        <p:nvSpPr>
          <p:cNvPr id="27" name="Text Box 64"/>
          <p:cNvSpPr txBox="1">
            <a:spLocks noChangeArrowheads="1"/>
          </p:cNvSpPr>
          <p:nvPr/>
        </p:nvSpPr>
        <p:spPr bwMode="auto">
          <a:xfrm>
            <a:off x="457200" y="4858718"/>
            <a:ext cx="5084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aseline="30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1</a:t>
            </a:r>
            <a:r>
              <a:rPr lang="en-US" sz="18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S</a:t>
            </a:r>
            <a:r>
              <a:rPr lang="en-US" sz="1800" baseline="-25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0</a:t>
            </a:r>
            <a:endParaRPr lang="en-US" sz="1800" dirty="0">
              <a:solidFill>
                <a:schemeClr val="bg2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30" name="Text Box 64"/>
          <p:cNvSpPr txBox="1">
            <a:spLocks noChangeArrowheads="1"/>
          </p:cNvSpPr>
          <p:nvPr/>
        </p:nvSpPr>
        <p:spPr bwMode="auto">
          <a:xfrm>
            <a:off x="228600" y="2373868"/>
            <a:ext cx="5084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aseline="30000" dirty="0" smtClean="0">
                <a:solidFill>
                  <a:srgbClr val="616161"/>
                </a:solidFill>
                <a:latin typeface="+mn-lt"/>
              </a:rPr>
              <a:t>1</a:t>
            </a:r>
            <a:r>
              <a:rPr lang="en-US" sz="1800" dirty="0" smtClean="0">
                <a:solidFill>
                  <a:srgbClr val="616161"/>
                </a:solidFill>
                <a:latin typeface="+mn-lt"/>
              </a:rPr>
              <a:t>P</a:t>
            </a:r>
            <a:r>
              <a:rPr lang="en-US" sz="1800" baseline="-25000" dirty="0" smtClean="0">
                <a:solidFill>
                  <a:srgbClr val="616161"/>
                </a:solidFill>
                <a:latin typeface="+mn-lt"/>
              </a:rPr>
              <a:t>1</a:t>
            </a:r>
            <a:endParaRPr lang="en-US" sz="1800" dirty="0">
              <a:solidFill>
                <a:srgbClr val="616161"/>
              </a:solidFill>
              <a:latin typeface="+mn-lt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1235125" y="2133600"/>
            <a:ext cx="609600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067586" y="2136776"/>
            <a:ext cx="609600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991000" y="2135188"/>
            <a:ext cx="609600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804424" y="2138504"/>
            <a:ext cx="609600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791200" y="2057400"/>
            <a:ext cx="3070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+mn-lt"/>
              </a:rPr>
              <a:t>Photons scattering events</a:t>
            </a:r>
          </a:p>
          <a:p>
            <a:r>
              <a:rPr lang="en-US" sz="1800" dirty="0" smtClean="0">
                <a:latin typeface="+mn-lt"/>
              </a:rPr>
              <a:t>2-3 photons per atom</a:t>
            </a:r>
            <a:endParaRPr lang="en-US" sz="1800" dirty="0">
              <a:latin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791200" y="3011269"/>
            <a:ext cx="28712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+mn-lt"/>
              </a:rPr>
              <a:t>Signal-to-noise Ratio</a:t>
            </a:r>
          </a:p>
          <a:p>
            <a:r>
              <a:rPr lang="en-US" sz="1800" dirty="0" smtClean="0">
                <a:latin typeface="+mn-lt"/>
              </a:rPr>
              <a:t>For 100 atoms, SNR </a:t>
            </a:r>
            <a:r>
              <a:rPr lang="en-US" sz="1800" dirty="0" smtClean="0">
                <a:latin typeface="+mn-lt"/>
                <a:cs typeface="Verdana"/>
              </a:rPr>
              <a:t>~</a:t>
            </a:r>
            <a:r>
              <a:rPr lang="en-US" sz="1800" dirty="0" smtClean="0">
                <a:latin typeface="+mn-lt"/>
              </a:rPr>
              <a:t> 0.2</a:t>
            </a:r>
            <a:endParaRPr lang="en-US" sz="18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47800" y="5257800"/>
            <a:ext cx="1144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800" dirty="0" smtClean="0">
                <a:latin typeface="+mn-lt"/>
              </a:rPr>
              <a:t>m</a:t>
            </a:r>
            <a:r>
              <a:rPr lang="en-US" altLang="en-US" sz="1800" baseline="-25000" dirty="0" smtClean="0">
                <a:latin typeface="+mn-lt"/>
              </a:rPr>
              <a:t>F</a:t>
            </a:r>
            <a:r>
              <a:rPr lang="en-US" altLang="en-US" sz="1800" dirty="0" smtClean="0">
                <a:latin typeface="+mn-lt"/>
              </a:rPr>
              <a:t> = -1/2</a:t>
            </a:r>
            <a:endParaRPr lang="en-US" altLang="en-US" sz="1800" dirty="0">
              <a:latin typeface="+mn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895600" y="5269468"/>
            <a:ext cx="639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800" dirty="0" smtClean="0">
                <a:latin typeface="+mn-lt"/>
              </a:rPr>
              <a:t>+1/2</a:t>
            </a:r>
            <a:endParaRPr lang="en-US" altLang="en-US" sz="1800" dirty="0"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4400" y="4876800"/>
            <a:ext cx="909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800" dirty="0">
                <a:latin typeface="+mn-lt"/>
                <a:cs typeface="Times New Roman" pitchFamily="18" charset="0"/>
              </a:rPr>
              <a:t>F = 1/2</a:t>
            </a:r>
            <a:endParaRPr lang="en-US" altLang="en-US" sz="1800" baseline="-30000" dirty="0">
              <a:latin typeface="+mn-lt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14400" y="2514600"/>
            <a:ext cx="909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800" dirty="0">
                <a:latin typeface="+mn-lt"/>
                <a:cs typeface="Times New Roman" pitchFamily="18" charset="0"/>
              </a:rPr>
              <a:t>F = 1/2</a:t>
            </a:r>
            <a:endParaRPr lang="en-US" altLang="en-US" sz="1800" baseline="-30000" dirty="0">
              <a:latin typeface="+mn-lt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04800" y="1981200"/>
            <a:ext cx="909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800" dirty="0">
                <a:latin typeface="+mn-lt"/>
                <a:cs typeface="Times New Roman" pitchFamily="18" charset="0"/>
              </a:rPr>
              <a:t>F = </a:t>
            </a:r>
            <a:r>
              <a:rPr lang="en-US" altLang="en-US" sz="1800" dirty="0" smtClean="0">
                <a:latin typeface="+mn-lt"/>
                <a:cs typeface="Times New Roman" pitchFamily="18" charset="0"/>
              </a:rPr>
              <a:t>3/2</a:t>
            </a:r>
            <a:endParaRPr lang="en-US" altLang="en-US" sz="1800" baseline="-30000" dirty="0">
              <a:latin typeface="+mn-lt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209800" y="2819400"/>
            <a:ext cx="1143000" cy="2435224"/>
            <a:chOff x="2209800" y="2819400"/>
            <a:chExt cx="1143000" cy="2435224"/>
          </a:xfrm>
        </p:grpSpPr>
        <p:sp>
          <p:nvSpPr>
            <p:cNvPr id="25" name="Oval 24"/>
            <p:cNvSpPr/>
            <p:nvPr/>
          </p:nvSpPr>
          <p:spPr bwMode="auto">
            <a:xfrm>
              <a:off x="2209800" y="5026024"/>
              <a:ext cx="228600" cy="22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616161"/>
                </a:solidFill>
              </a:endParaRPr>
            </a:p>
          </p:txBody>
        </p:sp>
        <p:cxnSp>
          <p:nvCxnSpPr>
            <p:cNvPr id="40" name="AutoShape 18"/>
            <p:cNvCxnSpPr>
              <a:cxnSpLocks noChangeShapeType="1"/>
            </p:cNvCxnSpPr>
            <p:nvPr/>
          </p:nvCxnSpPr>
          <p:spPr bwMode="auto">
            <a:xfrm>
              <a:off x="3352800" y="2819400"/>
              <a:ext cx="0" cy="2132011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AutoShape 18"/>
            <p:cNvCxnSpPr>
              <a:cxnSpLocks noChangeShapeType="1"/>
            </p:cNvCxnSpPr>
            <p:nvPr/>
          </p:nvCxnSpPr>
          <p:spPr bwMode="auto">
            <a:xfrm flipH="1">
              <a:off x="2590800" y="2819400"/>
              <a:ext cx="746414" cy="2132011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29" name="Picture 2" descr="https://lh6.googleusercontent.com/E4DFL5PiZkj1_1jNQZrZFyJAnl-JX5un1tOJ-XbgSjIKLZCsbJzCXii1qkfYQtNpv4LCh1eF1Ie9JG5grgch4s4qAROOX0brFo-dMfAC3oFmhB2YM0jdGxNthsbxp5SMhQ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6" r="77576" b="54189"/>
          <a:stretch/>
        </p:blipFill>
        <p:spPr bwMode="auto">
          <a:xfrm>
            <a:off x="4038600" y="3975096"/>
            <a:ext cx="24384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ttps://lh5.googleusercontent.com/J9BEInYYOPRmNwhZn2MARBUrQCKRBnzEv1e18cDdshsiRlds-kl6WxkiVdqD8k7IPSBmRLvwup10cVr6Tz-gotJ69sTpmgU7nmOrs1e3eUhGGaf3LsjOKcGr1JREZ3Amzw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978144"/>
            <a:ext cx="2441448" cy="213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14800" y="6138446"/>
            <a:ext cx="2307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Ra-226</a:t>
            </a:r>
          </a:p>
          <a:p>
            <a:pPr algn="ctr"/>
            <a:r>
              <a:rPr lang="en-US" sz="1600" dirty="0" smtClean="0">
                <a:latin typeface="+mn-lt"/>
              </a:rPr>
              <a:t>Atom number detection</a:t>
            </a:r>
            <a:endParaRPr lang="en-US" sz="1600" dirty="0">
              <a:latin typeface="+mn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127502" y="6138446"/>
            <a:ext cx="14830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Ra-225</a:t>
            </a:r>
          </a:p>
          <a:p>
            <a:pPr algn="ctr"/>
            <a:r>
              <a:rPr lang="en-US" sz="1600" dirty="0" smtClean="0">
                <a:latin typeface="+mn-lt"/>
              </a:rPr>
              <a:t>Spin detection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088991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STIRAP </a:t>
            </a:r>
            <a:br>
              <a:rPr lang="en-US" dirty="0" smtClean="0"/>
            </a:br>
            <a:r>
              <a:rPr lang="en-US" b="0" dirty="0" smtClean="0"/>
              <a:t>(stimulated Raman adiabatic passage)</a:t>
            </a:r>
            <a:endParaRPr lang="en-US" b="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057400" y="2662236"/>
            <a:ext cx="609600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971800" y="2662236"/>
            <a:ext cx="609600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057400" y="5100636"/>
            <a:ext cx="609600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971800" y="5100636"/>
            <a:ext cx="609600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362200" y="2740024"/>
            <a:ext cx="838200" cy="22860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eq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7172" y="3502024"/>
            <a:ext cx="426028" cy="342900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>
            <a:off x="3505200" y="2740024"/>
            <a:ext cx="1371600" cy="12192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 bwMode="auto">
          <a:xfrm>
            <a:off x="2209800" y="5026024"/>
            <a:ext cx="228600" cy="2286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616161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3124200" y="5026024"/>
            <a:ext cx="228600" cy="2286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61616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19200" y="3516868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616161"/>
                </a:solidFill>
                <a:latin typeface="+mn-lt"/>
              </a:rPr>
              <a:t>483 nm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038600" y="2968624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616161"/>
                </a:solidFill>
                <a:latin typeface="+mn-lt"/>
              </a:rPr>
              <a:t>1429 </a:t>
            </a:r>
            <a:r>
              <a:rPr lang="en-US" sz="1800" dirty="0">
                <a:solidFill>
                  <a:srgbClr val="616161"/>
                </a:solidFill>
                <a:latin typeface="+mn-lt"/>
              </a:rPr>
              <a:t>nm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4795024" y="4033836"/>
            <a:ext cx="609600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 bwMode="auto">
          <a:xfrm>
            <a:off x="4953000" y="3883024"/>
            <a:ext cx="228600" cy="2286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616161"/>
              </a:solidFill>
            </a:endParaRPr>
          </a:p>
        </p:txBody>
      </p:sp>
      <p:sp>
        <p:nvSpPr>
          <p:cNvPr id="27" name="Text Box 64"/>
          <p:cNvSpPr txBox="1">
            <a:spLocks noChangeArrowheads="1"/>
          </p:cNvSpPr>
          <p:nvPr/>
        </p:nvSpPr>
        <p:spPr bwMode="auto">
          <a:xfrm>
            <a:off x="457200" y="4858718"/>
            <a:ext cx="5084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aseline="30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1</a:t>
            </a:r>
            <a:r>
              <a:rPr lang="en-US" sz="18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S</a:t>
            </a:r>
            <a:r>
              <a:rPr lang="en-US" sz="1800" baseline="-25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0</a:t>
            </a:r>
            <a:endParaRPr lang="en-US" sz="1800" dirty="0">
              <a:solidFill>
                <a:schemeClr val="bg2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30" name="Text Box 64"/>
          <p:cNvSpPr txBox="1">
            <a:spLocks noChangeArrowheads="1"/>
          </p:cNvSpPr>
          <p:nvPr/>
        </p:nvSpPr>
        <p:spPr bwMode="auto">
          <a:xfrm>
            <a:off x="228600" y="2373868"/>
            <a:ext cx="5084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aseline="30000" dirty="0" smtClean="0">
                <a:solidFill>
                  <a:srgbClr val="616161"/>
                </a:solidFill>
                <a:latin typeface="+mn-lt"/>
              </a:rPr>
              <a:t>1</a:t>
            </a:r>
            <a:r>
              <a:rPr lang="en-US" sz="1800" dirty="0" smtClean="0">
                <a:solidFill>
                  <a:srgbClr val="616161"/>
                </a:solidFill>
                <a:latin typeface="+mn-lt"/>
              </a:rPr>
              <a:t>P</a:t>
            </a:r>
            <a:r>
              <a:rPr lang="en-US" sz="1800" baseline="-25000" dirty="0" smtClean="0">
                <a:solidFill>
                  <a:srgbClr val="616161"/>
                </a:solidFill>
                <a:latin typeface="+mn-lt"/>
              </a:rPr>
              <a:t>1</a:t>
            </a:r>
            <a:endParaRPr lang="en-US" sz="1800" dirty="0">
              <a:solidFill>
                <a:srgbClr val="616161"/>
              </a:solidFill>
              <a:latin typeface="+mn-lt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1235125" y="2133600"/>
            <a:ext cx="609600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067586" y="2136776"/>
            <a:ext cx="609600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991000" y="2135188"/>
            <a:ext cx="609600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804424" y="2138504"/>
            <a:ext cx="609600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 Box 64"/>
          <p:cNvSpPr txBox="1">
            <a:spLocks noChangeArrowheads="1"/>
          </p:cNvSpPr>
          <p:nvPr/>
        </p:nvSpPr>
        <p:spPr bwMode="auto">
          <a:xfrm>
            <a:off x="4800600" y="4126468"/>
            <a:ext cx="5212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aseline="30000" dirty="0" smtClean="0">
                <a:solidFill>
                  <a:srgbClr val="616161"/>
                </a:solidFill>
                <a:latin typeface="+mn-lt"/>
              </a:rPr>
              <a:t>3</a:t>
            </a:r>
            <a:r>
              <a:rPr lang="en-US" sz="1800" dirty="0" smtClean="0">
                <a:solidFill>
                  <a:srgbClr val="616161"/>
                </a:solidFill>
                <a:latin typeface="+mn-lt"/>
              </a:rPr>
              <a:t>D</a:t>
            </a:r>
            <a:r>
              <a:rPr lang="en-US" sz="1800" baseline="-25000" dirty="0" smtClean="0">
                <a:solidFill>
                  <a:srgbClr val="616161"/>
                </a:solidFill>
                <a:latin typeface="+mn-lt"/>
              </a:rPr>
              <a:t>1</a:t>
            </a:r>
            <a:endParaRPr lang="en-US" sz="1800" dirty="0">
              <a:solidFill>
                <a:srgbClr val="616161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93322" y="5228050"/>
            <a:ext cx="34718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+mn-lt"/>
              </a:rPr>
              <a:t>Stimulated, Adiabatic process</a:t>
            </a:r>
          </a:p>
          <a:p>
            <a:r>
              <a:rPr lang="en-US" sz="1800" b="1" dirty="0" smtClean="0">
                <a:latin typeface="+mn-lt"/>
              </a:rPr>
              <a:t>No fluorescence</a:t>
            </a:r>
            <a:endParaRPr lang="en-US" sz="18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47800" y="5257800"/>
            <a:ext cx="1144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800" dirty="0" smtClean="0">
                <a:latin typeface="+mn-lt"/>
              </a:rPr>
              <a:t>m</a:t>
            </a:r>
            <a:r>
              <a:rPr lang="en-US" altLang="en-US" sz="1800" baseline="-25000" dirty="0" smtClean="0">
                <a:latin typeface="+mn-lt"/>
              </a:rPr>
              <a:t>F</a:t>
            </a:r>
            <a:r>
              <a:rPr lang="en-US" altLang="en-US" sz="1800" dirty="0" smtClean="0">
                <a:latin typeface="+mn-lt"/>
              </a:rPr>
              <a:t> = -1/2</a:t>
            </a:r>
            <a:endParaRPr lang="en-US" altLang="en-US" sz="1800" dirty="0">
              <a:latin typeface="+mn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895600" y="5269468"/>
            <a:ext cx="639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800" dirty="0" smtClean="0">
                <a:latin typeface="+mn-lt"/>
              </a:rPr>
              <a:t>+1/2</a:t>
            </a:r>
            <a:endParaRPr lang="en-US" altLang="en-US" sz="1800" dirty="0"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4400" y="4876800"/>
            <a:ext cx="909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800" dirty="0">
                <a:latin typeface="+mn-lt"/>
                <a:cs typeface="Times New Roman" pitchFamily="18" charset="0"/>
              </a:rPr>
              <a:t>F = 1/2</a:t>
            </a:r>
            <a:endParaRPr lang="en-US" altLang="en-US" sz="1800" baseline="-30000" dirty="0">
              <a:latin typeface="+mn-lt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14400" y="2514600"/>
            <a:ext cx="909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800" dirty="0">
                <a:latin typeface="+mn-lt"/>
                <a:cs typeface="Times New Roman" pitchFamily="18" charset="0"/>
              </a:rPr>
              <a:t>F = 1/2</a:t>
            </a:r>
            <a:endParaRPr lang="en-US" altLang="en-US" sz="1800" baseline="-30000" dirty="0">
              <a:latin typeface="+mn-lt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04800" y="1981200"/>
            <a:ext cx="909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800" dirty="0">
                <a:latin typeface="+mn-lt"/>
                <a:cs typeface="Times New Roman" pitchFamily="18" charset="0"/>
              </a:rPr>
              <a:t>F = </a:t>
            </a:r>
            <a:r>
              <a:rPr lang="en-US" altLang="en-US" sz="1800" dirty="0" smtClean="0">
                <a:latin typeface="+mn-lt"/>
                <a:cs typeface="Times New Roman" pitchFamily="18" charset="0"/>
              </a:rPr>
              <a:t>3/2</a:t>
            </a:r>
            <a:endParaRPr lang="en-US" altLang="en-US" sz="1800" baseline="-30000" dirty="0"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0953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9" grpId="0"/>
      <p:bldP spid="24" grpId="0" animBg="1"/>
      <p:bldP spid="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Absorption Detection on a Cycling Transition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057400" y="2662236"/>
            <a:ext cx="609600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971800" y="2662236"/>
            <a:ext cx="609600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057400" y="5100636"/>
            <a:ext cx="609600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971800" y="5100636"/>
            <a:ext cx="609600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276600" y="2165866"/>
            <a:ext cx="838200" cy="286015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eq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9172" y="3502024"/>
            <a:ext cx="426028" cy="342900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 bwMode="auto">
          <a:xfrm>
            <a:off x="3124200" y="5026024"/>
            <a:ext cx="228600" cy="2286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61616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981200" y="3516868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616161"/>
                </a:solidFill>
                <a:latin typeface="+mn-lt"/>
              </a:rPr>
              <a:t>483 nm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4795024" y="4033836"/>
            <a:ext cx="609600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 bwMode="auto">
          <a:xfrm>
            <a:off x="4953000" y="3883024"/>
            <a:ext cx="228600" cy="2286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616161"/>
              </a:solidFill>
            </a:endParaRPr>
          </a:p>
        </p:txBody>
      </p:sp>
      <p:sp>
        <p:nvSpPr>
          <p:cNvPr id="27" name="Text Box 64"/>
          <p:cNvSpPr txBox="1">
            <a:spLocks noChangeArrowheads="1"/>
          </p:cNvSpPr>
          <p:nvPr/>
        </p:nvSpPr>
        <p:spPr bwMode="auto">
          <a:xfrm>
            <a:off x="457200" y="4858718"/>
            <a:ext cx="5084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aseline="30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1</a:t>
            </a:r>
            <a:r>
              <a:rPr lang="en-US" sz="18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S</a:t>
            </a:r>
            <a:r>
              <a:rPr lang="en-US" sz="1800" baseline="-25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0</a:t>
            </a:r>
            <a:endParaRPr lang="en-US" sz="1800" dirty="0">
              <a:solidFill>
                <a:schemeClr val="bg2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30" name="Text Box 64"/>
          <p:cNvSpPr txBox="1">
            <a:spLocks noChangeArrowheads="1"/>
          </p:cNvSpPr>
          <p:nvPr/>
        </p:nvSpPr>
        <p:spPr bwMode="auto">
          <a:xfrm>
            <a:off x="228600" y="2373868"/>
            <a:ext cx="5084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aseline="30000" dirty="0" smtClean="0">
                <a:solidFill>
                  <a:srgbClr val="616161"/>
                </a:solidFill>
                <a:latin typeface="+mn-lt"/>
              </a:rPr>
              <a:t>1</a:t>
            </a:r>
            <a:r>
              <a:rPr lang="en-US" sz="1800" dirty="0" smtClean="0">
                <a:solidFill>
                  <a:srgbClr val="616161"/>
                </a:solidFill>
                <a:latin typeface="+mn-lt"/>
              </a:rPr>
              <a:t>P</a:t>
            </a:r>
            <a:r>
              <a:rPr lang="en-US" sz="1800" baseline="-25000" dirty="0" smtClean="0">
                <a:solidFill>
                  <a:srgbClr val="616161"/>
                </a:solidFill>
                <a:latin typeface="+mn-lt"/>
              </a:rPr>
              <a:t>1</a:t>
            </a:r>
            <a:endParaRPr lang="en-US" sz="1800" dirty="0">
              <a:solidFill>
                <a:srgbClr val="616161"/>
              </a:solidFill>
              <a:latin typeface="+mn-lt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1235125" y="2133600"/>
            <a:ext cx="609600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067586" y="2136776"/>
            <a:ext cx="609600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991000" y="2135188"/>
            <a:ext cx="609600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804424" y="2138504"/>
            <a:ext cx="609600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 Box 64"/>
          <p:cNvSpPr txBox="1">
            <a:spLocks noChangeArrowheads="1"/>
          </p:cNvSpPr>
          <p:nvPr/>
        </p:nvSpPr>
        <p:spPr bwMode="auto">
          <a:xfrm>
            <a:off x="4800600" y="4126468"/>
            <a:ext cx="5212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aseline="30000" dirty="0" smtClean="0">
                <a:solidFill>
                  <a:srgbClr val="616161"/>
                </a:solidFill>
                <a:latin typeface="+mn-lt"/>
              </a:rPr>
              <a:t>3</a:t>
            </a:r>
            <a:r>
              <a:rPr lang="en-US" sz="1800" dirty="0" smtClean="0">
                <a:solidFill>
                  <a:srgbClr val="616161"/>
                </a:solidFill>
                <a:latin typeface="+mn-lt"/>
              </a:rPr>
              <a:t>D</a:t>
            </a:r>
            <a:r>
              <a:rPr lang="en-US" sz="1800" baseline="-25000" dirty="0" smtClean="0">
                <a:solidFill>
                  <a:srgbClr val="616161"/>
                </a:solidFill>
                <a:latin typeface="+mn-lt"/>
              </a:rPr>
              <a:t>1</a:t>
            </a:r>
            <a:endParaRPr lang="en-US" sz="1800" dirty="0">
              <a:solidFill>
                <a:srgbClr val="616161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91200" y="2057400"/>
            <a:ext cx="30700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+mn-lt"/>
              </a:rPr>
              <a:t>Photons scattering events</a:t>
            </a:r>
          </a:p>
          <a:p>
            <a:r>
              <a:rPr lang="en-US" sz="1800" dirty="0" smtClean="0">
                <a:latin typeface="+mn-lt"/>
              </a:rPr>
              <a:t>2-3 photons per atom</a:t>
            </a:r>
          </a:p>
          <a:p>
            <a:r>
              <a:rPr lang="en-US" sz="1800" dirty="0" smtClean="0">
                <a:latin typeface="+mn-lt"/>
              </a:rPr>
              <a:t>100-1000 photons per atom</a:t>
            </a:r>
            <a:endParaRPr lang="en-US" sz="1800" dirty="0">
              <a:latin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791200" y="3011269"/>
            <a:ext cx="28712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+mn-lt"/>
              </a:rPr>
              <a:t>Signal-to-noise Ratio</a:t>
            </a:r>
          </a:p>
          <a:p>
            <a:r>
              <a:rPr lang="en-US" sz="1800" dirty="0" smtClean="0">
                <a:latin typeface="+mn-lt"/>
              </a:rPr>
              <a:t>For 100 atoms, SNR </a:t>
            </a:r>
            <a:r>
              <a:rPr lang="en-US" sz="1800" dirty="0" smtClean="0">
                <a:latin typeface="+mn-lt"/>
                <a:cs typeface="Verdana"/>
              </a:rPr>
              <a:t>~</a:t>
            </a:r>
            <a:r>
              <a:rPr lang="en-US" sz="1800" dirty="0" smtClean="0">
                <a:latin typeface="+mn-lt"/>
              </a:rPr>
              <a:t> 0.2</a:t>
            </a:r>
          </a:p>
          <a:p>
            <a:r>
              <a:rPr lang="en-US" sz="1800" dirty="0">
                <a:latin typeface="+mn-lt"/>
              </a:rPr>
              <a:t>For </a:t>
            </a:r>
            <a:r>
              <a:rPr lang="en-US" sz="1800" dirty="0" smtClean="0">
                <a:latin typeface="+mn-lt"/>
              </a:rPr>
              <a:t>100 </a:t>
            </a:r>
            <a:r>
              <a:rPr lang="en-US" sz="1800" dirty="0">
                <a:latin typeface="+mn-lt"/>
              </a:rPr>
              <a:t>atoms, SNR </a:t>
            </a:r>
            <a:r>
              <a:rPr lang="en-US" sz="1800" dirty="0">
                <a:latin typeface="+mn-lt"/>
                <a:cs typeface="Verdana"/>
              </a:rPr>
              <a:t>~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smtClean="0">
                <a:latin typeface="+mn-lt"/>
              </a:rPr>
              <a:t>10</a:t>
            </a:r>
            <a:endParaRPr lang="en-US" sz="1800" dirty="0">
              <a:latin typeface="+mn-lt"/>
            </a:endParaRPr>
          </a:p>
          <a:p>
            <a:endParaRPr lang="en-US" sz="18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47800" y="5257800"/>
            <a:ext cx="1144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800" dirty="0" smtClean="0">
                <a:latin typeface="+mn-lt"/>
              </a:rPr>
              <a:t>m</a:t>
            </a:r>
            <a:r>
              <a:rPr lang="en-US" altLang="en-US" sz="1800" baseline="-25000" dirty="0" smtClean="0">
                <a:latin typeface="+mn-lt"/>
              </a:rPr>
              <a:t>F</a:t>
            </a:r>
            <a:r>
              <a:rPr lang="en-US" altLang="en-US" sz="1800" dirty="0" smtClean="0">
                <a:latin typeface="+mn-lt"/>
              </a:rPr>
              <a:t> = -1/2</a:t>
            </a:r>
            <a:endParaRPr lang="en-US" altLang="en-US" sz="1800" dirty="0">
              <a:latin typeface="+mn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895600" y="5269468"/>
            <a:ext cx="639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800" dirty="0" smtClean="0">
                <a:latin typeface="+mn-lt"/>
              </a:rPr>
              <a:t>+1/2</a:t>
            </a:r>
            <a:endParaRPr lang="en-US" altLang="en-US" sz="1800" dirty="0"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4400" y="4876800"/>
            <a:ext cx="909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800" dirty="0">
                <a:latin typeface="+mn-lt"/>
                <a:cs typeface="Times New Roman" pitchFamily="18" charset="0"/>
              </a:rPr>
              <a:t>F = 1/2</a:t>
            </a:r>
            <a:endParaRPr lang="en-US" altLang="en-US" sz="1800" baseline="-30000" dirty="0">
              <a:latin typeface="+mn-lt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14400" y="2514600"/>
            <a:ext cx="909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800" dirty="0">
                <a:latin typeface="+mn-lt"/>
                <a:cs typeface="Times New Roman" pitchFamily="18" charset="0"/>
              </a:rPr>
              <a:t>F = 1/2</a:t>
            </a:r>
            <a:endParaRPr lang="en-US" altLang="en-US" sz="1800" baseline="-30000" dirty="0">
              <a:latin typeface="+mn-lt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04800" y="1981200"/>
            <a:ext cx="909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800" dirty="0">
                <a:latin typeface="+mn-lt"/>
                <a:cs typeface="Times New Roman" pitchFamily="18" charset="0"/>
              </a:rPr>
              <a:t>F = </a:t>
            </a:r>
            <a:r>
              <a:rPr lang="en-US" altLang="en-US" sz="1800" dirty="0" smtClean="0">
                <a:latin typeface="+mn-lt"/>
                <a:cs typeface="Times New Roman" pitchFamily="18" charset="0"/>
              </a:rPr>
              <a:t>3/2</a:t>
            </a:r>
            <a:endParaRPr lang="en-US" altLang="en-US" sz="1800" baseline="-30000" dirty="0">
              <a:latin typeface="+mn-lt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5715000" y="2532888"/>
            <a:ext cx="294749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/>
          <p:cNvCxnSpPr/>
          <p:nvPr/>
        </p:nvCxnSpPr>
        <p:spPr bwMode="auto">
          <a:xfrm>
            <a:off x="5715000" y="3447288"/>
            <a:ext cx="3048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Rectangle 39"/>
          <p:cNvSpPr/>
          <p:nvPr/>
        </p:nvSpPr>
        <p:spPr>
          <a:xfrm>
            <a:off x="3579535" y="1752600"/>
            <a:ext cx="1189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800" dirty="0" smtClean="0">
                <a:latin typeface="+mn-lt"/>
              </a:rPr>
              <a:t>m</a:t>
            </a:r>
            <a:r>
              <a:rPr lang="en-US" altLang="en-US" sz="1800" baseline="-25000" dirty="0" smtClean="0">
                <a:latin typeface="+mn-lt"/>
              </a:rPr>
              <a:t>F</a:t>
            </a:r>
            <a:r>
              <a:rPr lang="en-US" altLang="en-US" sz="1800" dirty="0" smtClean="0">
                <a:latin typeface="+mn-lt"/>
              </a:rPr>
              <a:t> = +3/2</a:t>
            </a:r>
            <a:endParaRPr lang="en-US" altLang="en-US" sz="1800" dirty="0">
              <a:latin typeface="+mn-lt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0002992"/>
              </p:ext>
            </p:extLst>
          </p:nvPr>
        </p:nvGraphicFramePr>
        <p:xfrm>
          <a:off x="6096000" y="4643954"/>
          <a:ext cx="2086678" cy="79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4" name="Equation" r:id="rId5" imgW="1028520" imgH="393480" progId="Equation.DSMT4">
                  <p:embed/>
                </p:oleObj>
              </mc:Choice>
              <mc:Fallback>
                <p:oleObj name="Equation" r:id="rId5" imgW="10285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96000" y="4643954"/>
                        <a:ext cx="2086678" cy="798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88991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7" name="Rectangle 57"/>
          <p:cNvSpPr>
            <a:spLocks noGrp="1" noChangeArrowheads="1"/>
          </p:cNvSpPr>
          <p:nvPr>
            <p:ph type="title"/>
          </p:nvPr>
        </p:nvSpPr>
        <p:spPr>
          <a:xfrm>
            <a:off x="3810000" y="838200"/>
            <a:ext cx="4384675" cy="1358618"/>
          </a:xfrm>
        </p:spPr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Improve 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trapping efficiency with a </a:t>
            </a: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US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lue </a:t>
            </a: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en-US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pgrade</a:t>
            </a:r>
            <a:endParaRPr lang="en-US" sz="2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28600" y="285750"/>
            <a:ext cx="3505200" cy="6191250"/>
            <a:chOff x="228600" y="209550"/>
            <a:chExt cx="3505200" cy="6191250"/>
          </a:xfrm>
        </p:grpSpPr>
        <p:sp>
          <p:nvSpPr>
            <p:cNvPr id="204802" name="Text Box 2"/>
            <p:cNvSpPr txBox="1">
              <a:spLocks noChangeArrowheads="1"/>
            </p:cNvSpPr>
            <p:nvPr/>
          </p:nvSpPr>
          <p:spPr bwMode="auto">
            <a:xfrm>
              <a:off x="263525" y="209550"/>
              <a:ext cx="80327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400">
                  <a:latin typeface="Arial" charset="0"/>
                  <a:ea typeface="Arial Unicode MS" pitchFamily="34" charset="-128"/>
                  <a:cs typeface="Arial Unicode MS" pitchFamily="34" charset="-128"/>
                </a:rPr>
                <a:t>7p </a:t>
              </a:r>
              <a:r>
                <a:rPr lang="en-US" sz="1400" baseline="30000">
                  <a:latin typeface="Arial" charset="0"/>
                  <a:ea typeface="Arial Unicode MS" pitchFamily="34" charset="-128"/>
                  <a:cs typeface="Arial Unicode MS" pitchFamily="34" charset="-128"/>
                </a:rPr>
                <a:t>1</a:t>
              </a:r>
              <a:r>
                <a:rPr lang="en-US" sz="1400">
                  <a:latin typeface="Arial" charset="0"/>
                  <a:ea typeface="Arial Unicode MS" pitchFamily="34" charset="-128"/>
                  <a:cs typeface="Arial Unicode MS" pitchFamily="34" charset="-128"/>
                </a:rPr>
                <a:t>P</a:t>
              </a:r>
              <a:r>
                <a:rPr lang="en-US" sz="1400" baseline="-25000">
                  <a:latin typeface="Arial" charset="0"/>
                  <a:ea typeface="Arial Unicode MS" pitchFamily="34" charset="-128"/>
                  <a:cs typeface="Arial Unicode MS" pitchFamily="34" charset="-128"/>
                </a:rPr>
                <a:t>1</a:t>
              </a:r>
              <a:endParaRPr lang="en-US" sz="1400">
                <a:latin typeface="Arial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04803" name="Text Box 3"/>
            <p:cNvSpPr txBox="1">
              <a:spLocks noChangeArrowheads="1"/>
            </p:cNvSpPr>
            <p:nvPr/>
          </p:nvSpPr>
          <p:spPr bwMode="auto">
            <a:xfrm rot="-4119053">
              <a:off x="636587" y="4418013"/>
              <a:ext cx="1438275" cy="3365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FF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rPr>
                <a:t>Trap, 714 nm</a:t>
              </a:r>
            </a:p>
          </p:txBody>
        </p:sp>
        <p:sp>
          <p:nvSpPr>
            <p:cNvPr id="204804" name="Text Box 4"/>
            <p:cNvSpPr txBox="1">
              <a:spLocks noChangeArrowheads="1"/>
            </p:cNvSpPr>
            <p:nvPr/>
          </p:nvSpPr>
          <p:spPr bwMode="auto">
            <a:xfrm>
              <a:off x="304800" y="6000750"/>
              <a:ext cx="8382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400">
                  <a:latin typeface="Arial" charset="0"/>
                  <a:ea typeface="Arial Unicode MS" pitchFamily="34" charset="-128"/>
                  <a:cs typeface="Arial Unicode MS" pitchFamily="34" charset="-128"/>
                </a:rPr>
                <a:t>7s</a:t>
              </a:r>
              <a:r>
                <a:rPr lang="en-US" sz="1400" baseline="30000">
                  <a:latin typeface="Arial" charset="0"/>
                  <a:ea typeface="Arial Unicode MS" pitchFamily="34" charset="-128"/>
                  <a:cs typeface="Arial Unicode MS" pitchFamily="34" charset="-128"/>
                </a:rPr>
                <a:t>2</a:t>
              </a:r>
              <a:r>
                <a:rPr lang="en-US" sz="1400">
                  <a:latin typeface="Arial" charset="0"/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US" sz="1400" baseline="30000">
                  <a:latin typeface="Arial" charset="0"/>
                  <a:ea typeface="Arial Unicode MS" pitchFamily="34" charset="-128"/>
                  <a:cs typeface="Arial Unicode MS" pitchFamily="34" charset="-128"/>
                </a:rPr>
                <a:t>1</a:t>
              </a:r>
              <a:r>
                <a:rPr lang="en-US" sz="1400">
                  <a:latin typeface="Arial" charset="0"/>
                  <a:ea typeface="Arial Unicode MS" pitchFamily="34" charset="-128"/>
                  <a:cs typeface="Arial Unicode MS" pitchFamily="34" charset="-128"/>
                </a:rPr>
                <a:t>S</a:t>
              </a:r>
              <a:r>
                <a:rPr lang="en-US" sz="1400" baseline="-25000">
                  <a:latin typeface="Arial" charset="0"/>
                  <a:ea typeface="Arial Unicode MS" pitchFamily="34" charset="-128"/>
                  <a:cs typeface="Arial Unicode MS" pitchFamily="34" charset="-128"/>
                </a:rPr>
                <a:t>0</a:t>
              </a:r>
              <a:endParaRPr lang="en-US" sz="1400">
                <a:latin typeface="Arial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04805" name="Text Box 5"/>
            <p:cNvSpPr txBox="1">
              <a:spLocks noChangeArrowheads="1"/>
            </p:cNvSpPr>
            <p:nvPr/>
          </p:nvSpPr>
          <p:spPr bwMode="auto">
            <a:xfrm>
              <a:off x="1524000" y="2800350"/>
              <a:ext cx="804863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400">
                  <a:latin typeface="Arial" charset="0"/>
                  <a:ea typeface="Arial Unicode MS" pitchFamily="34" charset="-128"/>
                  <a:cs typeface="Arial Unicode MS" pitchFamily="34" charset="-128"/>
                </a:rPr>
                <a:t>7p </a:t>
              </a:r>
              <a:r>
                <a:rPr lang="en-US" sz="1400" baseline="30000">
                  <a:latin typeface="Arial" charset="0"/>
                  <a:ea typeface="Arial Unicode MS" pitchFamily="34" charset="-128"/>
                  <a:cs typeface="Arial Unicode MS" pitchFamily="34" charset="-128"/>
                </a:rPr>
                <a:t>3</a:t>
              </a:r>
              <a:r>
                <a:rPr lang="en-US" sz="1400">
                  <a:latin typeface="Arial" charset="0"/>
                  <a:ea typeface="Arial Unicode MS" pitchFamily="34" charset="-128"/>
                  <a:cs typeface="Arial Unicode MS" pitchFamily="34" charset="-128"/>
                </a:rPr>
                <a:t>P</a:t>
              </a:r>
              <a:r>
                <a:rPr lang="en-US" sz="1400" baseline="-25000">
                  <a:latin typeface="Arial" charset="0"/>
                  <a:ea typeface="Arial Unicode MS" pitchFamily="34" charset="-128"/>
                  <a:cs typeface="Arial Unicode MS" pitchFamily="34" charset="-128"/>
                </a:rPr>
                <a:t>1</a:t>
              </a:r>
              <a:endParaRPr lang="en-US" sz="1400">
                <a:latin typeface="Arial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04806" name="Line 6"/>
            <p:cNvSpPr>
              <a:spLocks noChangeShapeType="1"/>
            </p:cNvSpPr>
            <p:nvPr/>
          </p:nvSpPr>
          <p:spPr bwMode="auto">
            <a:xfrm>
              <a:off x="304800" y="496888"/>
              <a:ext cx="1066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07" name="Text Box 7"/>
            <p:cNvSpPr txBox="1">
              <a:spLocks noChangeArrowheads="1"/>
            </p:cNvSpPr>
            <p:nvPr/>
          </p:nvSpPr>
          <p:spPr bwMode="auto">
            <a:xfrm>
              <a:off x="884238" y="2800350"/>
              <a:ext cx="715962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charset="0"/>
                  <a:ea typeface="Arial Unicode MS" pitchFamily="34" charset="-128"/>
                  <a:cs typeface="Arial Unicode MS" pitchFamily="34" charset="-128"/>
                </a:rPr>
                <a:t>420 ns</a:t>
              </a:r>
            </a:p>
          </p:txBody>
        </p:sp>
        <p:sp>
          <p:nvSpPr>
            <p:cNvPr id="204808" name="Line 8"/>
            <p:cNvSpPr>
              <a:spLocks noChangeShapeType="1"/>
            </p:cNvSpPr>
            <p:nvPr/>
          </p:nvSpPr>
          <p:spPr bwMode="auto">
            <a:xfrm flipV="1">
              <a:off x="685800" y="3181350"/>
              <a:ext cx="1066800" cy="280035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09" name="Line 9"/>
            <p:cNvSpPr>
              <a:spLocks noChangeShapeType="1"/>
            </p:cNvSpPr>
            <p:nvPr/>
          </p:nvSpPr>
          <p:spPr bwMode="auto">
            <a:xfrm>
              <a:off x="1524000" y="3149600"/>
              <a:ext cx="685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10" name="Line 10"/>
            <p:cNvSpPr>
              <a:spLocks noChangeShapeType="1"/>
            </p:cNvSpPr>
            <p:nvPr/>
          </p:nvSpPr>
          <p:spPr bwMode="auto">
            <a:xfrm>
              <a:off x="303213" y="6000750"/>
              <a:ext cx="68738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11" name="Text Box 11"/>
            <p:cNvSpPr txBox="1">
              <a:spLocks noChangeArrowheads="1"/>
            </p:cNvSpPr>
            <p:nvPr/>
          </p:nvSpPr>
          <p:spPr bwMode="auto">
            <a:xfrm>
              <a:off x="914400" y="209550"/>
              <a:ext cx="5334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400">
                  <a:latin typeface="Arial" charset="0"/>
                  <a:ea typeface="Arial Unicode MS" pitchFamily="34" charset="-128"/>
                  <a:cs typeface="Arial Unicode MS" pitchFamily="34" charset="-128"/>
                </a:rPr>
                <a:t>6 ns</a:t>
              </a:r>
            </a:p>
          </p:txBody>
        </p:sp>
        <p:sp>
          <p:nvSpPr>
            <p:cNvPr id="204812" name="Text Box 12"/>
            <p:cNvSpPr txBox="1">
              <a:spLocks noChangeArrowheads="1"/>
            </p:cNvSpPr>
            <p:nvPr/>
          </p:nvSpPr>
          <p:spPr bwMode="auto">
            <a:xfrm>
              <a:off x="2776538" y="3867150"/>
              <a:ext cx="804862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400">
                  <a:latin typeface="Times New Roman" pitchFamily="18" charset="0"/>
                  <a:ea typeface="Arial Unicode MS" pitchFamily="34" charset="-128"/>
                  <a:cs typeface="Arial Unicode MS" pitchFamily="34" charset="-128"/>
                </a:rPr>
                <a:t>6d </a:t>
              </a:r>
              <a:r>
                <a:rPr lang="en-US" sz="1400" baseline="30000">
                  <a:latin typeface="Times New Roman" pitchFamily="18" charset="0"/>
                  <a:ea typeface="Arial Unicode MS" pitchFamily="34" charset="-128"/>
                  <a:cs typeface="Arial Unicode MS" pitchFamily="34" charset="-128"/>
                </a:rPr>
                <a:t>3</a:t>
              </a:r>
              <a:r>
                <a:rPr lang="en-US" sz="1400">
                  <a:latin typeface="Times New Roman" pitchFamily="18" charset="0"/>
                  <a:ea typeface="Arial Unicode MS" pitchFamily="34" charset="-128"/>
                  <a:cs typeface="Arial Unicode MS" pitchFamily="34" charset="-128"/>
                </a:rPr>
                <a:t>D</a:t>
              </a:r>
              <a:r>
                <a:rPr lang="en-US" sz="1400" baseline="-25000">
                  <a:latin typeface="Times New Roman" pitchFamily="18" charset="0"/>
                  <a:ea typeface="Arial Unicode MS" pitchFamily="34" charset="-128"/>
                  <a:cs typeface="Arial Unicode MS" pitchFamily="34" charset="-128"/>
                </a:rPr>
                <a:t>1</a:t>
              </a:r>
              <a:endParaRPr lang="en-US" sz="1400">
                <a:latin typeface="Symbol" pitchFamily="18" charset="2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04813" name="Line 13"/>
            <p:cNvSpPr>
              <a:spLocks noChangeShapeType="1"/>
            </p:cNvSpPr>
            <p:nvPr/>
          </p:nvSpPr>
          <p:spPr bwMode="auto">
            <a:xfrm>
              <a:off x="2774950" y="3867150"/>
              <a:ext cx="8064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14" name="Line 14"/>
            <p:cNvSpPr>
              <a:spLocks noChangeShapeType="1"/>
            </p:cNvSpPr>
            <p:nvPr/>
          </p:nvSpPr>
          <p:spPr bwMode="auto">
            <a:xfrm>
              <a:off x="1905000" y="3181350"/>
              <a:ext cx="990600" cy="609600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4815" name="Group 15"/>
            <p:cNvGrpSpPr>
              <a:grpSpLocks/>
            </p:cNvGrpSpPr>
            <p:nvPr/>
          </p:nvGrpSpPr>
          <p:grpSpPr bwMode="auto">
            <a:xfrm>
              <a:off x="1219200" y="514350"/>
              <a:ext cx="2514600" cy="3276600"/>
              <a:chOff x="1440" y="672"/>
              <a:chExt cx="1584" cy="2112"/>
            </a:xfrm>
          </p:grpSpPr>
          <p:sp>
            <p:nvSpPr>
              <p:cNvPr id="204816" name="Text Box 16"/>
              <p:cNvSpPr txBox="1">
                <a:spLocks noChangeArrowheads="1"/>
              </p:cNvSpPr>
              <p:nvPr/>
            </p:nvSpPr>
            <p:spPr bwMode="auto">
              <a:xfrm rot="2536509">
                <a:off x="2096" y="1234"/>
                <a:ext cx="582" cy="1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400" b="1">
                    <a:solidFill>
                      <a:srgbClr val="FF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Pump #1</a:t>
                </a:r>
              </a:p>
            </p:txBody>
          </p:sp>
          <p:sp>
            <p:nvSpPr>
              <p:cNvPr id="204817" name="Freeform 17"/>
              <p:cNvSpPr>
                <a:spLocks/>
              </p:cNvSpPr>
              <p:nvPr/>
            </p:nvSpPr>
            <p:spPr bwMode="auto">
              <a:xfrm>
                <a:off x="1440" y="672"/>
                <a:ext cx="1584" cy="2112"/>
              </a:xfrm>
              <a:custGeom>
                <a:avLst/>
                <a:gdLst>
                  <a:gd name="T0" fmla="*/ 0 w 2776"/>
                  <a:gd name="T1" fmla="*/ 0 h 2544"/>
                  <a:gd name="T2" fmla="*/ 2352 w 2776"/>
                  <a:gd name="T3" fmla="*/ 1488 h 2544"/>
                  <a:gd name="T4" fmla="*/ 2544 w 2776"/>
                  <a:gd name="T5" fmla="*/ 2544 h 2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76" h="2544">
                    <a:moveTo>
                      <a:pt x="0" y="0"/>
                    </a:moveTo>
                    <a:cubicBezTo>
                      <a:pt x="964" y="532"/>
                      <a:pt x="1928" y="1064"/>
                      <a:pt x="2352" y="1488"/>
                    </a:cubicBezTo>
                    <a:cubicBezTo>
                      <a:pt x="2776" y="1912"/>
                      <a:pt x="2660" y="2228"/>
                      <a:pt x="2544" y="2544"/>
                    </a:cubicBezTo>
                  </a:path>
                </a:pathLst>
              </a:custGeom>
              <a:noFill/>
              <a:ln w="38100" cap="flat" cmpd="sng">
                <a:solidFill>
                  <a:srgbClr val="FF0000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4818" name="Line 18"/>
            <p:cNvSpPr>
              <a:spLocks noChangeShapeType="1"/>
            </p:cNvSpPr>
            <p:nvPr/>
          </p:nvSpPr>
          <p:spPr bwMode="auto">
            <a:xfrm>
              <a:off x="457200" y="514350"/>
              <a:ext cx="0" cy="5410200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21" name="Rectangle 21"/>
            <p:cNvSpPr>
              <a:spLocks noChangeArrowheads="1"/>
            </p:cNvSpPr>
            <p:nvPr/>
          </p:nvSpPr>
          <p:spPr bwMode="auto">
            <a:xfrm>
              <a:off x="228600" y="228600"/>
              <a:ext cx="3505200" cy="609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22" name="Text Box 22"/>
            <p:cNvSpPr txBox="1">
              <a:spLocks noChangeArrowheads="1"/>
            </p:cNvSpPr>
            <p:nvPr/>
          </p:nvSpPr>
          <p:spPr bwMode="auto">
            <a:xfrm>
              <a:off x="228600" y="304800"/>
              <a:ext cx="80327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400">
                  <a:latin typeface="Arial" charset="0"/>
                  <a:ea typeface="Arial Unicode MS" pitchFamily="34" charset="-128"/>
                  <a:cs typeface="Arial Unicode MS" pitchFamily="34" charset="-128"/>
                </a:rPr>
                <a:t>7p </a:t>
              </a:r>
              <a:r>
                <a:rPr lang="en-US" sz="1400" baseline="30000">
                  <a:latin typeface="Arial" charset="0"/>
                  <a:ea typeface="Arial Unicode MS" pitchFamily="34" charset="-128"/>
                  <a:cs typeface="Arial Unicode MS" pitchFamily="34" charset="-128"/>
                </a:rPr>
                <a:t>1</a:t>
              </a:r>
              <a:r>
                <a:rPr lang="en-US" sz="1400">
                  <a:latin typeface="Arial" charset="0"/>
                  <a:ea typeface="Arial Unicode MS" pitchFamily="34" charset="-128"/>
                  <a:cs typeface="Arial Unicode MS" pitchFamily="34" charset="-128"/>
                </a:rPr>
                <a:t>P</a:t>
              </a:r>
              <a:r>
                <a:rPr lang="en-US" sz="1400" baseline="-25000">
                  <a:latin typeface="Arial" charset="0"/>
                  <a:ea typeface="Arial Unicode MS" pitchFamily="34" charset="-128"/>
                  <a:cs typeface="Arial Unicode MS" pitchFamily="34" charset="-128"/>
                </a:rPr>
                <a:t>1</a:t>
              </a:r>
              <a:endParaRPr lang="en-US" sz="1400">
                <a:latin typeface="Arial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04823" name="Text Box 23"/>
            <p:cNvSpPr txBox="1">
              <a:spLocks noChangeArrowheads="1"/>
            </p:cNvSpPr>
            <p:nvPr/>
          </p:nvSpPr>
          <p:spPr bwMode="auto">
            <a:xfrm rot="-4119053">
              <a:off x="226686" y="4583699"/>
              <a:ext cx="2181879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rPr>
                <a:t>Slow &amp; Trap</a:t>
              </a:r>
              <a:r>
                <a:rPr lang="en-US" sz="1600" b="1" dirty="0">
                  <a:solidFill>
                    <a:srgbClr val="FF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rPr>
                <a:t>, 714 nm</a:t>
              </a:r>
            </a:p>
          </p:txBody>
        </p:sp>
        <p:sp>
          <p:nvSpPr>
            <p:cNvPr id="204824" name="Text Box 24"/>
            <p:cNvSpPr txBox="1">
              <a:spLocks noChangeArrowheads="1"/>
            </p:cNvSpPr>
            <p:nvPr/>
          </p:nvSpPr>
          <p:spPr bwMode="auto">
            <a:xfrm>
              <a:off x="269875" y="6096000"/>
              <a:ext cx="8382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400">
                  <a:latin typeface="Arial" charset="0"/>
                  <a:ea typeface="Arial Unicode MS" pitchFamily="34" charset="-128"/>
                  <a:cs typeface="Arial Unicode MS" pitchFamily="34" charset="-128"/>
                </a:rPr>
                <a:t>7s</a:t>
              </a:r>
              <a:r>
                <a:rPr lang="en-US" sz="1400" baseline="30000">
                  <a:latin typeface="Arial" charset="0"/>
                  <a:ea typeface="Arial Unicode MS" pitchFamily="34" charset="-128"/>
                  <a:cs typeface="Arial Unicode MS" pitchFamily="34" charset="-128"/>
                </a:rPr>
                <a:t>2</a:t>
              </a:r>
              <a:r>
                <a:rPr lang="en-US" sz="1400">
                  <a:latin typeface="Arial" charset="0"/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US" sz="1400" baseline="30000">
                  <a:latin typeface="Arial" charset="0"/>
                  <a:ea typeface="Arial Unicode MS" pitchFamily="34" charset="-128"/>
                  <a:cs typeface="Arial Unicode MS" pitchFamily="34" charset="-128"/>
                </a:rPr>
                <a:t>1</a:t>
              </a:r>
              <a:r>
                <a:rPr lang="en-US" sz="1400">
                  <a:latin typeface="Arial" charset="0"/>
                  <a:ea typeface="Arial Unicode MS" pitchFamily="34" charset="-128"/>
                  <a:cs typeface="Arial Unicode MS" pitchFamily="34" charset="-128"/>
                </a:rPr>
                <a:t>S</a:t>
              </a:r>
              <a:r>
                <a:rPr lang="en-US" sz="1400" baseline="-25000">
                  <a:latin typeface="Arial" charset="0"/>
                  <a:ea typeface="Arial Unicode MS" pitchFamily="34" charset="-128"/>
                  <a:cs typeface="Arial Unicode MS" pitchFamily="34" charset="-128"/>
                </a:rPr>
                <a:t>0</a:t>
              </a:r>
              <a:endParaRPr lang="en-US" sz="1400">
                <a:latin typeface="Arial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04825" name="Text Box 25"/>
            <p:cNvSpPr txBox="1">
              <a:spLocks noChangeArrowheads="1"/>
            </p:cNvSpPr>
            <p:nvPr/>
          </p:nvSpPr>
          <p:spPr bwMode="auto">
            <a:xfrm>
              <a:off x="1489075" y="2895600"/>
              <a:ext cx="804863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400">
                  <a:latin typeface="Arial" charset="0"/>
                  <a:ea typeface="Arial Unicode MS" pitchFamily="34" charset="-128"/>
                  <a:cs typeface="Arial Unicode MS" pitchFamily="34" charset="-128"/>
                </a:rPr>
                <a:t>7p </a:t>
              </a:r>
              <a:r>
                <a:rPr lang="en-US" sz="1400" baseline="30000">
                  <a:latin typeface="Arial" charset="0"/>
                  <a:ea typeface="Arial Unicode MS" pitchFamily="34" charset="-128"/>
                  <a:cs typeface="Arial Unicode MS" pitchFamily="34" charset="-128"/>
                </a:rPr>
                <a:t>3</a:t>
              </a:r>
              <a:r>
                <a:rPr lang="en-US" sz="1400">
                  <a:latin typeface="Arial" charset="0"/>
                  <a:ea typeface="Arial Unicode MS" pitchFamily="34" charset="-128"/>
                  <a:cs typeface="Arial Unicode MS" pitchFamily="34" charset="-128"/>
                </a:rPr>
                <a:t>P</a:t>
              </a:r>
              <a:r>
                <a:rPr lang="en-US" sz="1400" baseline="-25000">
                  <a:latin typeface="Arial" charset="0"/>
                  <a:ea typeface="Arial Unicode MS" pitchFamily="34" charset="-128"/>
                  <a:cs typeface="Arial Unicode MS" pitchFamily="34" charset="-128"/>
                </a:rPr>
                <a:t>1</a:t>
              </a:r>
              <a:endParaRPr lang="en-US" sz="1400">
                <a:latin typeface="Arial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04827" name="Line 27"/>
            <p:cNvSpPr>
              <a:spLocks noChangeShapeType="1"/>
            </p:cNvSpPr>
            <p:nvPr/>
          </p:nvSpPr>
          <p:spPr bwMode="auto">
            <a:xfrm>
              <a:off x="269875" y="592138"/>
              <a:ext cx="1066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28" name="Text Box 28"/>
            <p:cNvSpPr txBox="1">
              <a:spLocks noChangeArrowheads="1"/>
            </p:cNvSpPr>
            <p:nvPr/>
          </p:nvSpPr>
          <p:spPr bwMode="auto">
            <a:xfrm>
              <a:off x="849313" y="2895600"/>
              <a:ext cx="715962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charset="0"/>
                  <a:ea typeface="Arial Unicode MS" pitchFamily="34" charset="-128"/>
                  <a:cs typeface="Arial Unicode MS" pitchFamily="34" charset="-128"/>
                </a:rPr>
                <a:t>420 ns</a:t>
              </a:r>
            </a:p>
          </p:txBody>
        </p:sp>
        <p:sp>
          <p:nvSpPr>
            <p:cNvPr id="204830" name="Line 30"/>
            <p:cNvSpPr>
              <a:spLocks noChangeShapeType="1"/>
            </p:cNvSpPr>
            <p:nvPr/>
          </p:nvSpPr>
          <p:spPr bwMode="auto">
            <a:xfrm flipV="1">
              <a:off x="650875" y="3276600"/>
              <a:ext cx="1066800" cy="280035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31" name="Line 31"/>
            <p:cNvSpPr>
              <a:spLocks noChangeShapeType="1"/>
            </p:cNvSpPr>
            <p:nvPr/>
          </p:nvSpPr>
          <p:spPr bwMode="auto">
            <a:xfrm>
              <a:off x="1489075" y="3244850"/>
              <a:ext cx="685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33" name="Line 33"/>
            <p:cNvSpPr>
              <a:spLocks noChangeShapeType="1"/>
            </p:cNvSpPr>
            <p:nvPr/>
          </p:nvSpPr>
          <p:spPr bwMode="auto">
            <a:xfrm>
              <a:off x="268288" y="6096000"/>
              <a:ext cx="68738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35" name="Text Box 35"/>
            <p:cNvSpPr txBox="1">
              <a:spLocks noChangeArrowheads="1"/>
            </p:cNvSpPr>
            <p:nvPr/>
          </p:nvSpPr>
          <p:spPr bwMode="auto">
            <a:xfrm>
              <a:off x="879475" y="304800"/>
              <a:ext cx="5334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400">
                  <a:latin typeface="Arial" charset="0"/>
                  <a:ea typeface="Arial Unicode MS" pitchFamily="34" charset="-128"/>
                  <a:cs typeface="Arial Unicode MS" pitchFamily="34" charset="-128"/>
                </a:rPr>
                <a:t>6 ns</a:t>
              </a:r>
            </a:p>
          </p:txBody>
        </p:sp>
        <p:sp>
          <p:nvSpPr>
            <p:cNvPr id="204838" name="Text Box 38"/>
            <p:cNvSpPr txBox="1">
              <a:spLocks noChangeArrowheads="1"/>
            </p:cNvSpPr>
            <p:nvPr/>
          </p:nvSpPr>
          <p:spPr bwMode="auto">
            <a:xfrm>
              <a:off x="2741613" y="3962400"/>
              <a:ext cx="804862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400">
                  <a:latin typeface="Times New Roman" pitchFamily="18" charset="0"/>
                  <a:ea typeface="Arial Unicode MS" pitchFamily="34" charset="-128"/>
                  <a:cs typeface="Arial Unicode MS" pitchFamily="34" charset="-128"/>
                </a:rPr>
                <a:t>6d </a:t>
              </a:r>
              <a:r>
                <a:rPr lang="en-US" sz="1400" baseline="30000">
                  <a:latin typeface="Times New Roman" pitchFamily="18" charset="0"/>
                  <a:ea typeface="Arial Unicode MS" pitchFamily="34" charset="-128"/>
                  <a:cs typeface="Arial Unicode MS" pitchFamily="34" charset="-128"/>
                </a:rPr>
                <a:t>3</a:t>
              </a:r>
              <a:r>
                <a:rPr lang="en-US" sz="1400">
                  <a:latin typeface="Times New Roman" pitchFamily="18" charset="0"/>
                  <a:ea typeface="Arial Unicode MS" pitchFamily="34" charset="-128"/>
                  <a:cs typeface="Arial Unicode MS" pitchFamily="34" charset="-128"/>
                </a:rPr>
                <a:t>D</a:t>
              </a:r>
              <a:r>
                <a:rPr lang="en-US" sz="1400" baseline="-25000">
                  <a:latin typeface="Times New Roman" pitchFamily="18" charset="0"/>
                  <a:ea typeface="Arial Unicode MS" pitchFamily="34" charset="-128"/>
                  <a:cs typeface="Arial Unicode MS" pitchFamily="34" charset="-128"/>
                </a:rPr>
                <a:t>1</a:t>
              </a:r>
              <a:endParaRPr lang="en-US" sz="1400">
                <a:latin typeface="Symbol" pitchFamily="18" charset="2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04839" name="Line 39"/>
            <p:cNvSpPr>
              <a:spLocks noChangeShapeType="1"/>
            </p:cNvSpPr>
            <p:nvPr/>
          </p:nvSpPr>
          <p:spPr bwMode="auto">
            <a:xfrm>
              <a:off x="2740025" y="3962400"/>
              <a:ext cx="8064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40" name="Line 40"/>
            <p:cNvSpPr>
              <a:spLocks noChangeShapeType="1"/>
            </p:cNvSpPr>
            <p:nvPr/>
          </p:nvSpPr>
          <p:spPr bwMode="auto">
            <a:xfrm>
              <a:off x="1870075" y="3276600"/>
              <a:ext cx="990600" cy="609600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4843" name="Group 43"/>
            <p:cNvGrpSpPr>
              <a:grpSpLocks/>
            </p:cNvGrpSpPr>
            <p:nvPr/>
          </p:nvGrpSpPr>
          <p:grpSpPr bwMode="auto">
            <a:xfrm>
              <a:off x="1143000" y="609600"/>
              <a:ext cx="2514600" cy="3276600"/>
              <a:chOff x="1440" y="672"/>
              <a:chExt cx="1584" cy="2112"/>
            </a:xfrm>
          </p:grpSpPr>
          <p:sp>
            <p:nvSpPr>
              <p:cNvPr id="204844" name="Text Box 44"/>
              <p:cNvSpPr txBox="1">
                <a:spLocks noChangeArrowheads="1"/>
              </p:cNvSpPr>
              <p:nvPr/>
            </p:nvSpPr>
            <p:spPr bwMode="auto">
              <a:xfrm rot="2536509">
                <a:off x="2096" y="1234"/>
                <a:ext cx="582" cy="1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400" b="1">
                    <a:solidFill>
                      <a:srgbClr val="FF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Pump #1</a:t>
                </a:r>
              </a:p>
            </p:txBody>
          </p:sp>
          <p:sp>
            <p:nvSpPr>
              <p:cNvPr id="204845" name="Freeform 45"/>
              <p:cNvSpPr>
                <a:spLocks/>
              </p:cNvSpPr>
              <p:nvPr/>
            </p:nvSpPr>
            <p:spPr bwMode="auto">
              <a:xfrm>
                <a:off x="1440" y="672"/>
                <a:ext cx="1584" cy="2112"/>
              </a:xfrm>
              <a:custGeom>
                <a:avLst/>
                <a:gdLst>
                  <a:gd name="T0" fmla="*/ 0 w 2776"/>
                  <a:gd name="T1" fmla="*/ 0 h 2544"/>
                  <a:gd name="T2" fmla="*/ 2352 w 2776"/>
                  <a:gd name="T3" fmla="*/ 1488 h 2544"/>
                  <a:gd name="T4" fmla="*/ 2544 w 2776"/>
                  <a:gd name="T5" fmla="*/ 2544 h 2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76" h="2544">
                    <a:moveTo>
                      <a:pt x="0" y="0"/>
                    </a:moveTo>
                    <a:cubicBezTo>
                      <a:pt x="964" y="532"/>
                      <a:pt x="1928" y="1064"/>
                      <a:pt x="2352" y="1488"/>
                    </a:cubicBezTo>
                    <a:cubicBezTo>
                      <a:pt x="2776" y="1912"/>
                      <a:pt x="2660" y="2228"/>
                      <a:pt x="2544" y="2544"/>
                    </a:cubicBezTo>
                  </a:path>
                </a:pathLst>
              </a:custGeom>
              <a:noFill/>
              <a:ln w="38100" cap="flat" cmpd="sng">
                <a:solidFill>
                  <a:srgbClr val="FF0000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4858" name="Line 58"/>
            <p:cNvSpPr>
              <a:spLocks noChangeShapeType="1"/>
            </p:cNvSpPr>
            <p:nvPr/>
          </p:nvSpPr>
          <p:spPr bwMode="auto">
            <a:xfrm>
              <a:off x="457200" y="609600"/>
              <a:ext cx="0" cy="5410200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26" name="Text Box 26"/>
            <p:cNvSpPr txBox="1">
              <a:spLocks noChangeArrowheads="1"/>
            </p:cNvSpPr>
            <p:nvPr/>
          </p:nvSpPr>
          <p:spPr bwMode="auto">
            <a:xfrm>
              <a:off x="879475" y="1905000"/>
              <a:ext cx="804863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400">
                  <a:latin typeface="Times New Roman" pitchFamily="18" charset="0"/>
                  <a:ea typeface="Arial Unicode MS" pitchFamily="34" charset="-128"/>
                  <a:cs typeface="Arial Unicode MS" pitchFamily="34" charset="-128"/>
                </a:rPr>
                <a:t>6d </a:t>
              </a:r>
              <a:r>
                <a:rPr lang="en-US" sz="1400" baseline="30000">
                  <a:latin typeface="Times New Roman" pitchFamily="18" charset="0"/>
                  <a:ea typeface="Arial Unicode MS" pitchFamily="34" charset="-128"/>
                  <a:cs typeface="Arial Unicode MS" pitchFamily="34" charset="-128"/>
                </a:rPr>
                <a:t>1</a:t>
              </a:r>
              <a:r>
                <a:rPr lang="en-US" sz="1400">
                  <a:latin typeface="Times New Roman" pitchFamily="18" charset="0"/>
                  <a:ea typeface="Arial Unicode MS" pitchFamily="34" charset="-128"/>
                  <a:cs typeface="Arial Unicode MS" pitchFamily="34" charset="-128"/>
                </a:rPr>
                <a:t>D</a:t>
              </a:r>
              <a:r>
                <a:rPr lang="en-US" sz="1400" baseline="-25000">
                  <a:latin typeface="Times New Roman" pitchFamily="18" charset="0"/>
                  <a:ea typeface="Arial Unicode MS" pitchFamily="34" charset="-128"/>
                  <a:cs typeface="Arial Unicode MS" pitchFamily="34" charset="-128"/>
                </a:rPr>
                <a:t>2</a:t>
              </a:r>
              <a:endParaRPr lang="en-US" sz="1400">
                <a:latin typeface="Symbol" pitchFamily="18" charset="2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04829" name="Text Box 29"/>
            <p:cNvSpPr txBox="1">
              <a:spLocks noChangeArrowheads="1"/>
            </p:cNvSpPr>
            <p:nvPr/>
          </p:nvSpPr>
          <p:spPr bwMode="auto">
            <a:xfrm>
              <a:off x="844550" y="2133600"/>
              <a:ext cx="72072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charset="0"/>
                  <a:ea typeface="Arial Unicode MS" pitchFamily="34" charset="-128"/>
                  <a:cs typeface="Arial Unicode MS" pitchFamily="34" charset="-128"/>
                </a:rPr>
                <a:t>430 </a:t>
              </a:r>
              <a:r>
                <a:rPr lang="en-US" sz="1400"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m</a:t>
              </a:r>
              <a:r>
                <a:rPr lang="en-US" sz="1400">
                  <a:latin typeface="Arial" charset="0"/>
                  <a:ea typeface="Arial Unicode MS" pitchFamily="34" charset="-128"/>
                  <a:cs typeface="Arial Unicode MS" pitchFamily="34" charset="-128"/>
                </a:rPr>
                <a:t>s</a:t>
              </a:r>
            </a:p>
          </p:txBody>
        </p:sp>
        <p:sp>
          <p:nvSpPr>
            <p:cNvPr id="204834" name="Line 34"/>
            <p:cNvSpPr>
              <a:spLocks noChangeShapeType="1"/>
            </p:cNvSpPr>
            <p:nvPr/>
          </p:nvSpPr>
          <p:spPr bwMode="auto">
            <a:xfrm>
              <a:off x="954088" y="1905000"/>
              <a:ext cx="68738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36" name="Text Box 36"/>
            <p:cNvSpPr txBox="1">
              <a:spLocks noChangeArrowheads="1"/>
            </p:cNvSpPr>
            <p:nvPr/>
          </p:nvSpPr>
          <p:spPr bwMode="auto">
            <a:xfrm>
              <a:off x="2513013" y="3352800"/>
              <a:ext cx="804862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400" dirty="0">
                  <a:latin typeface="Times New Roman" pitchFamily="18" charset="0"/>
                  <a:ea typeface="Arial Unicode MS" pitchFamily="34" charset="-128"/>
                  <a:cs typeface="Arial Unicode MS" pitchFamily="34" charset="-128"/>
                </a:rPr>
                <a:t>6d </a:t>
              </a:r>
              <a:r>
                <a:rPr lang="en-US" sz="1400" baseline="30000" dirty="0">
                  <a:latin typeface="Times New Roman" pitchFamily="18" charset="0"/>
                  <a:ea typeface="Arial Unicode MS" pitchFamily="34" charset="-128"/>
                  <a:cs typeface="Arial Unicode MS" pitchFamily="34" charset="-128"/>
                </a:rPr>
                <a:t>3</a:t>
              </a:r>
              <a:r>
                <a:rPr lang="en-US" sz="1400" dirty="0">
                  <a:latin typeface="Times New Roman" pitchFamily="18" charset="0"/>
                  <a:ea typeface="Arial Unicode MS" pitchFamily="34" charset="-128"/>
                  <a:cs typeface="Arial Unicode MS" pitchFamily="34" charset="-128"/>
                </a:rPr>
                <a:t>D</a:t>
              </a:r>
              <a:r>
                <a:rPr lang="en-US" sz="1400" baseline="-25000" dirty="0">
                  <a:latin typeface="Times New Roman" pitchFamily="18" charset="0"/>
                  <a:ea typeface="Arial Unicode MS" pitchFamily="34" charset="-128"/>
                  <a:cs typeface="Arial Unicode MS" pitchFamily="34" charset="-128"/>
                </a:rPr>
                <a:t>2</a:t>
              </a:r>
              <a:endParaRPr lang="en-US" sz="1400" dirty="0">
                <a:latin typeface="Symbol" pitchFamily="18" charset="2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04837" name="Line 37"/>
            <p:cNvSpPr>
              <a:spLocks noChangeShapeType="1"/>
            </p:cNvSpPr>
            <p:nvPr/>
          </p:nvSpPr>
          <p:spPr bwMode="auto">
            <a:xfrm>
              <a:off x="2478088" y="3352800"/>
              <a:ext cx="68738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99273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4" name="Text Box 54"/>
          <p:cNvSpPr txBox="1">
            <a:spLocks noChangeArrowheads="1"/>
          </p:cNvSpPr>
          <p:nvPr/>
        </p:nvSpPr>
        <p:spPr bwMode="auto">
          <a:xfrm>
            <a:off x="3886200" y="2590800"/>
            <a:ext cx="4592155" cy="350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25000"/>
              </a:lnSpc>
            </a:pPr>
            <a:r>
              <a:rPr lang="en-US" sz="2000" dirty="0" smtClean="0"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rPr>
              <a:t>Scheme</a:t>
            </a:r>
          </a:p>
          <a:p>
            <a:pPr marL="169863" indent="-169863" eaLnBrk="1" hangingPunct="1">
              <a:lnSpc>
                <a:spcPct val="125000"/>
              </a:lnSpc>
              <a:buFont typeface="Arial" pitchFamily="34" charset="0"/>
              <a:buChar char="•"/>
            </a:pPr>
            <a:r>
              <a:rPr lang="en-US" sz="1800" dirty="0" smtClean="0"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en-US" sz="1800" baseline="30000" dirty="0" smtClean="0"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rPr>
              <a:t>st</a:t>
            </a:r>
            <a:r>
              <a:rPr lang="en-US" sz="1800" dirty="0" smtClean="0"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rPr>
              <a:t> slowing </a:t>
            </a:r>
            <a:r>
              <a:rPr lang="en-US" sz="1800" dirty="0"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rPr>
              <a:t>laser: 483 nm (strong</a:t>
            </a:r>
            <a:r>
              <a:rPr lang="en-US" sz="1800" dirty="0" smtClean="0"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rPr>
              <a:t>)</a:t>
            </a:r>
            <a:endParaRPr lang="en-US" sz="1800" dirty="0">
              <a:latin typeface="Calibri" panose="020F05020202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69863" indent="-169863" eaLnBrk="1" hangingPunct="1">
              <a:lnSpc>
                <a:spcPct val="125000"/>
              </a:lnSpc>
              <a:buFontTx/>
              <a:buChar char="•"/>
            </a:pPr>
            <a:r>
              <a:rPr lang="en-US" sz="1800" dirty="0" smtClean="0"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1800" baseline="30000" dirty="0" smtClean="0"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rPr>
              <a:t>nd</a:t>
            </a:r>
            <a:r>
              <a:rPr lang="en-US" sz="1800" dirty="0" smtClean="0"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rPr>
              <a:t> slowing </a:t>
            </a:r>
            <a:r>
              <a:rPr lang="en-US" sz="1800" dirty="0"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rPr>
              <a:t>laser: 714 </a:t>
            </a:r>
            <a:r>
              <a:rPr lang="en-US" sz="1800" dirty="0" smtClean="0"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rPr>
              <a:t>nm</a:t>
            </a:r>
          </a:p>
          <a:p>
            <a:pPr marL="169863" indent="-169863" eaLnBrk="1" hangingPunct="1">
              <a:lnSpc>
                <a:spcPct val="125000"/>
              </a:lnSpc>
              <a:buFontTx/>
              <a:buChar char="•"/>
            </a:pPr>
            <a:r>
              <a:rPr lang="en-US" sz="1800" dirty="0" smtClean="0"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rPr>
              <a:t>3 </a:t>
            </a:r>
            <a:r>
              <a:rPr lang="en-US" sz="1800" dirty="0" err="1"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rPr>
              <a:t>repumpers</a:t>
            </a:r>
            <a:r>
              <a:rPr lang="en-US" sz="1800" dirty="0"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rPr>
              <a:t>: 1428 nm, 1488 nm, 2.75 </a:t>
            </a:r>
            <a:r>
              <a:rPr lang="en-US" sz="1800" dirty="0" smtClean="0"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rPr>
              <a:t>mm</a:t>
            </a:r>
          </a:p>
          <a:p>
            <a:pPr marL="169863" indent="-169863" eaLnBrk="1" hangingPunct="1">
              <a:lnSpc>
                <a:spcPct val="125000"/>
              </a:lnSpc>
              <a:buFontTx/>
              <a:buChar char="•"/>
            </a:pPr>
            <a:r>
              <a:rPr lang="en-US" sz="1800" baseline="30000" dirty="0" smtClean="0"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rPr>
              <a:t>171</a:t>
            </a:r>
            <a:r>
              <a:rPr lang="en-US" sz="1800" dirty="0" smtClean="0"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rPr>
              <a:t>Yb </a:t>
            </a:r>
            <a:r>
              <a:rPr lang="en-US" sz="1800" dirty="0"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rPr>
              <a:t>as </a:t>
            </a:r>
            <a:r>
              <a:rPr lang="en-US" sz="1800" dirty="0" smtClean="0"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rPr>
              <a:t>co-magnetometer</a:t>
            </a:r>
          </a:p>
          <a:p>
            <a:pPr eaLnBrk="1" hangingPunct="1">
              <a:lnSpc>
                <a:spcPct val="125000"/>
              </a:lnSpc>
            </a:pPr>
            <a:r>
              <a:rPr lang="en-US" sz="1800" dirty="0" smtClean="0">
                <a:solidFill>
                  <a:srgbClr val="0000FF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rPr>
              <a:t>    * </a:t>
            </a:r>
            <a:r>
              <a:rPr lang="en-US" sz="1800" baseline="30000" dirty="0" smtClean="0">
                <a:solidFill>
                  <a:srgbClr val="0000FF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rPr>
              <a:t>225</a:t>
            </a:r>
            <a:r>
              <a:rPr lang="en-US" sz="1800" dirty="0" smtClean="0">
                <a:solidFill>
                  <a:srgbClr val="0000FF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rPr>
              <a:t>Ra and </a:t>
            </a:r>
            <a:r>
              <a:rPr lang="en-US" sz="1800" baseline="30000" dirty="0" smtClean="0">
                <a:solidFill>
                  <a:srgbClr val="0000FF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rPr>
              <a:t>171</a:t>
            </a:r>
            <a:r>
              <a:rPr lang="en-US" sz="1800" dirty="0" smtClean="0">
                <a:solidFill>
                  <a:srgbClr val="0000FF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rPr>
              <a:t>Yb trapped, &lt; 50 mm apart</a:t>
            </a:r>
          </a:p>
          <a:p>
            <a:pPr eaLnBrk="1" hangingPunct="1">
              <a:lnSpc>
                <a:spcPct val="125000"/>
              </a:lnSpc>
            </a:pPr>
            <a:endParaRPr lang="en-US" sz="1000" dirty="0" smtClean="0">
              <a:latin typeface="Calibri" panose="020F05020202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25000"/>
              </a:lnSpc>
            </a:pPr>
            <a:r>
              <a:rPr lang="en-US" sz="2000" dirty="0" smtClean="0"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rPr>
              <a:t>Benefits</a:t>
            </a:r>
          </a:p>
          <a:p>
            <a:pPr marL="169863" indent="-169863">
              <a:lnSpc>
                <a:spcPct val="130000"/>
              </a:lnSpc>
              <a:buFontTx/>
              <a:buChar char="•"/>
            </a:pPr>
            <a:r>
              <a:rPr lang="en-US" sz="1800" dirty="0" smtClean="0">
                <a:latin typeface="Calibri" panose="020F0502020204030204" pitchFamily="34" charset="0"/>
                <a:ea typeface="Arial Unicode MS" pitchFamily="34" charset="-128"/>
                <a:cs typeface="Arial" pitchFamily="34" charset="0"/>
              </a:rPr>
              <a:t>100 </a:t>
            </a:r>
            <a:r>
              <a:rPr lang="en-US" sz="1800" dirty="0">
                <a:latin typeface="Calibri" panose="020F0502020204030204" pitchFamily="34" charset="0"/>
                <a:ea typeface="Arial Unicode MS" pitchFamily="34" charset="-128"/>
                <a:cs typeface="Arial" pitchFamily="34" charset="0"/>
              </a:rPr>
              <a:t>times more </a:t>
            </a:r>
            <a:r>
              <a:rPr lang="en-US" sz="1800" dirty="0" smtClean="0">
                <a:latin typeface="Calibri" panose="020F0502020204030204" pitchFamily="34" charset="0"/>
                <a:ea typeface="Arial Unicode MS" pitchFamily="34" charset="-128"/>
                <a:cs typeface="Arial" pitchFamily="34" charset="0"/>
              </a:rPr>
              <a:t>atoms in the trap</a:t>
            </a:r>
            <a:endParaRPr lang="en-US" sz="1800" dirty="0">
              <a:latin typeface="Calibri" panose="020F0502020204030204" pitchFamily="34" charset="0"/>
              <a:ea typeface="Arial Unicode MS" pitchFamily="34" charset="-128"/>
              <a:cs typeface="Arial" pitchFamily="34" charset="0"/>
            </a:endParaRPr>
          </a:p>
          <a:p>
            <a:pPr marL="169863" indent="-169863">
              <a:lnSpc>
                <a:spcPct val="130000"/>
              </a:lnSpc>
              <a:buFontTx/>
              <a:buChar char="•"/>
            </a:pPr>
            <a:r>
              <a:rPr lang="en-US" sz="1800" dirty="0" smtClean="0">
                <a:latin typeface="Calibri" panose="020F0502020204030204" pitchFamily="34" charset="0"/>
                <a:ea typeface="Arial Unicode MS" pitchFamily="34" charset="-128"/>
                <a:cs typeface="Arial" pitchFamily="34" charset="0"/>
              </a:rPr>
              <a:t>Improved </a:t>
            </a:r>
            <a:r>
              <a:rPr lang="en-US" sz="1800" dirty="0">
                <a:latin typeface="Calibri" panose="020F0502020204030204" pitchFamily="34" charset="0"/>
                <a:ea typeface="Arial Unicode MS" pitchFamily="34" charset="-128"/>
                <a:cs typeface="Arial" pitchFamily="34" charset="0"/>
              </a:rPr>
              <a:t>control on </a:t>
            </a:r>
            <a:r>
              <a:rPr lang="en-US" sz="1800" dirty="0" smtClean="0">
                <a:latin typeface="Calibri" panose="020F0502020204030204" pitchFamily="34" charset="0"/>
                <a:ea typeface="Arial Unicode MS" pitchFamily="34" charset="-128"/>
                <a:cs typeface="Arial" pitchFamily="34" charset="0"/>
              </a:rPr>
              <a:t>systematic uncertainties</a:t>
            </a:r>
            <a:endParaRPr lang="en-US" sz="1800" dirty="0">
              <a:latin typeface="Calibri" panose="020F0502020204030204" pitchFamily="34" charset="0"/>
              <a:ea typeface="Arial Unicode MS" pitchFamily="34" charset="-128"/>
              <a:cs typeface="Arial" pitchFamily="34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228600" y="285750"/>
            <a:ext cx="3505200" cy="6191250"/>
            <a:chOff x="228600" y="57150"/>
            <a:chExt cx="3505200" cy="6191250"/>
          </a:xfrm>
        </p:grpSpPr>
        <p:sp>
          <p:nvSpPr>
            <p:cNvPr id="49" name="Text Box 2"/>
            <p:cNvSpPr txBox="1">
              <a:spLocks noChangeArrowheads="1"/>
            </p:cNvSpPr>
            <p:nvPr/>
          </p:nvSpPr>
          <p:spPr bwMode="auto">
            <a:xfrm>
              <a:off x="263525" y="57150"/>
              <a:ext cx="80327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400">
                  <a:latin typeface="Arial" charset="0"/>
                  <a:ea typeface="Arial Unicode MS" pitchFamily="34" charset="-128"/>
                  <a:cs typeface="Arial Unicode MS" pitchFamily="34" charset="-128"/>
                </a:rPr>
                <a:t>7p </a:t>
              </a:r>
              <a:r>
                <a:rPr lang="en-US" sz="1400" baseline="30000">
                  <a:latin typeface="Arial" charset="0"/>
                  <a:ea typeface="Arial Unicode MS" pitchFamily="34" charset="-128"/>
                  <a:cs typeface="Arial Unicode MS" pitchFamily="34" charset="-128"/>
                </a:rPr>
                <a:t>1</a:t>
              </a:r>
              <a:r>
                <a:rPr lang="en-US" sz="1400">
                  <a:latin typeface="Arial" charset="0"/>
                  <a:ea typeface="Arial Unicode MS" pitchFamily="34" charset="-128"/>
                  <a:cs typeface="Arial Unicode MS" pitchFamily="34" charset="-128"/>
                </a:rPr>
                <a:t>P</a:t>
              </a:r>
              <a:r>
                <a:rPr lang="en-US" sz="1400" baseline="-25000">
                  <a:latin typeface="Arial" charset="0"/>
                  <a:ea typeface="Arial Unicode MS" pitchFamily="34" charset="-128"/>
                  <a:cs typeface="Arial Unicode MS" pitchFamily="34" charset="-128"/>
                </a:rPr>
                <a:t>1</a:t>
              </a:r>
              <a:endParaRPr lang="en-US" sz="1400">
                <a:latin typeface="Arial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51" name="Text Box 3"/>
            <p:cNvSpPr txBox="1">
              <a:spLocks noChangeArrowheads="1"/>
            </p:cNvSpPr>
            <p:nvPr/>
          </p:nvSpPr>
          <p:spPr bwMode="auto">
            <a:xfrm rot="-4119053">
              <a:off x="636587" y="4265613"/>
              <a:ext cx="1438275" cy="3365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FF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rPr>
                <a:t>Trap, 714 nm</a:t>
              </a:r>
            </a:p>
          </p:txBody>
        </p:sp>
        <p:sp>
          <p:nvSpPr>
            <p:cNvPr id="52" name="Text Box 4"/>
            <p:cNvSpPr txBox="1">
              <a:spLocks noChangeArrowheads="1"/>
            </p:cNvSpPr>
            <p:nvPr/>
          </p:nvSpPr>
          <p:spPr bwMode="auto">
            <a:xfrm>
              <a:off x="304800" y="5848350"/>
              <a:ext cx="8382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400">
                  <a:latin typeface="Arial" charset="0"/>
                  <a:ea typeface="Arial Unicode MS" pitchFamily="34" charset="-128"/>
                  <a:cs typeface="Arial Unicode MS" pitchFamily="34" charset="-128"/>
                </a:rPr>
                <a:t>7s</a:t>
              </a:r>
              <a:r>
                <a:rPr lang="en-US" sz="1400" baseline="30000">
                  <a:latin typeface="Arial" charset="0"/>
                  <a:ea typeface="Arial Unicode MS" pitchFamily="34" charset="-128"/>
                  <a:cs typeface="Arial Unicode MS" pitchFamily="34" charset="-128"/>
                </a:rPr>
                <a:t>2</a:t>
              </a:r>
              <a:r>
                <a:rPr lang="en-US" sz="1400">
                  <a:latin typeface="Arial" charset="0"/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US" sz="1400" baseline="30000">
                  <a:latin typeface="Arial" charset="0"/>
                  <a:ea typeface="Arial Unicode MS" pitchFamily="34" charset="-128"/>
                  <a:cs typeface="Arial Unicode MS" pitchFamily="34" charset="-128"/>
                </a:rPr>
                <a:t>1</a:t>
              </a:r>
              <a:r>
                <a:rPr lang="en-US" sz="1400">
                  <a:latin typeface="Arial" charset="0"/>
                  <a:ea typeface="Arial Unicode MS" pitchFamily="34" charset="-128"/>
                  <a:cs typeface="Arial Unicode MS" pitchFamily="34" charset="-128"/>
                </a:rPr>
                <a:t>S</a:t>
              </a:r>
              <a:r>
                <a:rPr lang="en-US" sz="1400" baseline="-25000">
                  <a:latin typeface="Arial" charset="0"/>
                  <a:ea typeface="Arial Unicode MS" pitchFamily="34" charset="-128"/>
                  <a:cs typeface="Arial Unicode MS" pitchFamily="34" charset="-128"/>
                </a:rPr>
                <a:t>0</a:t>
              </a:r>
              <a:endParaRPr lang="en-US" sz="1400">
                <a:latin typeface="Arial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53" name="Text Box 5"/>
            <p:cNvSpPr txBox="1">
              <a:spLocks noChangeArrowheads="1"/>
            </p:cNvSpPr>
            <p:nvPr/>
          </p:nvSpPr>
          <p:spPr bwMode="auto">
            <a:xfrm>
              <a:off x="1524000" y="2647950"/>
              <a:ext cx="804863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400">
                  <a:latin typeface="Arial" charset="0"/>
                  <a:ea typeface="Arial Unicode MS" pitchFamily="34" charset="-128"/>
                  <a:cs typeface="Arial Unicode MS" pitchFamily="34" charset="-128"/>
                </a:rPr>
                <a:t>7p </a:t>
              </a:r>
              <a:r>
                <a:rPr lang="en-US" sz="1400" baseline="30000">
                  <a:latin typeface="Arial" charset="0"/>
                  <a:ea typeface="Arial Unicode MS" pitchFamily="34" charset="-128"/>
                  <a:cs typeface="Arial Unicode MS" pitchFamily="34" charset="-128"/>
                </a:rPr>
                <a:t>3</a:t>
              </a:r>
              <a:r>
                <a:rPr lang="en-US" sz="1400">
                  <a:latin typeface="Arial" charset="0"/>
                  <a:ea typeface="Arial Unicode MS" pitchFamily="34" charset="-128"/>
                  <a:cs typeface="Arial Unicode MS" pitchFamily="34" charset="-128"/>
                </a:rPr>
                <a:t>P</a:t>
              </a:r>
              <a:r>
                <a:rPr lang="en-US" sz="1400" baseline="-25000">
                  <a:latin typeface="Arial" charset="0"/>
                  <a:ea typeface="Arial Unicode MS" pitchFamily="34" charset="-128"/>
                  <a:cs typeface="Arial Unicode MS" pitchFamily="34" charset="-128"/>
                </a:rPr>
                <a:t>1</a:t>
              </a:r>
              <a:endParaRPr lang="en-US" sz="1400">
                <a:latin typeface="Arial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54" name="Line 6"/>
            <p:cNvSpPr>
              <a:spLocks noChangeShapeType="1"/>
            </p:cNvSpPr>
            <p:nvPr/>
          </p:nvSpPr>
          <p:spPr bwMode="auto">
            <a:xfrm>
              <a:off x="304800" y="344488"/>
              <a:ext cx="1066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Text Box 7"/>
            <p:cNvSpPr txBox="1">
              <a:spLocks noChangeArrowheads="1"/>
            </p:cNvSpPr>
            <p:nvPr/>
          </p:nvSpPr>
          <p:spPr bwMode="auto">
            <a:xfrm>
              <a:off x="884238" y="2647950"/>
              <a:ext cx="715962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charset="0"/>
                  <a:ea typeface="Arial Unicode MS" pitchFamily="34" charset="-128"/>
                  <a:cs typeface="Arial Unicode MS" pitchFamily="34" charset="-128"/>
                </a:rPr>
                <a:t>420 ns</a:t>
              </a:r>
            </a:p>
          </p:txBody>
        </p:sp>
        <p:sp>
          <p:nvSpPr>
            <p:cNvPr id="56" name="Line 8"/>
            <p:cNvSpPr>
              <a:spLocks noChangeShapeType="1"/>
            </p:cNvSpPr>
            <p:nvPr/>
          </p:nvSpPr>
          <p:spPr bwMode="auto">
            <a:xfrm flipV="1">
              <a:off x="685800" y="3028950"/>
              <a:ext cx="1066800" cy="280035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Line 9"/>
            <p:cNvSpPr>
              <a:spLocks noChangeShapeType="1"/>
            </p:cNvSpPr>
            <p:nvPr/>
          </p:nvSpPr>
          <p:spPr bwMode="auto">
            <a:xfrm>
              <a:off x="1524000" y="2997200"/>
              <a:ext cx="685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Line 10"/>
            <p:cNvSpPr>
              <a:spLocks noChangeShapeType="1"/>
            </p:cNvSpPr>
            <p:nvPr/>
          </p:nvSpPr>
          <p:spPr bwMode="auto">
            <a:xfrm>
              <a:off x="303213" y="5848350"/>
              <a:ext cx="68738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Text Box 11"/>
            <p:cNvSpPr txBox="1">
              <a:spLocks noChangeArrowheads="1"/>
            </p:cNvSpPr>
            <p:nvPr/>
          </p:nvSpPr>
          <p:spPr bwMode="auto">
            <a:xfrm>
              <a:off x="914400" y="57150"/>
              <a:ext cx="5334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400">
                  <a:latin typeface="Arial" charset="0"/>
                  <a:ea typeface="Arial Unicode MS" pitchFamily="34" charset="-128"/>
                  <a:cs typeface="Arial Unicode MS" pitchFamily="34" charset="-128"/>
                </a:rPr>
                <a:t>6 ns</a:t>
              </a:r>
            </a:p>
          </p:txBody>
        </p:sp>
        <p:sp>
          <p:nvSpPr>
            <p:cNvPr id="61" name="Text Box 12"/>
            <p:cNvSpPr txBox="1">
              <a:spLocks noChangeArrowheads="1"/>
            </p:cNvSpPr>
            <p:nvPr/>
          </p:nvSpPr>
          <p:spPr bwMode="auto">
            <a:xfrm>
              <a:off x="2776538" y="3714750"/>
              <a:ext cx="804862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400">
                  <a:latin typeface="Times New Roman" pitchFamily="18" charset="0"/>
                  <a:ea typeface="Arial Unicode MS" pitchFamily="34" charset="-128"/>
                  <a:cs typeface="Arial Unicode MS" pitchFamily="34" charset="-128"/>
                </a:rPr>
                <a:t>6d </a:t>
              </a:r>
              <a:r>
                <a:rPr lang="en-US" sz="1400" baseline="30000">
                  <a:latin typeface="Times New Roman" pitchFamily="18" charset="0"/>
                  <a:ea typeface="Arial Unicode MS" pitchFamily="34" charset="-128"/>
                  <a:cs typeface="Arial Unicode MS" pitchFamily="34" charset="-128"/>
                </a:rPr>
                <a:t>3</a:t>
              </a:r>
              <a:r>
                <a:rPr lang="en-US" sz="1400">
                  <a:latin typeface="Times New Roman" pitchFamily="18" charset="0"/>
                  <a:ea typeface="Arial Unicode MS" pitchFamily="34" charset="-128"/>
                  <a:cs typeface="Arial Unicode MS" pitchFamily="34" charset="-128"/>
                </a:rPr>
                <a:t>D</a:t>
              </a:r>
              <a:r>
                <a:rPr lang="en-US" sz="1400" baseline="-25000">
                  <a:latin typeface="Times New Roman" pitchFamily="18" charset="0"/>
                  <a:ea typeface="Arial Unicode MS" pitchFamily="34" charset="-128"/>
                  <a:cs typeface="Arial Unicode MS" pitchFamily="34" charset="-128"/>
                </a:rPr>
                <a:t>1</a:t>
              </a:r>
              <a:endParaRPr lang="en-US" sz="1400">
                <a:latin typeface="Symbol" pitchFamily="18" charset="2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62" name="Line 13"/>
            <p:cNvSpPr>
              <a:spLocks noChangeShapeType="1"/>
            </p:cNvSpPr>
            <p:nvPr/>
          </p:nvSpPr>
          <p:spPr bwMode="auto">
            <a:xfrm>
              <a:off x="2774950" y="3714750"/>
              <a:ext cx="8064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Line 14"/>
            <p:cNvSpPr>
              <a:spLocks noChangeShapeType="1"/>
            </p:cNvSpPr>
            <p:nvPr/>
          </p:nvSpPr>
          <p:spPr bwMode="auto">
            <a:xfrm>
              <a:off x="1905000" y="3028950"/>
              <a:ext cx="990600" cy="609600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5" name="Group 15"/>
            <p:cNvGrpSpPr>
              <a:grpSpLocks/>
            </p:cNvGrpSpPr>
            <p:nvPr/>
          </p:nvGrpSpPr>
          <p:grpSpPr bwMode="auto">
            <a:xfrm>
              <a:off x="1219200" y="361950"/>
              <a:ext cx="2514600" cy="3276600"/>
              <a:chOff x="1440" y="672"/>
              <a:chExt cx="1584" cy="2112"/>
            </a:xfrm>
          </p:grpSpPr>
          <p:sp>
            <p:nvSpPr>
              <p:cNvPr id="103" name="Text Box 16"/>
              <p:cNvSpPr txBox="1">
                <a:spLocks noChangeArrowheads="1"/>
              </p:cNvSpPr>
              <p:nvPr/>
            </p:nvSpPr>
            <p:spPr bwMode="auto">
              <a:xfrm rot="2536509">
                <a:off x="2096" y="1234"/>
                <a:ext cx="582" cy="1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400" b="1">
                    <a:solidFill>
                      <a:srgbClr val="FF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Pump #1</a:t>
                </a:r>
              </a:p>
            </p:txBody>
          </p:sp>
          <p:sp>
            <p:nvSpPr>
              <p:cNvPr id="104" name="Freeform 17"/>
              <p:cNvSpPr>
                <a:spLocks/>
              </p:cNvSpPr>
              <p:nvPr/>
            </p:nvSpPr>
            <p:spPr bwMode="auto">
              <a:xfrm>
                <a:off x="1440" y="672"/>
                <a:ext cx="1584" cy="2112"/>
              </a:xfrm>
              <a:custGeom>
                <a:avLst/>
                <a:gdLst>
                  <a:gd name="T0" fmla="*/ 0 w 2776"/>
                  <a:gd name="T1" fmla="*/ 0 h 2544"/>
                  <a:gd name="T2" fmla="*/ 2352 w 2776"/>
                  <a:gd name="T3" fmla="*/ 1488 h 2544"/>
                  <a:gd name="T4" fmla="*/ 2544 w 2776"/>
                  <a:gd name="T5" fmla="*/ 2544 h 2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76" h="2544">
                    <a:moveTo>
                      <a:pt x="0" y="0"/>
                    </a:moveTo>
                    <a:cubicBezTo>
                      <a:pt x="964" y="532"/>
                      <a:pt x="1928" y="1064"/>
                      <a:pt x="2352" y="1488"/>
                    </a:cubicBezTo>
                    <a:cubicBezTo>
                      <a:pt x="2776" y="1912"/>
                      <a:pt x="2660" y="2228"/>
                      <a:pt x="2544" y="2544"/>
                    </a:cubicBezTo>
                  </a:path>
                </a:pathLst>
              </a:custGeom>
              <a:noFill/>
              <a:ln w="38100" cap="flat" cmpd="sng">
                <a:solidFill>
                  <a:srgbClr val="FF0000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6" name="Line 18"/>
            <p:cNvSpPr>
              <a:spLocks noChangeShapeType="1"/>
            </p:cNvSpPr>
            <p:nvPr/>
          </p:nvSpPr>
          <p:spPr bwMode="auto">
            <a:xfrm>
              <a:off x="457200" y="361950"/>
              <a:ext cx="0" cy="5410200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Rectangle 21"/>
            <p:cNvSpPr>
              <a:spLocks noChangeArrowheads="1"/>
            </p:cNvSpPr>
            <p:nvPr/>
          </p:nvSpPr>
          <p:spPr bwMode="auto">
            <a:xfrm>
              <a:off x="228600" y="76200"/>
              <a:ext cx="3505200" cy="609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Text Box 22"/>
            <p:cNvSpPr txBox="1">
              <a:spLocks noChangeArrowheads="1"/>
            </p:cNvSpPr>
            <p:nvPr/>
          </p:nvSpPr>
          <p:spPr bwMode="auto">
            <a:xfrm>
              <a:off x="228600" y="152400"/>
              <a:ext cx="80327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400">
                  <a:latin typeface="Arial" charset="0"/>
                  <a:ea typeface="Arial Unicode MS" pitchFamily="34" charset="-128"/>
                  <a:cs typeface="Arial Unicode MS" pitchFamily="34" charset="-128"/>
                </a:rPr>
                <a:t>7p </a:t>
              </a:r>
              <a:r>
                <a:rPr lang="en-US" sz="1400" baseline="30000">
                  <a:latin typeface="Arial" charset="0"/>
                  <a:ea typeface="Arial Unicode MS" pitchFamily="34" charset="-128"/>
                  <a:cs typeface="Arial Unicode MS" pitchFamily="34" charset="-128"/>
                </a:rPr>
                <a:t>1</a:t>
              </a:r>
              <a:r>
                <a:rPr lang="en-US" sz="1400">
                  <a:latin typeface="Arial" charset="0"/>
                  <a:ea typeface="Arial Unicode MS" pitchFamily="34" charset="-128"/>
                  <a:cs typeface="Arial Unicode MS" pitchFamily="34" charset="-128"/>
                </a:rPr>
                <a:t>P</a:t>
              </a:r>
              <a:r>
                <a:rPr lang="en-US" sz="1400" baseline="-25000">
                  <a:latin typeface="Arial" charset="0"/>
                  <a:ea typeface="Arial Unicode MS" pitchFamily="34" charset="-128"/>
                  <a:cs typeface="Arial Unicode MS" pitchFamily="34" charset="-128"/>
                </a:rPr>
                <a:t>1</a:t>
              </a:r>
              <a:endParaRPr lang="en-US" sz="1400">
                <a:latin typeface="Arial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69" name="Text Box 23"/>
            <p:cNvSpPr txBox="1">
              <a:spLocks noChangeArrowheads="1"/>
            </p:cNvSpPr>
            <p:nvPr/>
          </p:nvSpPr>
          <p:spPr bwMode="auto">
            <a:xfrm rot="-4119053">
              <a:off x="226686" y="4431299"/>
              <a:ext cx="2181879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rPr>
                <a:t>Slow &amp; Trap</a:t>
              </a:r>
              <a:r>
                <a:rPr lang="en-US" sz="1600" b="1" dirty="0">
                  <a:solidFill>
                    <a:srgbClr val="FF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rPr>
                <a:t>, 714 nm</a:t>
              </a:r>
            </a:p>
          </p:txBody>
        </p:sp>
        <p:sp>
          <p:nvSpPr>
            <p:cNvPr id="70" name="Text Box 24"/>
            <p:cNvSpPr txBox="1">
              <a:spLocks noChangeArrowheads="1"/>
            </p:cNvSpPr>
            <p:nvPr/>
          </p:nvSpPr>
          <p:spPr bwMode="auto">
            <a:xfrm>
              <a:off x="269875" y="5943600"/>
              <a:ext cx="8382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400">
                  <a:latin typeface="Arial" charset="0"/>
                  <a:ea typeface="Arial Unicode MS" pitchFamily="34" charset="-128"/>
                  <a:cs typeface="Arial Unicode MS" pitchFamily="34" charset="-128"/>
                </a:rPr>
                <a:t>7s</a:t>
              </a:r>
              <a:r>
                <a:rPr lang="en-US" sz="1400" baseline="30000">
                  <a:latin typeface="Arial" charset="0"/>
                  <a:ea typeface="Arial Unicode MS" pitchFamily="34" charset="-128"/>
                  <a:cs typeface="Arial Unicode MS" pitchFamily="34" charset="-128"/>
                </a:rPr>
                <a:t>2</a:t>
              </a:r>
              <a:r>
                <a:rPr lang="en-US" sz="1400">
                  <a:latin typeface="Arial" charset="0"/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US" sz="1400" baseline="30000">
                  <a:latin typeface="Arial" charset="0"/>
                  <a:ea typeface="Arial Unicode MS" pitchFamily="34" charset="-128"/>
                  <a:cs typeface="Arial Unicode MS" pitchFamily="34" charset="-128"/>
                </a:rPr>
                <a:t>1</a:t>
              </a:r>
              <a:r>
                <a:rPr lang="en-US" sz="1400">
                  <a:latin typeface="Arial" charset="0"/>
                  <a:ea typeface="Arial Unicode MS" pitchFamily="34" charset="-128"/>
                  <a:cs typeface="Arial Unicode MS" pitchFamily="34" charset="-128"/>
                </a:rPr>
                <a:t>S</a:t>
              </a:r>
              <a:r>
                <a:rPr lang="en-US" sz="1400" baseline="-25000">
                  <a:latin typeface="Arial" charset="0"/>
                  <a:ea typeface="Arial Unicode MS" pitchFamily="34" charset="-128"/>
                  <a:cs typeface="Arial Unicode MS" pitchFamily="34" charset="-128"/>
                </a:rPr>
                <a:t>0</a:t>
              </a:r>
              <a:endParaRPr lang="en-US" sz="1400">
                <a:latin typeface="Arial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71" name="Text Box 25"/>
            <p:cNvSpPr txBox="1">
              <a:spLocks noChangeArrowheads="1"/>
            </p:cNvSpPr>
            <p:nvPr/>
          </p:nvSpPr>
          <p:spPr bwMode="auto">
            <a:xfrm>
              <a:off x="1489075" y="2743200"/>
              <a:ext cx="804863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400">
                  <a:latin typeface="Arial" charset="0"/>
                  <a:ea typeface="Arial Unicode MS" pitchFamily="34" charset="-128"/>
                  <a:cs typeface="Arial Unicode MS" pitchFamily="34" charset="-128"/>
                </a:rPr>
                <a:t>7p </a:t>
              </a:r>
              <a:r>
                <a:rPr lang="en-US" sz="1400" baseline="30000">
                  <a:latin typeface="Arial" charset="0"/>
                  <a:ea typeface="Arial Unicode MS" pitchFamily="34" charset="-128"/>
                  <a:cs typeface="Arial Unicode MS" pitchFamily="34" charset="-128"/>
                </a:rPr>
                <a:t>3</a:t>
              </a:r>
              <a:r>
                <a:rPr lang="en-US" sz="1400">
                  <a:latin typeface="Arial" charset="0"/>
                  <a:ea typeface="Arial Unicode MS" pitchFamily="34" charset="-128"/>
                  <a:cs typeface="Arial Unicode MS" pitchFamily="34" charset="-128"/>
                </a:rPr>
                <a:t>P</a:t>
              </a:r>
              <a:r>
                <a:rPr lang="en-US" sz="1400" baseline="-25000">
                  <a:latin typeface="Arial" charset="0"/>
                  <a:ea typeface="Arial Unicode MS" pitchFamily="34" charset="-128"/>
                  <a:cs typeface="Arial Unicode MS" pitchFamily="34" charset="-128"/>
                </a:rPr>
                <a:t>1</a:t>
              </a:r>
              <a:endParaRPr lang="en-US" sz="1400">
                <a:latin typeface="Arial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72" name="Line 27"/>
            <p:cNvSpPr>
              <a:spLocks noChangeShapeType="1"/>
            </p:cNvSpPr>
            <p:nvPr/>
          </p:nvSpPr>
          <p:spPr bwMode="auto">
            <a:xfrm>
              <a:off x="269875" y="439738"/>
              <a:ext cx="1066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Text Box 28"/>
            <p:cNvSpPr txBox="1">
              <a:spLocks noChangeArrowheads="1"/>
            </p:cNvSpPr>
            <p:nvPr/>
          </p:nvSpPr>
          <p:spPr bwMode="auto">
            <a:xfrm>
              <a:off x="849313" y="2743200"/>
              <a:ext cx="715962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charset="0"/>
                  <a:ea typeface="Arial Unicode MS" pitchFamily="34" charset="-128"/>
                  <a:cs typeface="Arial Unicode MS" pitchFamily="34" charset="-128"/>
                </a:rPr>
                <a:t>420 ns</a:t>
              </a:r>
            </a:p>
          </p:txBody>
        </p:sp>
        <p:sp>
          <p:nvSpPr>
            <p:cNvPr id="74" name="Line 30"/>
            <p:cNvSpPr>
              <a:spLocks noChangeShapeType="1"/>
            </p:cNvSpPr>
            <p:nvPr/>
          </p:nvSpPr>
          <p:spPr bwMode="auto">
            <a:xfrm flipV="1">
              <a:off x="650875" y="3124200"/>
              <a:ext cx="1066800" cy="280035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Line 31"/>
            <p:cNvSpPr>
              <a:spLocks noChangeShapeType="1"/>
            </p:cNvSpPr>
            <p:nvPr/>
          </p:nvSpPr>
          <p:spPr bwMode="auto">
            <a:xfrm>
              <a:off x="1489075" y="3092450"/>
              <a:ext cx="685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Line 33"/>
            <p:cNvSpPr>
              <a:spLocks noChangeShapeType="1"/>
            </p:cNvSpPr>
            <p:nvPr/>
          </p:nvSpPr>
          <p:spPr bwMode="auto">
            <a:xfrm>
              <a:off x="268288" y="5943600"/>
              <a:ext cx="68738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Text Box 35"/>
            <p:cNvSpPr txBox="1">
              <a:spLocks noChangeArrowheads="1"/>
            </p:cNvSpPr>
            <p:nvPr/>
          </p:nvSpPr>
          <p:spPr bwMode="auto">
            <a:xfrm>
              <a:off x="879475" y="152400"/>
              <a:ext cx="5334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400">
                  <a:latin typeface="Arial" charset="0"/>
                  <a:ea typeface="Arial Unicode MS" pitchFamily="34" charset="-128"/>
                  <a:cs typeface="Arial Unicode MS" pitchFamily="34" charset="-128"/>
                </a:rPr>
                <a:t>6 ns</a:t>
              </a:r>
            </a:p>
          </p:txBody>
        </p:sp>
        <p:sp>
          <p:nvSpPr>
            <p:cNvPr id="78" name="Text Box 38"/>
            <p:cNvSpPr txBox="1">
              <a:spLocks noChangeArrowheads="1"/>
            </p:cNvSpPr>
            <p:nvPr/>
          </p:nvSpPr>
          <p:spPr bwMode="auto">
            <a:xfrm>
              <a:off x="2741613" y="3810000"/>
              <a:ext cx="804862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400">
                  <a:latin typeface="Times New Roman" pitchFamily="18" charset="0"/>
                  <a:ea typeface="Arial Unicode MS" pitchFamily="34" charset="-128"/>
                  <a:cs typeface="Arial Unicode MS" pitchFamily="34" charset="-128"/>
                </a:rPr>
                <a:t>6d </a:t>
              </a:r>
              <a:r>
                <a:rPr lang="en-US" sz="1400" baseline="30000">
                  <a:latin typeface="Times New Roman" pitchFamily="18" charset="0"/>
                  <a:ea typeface="Arial Unicode MS" pitchFamily="34" charset="-128"/>
                  <a:cs typeface="Arial Unicode MS" pitchFamily="34" charset="-128"/>
                </a:rPr>
                <a:t>3</a:t>
              </a:r>
              <a:r>
                <a:rPr lang="en-US" sz="1400">
                  <a:latin typeface="Times New Roman" pitchFamily="18" charset="0"/>
                  <a:ea typeface="Arial Unicode MS" pitchFamily="34" charset="-128"/>
                  <a:cs typeface="Arial Unicode MS" pitchFamily="34" charset="-128"/>
                </a:rPr>
                <a:t>D</a:t>
              </a:r>
              <a:r>
                <a:rPr lang="en-US" sz="1400" baseline="-25000">
                  <a:latin typeface="Times New Roman" pitchFamily="18" charset="0"/>
                  <a:ea typeface="Arial Unicode MS" pitchFamily="34" charset="-128"/>
                  <a:cs typeface="Arial Unicode MS" pitchFamily="34" charset="-128"/>
                </a:rPr>
                <a:t>1</a:t>
              </a:r>
              <a:endParaRPr lang="en-US" sz="1400">
                <a:latin typeface="Symbol" pitchFamily="18" charset="2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79" name="Line 39"/>
            <p:cNvSpPr>
              <a:spLocks noChangeShapeType="1"/>
            </p:cNvSpPr>
            <p:nvPr/>
          </p:nvSpPr>
          <p:spPr bwMode="auto">
            <a:xfrm>
              <a:off x="2740025" y="3810000"/>
              <a:ext cx="8064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Line 40"/>
            <p:cNvSpPr>
              <a:spLocks noChangeShapeType="1"/>
            </p:cNvSpPr>
            <p:nvPr/>
          </p:nvSpPr>
          <p:spPr bwMode="auto">
            <a:xfrm>
              <a:off x="1870075" y="3124200"/>
              <a:ext cx="990600" cy="609600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1" name="Group 43"/>
            <p:cNvGrpSpPr>
              <a:grpSpLocks/>
            </p:cNvGrpSpPr>
            <p:nvPr/>
          </p:nvGrpSpPr>
          <p:grpSpPr bwMode="auto">
            <a:xfrm>
              <a:off x="1143000" y="457200"/>
              <a:ext cx="2514600" cy="3276600"/>
              <a:chOff x="1440" y="672"/>
              <a:chExt cx="1584" cy="2112"/>
            </a:xfrm>
          </p:grpSpPr>
          <p:sp>
            <p:nvSpPr>
              <p:cNvPr id="101" name="Text Box 44"/>
              <p:cNvSpPr txBox="1">
                <a:spLocks noChangeArrowheads="1"/>
              </p:cNvSpPr>
              <p:nvPr/>
            </p:nvSpPr>
            <p:spPr bwMode="auto">
              <a:xfrm rot="2536509">
                <a:off x="2096" y="1234"/>
                <a:ext cx="582" cy="1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400" b="1">
                    <a:solidFill>
                      <a:srgbClr val="FF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Pump #1</a:t>
                </a:r>
              </a:p>
            </p:txBody>
          </p:sp>
          <p:sp>
            <p:nvSpPr>
              <p:cNvPr id="102" name="Freeform 45"/>
              <p:cNvSpPr>
                <a:spLocks/>
              </p:cNvSpPr>
              <p:nvPr/>
            </p:nvSpPr>
            <p:spPr bwMode="auto">
              <a:xfrm>
                <a:off x="1440" y="672"/>
                <a:ext cx="1584" cy="2112"/>
              </a:xfrm>
              <a:custGeom>
                <a:avLst/>
                <a:gdLst>
                  <a:gd name="T0" fmla="*/ 0 w 2776"/>
                  <a:gd name="T1" fmla="*/ 0 h 2544"/>
                  <a:gd name="T2" fmla="*/ 2352 w 2776"/>
                  <a:gd name="T3" fmla="*/ 1488 h 2544"/>
                  <a:gd name="T4" fmla="*/ 2544 w 2776"/>
                  <a:gd name="T5" fmla="*/ 2544 h 2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76" h="2544">
                    <a:moveTo>
                      <a:pt x="0" y="0"/>
                    </a:moveTo>
                    <a:cubicBezTo>
                      <a:pt x="964" y="532"/>
                      <a:pt x="1928" y="1064"/>
                      <a:pt x="2352" y="1488"/>
                    </a:cubicBezTo>
                    <a:cubicBezTo>
                      <a:pt x="2776" y="1912"/>
                      <a:pt x="2660" y="2228"/>
                      <a:pt x="2544" y="2544"/>
                    </a:cubicBezTo>
                  </a:path>
                </a:pathLst>
              </a:custGeom>
              <a:noFill/>
              <a:ln w="38100" cap="flat" cmpd="sng">
                <a:solidFill>
                  <a:srgbClr val="FF0000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2" name="Line 58"/>
            <p:cNvSpPr>
              <a:spLocks noChangeShapeType="1"/>
            </p:cNvSpPr>
            <p:nvPr/>
          </p:nvSpPr>
          <p:spPr bwMode="auto">
            <a:xfrm>
              <a:off x="457200" y="457200"/>
              <a:ext cx="0" cy="5410200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3" name="Group 82"/>
            <p:cNvGrpSpPr/>
            <p:nvPr/>
          </p:nvGrpSpPr>
          <p:grpSpPr>
            <a:xfrm>
              <a:off x="349250" y="439738"/>
              <a:ext cx="3079750" cy="5484813"/>
              <a:chOff x="349250" y="439738"/>
              <a:chExt cx="3079750" cy="5484813"/>
            </a:xfrm>
          </p:grpSpPr>
          <p:grpSp>
            <p:nvGrpSpPr>
              <p:cNvPr id="85" name="Group 84"/>
              <p:cNvGrpSpPr/>
              <p:nvPr/>
            </p:nvGrpSpPr>
            <p:grpSpPr>
              <a:xfrm>
                <a:off x="609600" y="457200"/>
                <a:ext cx="2819400" cy="3276600"/>
                <a:chOff x="685800" y="457200"/>
                <a:chExt cx="2819400" cy="3276600"/>
              </a:xfrm>
            </p:grpSpPr>
            <p:sp>
              <p:nvSpPr>
                <p:cNvPr id="93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955675" y="1752600"/>
                  <a:ext cx="804863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en-US" sz="1400">
                      <a:latin typeface="Times New Roman" pitchFamily="18" charset="0"/>
                      <a:ea typeface="Arial Unicode MS" pitchFamily="34" charset="-128"/>
                      <a:cs typeface="Arial Unicode MS" pitchFamily="34" charset="-128"/>
                    </a:rPr>
                    <a:t>6d </a:t>
                  </a:r>
                  <a:r>
                    <a:rPr lang="en-US" sz="1400" baseline="30000">
                      <a:latin typeface="Times New Roman" pitchFamily="18" charset="0"/>
                      <a:ea typeface="Arial Unicode MS" pitchFamily="34" charset="-128"/>
                      <a:cs typeface="Arial Unicode MS" pitchFamily="34" charset="-128"/>
                    </a:rPr>
                    <a:t>1</a:t>
                  </a:r>
                  <a:r>
                    <a:rPr lang="en-US" sz="1400">
                      <a:latin typeface="Times New Roman" pitchFamily="18" charset="0"/>
                      <a:ea typeface="Arial Unicode MS" pitchFamily="34" charset="-128"/>
                      <a:cs typeface="Arial Unicode MS" pitchFamily="34" charset="-128"/>
                    </a:rPr>
                    <a:t>D</a:t>
                  </a:r>
                  <a:r>
                    <a:rPr lang="en-US" sz="1400" baseline="-25000">
                      <a:latin typeface="Times New Roman" pitchFamily="18" charset="0"/>
                      <a:ea typeface="Arial Unicode MS" pitchFamily="34" charset="-128"/>
                      <a:cs typeface="Arial Unicode MS" pitchFamily="34" charset="-128"/>
                    </a:rPr>
                    <a:t>2</a:t>
                  </a:r>
                  <a:endParaRPr lang="en-US" sz="1400">
                    <a:latin typeface="Symbol" pitchFamily="18" charset="2"/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94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920750" y="1981200"/>
                  <a:ext cx="720725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400">
                      <a:latin typeface="Arial" charset="0"/>
                      <a:ea typeface="Arial Unicode MS" pitchFamily="34" charset="-128"/>
                      <a:cs typeface="Arial Unicode MS" pitchFamily="34" charset="-128"/>
                    </a:rPr>
                    <a:t>430 </a:t>
                  </a:r>
                  <a:r>
                    <a:rPr lang="en-US" sz="1400">
                      <a:latin typeface="Symbol" pitchFamily="18" charset="2"/>
                      <a:ea typeface="Arial Unicode MS" pitchFamily="34" charset="-128"/>
                      <a:cs typeface="Arial Unicode MS" pitchFamily="34" charset="-128"/>
                    </a:rPr>
                    <a:t>m</a:t>
                  </a:r>
                  <a:r>
                    <a:rPr lang="en-US" sz="1400">
                      <a:latin typeface="Arial" charset="0"/>
                      <a:ea typeface="Arial Unicode MS" pitchFamily="34" charset="-128"/>
                      <a:cs typeface="Arial Unicode MS" pitchFamily="34" charset="-128"/>
                    </a:rPr>
                    <a:t>s</a:t>
                  </a:r>
                </a:p>
              </p:txBody>
            </p:sp>
            <p:sp>
              <p:nvSpPr>
                <p:cNvPr id="95" name="Freeform 32"/>
                <p:cNvSpPr>
                  <a:spLocks/>
                </p:cNvSpPr>
                <p:nvPr/>
              </p:nvSpPr>
              <p:spPr bwMode="auto">
                <a:xfrm>
                  <a:off x="990600" y="457200"/>
                  <a:ext cx="2514600" cy="3276600"/>
                </a:xfrm>
                <a:custGeom>
                  <a:avLst/>
                  <a:gdLst>
                    <a:gd name="T0" fmla="*/ 0 w 2776"/>
                    <a:gd name="T1" fmla="*/ 0 h 2544"/>
                    <a:gd name="T2" fmla="*/ 2352 w 2776"/>
                    <a:gd name="T3" fmla="*/ 1488 h 2544"/>
                    <a:gd name="T4" fmla="*/ 2544 w 2776"/>
                    <a:gd name="T5" fmla="*/ 2544 h 25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776" h="2544">
                      <a:moveTo>
                        <a:pt x="0" y="0"/>
                      </a:moveTo>
                      <a:cubicBezTo>
                        <a:pt x="964" y="532"/>
                        <a:pt x="1928" y="1064"/>
                        <a:pt x="2352" y="1488"/>
                      </a:cubicBezTo>
                      <a:cubicBezTo>
                        <a:pt x="2776" y="1912"/>
                        <a:pt x="2660" y="2228"/>
                        <a:pt x="2544" y="2544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6" name="Line 34"/>
                <p:cNvSpPr>
                  <a:spLocks noChangeShapeType="1"/>
                </p:cNvSpPr>
                <p:nvPr/>
              </p:nvSpPr>
              <p:spPr bwMode="auto">
                <a:xfrm>
                  <a:off x="1030288" y="1752600"/>
                  <a:ext cx="687387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2589213" y="3200400"/>
                  <a:ext cx="804862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en-US" sz="1400" dirty="0">
                      <a:latin typeface="Times New Roman" pitchFamily="18" charset="0"/>
                      <a:ea typeface="Arial Unicode MS" pitchFamily="34" charset="-128"/>
                      <a:cs typeface="Arial Unicode MS" pitchFamily="34" charset="-128"/>
                    </a:rPr>
                    <a:t>6d </a:t>
                  </a:r>
                  <a:r>
                    <a:rPr lang="en-US" sz="1400" baseline="30000" dirty="0">
                      <a:latin typeface="Times New Roman" pitchFamily="18" charset="0"/>
                      <a:ea typeface="Arial Unicode MS" pitchFamily="34" charset="-128"/>
                      <a:cs typeface="Arial Unicode MS" pitchFamily="34" charset="-128"/>
                    </a:rPr>
                    <a:t>3</a:t>
                  </a:r>
                  <a:r>
                    <a:rPr lang="en-US" sz="1400" dirty="0">
                      <a:latin typeface="Times New Roman" pitchFamily="18" charset="0"/>
                      <a:ea typeface="Arial Unicode MS" pitchFamily="34" charset="-128"/>
                      <a:cs typeface="Arial Unicode MS" pitchFamily="34" charset="-128"/>
                    </a:rPr>
                    <a:t>D</a:t>
                  </a:r>
                  <a:r>
                    <a:rPr lang="en-US" sz="1400" baseline="-25000" dirty="0">
                      <a:latin typeface="Times New Roman" pitchFamily="18" charset="0"/>
                      <a:ea typeface="Arial Unicode MS" pitchFamily="34" charset="-128"/>
                      <a:cs typeface="Arial Unicode MS" pitchFamily="34" charset="-128"/>
                    </a:rPr>
                    <a:t>2</a:t>
                  </a:r>
                  <a:endParaRPr lang="en-US" sz="1400" dirty="0">
                    <a:latin typeface="Symbol" pitchFamily="18" charset="2"/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98" name="Line 37"/>
                <p:cNvSpPr>
                  <a:spLocks noChangeShapeType="1"/>
                </p:cNvSpPr>
                <p:nvPr/>
              </p:nvSpPr>
              <p:spPr bwMode="auto">
                <a:xfrm>
                  <a:off x="2554288" y="3200400"/>
                  <a:ext cx="687387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" name="Line 41"/>
                <p:cNvSpPr>
                  <a:spLocks noChangeShapeType="1"/>
                </p:cNvSpPr>
                <p:nvPr/>
              </p:nvSpPr>
              <p:spPr bwMode="auto">
                <a:xfrm>
                  <a:off x="685800" y="457200"/>
                  <a:ext cx="685800" cy="121920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prstDash val="sysDot"/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" name="Line 42"/>
                <p:cNvSpPr>
                  <a:spLocks noChangeShapeType="1"/>
                </p:cNvSpPr>
                <p:nvPr/>
              </p:nvSpPr>
              <p:spPr bwMode="auto">
                <a:xfrm>
                  <a:off x="838200" y="457200"/>
                  <a:ext cx="2133600" cy="266700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prstDash val="sysDot"/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6" name="Group 46"/>
              <p:cNvGrpSpPr>
                <a:grpSpLocks/>
              </p:cNvGrpSpPr>
              <p:nvPr/>
            </p:nvGrpSpPr>
            <p:grpSpPr bwMode="auto">
              <a:xfrm>
                <a:off x="349250" y="439738"/>
                <a:ext cx="2698750" cy="5484813"/>
                <a:chOff x="294" y="277"/>
                <a:chExt cx="1700" cy="3455"/>
              </a:xfrm>
            </p:grpSpPr>
            <p:sp>
              <p:nvSpPr>
                <p:cNvPr id="87" name="Text Box 47"/>
                <p:cNvSpPr txBox="1">
                  <a:spLocks noChangeArrowheads="1"/>
                </p:cNvSpPr>
                <p:nvPr/>
              </p:nvSpPr>
              <p:spPr bwMode="auto">
                <a:xfrm rot="16200000">
                  <a:off x="-65" y="1792"/>
                  <a:ext cx="931" cy="21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600" b="1" dirty="0" smtClean="0">
                      <a:solidFill>
                        <a:srgbClr val="0033CC"/>
                      </a:solidFill>
                      <a:latin typeface="Arial" charset="0"/>
                      <a:ea typeface="Arial Unicode MS" pitchFamily="34" charset="-128"/>
                      <a:cs typeface="Arial Unicode MS" pitchFamily="34" charset="-128"/>
                    </a:rPr>
                    <a:t>Slow, </a:t>
                  </a:r>
                  <a:r>
                    <a:rPr lang="en-US" sz="1600" b="1" dirty="0">
                      <a:solidFill>
                        <a:srgbClr val="0033CC"/>
                      </a:solidFill>
                      <a:latin typeface="Arial" charset="0"/>
                      <a:ea typeface="Arial Unicode MS" pitchFamily="34" charset="-128"/>
                      <a:cs typeface="Arial Unicode MS" pitchFamily="34" charset="-128"/>
                    </a:rPr>
                    <a:t>483 nm</a:t>
                  </a:r>
                </a:p>
              </p:txBody>
            </p:sp>
            <p:sp>
              <p:nvSpPr>
                <p:cNvPr id="88" name="Line 48"/>
                <p:cNvSpPr>
                  <a:spLocks noChangeShapeType="1"/>
                </p:cNvSpPr>
                <p:nvPr/>
              </p:nvSpPr>
              <p:spPr bwMode="auto">
                <a:xfrm flipV="1">
                  <a:off x="295" y="288"/>
                  <a:ext cx="0" cy="3444"/>
                </a:xfrm>
                <a:prstGeom prst="line">
                  <a:avLst/>
                </a:prstGeom>
                <a:noFill/>
                <a:ln w="57150">
                  <a:solidFill>
                    <a:srgbClr val="0033CC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9" name="Line 49"/>
                <p:cNvSpPr>
                  <a:spLocks noChangeShapeType="1"/>
                </p:cNvSpPr>
                <p:nvPr/>
              </p:nvSpPr>
              <p:spPr bwMode="auto">
                <a:xfrm>
                  <a:off x="650" y="288"/>
                  <a:ext cx="1344" cy="168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 type="triangle" w="med" len="med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" name="Text Box 50"/>
                <p:cNvSpPr txBox="1">
                  <a:spLocks noChangeArrowheads="1"/>
                </p:cNvSpPr>
                <p:nvPr/>
              </p:nvSpPr>
              <p:spPr bwMode="auto">
                <a:xfrm rot="3056745">
                  <a:off x="1330" y="1245"/>
                  <a:ext cx="582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400" b="1">
                      <a:solidFill>
                        <a:srgbClr val="FF0000"/>
                      </a:solidFill>
                      <a:latin typeface="Arial" charset="0"/>
                      <a:ea typeface="Arial Unicode MS" pitchFamily="34" charset="-128"/>
                      <a:cs typeface="Arial Unicode MS" pitchFamily="34" charset="-128"/>
                    </a:rPr>
                    <a:t>Pump #2</a:t>
                  </a:r>
                </a:p>
              </p:txBody>
            </p:sp>
            <p:sp>
              <p:nvSpPr>
                <p:cNvPr id="91" name="Line 51"/>
                <p:cNvSpPr>
                  <a:spLocks noChangeShapeType="1"/>
                </p:cNvSpPr>
                <p:nvPr/>
              </p:nvSpPr>
              <p:spPr bwMode="auto">
                <a:xfrm>
                  <a:off x="382" y="277"/>
                  <a:ext cx="412" cy="779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 type="triangle" w="med" len="med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" name="Text Box 52"/>
                <p:cNvSpPr txBox="1">
                  <a:spLocks noChangeArrowheads="1"/>
                </p:cNvSpPr>
                <p:nvPr/>
              </p:nvSpPr>
              <p:spPr bwMode="auto">
                <a:xfrm rot="3774882">
                  <a:off x="263" y="682"/>
                  <a:ext cx="582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400" b="1">
                      <a:solidFill>
                        <a:srgbClr val="FF0000"/>
                      </a:solidFill>
                      <a:latin typeface="Arial" charset="0"/>
                      <a:ea typeface="Arial Unicode MS" pitchFamily="34" charset="-128"/>
                      <a:cs typeface="Arial Unicode MS" pitchFamily="34" charset="-128"/>
                    </a:rPr>
                    <a:t>Pump #3</a:t>
                  </a:r>
                </a:p>
              </p:txBody>
            </p:sp>
          </p:grpSp>
        </p:grpSp>
        <p:sp>
          <p:nvSpPr>
            <p:cNvPr id="84" name="Text Box 61"/>
            <p:cNvSpPr txBox="1">
              <a:spLocks noChangeArrowheads="1"/>
            </p:cNvSpPr>
            <p:nvPr/>
          </p:nvSpPr>
          <p:spPr bwMode="auto">
            <a:xfrm>
              <a:off x="1548460" y="5334000"/>
              <a:ext cx="180434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dirty="0">
                  <a:latin typeface="Calibri" pitchFamily="34" charset="0"/>
                </a:rPr>
                <a:t>KVI </a:t>
              </a:r>
              <a:r>
                <a:rPr lang="en-US" sz="1400" dirty="0"/>
                <a:t>b</a:t>
              </a:r>
              <a:r>
                <a:rPr lang="en-US" sz="1400" dirty="0" smtClean="0">
                  <a:latin typeface="Calibri" pitchFamily="34" charset="0"/>
                </a:rPr>
                <a:t>arium trap</a:t>
              </a:r>
              <a:endParaRPr lang="en-US" sz="1400" dirty="0">
                <a:latin typeface="Calibri" pitchFamily="34" charset="0"/>
              </a:endParaRPr>
            </a:p>
            <a:p>
              <a:r>
                <a:rPr lang="en-US" sz="1400" dirty="0">
                  <a:latin typeface="Calibri" pitchFamily="34" charset="0"/>
                </a:rPr>
                <a:t>S. De </a:t>
              </a:r>
              <a:r>
                <a:rPr lang="en-US" sz="1400" i="1" dirty="0">
                  <a:latin typeface="Calibri" pitchFamily="34" charset="0"/>
                </a:rPr>
                <a:t>et al</a:t>
              </a:r>
              <a:r>
                <a:rPr lang="en-US" sz="1400" dirty="0">
                  <a:latin typeface="Calibri" pitchFamily="34" charset="0"/>
                </a:rPr>
                <a:t>. PRA (2009)</a:t>
              </a:r>
            </a:p>
          </p:txBody>
        </p:sp>
      </p:grpSp>
      <p:sp>
        <p:nvSpPr>
          <p:cNvPr id="105" name="Rectangle 57"/>
          <p:cNvSpPr txBox="1">
            <a:spLocks noChangeArrowheads="1"/>
          </p:cNvSpPr>
          <p:nvPr/>
        </p:nvSpPr>
        <p:spPr bwMode="auto">
          <a:xfrm>
            <a:off x="3810000" y="838200"/>
            <a:ext cx="4384675" cy="1358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9pPr>
          </a:lstStyle>
          <a:p>
            <a:pPr eaLnBrk="1" hangingPunct="1"/>
            <a:r>
              <a:rPr lang="en-US" kern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Improve trapping efficiency with a </a:t>
            </a:r>
            <a:r>
              <a:rPr lang="en-US" kern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blue upgrade</a:t>
            </a:r>
            <a:endParaRPr lang="en-US" kern="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09993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3"/>
          <p:cNvSpPr txBox="1">
            <a:spLocks noGrp="1"/>
          </p:cNvSpPr>
          <p:nvPr/>
        </p:nvSpPr>
        <p:spPr bwMode="auto">
          <a:xfrm>
            <a:off x="8610600" y="6492875"/>
            <a:ext cx="3841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fld id="{9DB9AE21-3F82-4196-9019-8996C4379C0C}" type="slidenum">
              <a:rPr lang="en-US" sz="900">
                <a:solidFill>
                  <a:schemeClr val="bg1"/>
                </a:solidFill>
              </a:rPr>
              <a:pPr algn="r" eaLnBrk="1" hangingPunct="1"/>
              <a:t>19</a:t>
            </a:fld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04800" y="304800"/>
            <a:ext cx="6826707" cy="711200"/>
          </a:xfrm>
        </p:spPr>
        <p:txBody>
          <a:bodyPr anchor="ctr"/>
          <a:lstStyle/>
          <a:p>
            <a:pPr algn="ctr" eaLnBrk="1" hangingPunct="1"/>
            <a:r>
              <a:rPr lang="en-US" sz="2400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225</a:t>
            </a:r>
            <a:r>
              <a:rPr lang="en-US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 Yields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831507" y="76200"/>
            <a:ext cx="6702893" cy="2993886"/>
            <a:chOff x="1600200" y="130314"/>
            <a:chExt cx="6702893" cy="2993886"/>
          </a:xfrm>
        </p:grpSpPr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5849115" y="1289189"/>
              <a:ext cx="888385" cy="707886"/>
            </a:xfrm>
            <a:prstGeom prst="rect">
              <a:avLst/>
            </a:prstGeom>
            <a:solidFill>
              <a:srgbClr val="CCEC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baseline="30000" dirty="0">
                  <a:solidFill>
                    <a:srgbClr val="FF0000"/>
                  </a:solidFill>
                  <a:latin typeface="Calibri" pitchFamily="-111" charset="0"/>
                </a:rPr>
                <a:t>229</a:t>
              </a:r>
              <a:r>
                <a:rPr lang="en-US" sz="2000" dirty="0">
                  <a:solidFill>
                    <a:srgbClr val="FF0000"/>
                  </a:solidFill>
                  <a:latin typeface="Calibri" pitchFamily="-111" charset="0"/>
                </a:rPr>
                <a:t>Th</a:t>
              </a:r>
            </a:p>
            <a:p>
              <a:pPr algn="ctr"/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Calibri" pitchFamily="-111" charset="0"/>
                </a:rPr>
                <a:t>7.3 </a:t>
              </a:r>
              <a:r>
                <a:rPr lang="en-US" sz="2000" dirty="0" err="1">
                  <a:solidFill>
                    <a:schemeClr val="tx2">
                      <a:lumMod val="50000"/>
                    </a:schemeClr>
                  </a:solidFill>
                  <a:latin typeface="Calibri" pitchFamily="-111" charset="0"/>
                </a:rPr>
                <a:t>kyr</a:t>
              </a:r>
              <a:endParaRPr lang="en-US" sz="2000" dirty="0">
                <a:solidFill>
                  <a:schemeClr val="tx2">
                    <a:lumMod val="50000"/>
                  </a:schemeClr>
                </a:solidFill>
                <a:latin typeface="Calibri" pitchFamily="-111" charset="0"/>
              </a:endParaRPr>
            </a:p>
          </p:txBody>
        </p:sp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4412120" y="2416314"/>
              <a:ext cx="957263" cy="707886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rgbClr val="FF9966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baseline="30000" dirty="0">
                  <a:solidFill>
                    <a:srgbClr val="FF0000"/>
                  </a:solidFill>
                  <a:latin typeface="Calibri" pitchFamily="-111" charset="0"/>
                </a:rPr>
                <a:t>225</a:t>
              </a:r>
              <a:r>
                <a:rPr lang="en-US" sz="2000" dirty="0">
                  <a:solidFill>
                    <a:srgbClr val="FF0000"/>
                  </a:solidFill>
                  <a:latin typeface="Calibri" pitchFamily="-111" charset="0"/>
                </a:rPr>
                <a:t>Ra</a:t>
              </a:r>
            </a:p>
            <a:p>
              <a:pPr algn="ctr"/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Calibri" pitchFamily="-111" charset="0"/>
                </a:rPr>
                <a:t>15 </a:t>
              </a:r>
              <a:r>
                <a:rPr lang="en-US" sz="2000" dirty="0" err="1">
                  <a:solidFill>
                    <a:schemeClr val="tx2">
                      <a:lumMod val="50000"/>
                    </a:schemeClr>
                  </a:solidFill>
                  <a:latin typeface="Calibri" pitchFamily="-111" charset="0"/>
                </a:rPr>
                <a:t>d</a:t>
              </a:r>
              <a:endParaRPr lang="en-US" sz="2000" dirty="0">
                <a:solidFill>
                  <a:schemeClr val="tx2">
                    <a:lumMod val="50000"/>
                  </a:schemeClr>
                </a:solidFill>
                <a:latin typeface="Calibri" pitchFamily="-111" charset="0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3040520" y="1289189"/>
              <a:ext cx="990600" cy="707886"/>
            </a:xfrm>
            <a:prstGeom prst="rect">
              <a:avLst/>
            </a:prstGeom>
            <a:solidFill>
              <a:srgbClr val="CCEC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baseline="30000" dirty="0">
                  <a:solidFill>
                    <a:srgbClr val="FF0000"/>
                  </a:solidFill>
                  <a:latin typeface="Calibri" pitchFamily="-111" charset="0"/>
                </a:rPr>
                <a:t>225</a:t>
              </a:r>
              <a:r>
                <a:rPr lang="en-US" sz="2000" dirty="0">
                  <a:solidFill>
                    <a:srgbClr val="FF0000"/>
                  </a:solidFill>
                  <a:latin typeface="Calibri" pitchFamily="-111" charset="0"/>
                </a:rPr>
                <a:t>Ac</a:t>
              </a:r>
            </a:p>
            <a:p>
              <a:pPr algn="ctr"/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Calibri" pitchFamily="-111" charset="0"/>
                </a:rPr>
                <a:t>10 </a:t>
              </a:r>
              <a:r>
                <a:rPr lang="en-US" sz="2000" dirty="0" err="1">
                  <a:solidFill>
                    <a:schemeClr val="tx2">
                      <a:lumMod val="50000"/>
                    </a:schemeClr>
                  </a:solidFill>
                  <a:latin typeface="Calibri" pitchFamily="-111" charset="0"/>
                </a:rPr>
                <a:t>d</a:t>
              </a:r>
              <a:endParaRPr lang="en-US" sz="2000" dirty="0">
                <a:solidFill>
                  <a:schemeClr val="tx2">
                    <a:lumMod val="50000"/>
                  </a:schemeClr>
                </a:solidFill>
                <a:latin typeface="Calibri" pitchFamily="-111" charset="0"/>
              </a:endParaRPr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1600200" y="2416314"/>
              <a:ext cx="1007392" cy="707886"/>
            </a:xfrm>
            <a:prstGeom prst="rect">
              <a:avLst/>
            </a:prstGeom>
            <a:solidFill>
              <a:srgbClr val="CCEC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Calibri" pitchFamily="-111" charset="0"/>
                </a:rPr>
                <a:t>Fr</a:t>
              </a:r>
              <a:r>
                <a:rPr lang="en-US" sz="2000" dirty="0" smtClean="0">
                  <a:solidFill>
                    <a:srgbClr val="FF0000"/>
                  </a:solidFill>
                  <a:latin typeface="Calibri" pitchFamily="-111" charset="0"/>
                </a:rPr>
                <a:t>, </a:t>
              </a:r>
              <a:r>
                <a:rPr lang="en-US" sz="2000" dirty="0" err="1" smtClean="0">
                  <a:solidFill>
                    <a:srgbClr val="FF0000"/>
                  </a:solidFill>
                  <a:latin typeface="Calibri" pitchFamily="-111" charset="0"/>
                </a:rPr>
                <a:t>Rn</a:t>
              </a:r>
              <a:r>
                <a:rPr lang="en-US" sz="2000" dirty="0" smtClean="0">
                  <a:solidFill>
                    <a:srgbClr val="FF0000"/>
                  </a:solidFill>
                  <a:latin typeface="Calibri" pitchFamily="-111" charset="0"/>
                </a:rPr>
                <a:t>,…</a:t>
              </a:r>
              <a:endParaRPr lang="en-US" sz="2000" dirty="0">
                <a:solidFill>
                  <a:srgbClr val="FF0000"/>
                </a:solidFill>
                <a:latin typeface="Calibri" pitchFamily="-111" charset="0"/>
              </a:endParaRPr>
            </a:p>
            <a:p>
              <a:pPr algn="ctr"/>
              <a:r>
                <a:rPr lang="en-US" sz="2000" dirty="0" smtClean="0">
                  <a:solidFill>
                    <a:schemeClr val="tx2">
                      <a:lumMod val="50000"/>
                    </a:schemeClr>
                  </a:solidFill>
                  <a:latin typeface="Calibri" pitchFamily="-111" charset="0"/>
                </a:rPr>
                <a:t>~4 </a:t>
              </a: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Calibri" pitchFamily="-111" charset="0"/>
                </a:rPr>
                <a:t>hr</a:t>
              </a:r>
            </a:p>
          </p:txBody>
        </p:sp>
        <p:sp>
          <p:nvSpPr>
            <p:cNvPr id="10" name="Line 13"/>
            <p:cNvSpPr>
              <a:spLocks noChangeShapeType="1"/>
            </p:cNvSpPr>
            <p:nvPr/>
          </p:nvSpPr>
          <p:spPr bwMode="auto">
            <a:xfrm flipH="1" flipV="1">
              <a:off x="4031120" y="2111514"/>
              <a:ext cx="354013" cy="304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1" name="Text Box 14"/>
            <p:cNvSpPr txBox="1">
              <a:spLocks noChangeArrowheads="1"/>
            </p:cNvSpPr>
            <p:nvPr/>
          </p:nvSpPr>
          <p:spPr bwMode="auto">
            <a:xfrm>
              <a:off x="4107320" y="1806714"/>
              <a:ext cx="32573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latin typeface="Symbol" pitchFamily="-111" charset="2"/>
                </a:rPr>
                <a:t>b</a:t>
              </a:r>
            </a:p>
          </p:txBody>
        </p:sp>
        <p:sp>
          <p:nvSpPr>
            <p:cNvPr id="12" name="Text Box 4"/>
            <p:cNvSpPr txBox="1">
              <a:spLocks noChangeArrowheads="1"/>
            </p:cNvSpPr>
            <p:nvPr/>
          </p:nvSpPr>
          <p:spPr bwMode="auto">
            <a:xfrm>
              <a:off x="7348985" y="130314"/>
              <a:ext cx="954108" cy="707886"/>
            </a:xfrm>
            <a:prstGeom prst="rect">
              <a:avLst/>
            </a:prstGeom>
            <a:solidFill>
              <a:srgbClr val="CCEC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baseline="30000" dirty="0">
                  <a:solidFill>
                    <a:srgbClr val="FF0000"/>
                  </a:solidFill>
                  <a:latin typeface="Calibri" pitchFamily="-111" charset="0"/>
                </a:rPr>
                <a:t>233</a:t>
              </a:r>
              <a:r>
                <a:rPr lang="en-US" sz="2000" dirty="0">
                  <a:solidFill>
                    <a:srgbClr val="FF0000"/>
                  </a:solidFill>
                  <a:latin typeface="Calibri" pitchFamily="-111" charset="0"/>
                </a:rPr>
                <a:t>U</a:t>
              </a:r>
            </a:p>
            <a:p>
              <a:pPr algn="ctr"/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Calibri" pitchFamily="-111" charset="0"/>
                </a:rPr>
                <a:t>159 </a:t>
              </a:r>
              <a:r>
                <a:rPr lang="en-US" sz="2000" dirty="0" err="1">
                  <a:solidFill>
                    <a:schemeClr val="tx2">
                      <a:lumMod val="50000"/>
                    </a:schemeClr>
                  </a:solidFill>
                  <a:latin typeface="Calibri" pitchFamily="-111" charset="0"/>
                </a:rPr>
                <a:t>kyr</a:t>
              </a:r>
              <a:endParaRPr lang="en-US" sz="2000" dirty="0">
                <a:solidFill>
                  <a:schemeClr val="tx2">
                    <a:lumMod val="50000"/>
                  </a:schemeClr>
                </a:solidFill>
                <a:latin typeface="Calibri" pitchFamily="-111" charset="0"/>
              </a:endParaRPr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 flipH="1">
              <a:off x="6850520" y="968514"/>
              <a:ext cx="381000" cy="304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6779083" y="663714"/>
              <a:ext cx="34657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latin typeface="Symbol" pitchFamily="-111" charset="2"/>
                </a:rPr>
                <a:t>a</a:t>
              </a:r>
            </a:p>
          </p:txBody>
        </p:sp>
        <p:sp>
          <p:nvSpPr>
            <p:cNvPr id="15" name="Line 9"/>
            <p:cNvSpPr>
              <a:spLocks noChangeShapeType="1"/>
            </p:cNvSpPr>
            <p:nvPr/>
          </p:nvSpPr>
          <p:spPr bwMode="auto">
            <a:xfrm flipH="1">
              <a:off x="5397958" y="2111514"/>
              <a:ext cx="381000" cy="304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6" name="Text Box 10"/>
            <p:cNvSpPr txBox="1">
              <a:spLocks noChangeArrowheads="1"/>
            </p:cNvSpPr>
            <p:nvPr/>
          </p:nvSpPr>
          <p:spPr bwMode="auto">
            <a:xfrm>
              <a:off x="5326520" y="1806714"/>
              <a:ext cx="34657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latin typeface="Symbol" pitchFamily="-111" charset="2"/>
                </a:rPr>
                <a:t>a</a:t>
              </a:r>
            </a:p>
          </p:txBody>
        </p:sp>
        <p:sp>
          <p:nvSpPr>
            <p:cNvPr id="17" name="Line 9"/>
            <p:cNvSpPr>
              <a:spLocks noChangeShapeType="1"/>
            </p:cNvSpPr>
            <p:nvPr/>
          </p:nvSpPr>
          <p:spPr bwMode="auto">
            <a:xfrm flipH="1">
              <a:off x="2654758" y="2111514"/>
              <a:ext cx="381000" cy="304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8" name="Text Box 10"/>
            <p:cNvSpPr txBox="1">
              <a:spLocks noChangeArrowheads="1"/>
            </p:cNvSpPr>
            <p:nvPr/>
          </p:nvSpPr>
          <p:spPr bwMode="auto">
            <a:xfrm>
              <a:off x="2583320" y="1806714"/>
              <a:ext cx="34657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latin typeface="Symbol" pitchFamily="-111" charset="2"/>
                </a:rPr>
                <a:t>a</a:t>
              </a:r>
            </a:p>
          </p:txBody>
        </p:sp>
      </p:grp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990600" y="3268326"/>
            <a:ext cx="7391400" cy="3530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tabLst>
                <a:tab pos="1201738" algn="l"/>
                <a:tab pos="5486400" algn="l"/>
              </a:tabLst>
            </a:pPr>
            <a:r>
              <a:rPr lang="en-US" sz="1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Presently available</a:t>
            </a:r>
          </a:p>
          <a:p>
            <a:pPr marL="342900" indent="-342900">
              <a:lnSpc>
                <a:spcPct val="114000"/>
              </a:lnSpc>
              <a:buFont typeface="Arial" pitchFamily="34" charset="0"/>
              <a:buChar char="•"/>
              <a:tabLst>
                <a:tab pos="1201738" algn="l"/>
                <a:tab pos="5486400" algn="l"/>
              </a:tabLst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National Isotope Development Center, ORNL</a:t>
            </a:r>
          </a:p>
          <a:p>
            <a:pPr marL="800100" lvl="1" indent="-342900">
              <a:lnSpc>
                <a:spcPct val="114000"/>
              </a:lnSpc>
              <a:buFont typeface="Arial" pitchFamily="34" charset="0"/>
              <a:buChar char="•"/>
              <a:tabLst>
                <a:tab pos="1201738" algn="l"/>
                <a:tab pos="5486400" algn="l"/>
              </a:tabLst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Decay daughters of </a:t>
            </a:r>
            <a:r>
              <a:rPr lang="en-US" sz="1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229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	</a:t>
            </a:r>
            <a:r>
              <a:rPr lang="en-US" sz="1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225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Ra:  10</a:t>
            </a:r>
            <a:r>
              <a:rPr lang="en-US" sz="1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/s</a:t>
            </a:r>
          </a:p>
          <a:p>
            <a:pPr>
              <a:lnSpc>
                <a:spcPct val="114000"/>
              </a:lnSpc>
              <a:tabLst>
                <a:tab pos="1201738" algn="l"/>
                <a:tab pos="5486400" algn="l"/>
              </a:tabLst>
            </a:pP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  <a:tabLst>
                <a:tab pos="1201738" algn="l"/>
                <a:tab pos="5486400" algn="l"/>
              </a:tabLst>
            </a:pPr>
            <a:r>
              <a:rPr lang="en-US" sz="1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Projected</a:t>
            </a:r>
          </a:p>
          <a:p>
            <a:pPr marL="342900" indent="-342900">
              <a:lnSpc>
                <a:spcPct val="114000"/>
              </a:lnSpc>
              <a:buFont typeface="Arial" pitchFamily="34" charset="0"/>
              <a:buChar char="•"/>
              <a:tabLst>
                <a:tab pos="1201738" algn="l"/>
                <a:tab pos="5486400" algn="l"/>
              </a:tabLs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FRIB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(B.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Sherrill, MSU)</a:t>
            </a:r>
          </a:p>
          <a:p>
            <a:pPr marL="800100" lvl="1" indent="-342900">
              <a:lnSpc>
                <a:spcPct val="114000"/>
              </a:lnSpc>
              <a:buFont typeface="Arial" pitchFamily="34" charset="0"/>
              <a:buChar char="•"/>
              <a:tabLst>
                <a:tab pos="1201738" algn="l"/>
                <a:tab pos="5486400" algn="l"/>
              </a:tabLs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Beam dump recovery with a </a:t>
            </a:r>
            <a:r>
              <a:rPr lang="en-U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238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beam	6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x 10</a:t>
            </a:r>
            <a:r>
              <a:rPr lang="en-U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/s</a:t>
            </a:r>
          </a:p>
          <a:p>
            <a:pPr marL="800100" lvl="1" indent="-342900">
              <a:lnSpc>
                <a:spcPct val="114000"/>
              </a:lnSpc>
              <a:buFont typeface="Arial" pitchFamily="34" charset="0"/>
              <a:buChar char="•"/>
              <a:tabLst>
                <a:tab pos="1201738" algn="l"/>
                <a:tab pos="5486400" algn="l"/>
              </a:tabLst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Dedicated running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with a </a:t>
            </a:r>
            <a:r>
              <a:rPr lang="en-US" sz="1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232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 beam	5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1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/s</a:t>
            </a:r>
          </a:p>
          <a:p>
            <a:pPr>
              <a:lnSpc>
                <a:spcPct val="114000"/>
              </a:lnSpc>
              <a:tabLst>
                <a:tab pos="1201738" algn="l"/>
                <a:tab pos="5486400" algn="l"/>
              </a:tabLst>
            </a:pP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4000"/>
              </a:lnSpc>
              <a:buFont typeface="Arial" pitchFamily="34" charset="0"/>
              <a:buChar char="•"/>
              <a:tabLst>
                <a:tab pos="1201738" algn="l"/>
                <a:tab pos="5486400" algn="l"/>
              </a:tabLst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ISOL@FRIB (I.C. Gomes and J. Nolen, Argonne)</a:t>
            </a:r>
          </a:p>
          <a:p>
            <a:pPr marL="800100" lvl="1" indent="-342900">
              <a:lnSpc>
                <a:spcPct val="114000"/>
              </a:lnSpc>
              <a:buFont typeface="Arial" pitchFamily="34" charset="0"/>
              <a:buChar char="•"/>
              <a:tabLst>
                <a:tab pos="1201738" algn="l"/>
                <a:tab pos="5486400" algn="l"/>
              </a:tabLst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Deuterons on thorium target, 1 mA x 400 MeV = 400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	10</a:t>
            </a:r>
            <a:r>
              <a:rPr lang="en-US" sz="1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  <a:p>
            <a:pPr marL="800100" lvl="1" indent="-342900">
              <a:lnSpc>
                <a:spcPct val="114000"/>
              </a:lnSpc>
              <a:buFont typeface="Arial" pitchFamily="34" charset="0"/>
              <a:buChar char="•"/>
              <a:tabLst>
                <a:tab pos="1201738" algn="l"/>
                <a:tab pos="5486400" algn="l"/>
              </a:tabLst>
            </a:pP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4000"/>
              </a:lnSpc>
              <a:buFont typeface="Arial" pitchFamily="34" charset="0"/>
              <a:buChar char="•"/>
              <a:tabLst>
                <a:tab pos="1201738" algn="l"/>
                <a:tab pos="5486400" algn="l"/>
              </a:tabLst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MSU K1200 (R.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Ronningen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and J. Nolen, Argonne)</a:t>
            </a:r>
          </a:p>
          <a:p>
            <a:pPr marL="800100" lvl="1" indent="-342900">
              <a:lnSpc>
                <a:spcPct val="114000"/>
              </a:lnSpc>
              <a:buFont typeface="Arial" pitchFamily="34" charset="0"/>
              <a:buChar char="•"/>
              <a:tabLst>
                <a:tab pos="1201738" algn="l"/>
                <a:tab pos="5486400" algn="l"/>
              </a:tabLst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Deuterons on thorium target, 10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x 400 MeV = 4 kW        	10</a:t>
            </a:r>
            <a:r>
              <a:rPr lang="en-US" sz="1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/s</a:t>
            </a: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4270185" y="3886200"/>
            <a:ext cx="213061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>
            <a:off x="5122058" y="4876800"/>
            <a:ext cx="127874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>
            <a:off x="5029200" y="5105400"/>
            <a:ext cx="1371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03019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685800"/>
          </a:xfrm>
        </p:spPr>
        <p:txBody>
          <a:bodyPr/>
          <a:lstStyle/>
          <a:p>
            <a:r>
              <a:rPr lang="en-US" dirty="0" smtClean="0"/>
              <a:t>EDM Searches in Three Sectors</a:t>
            </a:r>
            <a:endParaRPr lang="en-US" dirty="0"/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3541713" y="2971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4617" name="Text Box 41"/>
          <p:cNvSpPr txBox="1">
            <a:spLocks noChangeArrowheads="1"/>
          </p:cNvSpPr>
          <p:nvPr/>
        </p:nvSpPr>
        <p:spPr bwMode="auto">
          <a:xfrm>
            <a:off x="381000" y="1295400"/>
            <a:ext cx="2514600" cy="369332"/>
          </a:xfrm>
          <a:prstGeom prst="rect">
            <a:avLst/>
          </a:prstGeom>
          <a:solidFill>
            <a:schemeClr val="hlink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1800" dirty="0" smtClean="0">
                <a:latin typeface="Calibri" pitchFamily="34" charset="0"/>
                <a:cs typeface="Calibri" pitchFamily="34" charset="0"/>
              </a:rPr>
              <a:t>Nucleons (n, p)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618" name="Text Box 42"/>
          <p:cNvSpPr txBox="1">
            <a:spLocks noChangeArrowheads="1"/>
          </p:cNvSpPr>
          <p:nvPr/>
        </p:nvSpPr>
        <p:spPr bwMode="auto">
          <a:xfrm>
            <a:off x="381000" y="2133600"/>
            <a:ext cx="2514600" cy="369332"/>
          </a:xfrm>
          <a:prstGeom prst="rect">
            <a:avLst/>
          </a:prstGeom>
          <a:solidFill>
            <a:schemeClr val="hlink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1800" dirty="0" smtClean="0">
                <a:latin typeface="Calibri" pitchFamily="34" charset="0"/>
                <a:cs typeface="Calibri" pitchFamily="34" charset="0"/>
              </a:rPr>
              <a:t>Nuclei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(Hg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Ra, </a:t>
            </a:r>
            <a:r>
              <a:rPr lang="en-US" sz="1800" dirty="0" err="1" smtClean="0">
                <a:latin typeface="Calibri" pitchFamily="34" charset="0"/>
                <a:cs typeface="Calibri" pitchFamily="34" charset="0"/>
              </a:rPr>
              <a:t>Rn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)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619" name="Text Box 43"/>
          <p:cNvSpPr txBox="1">
            <a:spLocks noChangeArrowheads="1"/>
          </p:cNvSpPr>
          <p:nvPr/>
        </p:nvSpPr>
        <p:spPr bwMode="auto">
          <a:xfrm>
            <a:off x="387774" y="2858869"/>
            <a:ext cx="2505815" cy="646331"/>
          </a:xfrm>
          <a:prstGeom prst="rect">
            <a:avLst/>
          </a:prstGeom>
          <a:solidFill>
            <a:schemeClr val="hlink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dirty="0" smtClean="0">
                <a:latin typeface="Calibri" pitchFamily="34" charset="0"/>
                <a:cs typeface="Calibri" pitchFamily="34" charset="0"/>
              </a:rPr>
              <a:t>Electron in paramagnetic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  <a:p>
            <a:pPr algn="ctr" eaLnBrk="0" hangingPunct="0"/>
            <a:r>
              <a:rPr lang="en-US" sz="1800" dirty="0" smtClean="0">
                <a:latin typeface="Calibri" pitchFamily="34" charset="0"/>
                <a:cs typeface="Calibri" pitchFamily="34" charset="0"/>
              </a:rPr>
              <a:t>molecules (</a:t>
            </a:r>
            <a:r>
              <a:rPr lang="en-US" sz="1800" dirty="0" err="1" smtClean="0">
                <a:latin typeface="Calibri" pitchFamily="34" charset="0"/>
                <a:cs typeface="Calibri" pitchFamily="34" charset="0"/>
              </a:rPr>
              <a:t>YbF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1800" dirty="0" err="1" smtClean="0">
                <a:latin typeface="Calibri" pitchFamily="34" charset="0"/>
                <a:cs typeface="Calibri" pitchFamily="34" charset="0"/>
              </a:rPr>
              <a:t>ThO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)</a:t>
            </a:r>
          </a:p>
        </p:txBody>
      </p:sp>
      <p:sp>
        <p:nvSpPr>
          <p:cNvPr id="24620" name="Text Box 44"/>
          <p:cNvSpPr txBox="1">
            <a:spLocks noChangeArrowheads="1"/>
          </p:cNvSpPr>
          <p:nvPr/>
        </p:nvSpPr>
        <p:spPr bwMode="auto">
          <a:xfrm>
            <a:off x="3810000" y="1285656"/>
            <a:ext cx="2133600" cy="376238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1800">
                <a:latin typeface="Calibri" pitchFamily="34" charset="0"/>
                <a:cs typeface="Calibri" pitchFamily="34" charset="0"/>
              </a:rPr>
              <a:t>Quark EDM</a:t>
            </a:r>
          </a:p>
        </p:txBody>
      </p:sp>
      <p:sp>
        <p:nvSpPr>
          <p:cNvPr id="24621" name="Text Box 45"/>
          <p:cNvSpPr txBox="1">
            <a:spLocks noChangeArrowheads="1"/>
          </p:cNvSpPr>
          <p:nvPr/>
        </p:nvSpPr>
        <p:spPr bwMode="auto">
          <a:xfrm>
            <a:off x="3817938" y="2066706"/>
            <a:ext cx="2155825" cy="376238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>
                <a:latin typeface="Calibri" pitchFamily="34" charset="0"/>
                <a:cs typeface="Calibri" pitchFamily="34" charset="0"/>
              </a:rPr>
              <a:t>Quark Chromo-EDM</a:t>
            </a:r>
          </a:p>
        </p:txBody>
      </p:sp>
      <p:sp>
        <p:nvSpPr>
          <p:cNvPr id="24622" name="Text Box 46"/>
          <p:cNvSpPr txBox="1">
            <a:spLocks noChangeArrowheads="1"/>
          </p:cNvSpPr>
          <p:nvPr/>
        </p:nvSpPr>
        <p:spPr bwMode="auto">
          <a:xfrm>
            <a:off x="3810000" y="2904906"/>
            <a:ext cx="2133600" cy="376238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1800">
                <a:latin typeface="Calibri" pitchFamily="34" charset="0"/>
                <a:cs typeface="Calibri" pitchFamily="34" charset="0"/>
              </a:rPr>
              <a:t>Electron EDM</a:t>
            </a:r>
          </a:p>
        </p:txBody>
      </p:sp>
      <p:sp>
        <p:nvSpPr>
          <p:cNvPr id="24623" name="Text Box 47"/>
          <p:cNvSpPr txBox="1">
            <a:spLocks noChangeArrowheads="1"/>
          </p:cNvSpPr>
          <p:nvPr/>
        </p:nvSpPr>
        <p:spPr bwMode="auto">
          <a:xfrm>
            <a:off x="6858000" y="1819056"/>
            <a:ext cx="1998663" cy="925513"/>
          </a:xfrm>
          <a:prstGeom prst="rect">
            <a:avLst/>
          </a:prstGeom>
          <a:solidFill>
            <a:srgbClr val="CCFF99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800" dirty="0">
                <a:latin typeface="Calibri" pitchFamily="34" charset="0"/>
                <a:cs typeface="Calibri" pitchFamily="34" charset="0"/>
              </a:rPr>
              <a:t>Physics beyond the Standard Model:</a:t>
            </a:r>
          </a:p>
          <a:p>
            <a:pPr algn="ctr" eaLnBrk="0" hangingPunct="0"/>
            <a:r>
              <a:rPr lang="en-US" sz="1800" dirty="0" smtClean="0">
                <a:latin typeface="Calibri" pitchFamily="34" charset="0"/>
                <a:cs typeface="Calibri" pitchFamily="34" charset="0"/>
              </a:rPr>
              <a:t>SUSY, etc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24624" name="Line 48"/>
          <p:cNvSpPr>
            <a:spLocks noChangeShapeType="1"/>
          </p:cNvSpPr>
          <p:nvPr/>
        </p:nvSpPr>
        <p:spPr bwMode="auto">
          <a:xfrm>
            <a:off x="2971800" y="1528544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625" name="Line 49"/>
          <p:cNvSpPr>
            <a:spLocks noChangeShapeType="1"/>
          </p:cNvSpPr>
          <p:nvPr/>
        </p:nvSpPr>
        <p:spPr bwMode="auto">
          <a:xfrm>
            <a:off x="2971800" y="2290544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626" name="Line 50"/>
          <p:cNvSpPr>
            <a:spLocks noChangeShapeType="1"/>
          </p:cNvSpPr>
          <p:nvPr/>
        </p:nvSpPr>
        <p:spPr bwMode="auto">
          <a:xfrm>
            <a:off x="2971800" y="3128744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627" name="Line 51"/>
          <p:cNvSpPr>
            <a:spLocks noChangeShapeType="1"/>
          </p:cNvSpPr>
          <p:nvPr/>
        </p:nvSpPr>
        <p:spPr bwMode="auto">
          <a:xfrm>
            <a:off x="6019800" y="1514256"/>
            <a:ext cx="762000" cy="623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628" name="Line 52"/>
          <p:cNvSpPr>
            <a:spLocks noChangeShapeType="1"/>
          </p:cNvSpPr>
          <p:nvPr/>
        </p:nvSpPr>
        <p:spPr bwMode="auto">
          <a:xfrm>
            <a:off x="6019800" y="2290544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629" name="Line 53"/>
          <p:cNvSpPr>
            <a:spLocks noChangeShapeType="1"/>
          </p:cNvSpPr>
          <p:nvPr/>
        </p:nvSpPr>
        <p:spPr bwMode="auto">
          <a:xfrm flipV="1">
            <a:off x="6019800" y="2442944"/>
            <a:ext cx="762000" cy="671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630" name="Line 54"/>
          <p:cNvSpPr>
            <a:spLocks noChangeShapeType="1"/>
          </p:cNvSpPr>
          <p:nvPr/>
        </p:nvSpPr>
        <p:spPr bwMode="auto">
          <a:xfrm>
            <a:off x="2971800" y="1590456"/>
            <a:ext cx="838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7850619"/>
              </p:ext>
            </p:extLst>
          </p:nvPr>
        </p:nvGraphicFramePr>
        <p:xfrm>
          <a:off x="1376438" y="4038600"/>
          <a:ext cx="6700762" cy="199644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366762"/>
                <a:gridCol w="1600200"/>
                <a:gridCol w="2286000"/>
                <a:gridCol w="1447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Sector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Exp</a:t>
                      </a:r>
                      <a:r>
                        <a:rPr lang="en-US" dirty="0" smtClean="0"/>
                        <a:t> Limit</a:t>
                      </a:r>
                    </a:p>
                    <a:p>
                      <a:pPr algn="ctr"/>
                      <a:r>
                        <a:rPr lang="en-US" dirty="0" smtClean="0"/>
                        <a:t>(e</a:t>
                      </a:r>
                      <a:r>
                        <a:rPr lang="en-US" baseline="0" dirty="0" smtClean="0"/>
                        <a:t>-cm)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Method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Standard</a:t>
                      </a:r>
                    </a:p>
                    <a:p>
                      <a:pPr algn="ctr"/>
                      <a:r>
                        <a:rPr lang="en-US" dirty="0" smtClean="0"/>
                        <a:t>Model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dirty="0" smtClean="0"/>
                        <a:t>Electron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dirty="0" smtClean="0"/>
                        <a:t>9 x 10</a:t>
                      </a:r>
                      <a:r>
                        <a:rPr lang="en-US" baseline="30000" dirty="0" smtClean="0"/>
                        <a:t>-29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dirty="0" err="1" smtClean="0"/>
                        <a:t>ThO</a:t>
                      </a:r>
                      <a:r>
                        <a:rPr lang="en-US" dirty="0" smtClean="0"/>
                        <a:t> in a beam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-38</a:t>
                      </a:r>
                      <a:endParaRPr lang="en-US" baseline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dirty="0" smtClean="0"/>
                        <a:t>Neutron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dirty="0" smtClean="0"/>
                        <a:t>3 x 10</a:t>
                      </a:r>
                      <a:r>
                        <a:rPr lang="en-US" baseline="30000" dirty="0" smtClean="0"/>
                        <a:t>-26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dirty="0" smtClean="0"/>
                        <a:t>UCN in a bottle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-31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baseline="30000" dirty="0" smtClean="0"/>
                        <a:t>199</a:t>
                      </a:r>
                      <a:r>
                        <a:rPr lang="en-US" dirty="0" smtClean="0"/>
                        <a:t>Hg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dirty="0" smtClean="0"/>
                        <a:t>3 x 10</a:t>
                      </a:r>
                      <a:r>
                        <a:rPr lang="en-US" baseline="30000" dirty="0" smtClean="0"/>
                        <a:t>-29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dirty="0" smtClean="0"/>
                        <a:t>Hg atoms</a:t>
                      </a:r>
                      <a:r>
                        <a:rPr lang="en-US" baseline="0" dirty="0" smtClean="0"/>
                        <a:t> in a</a:t>
                      </a:r>
                      <a:r>
                        <a:rPr lang="en-US" dirty="0" smtClean="0"/>
                        <a:t> cell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10</a:t>
                      </a:r>
                      <a:r>
                        <a:rPr kumimoji="0" lang="en-US" sz="1800" u="none" strike="noStrike" kern="1200" cap="none" spc="0" normalizeH="0" baseline="3000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-33</a:t>
                      </a:r>
                      <a:endParaRPr kumimoji="0" lang="en-US" sz="18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5" name="Text Box 36"/>
          <p:cNvSpPr txBox="1">
            <a:spLocks noChangeArrowheads="1"/>
          </p:cNvSpPr>
          <p:nvPr/>
        </p:nvSpPr>
        <p:spPr bwMode="auto">
          <a:xfrm>
            <a:off x="5907087" y="6172200"/>
            <a:ext cx="239871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M.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Ramsey-Musolf (2009)</a:t>
            </a:r>
          </a:p>
        </p:txBody>
      </p:sp>
    </p:spTree>
    <p:extLst>
      <p:ext uri="{BB962C8B-B14F-4D97-AF65-F5344CB8AC3E}">
        <p14:creationId xmlns:p14="http://schemas.microsoft.com/office/powerpoint/2010/main" val="26771404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9438"/>
            <a:ext cx="8229600" cy="792162"/>
          </a:xfrm>
        </p:spPr>
        <p:txBody>
          <a:bodyPr/>
          <a:lstStyle/>
          <a:p>
            <a:r>
              <a:rPr lang="en-US" dirty="0" smtClean="0"/>
              <a:t>Outlook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371600"/>
            <a:ext cx="7696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2014-2015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Implement 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STIRAP</a:t>
            </a:r>
            <a:r>
              <a:rPr lang="en-US" sz="2000" dirty="0" smtClean="0">
                <a:latin typeface="+mn-lt"/>
              </a:rPr>
              <a:t> – more efficient way to detect spin;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Longer trap lifetime;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2015-2018, 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blue upgrade </a:t>
            </a:r>
            <a:r>
              <a:rPr lang="en-US" sz="2000" dirty="0" smtClean="0">
                <a:latin typeface="+mn-lt"/>
              </a:rPr>
              <a:t>– more efficient trap;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Five-year goal (before FRIB): 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10</a:t>
            </a:r>
            <a:r>
              <a:rPr lang="en-US" sz="2000" baseline="30000" dirty="0" smtClean="0">
                <a:solidFill>
                  <a:srgbClr val="0000FF"/>
                </a:solidFill>
                <a:latin typeface="+mn-lt"/>
              </a:rPr>
              <a:t>-26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 e cm</a:t>
            </a:r>
            <a:r>
              <a:rPr lang="en-US" sz="2000" dirty="0" smtClean="0">
                <a:latin typeface="+mn-lt"/>
              </a:rPr>
              <a:t>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2020 and beyond (at FRIB): 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3 x 10</a:t>
            </a:r>
            <a:r>
              <a:rPr lang="en-US" sz="2000" baseline="30000" dirty="0" smtClean="0">
                <a:solidFill>
                  <a:srgbClr val="0000FF"/>
                </a:solidFill>
                <a:latin typeface="+mn-lt"/>
              </a:rPr>
              <a:t>-28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 e cm</a:t>
            </a:r>
            <a:r>
              <a:rPr lang="en-US" sz="2000" dirty="0" smtClean="0">
                <a:latin typeface="+mn-lt"/>
              </a:rPr>
              <a:t>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Far future: search for EDM in diatomic molecules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Effective E field is enhanced by a factor of 10</a:t>
            </a:r>
            <a:r>
              <a:rPr lang="en-US" sz="2000" baseline="30000" dirty="0" smtClean="0">
                <a:latin typeface="+mn-lt"/>
              </a:rPr>
              <a:t>3</a:t>
            </a:r>
            <a:r>
              <a:rPr lang="en-US" sz="2000" dirty="0" smtClean="0">
                <a:latin typeface="+mn-lt"/>
              </a:rPr>
              <a:t>;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Reach the Standard Model value of 10</a:t>
            </a:r>
            <a:r>
              <a:rPr lang="en-US" sz="2000" baseline="30000" dirty="0" smtClean="0">
                <a:latin typeface="+mn-lt"/>
              </a:rPr>
              <a:t>-30</a:t>
            </a:r>
            <a:r>
              <a:rPr lang="en-US" sz="2000" dirty="0" smtClean="0">
                <a:latin typeface="+mn-lt"/>
              </a:rPr>
              <a:t> e cm.</a:t>
            </a:r>
          </a:p>
        </p:txBody>
      </p:sp>
    </p:spTree>
    <p:extLst>
      <p:ext uri="{BB962C8B-B14F-4D97-AF65-F5344CB8AC3E}">
        <p14:creationId xmlns:p14="http://schemas.microsoft.com/office/powerpoint/2010/main" val="248954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514676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457200"/>
          </a:xfrm>
        </p:spPr>
        <p:txBody>
          <a:bodyPr/>
          <a:lstStyle/>
          <a:p>
            <a:pPr algn="ctr">
              <a:buNone/>
            </a:pPr>
            <a:r>
              <a:rPr lang="en-US" sz="24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“Cold” Atom Trappers</a:t>
            </a:r>
          </a:p>
          <a:p>
            <a:pPr algn="ctr">
              <a:buNone/>
            </a:pPr>
            <a:endParaRPr lang="en-US" sz="2400" i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en-US" sz="2400" i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en-US" sz="2400" i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en-US" sz="24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en-US" sz="2400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6" descr="Korsch.t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487" y="1811383"/>
            <a:ext cx="773113" cy="11128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onp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18" y="5325866"/>
            <a:ext cx="2674682" cy="1455934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4" name="TextBox 3"/>
          <p:cNvSpPr txBox="1"/>
          <p:nvPr/>
        </p:nvSpPr>
        <p:spPr>
          <a:xfrm>
            <a:off x="3276600" y="5181600"/>
            <a:ext cx="563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8838" indent="-858838"/>
            <a:r>
              <a:rPr lang="en-US" sz="1600" b="1" dirty="0" smtClean="0">
                <a:latin typeface="Calibri" panose="020F0502020204030204" pitchFamily="34" charset="0"/>
              </a:rPr>
              <a:t>Argonne:</a:t>
            </a:r>
            <a:r>
              <a:rPr lang="en-US" sz="1600" dirty="0" smtClean="0">
                <a:latin typeface="Calibri" panose="020F0502020204030204" pitchFamily="34" charset="0"/>
              </a:rPr>
              <a:t> Kevin Bailey, Michael Bishof, John Greene, Roy Holt, Nathan Lemke, Zheng-Tian Lu, Peter Mueller, Tom O’Connor, Richard Parker;</a:t>
            </a:r>
          </a:p>
          <a:p>
            <a:pPr marL="858838" indent="-858838"/>
            <a:r>
              <a:rPr lang="en-US" sz="1600" b="1" dirty="0" smtClean="0">
                <a:latin typeface="Calibri" panose="020F0502020204030204" pitchFamily="34" charset="0"/>
              </a:rPr>
              <a:t>Kentucky:</a:t>
            </a:r>
            <a:r>
              <a:rPr lang="en-US" sz="1600" dirty="0" smtClean="0">
                <a:latin typeface="Calibri" panose="020F0502020204030204" pitchFamily="34" charset="0"/>
              </a:rPr>
              <a:t> Mukut Kalita, Wolfgang </a:t>
            </a:r>
            <a:r>
              <a:rPr lang="en-US" sz="1600" dirty="0" err="1" smtClean="0">
                <a:latin typeface="Calibri" panose="020F0502020204030204" pitchFamily="34" charset="0"/>
              </a:rPr>
              <a:t>Korsch</a:t>
            </a:r>
            <a:r>
              <a:rPr lang="en-US" sz="1600" dirty="0" smtClean="0">
                <a:latin typeface="Calibri" panose="020F0502020204030204" pitchFamily="34" charset="0"/>
              </a:rPr>
              <a:t>;</a:t>
            </a:r>
          </a:p>
          <a:p>
            <a:pPr marL="858838" indent="-858838"/>
            <a:r>
              <a:rPr lang="en-US" sz="1600" b="1" dirty="0" smtClean="0">
                <a:latin typeface="Calibri" panose="020F0502020204030204" pitchFamily="34" charset="0"/>
              </a:rPr>
              <a:t>Michigan State:</a:t>
            </a:r>
            <a:r>
              <a:rPr lang="en-US" sz="1600" dirty="0" smtClean="0">
                <a:latin typeface="Calibri" panose="020F0502020204030204" pitchFamily="34" charset="0"/>
              </a:rPr>
              <a:t> Jaideep Singh;</a:t>
            </a:r>
          </a:p>
          <a:p>
            <a:pPr marL="858838" indent="-858838"/>
            <a:r>
              <a:rPr lang="en-US" sz="1600" b="1" dirty="0" smtClean="0">
                <a:latin typeface="Calibri" panose="020F0502020204030204" pitchFamily="34" charset="0"/>
              </a:rPr>
              <a:t>Northwestern:</a:t>
            </a:r>
            <a:r>
              <a:rPr lang="en-US" sz="1600" dirty="0" smtClean="0">
                <a:latin typeface="Calibri" panose="020F0502020204030204" pitchFamily="34" charset="0"/>
              </a:rPr>
              <a:t> Matt Dietrich.</a:t>
            </a:r>
            <a:endParaRPr lang="en-US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5394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 bwMode="auto">
          <a:xfrm>
            <a:off x="5334000" y="2743200"/>
            <a:ext cx="3657600" cy="3949701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</a:rPr>
              <a:t>Optical Pumping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title"/>
          </p:nvPr>
        </p:nvSpPr>
        <p:spPr>
          <a:xfrm>
            <a:off x="1219200" y="76201"/>
            <a:ext cx="7199312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The Seattle EDM </a:t>
            </a:r>
            <a:r>
              <a:rPr lang="en-US" dirty="0" smtClean="0"/>
              <a:t>Measurement</a:t>
            </a:r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95388" y="842962"/>
            <a:ext cx="3175000" cy="47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016250" y="4518025"/>
            <a:ext cx="21177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>
                <a:latin typeface="Arial" charset="0"/>
              </a:rPr>
              <a:t>Courtesy of Michael Romalis</a:t>
            </a:r>
          </a:p>
        </p:txBody>
      </p:sp>
      <p:sp>
        <p:nvSpPr>
          <p:cNvPr id="4108" name="Text Box 23"/>
          <p:cNvSpPr txBox="1">
            <a:spLocks noChangeArrowheads="1"/>
          </p:cNvSpPr>
          <p:nvPr/>
        </p:nvSpPr>
        <p:spPr bwMode="auto">
          <a:xfrm>
            <a:off x="2959100" y="2552700"/>
            <a:ext cx="3032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i="1">
                <a:solidFill>
                  <a:srgbClr val="FF3300"/>
                </a:solidFill>
                <a:latin typeface="Arial" charset="0"/>
              </a:rPr>
              <a:t>E</a:t>
            </a:r>
          </a:p>
        </p:txBody>
      </p:sp>
      <p:sp>
        <p:nvSpPr>
          <p:cNvPr id="4109" name="Text Box 24"/>
          <p:cNvSpPr txBox="1">
            <a:spLocks noChangeArrowheads="1"/>
          </p:cNvSpPr>
          <p:nvPr/>
        </p:nvSpPr>
        <p:spPr bwMode="auto">
          <a:xfrm>
            <a:off x="2962275" y="3549650"/>
            <a:ext cx="3032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i="1">
                <a:solidFill>
                  <a:srgbClr val="FF3300"/>
                </a:solidFill>
                <a:latin typeface="Arial" charset="0"/>
              </a:rPr>
              <a:t>E</a:t>
            </a:r>
          </a:p>
        </p:txBody>
      </p:sp>
      <p:grpSp>
        <p:nvGrpSpPr>
          <p:cNvPr id="4110" name="Group 39"/>
          <p:cNvGrpSpPr>
            <a:grpSpLocks/>
          </p:cNvGrpSpPr>
          <p:nvPr/>
        </p:nvGrpSpPr>
        <p:grpSpPr bwMode="auto">
          <a:xfrm>
            <a:off x="674688" y="685800"/>
            <a:ext cx="7935912" cy="685800"/>
            <a:chOff x="960" y="480"/>
            <a:chExt cx="4999" cy="432"/>
          </a:xfrm>
        </p:grpSpPr>
        <p:sp>
          <p:nvSpPr>
            <p:cNvPr id="4120" name="Oval 38"/>
            <p:cNvSpPr>
              <a:spLocks noChangeArrowheads="1"/>
            </p:cNvSpPr>
            <p:nvPr/>
          </p:nvSpPr>
          <p:spPr bwMode="auto">
            <a:xfrm>
              <a:off x="960" y="480"/>
              <a:ext cx="576" cy="432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1" name="Text Box 28"/>
            <p:cNvSpPr txBox="1">
              <a:spLocks noChangeArrowheads="1"/>
            </p:cNvSpPr>
            <p:nvPr/>
          </p:nvSpPr>
          <p:spPr bwMode="auto">
            <a:xfrm>
              <a:off x="960" y="546"/>
              <a:ext cx="499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b="1" baseline="30000" dirty="0">
                  <a:solidFill>
                    <a:schemeClr val="accent2"/>
                  </a:solidFill>
                  <a:latin typeface="Arial" charset="0"/>
                </a:rPr>
                <a:t>199</a:t>
              </a:r>
              <a:r>
                <a:rPr lang="en-US" b="1" dirty="0">
                  <a:solidFill>
                    <a:schemeClr val="accent2"/>
                  </a:solidFill>
                  <a:latin typeface="Arial" charset="0"/>
                </a:rPr>
                <a:t>Hg</a:t>
              </a:r>
              <a:r>
                <a:rPr lang="en-US" sz="2000" dirty="0">
                  <a:latin typeface="Arial" charset="0"/>
                </a:rPr>
                <a:t>   stable,  high Z,  </a:t>
              </a:r>
              <a:r>
                <a:rPr lang="en-US" sz="2000" dirty="0" err="1" smtClean="0">
                  <a:latin typeface="Arial" charset="0"/>
                </a:rPr>
                <a:t>groundstate</a:t>
              </a:r>
              <a:r>
                <a:rPr lang="en-US" sz="2000" dirty="0" smtClean="0">
                  <a:latin typeface="Arial" charset="0"/>
                </a:rPr>
                <a:t> </a:t>
              </a:r>
              <a:r>
                <a:rPr lang="en-US" sz="2000" baseline="30000" dirty="0">
                  <a:latin typeface="Arial" charset="0"/>
                </a:rPr>
                <a:t>1</a:t>
              </a:r>
              <a:r>
                <a:rPr lang="en-US" sz="2000" dirty="0">
                  <a:latin typeface="Arial" charset="0"/>
                </a:rPr>
                <a:t>S</a:t>
              </a:r>
              <a:r>
                <a:rPr lang="en-US" sz="2000" baseline="-25000" dirty="0">
                  <a:latin typeface="Arial" charset="0"/>
                </a:rPr>
                <a:t>0</a:t>
              </a:r>
              <a:r>
                <a:rPr lang="en-US" sz="2000" dirty="0">
                  <a:latin typeface="Arial" charset="0"/>
                </a:rPr>
                <a:t>,  I = ½,  high vapor pressure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493923" y="3657600"/>
            <a:ext cx="3294243" cy="2873792"/>
            <a:chOff x="5493923" y="3810000"/>
            <a:chExt cx="3294243" cy="2873792"/>
          </a:xfrm>
        </p:grpSpPr>
        <p:sp>
          <p:nvSpPr>
            <p:cNvPr id="26" name="Text Box 12"/>
            <p:cNvSpPr txBox="1">
              <a:spLocks noChangeArrowheads="1"/>
            </p:cNvSpPr>
            <p:nvPr/>
          </p:nvSpPr>
          <p:spPr bwMode="auto">
            <a:xfrm>
              <a:off x="7677150" y="6345238"/>
              <a:ext cx="109196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b="1" dirty="0">
                  <a:latin typeface="+mn-lt"/>
                </a:rPr>
                <a:t>m</a:t>
              </a:r>
              <a:r>
                <a:rPr lang="en-US" altLang="en-US" sz="1600" b="1" baseline="-25000" dirty="0">
                  <a:latin typeface="+mn-lt"/>
                </a:rPr>
                <a:t>F</a:t>
              </a:r>
              <a:r>
                <a:rPr lang="en-US" altLang="en-US" sz="1600" b="1" dirty="0">
                  <a:latin typeface="+mn-lt"/>
                </a:rPr>
                <a:t> = +1/2</a:t>
              </a:r>
            </a:p>
          </p:txBody>
        </p:sp>
        <p:sp>
          <p:nvSpPr>
            <p:cNvPr id="21" name="Line 7"/>
            <p:cNvSpPr>
              <a:spLocks noChangeShapeType="1"/>
            </p:cNvSpPr>
            <p:nvPr/>
          </p:nvSpPr>
          <p:spPr bwMode="auto">
            <a:xfrm>
              <a:off x="7696200" y="6324600"/>
              <a:ext cx="101417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2" name="Text Box 8"/>
            <p:cNvSpPr txBox="1">
              <a:spLocks noChangeArrowheads="1"/>
            </p:cNvSpPr>
            <p:nvPr/>
          </p:nvSpPr>
          <p:spPr bwMode="auto">
            <a:xfrm>
              <a:off x="5510813" y="6019800"/>
              <a:ext cx="889987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b="1" dirty="0">
                  <a:latin typeface="+mn-lt"/>
                  <a:cs typeface="Times New Roman" pitchFamily="18" charset="0"/>
                </a:rPr>
                <a:t>7s</a:t>
              </a:r>
              <a:r>
                <a:rPr lang="en-US" altLang="en-US" sz="1600" b="1" baseline="30000" dirty="0">
                  <a:latin typeface="+mn-lt"/>
                  <a:cs typeface="Times New Roman" pitchFamily="18" charset="0"/>
                </a:rPr>
                <a:t>2</a:t>
              </a:r>
              <a:r>
                <a:rPr lang="en-US" altLang="en-US" sz="1600" b="1" dirty="0">
                  <a:latin typeface="+mn-lt"/>
                  <a:cs typeface="Times New Roman" pitchFamily="18" charset="0"/>
                </a:rPr>
                <a:t> </a:t>
              </a:r>
              <a:r>
                <a:rPr lang="en-US" altLang="en-US" sz="1600" b="1" baseline="30000" dirty="0">
                  <a:latin typeface="+mn-lt"/>
                  <a:cs typeface="Times New Roman" pitchFamily="18" charset="0"/>
                </a:rPr>
                <a:t>1</a:t>
              </a:r>
              <a:r>
                <a:rPr lang="en-US" altLang="en-US" sz="1600" b="1" dirty="0">
                  <a:latin typeface="+mn-lt"/>
                  <a:cs typeface="Times New Roman" pitchFamily="18" charset="0"/>
                </a:rPr>
                <a:t>S</a:t>
              </a:r>
              <a:r>
                <a:rPr lang="en-US" altLang="en-US" sz="1600" b="1" baseline="-30000" dirty="0">
                  <a:latin typeface="+mn-lt"/>
                  <a:cs typeface="Times New Roman" pitchFamily="18" charset="0"/>
                </a:rPr>
                <a:t>0</a:t>
              </a:r>
              <a:r>
                <a:rPr lang="en-US" altLang="en-US" sz="1600" b="1" dirty="0">
                  <a:latin typeface="+mn-lt"/>
                  <a:cs typeface="Times New Roman" pitchFamily="18" charset="0"/>
                </a:rPr>
                <a:t> </a:t>
              </a:r>
            </a:p>
            <a:p>
              <a:r>
                <a:rPr lang="en-US" altLang="en-US" sz="1600" b="1" dirty="0">
                  <a:latin typeface="+mn-lt"/>
                  <a:cs typeface="Times New Roman" pitchFamily="18" charset="0"/>
                </a:rPr>
                <a:t>F = 1/2</a:t>
              </a:r>
              <a:endParaRPr lang="en-US" altLang="en-US" sz="1600" baseline="-30000" dirty="0">
                <a:latin typeface="+mn-lt"/>
                <a:cs typeface="Times New Roman" pitchFamily="18" charset="0"/>
              </a:endParaRPr>
            </a:p>
          </p:txBody>
        </p:sp>
        <p:sp>
          <p:nvSpPr>
            <p:cNvPr id="23" name="Text Box 9"/>
            <p:cNvSpPr txBox="1">
              <a:spLocks noChangeArrowheads="1"/>
            </p:cNvSpPr>
            <p:nvPr/>
          </p:nvSpPr>
          <p:spPr bwMode="auto">
            <a:xfrm>
              <a:off x="5493923" y="3911025"/>
              <a:ext cx="830677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b="1" dirty="0">
                  <a:latin typeface="+mn-lt"/>
                  <a:cs typeface="Times New Roman" pitchFamily="18" charset="0"/>
                </a:rPr>
                <a:t>7p </a:t>
              </a:r>
              <a:r>
                <a:rPr lang="en-US" altLang="en-US" sz="1600" b="1" baseline="30000" dirty="0">
                  <a:latin typeface="+mn-lt"/>
                  <a:cs typeface="Times New Roman" pitchFamily="18" charset="0"/>
                </a:rPr>
                <a:t>3</a:t>
              </a:r>
              <a:r>
                <a:rPr lang="en-US" altLang="en-US" sz="1600" b="1" dirty="0">
                  <a:latin typeface="+mn-lt"/>
                  <a:cs typeface="Times New Roman" pitchFamily="18" charset="0"/>
                </a:rPr>
                <a:t>P</a:t>
              </a:r>
              <a:r>
                <a:rPr lang="en-US" altLang="en-US" sz="1600" b="1" baseline="-30000" dirty="0">
                  <a:latin typeface="+mn-lt"/>
                  <a:cs typeface="Times New Roman" pitchFamily="18" charset="0"/>
                </a:rPr>
                <a:t>1</a:t>
              </a:r>
              <a:r>
                <a:rPr lang="en-US" altLang="en-US" sz="1600" b="1" dirty="0">
                  <a:latin typeface="+mn-lt"/>
                  <a:cs typeface="Times New Roman" pitchFamily="18" charset="0"/>
                </a:rPr>
                <a:t> </a:t>
              </a:r>
            </a:p>
            <a:p>
              <a:r>
                <a:rPr lang="en-US" altLang="en-US" sz="1600" b="1" dirty="0">
                  <a:latin typeface="+mn-lt"/>
                  <a:cs typeface="Times New Roman" pitchFamily="18" charset="0"/>
                </a:rPr>
                <a:t>F = 1/2</a:t>
              </a:r>
              <a:endParaRPr lang="en-US" altLang="en-US" sz="1600" baseline="-30000" dirty="0">
                <a:latin typeface="+mn-lt"/>
                <a:cs typeface="Times New Roman" pitchFamily="18" charset="0"/>
              </a:endParaRPr>
            </a:p>
          </p:txBody>
        </p:sp>
        <p:cxnSp>
          <p:nvCxnSpPr>
            <p:cNvPr id="30" name="AutoShape 18"/>
            <p:cNvCxnSpPr>
              <a:cxnSpLocks noChangeShapeType="1"/>
            </p:cNvCxnSpPr>
            <p:nvPr/>
          </p:nvCxnSpPr>
          <p:spPr bwMode="auto">
            <a:xfrm>
              <a:off x="8229601" y="4191002"/>
              <a:ext cx="0" cy="2132011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" name="Text Box 12"/>
            <p:cNvSpPr txBox="1">
              <a:spLocks noChangeArrowheads="1"/>
            </p:cNvSpPr>
            <p:nvPr/>
          </p:nvSpPr>
          <p:spPr bwMode="auto">
            <a:xfrm>
              <a:off x="7696200" y="3810000"/>
              <a:ext cx="109196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b="1" dirty="0">
                  <a:latin typeface="+mn-lt"/>
                </a:rPr>
                <a:t>m</a:t>
              </a:r>
              <a:r>
                <a:rPr lang="en-US" altLang="en-US" sz="1600" b="1" baseline="-25000" dirty="0">
                  <a:latin typeface="+mn-lt"/>
                </a:rPr>
                <a:t>F</a:t>
              </a:r>
              <a:r>
                <a:rPr lang="en-US" altLang="en-US" sz="1600" b="1" dirty="0">
                  <a:latin typeface="+mn-lt"/>
                </a:rPr>
                <a:t> = +1/2</a:t>
              </a:r>
            </a:p>
          </p:txBody>
        </p:sp>
        <p:sp>
          <p:nvSpPr>
            <p:cNvPr id="38" name="Line 7"/>
            <p:cNvSpPr>
              <a:spLocks noChangeShapeType="1"/>
            </p:cNvSpPr>
            <p:nvPr/>
          </p:nvSpPr>
          <p:spPr bwMode="auto">
            <a:xfrm>
              <a:off x="7715250" y="4191000"/>
              <a:ext cx="101417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9" name="Text Box 12"/>
            <p:cNvSpPr txBox="1">
              <a:spLocks noChangeArrowheads="1"/>
            </p:cNvSpPr>
            <p:nvPr/>
          </p:nvSpPr>
          <p:spPr bwMode="auto">
            <a:xfrm>
              <a:off x="6248400" y="6345238"/>
              <a:ext cx="1040670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b="1" dirty="0">
                  <a:latin typeface="+mn-lt"/>
                </a:rPr>
                <a:t>m</a:t>
              </a:r>
              <a:r>
                <a:rPr lang="en-US" altLang="en-US" sz="1600" b="1" baseline="-25000" dirty="0">
                  <a:latin typeface="+mn-lt"/>
                </a:rPr>
                <a:t>F</a:t>
              </a:r>
              <a:r>
                <a:rPr lang="en-US" altLang="en-US" sz="1600" b="1" dirty="0">
                  <a:latin typeface="+mn-lt"/>
                </a:rPr>
                <a:t> = </a:t>
              </a:r>
              <a:r>
                <a:rPr lang="en-US" altLang="en-US" sz="1600" b="1" dirty="0" smtClean="0">
                  <a:latin typeface="+mn-lt"/>
                </a:rPr>
                <a:t>-1/2</a:t>
              </a:r>
              <a:endParaRPr lang="en-US" altLang="en-US" sz="1600" b="1" dirty="0">
                <a:latin typeface="+mn-lt"/>
              </a:endParaRPr>
            </a:p>
          </p:txBody>
        </p:sp>
        <p:sp>
          <p:nvSpPr>
            <p:cNvPr id="40" name="Line 7"/>
            <p:cNvSpPr>
              <a:spLocks noChangeShapeType="1"/>
            </p:cNvSpPr>
            <p:nvPr/>
          </p:nvSpPr>
          <p:spPr bwMode="auto">
            <a:xfrm>
              <a:off x="6267450" y="6324600"/>
              <a:ext cx="101417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cxnSp>
          <p:nvCxnSpPr>
            <p:cNvPr id="41" name="AutoShape 18"/>
            <p:cNvCxnSpPr>
              <a:cxnSpLocks noChangeShapeType="1"/>
            </p:cNvCxnSpPr>
            <p:nvPr/>
          </p:nvCxnSpPr>
          <p:spPr bwMode="auto">
            <a:xfrm flipH="1">
              <a:off x="6477000" y="4266188"/>
              <a:ext cx="1371601" cy="205682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" name="Text Box 12"/>
            <p:cNvSpPr txBox="1">
              <a:spLocks noChangeArrowheads="1"/>
            </p:cNvSpPr>
            <p:nvPr/>
          </p:nvSpPr>
          <p:spPr bwMode="auto">
            <a:xfrm>
              <a:off x="6267450" y="3810000"/>
              <a:ext cx="1040670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b="1" dirty="0">
                  <a:latin typeface="+mn-lt"/>
                </a:rPr>
                <a:t>m</a:t>
              </a:r>
              <a:r>
                <a:rPr lang="en-US" altLang="en-US" sz="1600" b="1" baseline="-25000" dirty="0">
                  <a:latin typeface="+mn-lt"/>
                </a:rPr>
                <a:t>F</a:t>
              </a:r>
              <a:r>
                <a:rPr lang="en-US" altLang="en-US" sz="1600" b="1" dirty="0">
                  <a:latin typeface="+mn-lt"/>
                </a:rPr>
                <a:t> = </a:t>
              </a:r>
              <a:r>
                <a:rPr lang="en-US" altLang="en-US" sz="1600" b="1" dirty="0" smtClean="0">
                  <a:latin typeface="+mn-lt"/>
                </a:rPr>
                <a:t>-1/2</a:t>
              </a:r>
              <a:endParaRPr lang="en-US" altLang="en-US" sz="1600" b="1" dirty="0">
                <a:latin typeface="+mn-lt"/>
              </a:endParaRPr>
            </a:p>
          </p:txBody>
        </p:sp>
        <p:sp>
          <p:nvSpPr>
            <p:cNvPr id="43" name="Line 7"/>
            <p:cNvSpPr>
              <a:spLocks noChangeShapeType="1"/>
            </p:cNvSpPr>
            <p:nvPr/>
          </p:nvSpPr>
          <p:spPr bwMode="auto">
            <a:xfrm>
              <a:off x="6286500" y="4191000"/>
              <a:ext cx="101417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cxnSp>
          <p:nvCxnSpPr>
            <p:cNvPr id="46" name="AutoShape 18"/>
            <p:cNvCxnSpPr>
              <a:cxnSpLocks noChangeShapeType="1"/>
            </p:cNvCxnSpPr>
            <p:nvPr/>
          </p:nvCxnSpPr>
          <p:spPr bwMode="auto">
            <a:xfrm flipV="1">
              <a:off x="6781799" y="4267775"/>
              <a:ext cx="1371601" cy="20568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4" name="TextBox 13"/>
          <p:cNvSpPr txBox="1"/>
          <p:nvPr/>
        </p:nvSpPr>
        <p:spPr>
          <a:xfrm>
            <a:off x="7391400" y="5029200"/>
            <a:ext cx="538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panose="05050102010706020507" pitchFamily="18" charset="2"/>
              </a:rPr>
              <a:t>s+</a:t>
            </a:r>
            <a:endParaRPr lang="en-US" dirty="0"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23645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7" name="Rectangle 3"/>
          <p:cNvSpPr>
            <a:spLocks noGrp="1" noChangeArrowheads="1"/>
          </p:cNvSpPr>
          <p:nvPr>
            <p:ph type="title"/>
          </p:nvPr>
        </p:nvSpPr>
        <p:spPr>
          <a:xfrm>
            <a:off x="1219200" y="76201"/>
            <a:ext cx="7199312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The Seattle EDM </a:t>
            </a:r>
            <a:r>
              <a:rPr lang="en-US" dirty="0" smtClean="0"/>
              <a:t>Measurement</a:t>
            </a:r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95388" y="842962"/>
            <a:ext cx="3175000" cy="47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016250" y="4518025"/>
            <a:ext cx="21177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>
                <a:latin typeface="Arial" charset="0"/>
              </a:rPr>
              <a:t>Courtesy of Michael Romalis</a:t>
            </a:r>
          </a:p>
        </p:txBody>
      </p:sp>
      <p:sp>
        <p:nvSpPr>
          <p:cNvPr id="4102" name="AutoShape 7"/>
          <p:cNvSpPr>
            <a:spLocks noChangeArrowheads="1"/>
          </p:cNvSpPr>
          <p:nvPr/>
        </p:nvSpPr>
        <p:spPr bwMode="auto">
          <a:xfrm>
            <a:off x="5715000" y="1524000"/>
            <a:ext cx="2852737" cy="2320925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103" name="Object 8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754555"/>
              </p:ext>
            </p:extLst>
          </p:nvPr>
        </p:nvGraphicFramePr>
        <p:xfrm>
          <a:off x="5900737" y="1787525"/>
          <a:ext cx="2590800" cy="5532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50" name="Equation" r:id="rId5" imgW="1549080" imgH="393480" progId="Equation.DSMT4">
                  <p:embed/>
                </p:oleObj>
              </mc:Choice>
              <mc:Fallback>
                <p:oleObj name="Equation" r:id="rId5" imgW="15490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0737" y="1787525"/>
                        <a:ext cx="2590800" cy="5532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4" name="Object 9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745633773"/>
              </p:ext>
            </p:extLst>
          </p:nvPr>
        </p:nvGraphicFramePr>
        <p:xfrm>
          <a:off x="5900737" y="2473325"/>
          <a:ext cx="2618450" cy="5577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51" name="Equation" r:id="rId7" imgW="1548728" imgH="393529" progId="Equation.DSMT4">
                  <p:embed/>
                </p:oleObj>
              </mc:Choice>
              <mc:Fallback>
                <p:oleObj name="Equation" r:id="rId7" imgW="1548728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0737" y="2473325"/>
                        <a:ext cx="2618450" cy="5577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5" name="Object 10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484807801"/>
              </p:ext>
            </p:extLst>
          </p:nvPr>
        </p:nvGraphicFramePr>
        <p:xfrm>
          <a:off x="6019800" y="3200400"/>
          <a:ext cx="2277053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52" name="Equation" r:id="rId9" imgW="1358640" imgH="253800" progId="Equation.DSMT4">
                  <p:embed/>
                </p:oleObj>
              </mc:Choice>
              <mc:Fallback>
                <p:oleObj name="Equation" r:id="rId9" imgW="13586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3200400"/>
                        <a:ext cx="2277053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8" name="Text Box 23"/>
          <p:cNvSpPr txBox="1">
            <a:spLocks noChangeArrowheads="1"/>
          </p:cNvSpPr>
          <p:nvPr/>
        </p:nvSpPr>
        <p:spPr bwMode="auto">
          <a:xfrm>
            <a:off x="2959100" y="2552700"/>
            <a:ext cx="3032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i="1">
                <a:solidFill>
                  <a:srgbClr val="FF3300"/>
                </a:solidFill>
                <a:latin typeface="Arial" charset="0"/>
              </a:rPr>
              <a:t>E</a:t>
            </a:r>
          </a:p>
        </p:txBody>
      </p:sp>
      <p:sp>
        <p:nvSpPr>
          <p:cNvPr id="4109" name="Text Box 24"/>
          <p:cNvSpPr txBox="1">
            <a:spLocks noChangeArrowheads="1"/>
          </p:cNvSpPr>
          <p:nvPr/>
        </p:nvSpPr>
        <p:spPr bwMode="auto">
          <a:xfrm>
            <a:off x="2962275" y="3549650"/>
            <a:ext cx="3032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i="1">
                <a:solidFill>
                  <a:srgbClr val="FF3300"/>
                </a:solidFill>
                <a:latin typeface="Arial" charset="0"/>
              </a:rPr>
              <a:t>E</a:t>
            </a:r>
          </a:p>
        </p:txBody>
      </p:sp>
      <p:grpSp>
        <p:nvGrpSpPr>
          <p:cNvPr id="4110" name="Group 39"/>
          <p:cNvGrpSpPr>
            <a:grpSpLocks/>
          </p:cNvGrpSpPr>
          <p:nvPr/>
        </p:nvGrpSpPr>
        <p:grpSpPr bwMode="auto">
          <a:xfrm>
            <a:off x="674688" y="685800"/>
            <a:ext cx="7935912" cy="685800"/>
            <a:chOff x="960" y="480"/>
            <a:chExt cx="4999" cy="432"/>
          </a:xfrm>
        </p:grpSpPr>
        <p:sp>
          <p:nvSpPr>
            <p:cNvPr id="4120" name="Oval 38"/>
            <p:cNvSpPr>
              <a:spLocks noChangeArrowheads="1"/>
            </p:cNvSpPr>
            <p:nvPr/>
          </p:nvSpPr>
          <p:spPr bwMode="auto">
            <a:xfrm>
              <a:off x="960" y="480"/>
              <a:ext cx="576" cy="432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1" name="Text Box 28"/>
            <p:cNvSpPr txBox="1">
              <a:spLocks noChangeArrowheads="1"/>
            </p:cNvSpPr>
            <p:nvPr/>
          </p:nvSpPr>
          <p:spPr bwMode="auto">
            <a:xfrm>
              <a:off x="960" y="546"/>
              <a:ext cx="499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b="1" baseline="30000" dirty="0">
                  <a:solidFill>
                    <a:schemeClr val="accent2"/>
                  </a:solidFill>
                  <a:latin typeface="Arial" charset="0"/>
                </a:rPr>
                <a:t>199</a:t>
              </a:r>
              <a:r>
                <a:rPr lang="en-US" b="1" dirty="0">
                  <a:solidFill>
                    <a:schemeClr val="accent2"/>
                  </a:solidFill>
                  <a:latin typeface="Arial" charset="0"/>
                </a:rPr>
                <a:t>Hg</a:t>
              </a:r>
              <a:r>
                <a:rPr lang="en-US" sz="2000" dirty="0">
                  <a:latin typeface="Arial" charset="0"/>
                </a:rPr>
                <a:t>   stable,  high Z,  </a:t>
              </a:r>
              <a:r>
                <a:rPr lang="en-US" sz="2000" dirty="0" err="1" smtClean="0">
                  <a:latin typeface="Arial" charset="0"/>
                </a:rPr>
                <a:t>groundstate</a:t>
              </a:r>
              <a:r>
                <a:rPr lang="en-US" sz="2000" dirty="0" smtClean="0">
                  <a:latin typeface="Arial" charset="0"/>
                </a:rPr>
                <a:t> </a:t>
              </a:r>
              <a:r>
                <a:rPr lang="en-US" sz="2000" baseline="30000" dirty="0">
                  <a:latin typeface="Arial" charset="0"/>
                </a:rPr>
                <a:t>1</a:t>
              </a:r>
              <a:r>
                <a:rPr lang="en-US" sz="2000" dirty="0">
                  <a:latin typeface="Arial" charset="0"/>
                </a:rPr>
                <a:t>S</a:t>
              </a:r>
              <a:r>
                <a:rPr lang="en-US" sz="2000" baseline="-25000" dirty="0">
                  <a:latin typeface="Arial" charset="0"/>
                </a:rPr>
                <a:t>0</a:t>
              </a:r>
              <a:r>
                <a:rPr lang="en-US" sz="2000" dirty="0">
                  <a:latin typeface="Arial" charset="0"/>
                </a:rPr>
                <a:t>,  I = ½,  high vapor pressure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762000" y="4876800"/>
            <a:ext cx="40386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000" b="1" dirty="0">
                <a:latin typeface="Calibri" pitchFamily="34" charset="0"/>
                <a:cs typeface="Calibri" pitchFamily="34" charset="0"/>
              </a:rPr>
              <a:t>Limits and Sensitivities</a:t>
            </a:r>
          </a:p>
          <a:p>
            <a:pPr marL="342900" indent="-342900">
              <a:lnSpc>
                <a:spcPct val="114000"/>
              </a:lnSpc>
              <a:buFont typeface="Arial" pitchFamily="34" charset="0"/>
              <a:buChar char="•"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Current: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&lt; 3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x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10</a:t>
            </a:r>
            <a:r>
              <a:rPr lang="en-US" sz="2000" baseline="30000" dirty="0" smtClean="0">
                <a:latin typeface="Calibri" pitchFamily="34" charset="0"/>
                <a:cs typeface="Calibri" pitchFamily="34" charset="0"/>
              </a:rPr>
              <a:t>-29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e-cm   </a:t>
            </a:r>
          </a:p>
          <a:p>
            <a:pPr>
              <a:lnSpc>
                <a:spcPct val="114000"/>
              </a:lnSpc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	      --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Griffith </a:t>
            </a:r>
            <a:r>
              <a:rPr lang="en-US" sz="1600" i="1" dirty="0" smtClean="0">
                <a:latin typeface="Calibri" pitchFamily="34" charset="0"/>
                <a:cs typeface="Calibri" pitchFamily="34" charset="0"/>
              </a:rPr>
              <a:t>et al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., PRL (2009)</a:t>
            </a:r>
          </a:p>
          <a:p>
            <a:pPr marL="342900" indent="-342900">
              <a:lnSpc>
                <a:spcPct val="114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Next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5 years: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3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x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10</a:t>
            </a:r>
            <a:r>
              <a:rPr lang="en-US" sz="2000" baseline="30000" dirty="0" smtClean="0">
                <a:latin typeface="Calibri" pitchFamily="34" charset="0"/>
                <a:cs typeface="Calibri" pitchFamily="34" charset="0"/>
              </a:rPr>
              <a:t>-30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e-cm</a:t>
            </a:r>
          </a:p>
          <a:p>
            <a:pPr marL="342900" indent="-342900">
              <a:lnSpc>
                <a:spcPct val="114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Beyond 2020: 6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x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10</a:t>
            </a:r>
            <a:r>
              <a:rPr lang="en-US" sz="2000" baseline="30000" dirty="0" smtClean="0">
                <a:latin typeface="Calibri" pitchFamily="34" charset="0"/>
                <a:cs typeface="Calibri" pitchFamily="34" charset="0"/>
              </a:rPr>
              <a:t>-31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e-cm</a:t>
            </a:r>
          </a:p>
        </p:txBody>
      </p:sp>
      <p:pic>
        <p:nvPicPr>
          <p:cNvPr id="36023" name="Picture 183" descr="http://blog.cmicro.com/wp-content/uploads/2011/05/Function-graph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623" y="4038600"/>
            <a:ext cx="3756177" cy="24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 bwMode="auto">
          <a:xfrm>
            <a:off x="6400800" y="5574268"/>
            <a:ext cx="5334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/>
          <p:nvPr/>
        </p:nvCxnSpPr>
        <p:spPr bwMode="auto">
          <a:xfrm flipH="1">
            <a:off x="7239000" y="5574268"/>
            <a:ext cx="5334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5" name="Object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769852084"/>
              </p:ext>
            </p:extLst>
          </p:nvPr>
        </p:nvGraphicFramePr>
        <p:xfrm>
          <a:off x="7620000" y="5385356"/>
          <a:ext cx="1276350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53" name="Equation" r:id="rId12" imgW="761760" imgH="203040" progId="Equation.DSMT4">
                  <p:embed/>
                </p:oleObj>
              </mc:Choice>
              <mc:Fallback>
                <p:oleObj name="Equation" r:id="rId12" imgW="761760" imgH="203040" progId="Equation.DSMT4">
                  <p:embed/>
                  <p:pic>
                    <p:nvPicPr>
                      <p:cNvPr id="0" name="Object 1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5385356"/>
                        <a:ext cx="1276350" cy="3413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660202" y="6107668"/>
            <a:ext cx="25519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i="1" dirty="0" smtClean="0">
                <a:latin typeface="Calibri" panose="020F0502020204030204" pitchFamily="34" charset="0"/>
              </a:rPr>
              <a:t>f</a:t>
            </a:r>
            <a:endParaRPr lang="en-US" sz="1800" i="1" dirty="0">
              <a:latin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743700" y="4126468"/>
            <a:ext cx="762000" cy="27463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05600" y="6336268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15 Hz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904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5" name="Picture 5" descr="PT-L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1325" y="-381000"/>
            <a:ext cx="9661525" cy="746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685800" y="4267200"/>
            <a:ext cx="609600" cy="990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410200" y="3657600"/>
            <a:ext cx="609600" cy="990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5334000"/>
            <a:ext cx="1295400" cy="1524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aseline="30000" dirty="0">
                <a:solidFill>
                  <a:schemeClr val="tx1"/>
                </a:solidFill>
              </a:rPr>
              <a:t>1</a:t>
            </a:r>
            <a:r>
              <a:rPr lang="en-US" sz="4000" dirty="0">
                <a:solidFill>
                  <a:schemeClr val="tx1"/>
                </a:solidFill>
              </a:rPr>
              <a:t>S</a:t>
            </a:r>
            <a:r>
              <a:rPr lang="en-US" sz="4000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2" name="Oval 11"/>
          <p:cNvSpPr/>
          <p:nvPr/>
        </p:nvSpPr>
        <p:spPr>
          <a:xfrm>
            <a:off x="8266176" y="3581400"/>
            <a:ext cx="609600" cy="990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772400" y="5791200"/>
            <a:ext cx="609600" cy="990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31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3962400" y="4957923"/>
            <a:ext cx="4658902" cy="528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646" tIns="48323" rIns="96646" bIns="48323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kumimoji="1" lang="en-US" altLang="zh-TW" sz="1400" i="1" dirty="0">
                <a:latin typeface="Calibri" pitchFamily="34" charset="0"/>
                <a:ea typeface="PMingLiU" pitchFamily="18" charset="-120"/>
              </a:rPr>
              <a:t>Schiff moment of </a:t>
            </a:r>
            <a:r>
              <a:rPr kumimoji="1" lang="en-US" altLang="zh-TW" sz="1400" i="1" baseline="30000" dirty="0">
                <a:latin typeface="Calibri" pitchFamily="34" charset="0"/>
                <a:ea typeface="PMingLiU" pitchFamily="18" charset="-120"/>
              </a:rPr>
              <a:t>225</a:t>
            </a:r>
            <a:r>
              <a:rPr kumimoji="1" lang="en-US" altLang="zh-TW" sz="1400" i="1" dirty="0">
                <a:latin typeface="Calibri" pitchFamily="34" charset="0"/>
                <a:ea typeface="PMingLiU" pitchFamily="18" charset="-120"/>
              </a:rPr>
              <a:t>Ra, </a:t>
            </a:r>
            <a:r>
              <a:rPr kumimoji="1" lang="en-US" altLang="zh-TW" sz="1400" dirty="0" err="1">
                <a:latin typeface="Calibri" pitchFamily="34" charset="0"/>
                <a:ea typeface="PMingLiU" pitchFamily="18" charset="-120"/>
              </a:rPr>
              <a:t>Dobaczewski</a:t>
            </a:r>
            <a:r>
              <a:rPr kumimoji="1" lang="en-US" altLang="zh-TW" sz="1400" dirty="0">
                <a:latin typeface="Calibri" pitchFamily="34" charset="0"/>
                <a:ea typeface="PMingLiU" pitchFamily="18" charset="-120"/>
              </a:rPr>
              <a:t>, </a:t>
            </a:r>
            <a:r>
              <a:rPr kumimoji="1" lang="en-US" altLang="zh-TW" sz="1400" dirty="0" smtClean="0">
                <a:latin typeface="Calibri" pitchFamily="34" charset="0"/>
                <a:ea typeface="PMingLiU" pitchFamily="18" charset="-120"/>
              </a:rPr>
              <a:t>Engel, PRL </a:t>
            </a:r>
            <a:r>
              <a:rPr kumimoji="1" lang="en-US" altLang="zh-TW" sz="1400" dirty="0">
                <a:latin typeface="Calibri" pitchFamily="34" charset="0"/>
                <a:ea typeface="PMingLiU" pitchFamily="18" charset="-120"/>
              </a:rPr>
              <a:t>(2005)</a:t>
            </a:r>
          </a:p>
          <a:p>
            <a:pPr algn="r"/>
            <a:r>
              <a:rPr kumimoji="1" lang="en-US" altLang="zh-TW" sz="1400" i="1" dirty="0">
                <a:latin typeface="Calibri" pitchFamily="34" charset="0"/>
                <a:ea typeface="PMingLiU" pitchFamily="18" charset="-120"/>
              </a:rPr>
              <a:t>Schiff moment of </a:t>
            </a:r>
            <a:r>
              <a:rPr kumimoji="1" lang="en-US" altLang="zh-TW" sz="1400" i="1" baseline="30000" dirty="0">
                <a:latin typeface="Calibri" pitchFamily="34" charset="0"/>
                <a:ea typeface="PMingLiU" pitchFamily="18" charset="-120"/>
              </a:rPr>
              <a:t>199</a:t>
            </a:r>
            <a:r>
              <a:rPr kumimoji="1" lang="en-US" altLang="zh-TW" sz="1400" i="1" dirty="0">
                <a:latin typeface="Calibri" pitchFamily="34" charset="0"/>
                <a:ea typeface="PMingLiU" pitchFamily="18" charset="-120"/>
              </a:rPr>
              <a:t>Hg, </a:t>
            </a:r>
            <a:r>
              <a:rPr kumimoji="1" lang="en-US" altLang="zh-TW" sz="1400" dirty="0" err="1" smtClean="0">
                <a:latin typeface="Calibri" pitchFamily="34" charset="0"/>
                <a:ea typeface="PMingLiU" pitchFamily="18" charset="-120"/>
              </a:rPr>
              <a:t>Dobaczewski</a:t>
            </a:r>
            <a:r>
              <a:rPr kumimoji="1" lang="en-US" altLang="zh-TW" sz="1400" dirty="0">
                <a:latin typeface="Calibri" pitchFamily="34" charset="0"/>
                <a:ea typeface="PMingLiU" pitchFamily="18" charset="-120"/>
              </a:rPr>
              <a:t>, </a:t>
            </a:r>
            <a:r>
              <a:rPr kumimoji="1" lang="en-US" altLang="zh-TW" sz="1400" dirty="0" smtClean="0">
                <a:latin typeface="Calibri" pitchFamily="34" charset="0"/>
                <a:ea typeface="PMingLiU" pitchFamily="18" charset="-120"/>
              </a:rPr>
              <a:t>Engel </a:t>
            </a:r>
            <a:r>
              <a:rPr kumimoji="1" lang="en-US" altLang="zh-TW" sz="1400" i="1" dirty="0" smtClean="0">
                <a:latin typeface="Calibri" pitchFamily="34" charset="0"/>
                <a:ea typeface="PMingLiU" pitchFamily="18" charset="-120"/>
              </a:rPr>
              <a:t>et al</a:t>
            </a:r>
            <a:r>
              <a:rPr kumimoji="1" lang="en-US" altLang="zh-TW" sz="1400" dirty="0" smtClean="0">
                <a:latin typeface="Calibri" pitchFamily="34" charset="0"/>
                <a:ea typeface="PMingLiU" pitchFamily="18" charset="-120"/>
              </a:rPr>
              <a:t>., PRC </a:t>
            </a:r>
            <a:r>
              <a:rPr kumimoji="1" lang="en-US" altLang="zh-TW" sz="1400" dirty="0">
                <a:latin typeface="Calibri" pitchFamily="34" charset="0"/>
                <a:ea typeface="PMingLiU" pitchFamily="18" charset="-120"/>
              </a:rPr>
              <a:t>(2010)</a:t>
            </a:r>
            <a:endParaRPr lang="en-US" sz="1400" dirty="0">
              <a:latin typeface="Calibri" pitchFamily="34" charset="0"/>
              <a:ea typeface="PMingLiU" pitchFamily="18" charset="-120"/>
            </a:endParaRPr>
          </a:p>
        </p:txBody>
      </p:sp>
      <p:graphicFrame>
        <p:nvGraphicFramePr>
          <p:cNvPr id="184372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1252334"/>
              </p:ext>
            </p:extLst>
          </p:nvPr>
        </p:nvGraphicFramePr>
        <p:xfrm>
          <a:off x="4416425" y="3609261"/>
          <a:ext cx="3736975" cy="1341440"/>
        </p:xfrm>
        <a:graphic>
          <a:graphicData uri="http://schemas.openxmlformats.org/drawingml/2006/table">
            <a:tbl>
              <a:tblPr/>
              <a:tblGrid>
                <a:gridCol w="1644650"/>
                <a:gridCol w="1046163"/>
                <a:gridCol w="1046162"/>
              </a:tblGrid>
              <a:tr h="335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Times New Roman" pitchFamily="18" charset="0"/>
                        </a:rPr>
                        <a:t>Isoscalar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Times New Roman" pitchFamily="18" charset="0"/>
                        </a:rPr>
                        <a:t>Isovector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Times New Roman" pitchFamily="18" charset="0"/>
                        </a:rPr>
                        <a:t>Skyrme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Times New Roman" pitchFamily="18" charset="0"/>
                        </a:rPr>
                        <a:t> SIII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Times New Roman" pitchFamily="18" charset="0"/>
                        </a:rPr>
                        <a:t>300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Times New Roman" pitchFamily="18" charset="0"/>
                        </a:rPr>
                        <a:t>4000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Times New Roman" pitchFamily="18" charset="0"/>
                        </a:rPr>
                        <a:t>Skyrme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Times New Roman" pitchFamily="18" charset="0"/>
                        </a:rPr>
                        <a:t>SkM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Times New Roman" pitchFamily="18" charset="0"/>
                        </a:rPr>
                        <a:t>*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Times New Roman" pitchFamily="18" charset="0"/>
                        </a:rPr>
                        <a:t>300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Times New Roman" pitchFamily="18" charset="0"/>
                        </a:rPr>
                        <a:t>2000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Times New Roman" pitchFamily="18" charset="0"/>
                        </a:rPr>
                        <a:t>Skyrme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Times New Roman" pitchFamily="18" charset="0"/>
                        </a:rPr>
                        <a:t> SLy4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Times New Roman" pitchFamily="18" charset="0"/>
                        </a:rPr>
                        <a:t>700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Times New Roman" pitchFamily="18" charset="0"/>
                        </a:rPr>
                        <a:t>8000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174" name="Text Box 37"/>
          <p:cNvSpPr txBox="1">
            <a:spLocks noChangeArrowheads="1"/>
          </p:cNvSpPr>
          <p:nvPr/>
        </p:nvSpPr>
        <p:spPr bwMode="auto">
          <a:xfrm>
            <a:off x="3989387" y="3221911"/>
            <a:ext cx="4773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rgbClr val="0000FF"/>
                </a:solidFill>
                <a:latin typeface="Arial" charset="0"/>
                <a:ea typeface="ＭＳ Ｐゴシック" pitchFamily="34" charset="-128"/>
              </a:rPr>
              <a:t>Enhancement Factor: EDM (</a:t>
            </a:r>
            <a:r>
              <a:rPr lang="en-US" sz="1600" b="1" baseline="30000" dirty="0">
                <a:solidFill>
                  <a:srgbClr val="0000FF"/>
                </a:solidFill>
                <a:latin typeface="Arial" charset="0"/>
                <a:ea typeface="ＭＳ Ｐゴシック" pitchFamily="34" charset="-128"/>
              </a:rPr>
              <a:t>225</a:t>
            </a:r>
            <a:r>
              <a:rPr lang="en-US" sz="1600" b="1" dirty="0">
                <a:solidFill>
                  <a:srgbClr val="0000FF"/>
                </a:solidFill>
                <a:latin typeface="Arial" charset="0"/>
                <a:ea typeface="ＭＳ Ｐゴシック" pitchFamily="34" charset="-128"/>
              </a:rPr>
              <a:t>Ra) / EDM (</a:t>
            </a:r>
            <a:r>
              <a:rPr lang="en-US" sz="1600" b="1" baseline="30000" dirty="0">
                <a:solidFill>
                  <a:srgbClr val="0000FF"/>
                </a:solidFill>
                <a:latin typeface="Arial" charset="0"/>
                <a:ea typeface="ＭＳ Ｐゴシック" pitchFamily="34" charset="-128"/>
              </a:rPr>
              <a:t>199</a:t>
            </a:r>
            <a:r>
              <a:rPr lang="en-US" sz="1600" b="1" dirty="0">
                <a:solidFill>
                  <a:srgbClr val="0000FF"/>
                </a:solidFill>
                <a:latin typeface="Arial" charset="0"/>
                <a:ea typeface="ＭＳ Ｐゴシック" pitchFamily="34" charset="-128"/>
              </a:rPr>
              <a:t>Hg)</a:t>
            </a:r>
          </a:p>
        </p:txBody>
      </p:sp>
      <p:sp>
        <p:nvSpPr>
          <p:cNvPr id="6175" name="Text Box 38"/>
          <p:cNvSpPr txBox="1">
            <a:spLocks noChangeArrowheads="1"/>
          </p:cNvSpPr>
          <p:nvPr/>
        </p:nvSpPr>
        <p:spPr bwMode="auto">
          <a:xfrm>
            <a:off x="304800" y="685800"/>
            <a:ext cx="8686800" cy="1054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3038" indent="-1730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25000"/>
              </a:lnSpc>
              <a:buFontTx/>
              <a:buChar char="•"/>
            </a:pPr>
            <a:r>
              <a:rPr lang="en-US" sz="1600" dirty="0">
                <a:solidFill>
                  <a:srgbClr val="3333FF"/>
                </a:solidFill>
                <a:latin typeface="Arial" charset="0"/>
                <a:ea typeface="ＭＳ Ｐゴシック" pitchFamily="34" charset="-128"/>
              </a:rPr>
              <a:t>Closely spaced parity doublet</a:t>
            </a:r>
            <a:r>
              <a:rPr lang="en-US" sz="1600" dirty="0">
                <a:latin typeface="Arial" charset="0"/>
                <a:ea typeface="ＭＳ Ｐゴシック" pitchFamily="34" charset="-128"/>
              </a:rPr>
              <a:t> </a:t>
            </a:r>
            <a:r>
              <a:rPr lang="en-US" sz="1400" dirty="0">
                <a:latin typeface="+mn-lt"/>
                <a:ea typeface="ＭＳ Ｐゴシック" pitchFamily="34" charset="-128"/>
              </a:rPr>
              <a:t>– </a:t>
            </a:r>
            <a:r>
              <a:rPr lang="en-US" sz="1400" dirty="0">
                <a:latin typeface="+mn-lt"/>
              </a:rPr>
              <a:t>Haxton &amp; </a:t>
            </a:r>
            <a:r>
              <a:rPr lang="en-US" sz="1400" dirty="0" smtClean="0">
                <a:latin typeface="+mn-lt"/>
              </a:rPr>
              <a:t>Henley, PRL </a:t>
            </a:r>
            <a:r>
              <a:rPr lang="en-US" sz="1400" dirty="0">
                <a:latin typeface="+mn-lt"/>
              </a:rPr>
              <a:t>(1983)</a:t>
            </a:r>
            <a:endParaRPr lang="en-US" sz="1400" dirty="0">
              <a:latin typeface="+mn-lt"/>
              <a:ea typeface="ＭＳ Ｐゴシック" pitchFamily="34" charset="-128"/>
            </a:endParaRPr>
          </a:p>
          <a:p>
            <a:pPr>
              <a:lnSpc>
                <a:spcPct val="125000"/>
              </a:lnSpc>
              <a:buFontTx/>
              <a:buChar char="•"/>
            </a:pPr>
            <a:r>
              <a:rPr lang="en-US" sz="1600" dirty="0">
                <a:solidFill>
                  <a:srgbClr val="3333FF"/>
                </a:solidFill>
                <a:latin typeface="Arial" charset="0"/>
                <a:ea typeface="ＭＳ Ｐゴシック" pitchFamily="34" charset="-128"/>
              </a:rPr>
              <a:t>Large </a:t>
            </a:r>
            <a:r>
              <a:rPr lang="en-US" sz="1600" dirty="0" smtClean="0">
                <a:solidFill>
                  <a:srgbClr val="3333FF"/>
                </a:solidFill>
                <a:latin typeface="Arial" charset="0"/>
                <a:ea typeface="ＭＳ Ｐゴシック" pitchFamily="34" charset="-128"/>
              </a:rPr>
              <a:t>Schiff </a:t>
            </a:r>
            <a:r>
              <a:rPr lang="en-US" sz="1600" dirty="0">
                <a:solidFill>
                  <a:srgbClr val="3333FF"/>
                </a:solidFill>
                <a:latin typeface="Arial" charset="0"/>
                <a:ea typeface="ＭＳ Ｐゴシック" pitchFamily="34" charset="-128"/>
              </a:rPr>
              <a:t>moment due to </a:t>
            </a:r>
            <a:r>
              <a:rPr lang="en-US" sz="1600" dirty="0" err="1">
                <a:solidFill>
                  <a:srgbClr val="3333FF"/>
                </a:solidFill>
                <a:latin typeface="Arial" charset="0"/>
                <a:ea typeface="ＭＳ Ｐゴシック" pitchFamily="34" charset="-128"/>
              </a:rPr>
              <a:t>octupole</a:t>
            </a:r>
            <a:r>
              <a:rPr lang="en-US" sz="1600" dirty="0">
                <a:solidFill>
                  <a:srgbClr val="3333FF"/>
                </a:solidFill>
                <a:latin typeface="Arial" charset="0"/>
                <a:ea typeface="ＭＳ Ｐゴシック" pitchFamily="34" charset="-128"/>
              </a:rPr>
              <a:t> </a:t>
            </a:r>
            <a:r>
              <a:rPr lang="en-US" sz="1600" dirty="0" smtClean="0">
                <a:solidFill>
                  <a:srgbClr val="3333FF"/>
                </a:solidFill>
                <a:latin typeface="Arial" charset="0"/>
                <a:ea typeface="ＭＳ Ｐゴシック" pitchFamily="34" charset="-128"/>
              </a:rPr>
              <a:t>deformation </a:t>
            </a:r>
            <a:r>
              <a:rPr lang="en-US" sz="1400" dirty="0" smtClean="0">
                <a:latin typeface="+mn-lt"/>
              </a:rPr>
              <a:t>– </a:t>
            </a:r>
            <a:r>
              <a:rPr lang="en-US" sz="1400" dirty="0" err="1">
                <a:latin typeface="+mn-lt"/>
              </a:rPr>
              <a:t>Auerbach</a:t>
            </a:r>
            <a:r>
              <a:rPr lang="en-US" sz="1400" dirty="0">
                <a:latin typeface="+mn-lt"/>
              </a:rPr>
              <a:t>, Flambaum &amp; </a:t>
            </a:r>
            <a:r>
              <a:rPr lang="en-US" sz="1400" dirty="0" err="1" smtClean="0">
                <a:latin typeface="+mn-lt"/>
              </a:rPr>
              <a:t>Spevak</a:t>
            </a:r>
            <a:r>
              <a:rPr lang="en-US" sz="1400" dirty="0" smtClean="0">
                <a:latin typeface="+mn-lt"/>
              </a:rPr>
              <a:t>, PRL </a:t>
            </a:r>
            <a:r>
              <a:rPr lang="en-US" sz="1400" dirty="0">
                <a:latin typeface="+mn-lt"/>
              </a:rPr>
              <a:t>(1996)</a:t>
            </a:r>
            <a:endParaRPr lang="en-US" sz="1400" dirty="0">
              <a:latin typeface="+mn-lt"/>
              <a:ea typeface="ＭＳ Ｐゴシック" pitchFamily="34" charset="-128"/>
            </a:endParaRPr>
          </a:p>
          <a:p>
            <a:pPr>
              <a:lnSpc>
                <a:spcPct val="125000"/>
              </a:lnSpc>
              <a:buFontTx/>
              <a:buChar char="•"/>
            </a:pPr>
            <a:r>
              <a:rPr lang="en-US" sz="1600" dirty="0">
                <a:solidFill>
                  <a:srgbClr val="3333FF"/>
                </a:solidFill>
                <a:latin typeface="Arial" charset="0"/>
                <a:ea typeface="ＭＳ Ｐゴシック" pitchFamily="34" charset="-128"/>
              </a:rPr>
              <a:t>Relativistic atomic structure (</a:t>
            </a:r>
            <a:r>
              <a:rPr lang="en-US" sz="1600" baseline="30000" dirty="0">
                <a:solidFill>
                  <a:srgbClr val="3333FF"/>
                </a:solidFill>
                <a:latin typeface="Arial" charset="0"/>
                <a:ea typeface="ＭＳ Ｐゴシック" pitchFamily="34" charset="-128"/>
              </a:rPr>
              <a:t>225</a:t>
            </a:r>
            <a:r>
              <a:rPr lang="en-US" sz="1600" dirty="0">
                <a:solidFill>
                  <a:srgbClr val="3333FF"/>
                </a:solidFill>
                <a:latin typeface="Arial" charset="0"/>
                <a:ea typeface="ＭＳ Ｐゴシック" pitchFamily="34" charset="-128"/>
              </a:rPr>
              <a:t>Ra / </a:t>
            </a:r>
            <a:r>
              <a:rPr lang="en-US" sz="1600" baseline="30000" dirty="0" smtClean="0">
                <a:solidFill>
                  <a:srgbClr val="3333FF"/>
                </a:solidFill>
                <a:latin typeface="Arial" charset="0"/>
                <a:ea typeface="ＭＳ Ｐゴシック" pitchFamily="34" charset="-128"/>
              </a:rPr>
              <a:t>199</a:t>
            </a:r>
            <a:r>
              <a:rPr lang="en-US" sz="1600" dirty="0" smtClean="0">
                <a:solidFill>
                  <a:srgbClr val="3333FF"/>
                </a:solidFill>
                <a:latin typeface="Arial" charset="0"/>
                <a:ea typeface="ＭＳ Ｐゴシック" pitchFamily="34" charset="-128"/>
              </a:rPr>
              <a:t>Hg ~ 3)  </a:t>
            </a:r>
            <a:r>
              <a:rPr kumimoji="1" lang="en-US" altLang="zh-TW" sz="1400" dirty="0" smtClean="0">
                <a:latin typeface="+mn-lt"/>
              </a:rPr>
              <a:t>– </a:t>
            </a:r>
            <a:r>
              <a:rPr kumimoji="1" lang="en-US" altLang="zh-TW" sz="1400" dirty="0" err="1" smtClean="0">
                <a:latin typeface="+mn-lt"/>
              </a:rPr>
              <a:t>Dzuba</a:t>
            </a:r>
            <a:r>
              <a:rPr kumimoji="1" lang="en-US" altLang="zh-TW" sz="1400" dirty="0" smtClean="0">
                <a:latin typeface="+mn-lt"/>
              </a:rPr>
              <a:t>, Flambaum, </a:t>
            </a:r>
            <a:r>
              <a:rPr kumimoji="1" lang="en-US" altLang="zh-TW" sz="1400" dirty="0" err="1" smtClean="0">
                <a:latin typeface="+mn-lt"/>
              </a:rPr>
              <a:t>Ginges</a:t>
            </a:r>
            <a:r>
              <a:rPr kumimoji="1" lang="en-US" altLang="zh-TW" sz="1400" dirty="0" smtClean="0">
                <a:latin typeface="+mn-lt"/>
              </a:rPr>
              <a:t>, </a:t>
            </a:r>
            <a:r>
              <a:rPr kumimoji="1" lang="en-US" altLang="zh-TW" sz="1400" dirty="0" err="1" smtClean="0">
                <a:latin typeface="+mn-lt"/>
              </a:rPr>
              <a:t>Kozlov</a:t>
            </a:r>
            <a:r>
              <a:rPr kumimoji="1" lang="en-US" altLang="zh-TW" sz="1400" dirty="0" smtClean="0">
                <a:latin typeface="+mn-lt"/>
              </a:rPr>
              <a:t>, PRA (2002)</a:t>
            </a:r>
            <a:endParaRPr kumimoji="1" lang="en-US" sz="1400" dirty="0">
              <a:latin typeface="+mn-lt"/>
            </a:endParaRPr>
          </a:p>
        </p:txBody>
      </p:sp>
      <p:sp>
        <p:nvSpPr>
          <p:cNvPr id="80936" name="Rectangle 40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4582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EDM of </a:t>
            </a:r>
            <a:r>
              <a:rPr lang="en-US" sz="2400" baseline="30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225</a:t>
            </a:r>
            <a:r>
              <a:rPr 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 </a:t>
            </a:r>
            <a:r>
              <a:rPr lang="en-US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enhanced and more reliably calculated</a:t>
            </a:r>
            <a:endParaRPr lang="en-US" sz="2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177" name="Group 58"/>
          <p:cNvGrpSpPr>
            <a:grpSpLocks/>
          </p:cNvGrpSpPr>
          <p:nvPr/>
        </p:nvGrpSpPr>
        <p:grpSpPr bwMode="auto">
          <a:xfrm>
            <a:off x="381000" y="1905000"/>
            <a:ext cx="3352800" cy="3657600"/>
            <a:chOff x="240" y="1776"/>
            <a:chExt cx="2112" cy="2304"/>
          </a:xfrm>
        </p:grpSpPr>
        <p:sp>
          <p:nvSpPr>
            <p:cNvPr id="6180" name="AutoShape 42"/>
            <p:cNvSpPr>
              <a:spLocks noChangeArrowheads="1"/>
            </p:cNvSpPr>
            <p:nvPr/>
          </p:nvSpPr>
          <p:spPr bwMode="auto">
            <a:xfrm>
              <a:off x="240" y="1776"/>
              <a:ext cx="1968" cy="2304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>
              <a:noFill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1" name="Text Box 43"/>
            <p:cNvSpPr txBox="1">
              <a:spLocks noChangeAspect="1" noChangeArrowheads="1"/>
            </p:cNvSpPr>
            <p:nvPr/>
          </p:nvSpPr>
          <p:spPr bwMode="auto">
            <a:xfrm>
              <a:off x="855" y="3171"/>
              <a:ext cx="1497" cy="7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000">
                  <a:latin typeface="Symbol" pitchFamily="18" charset="2"/>
                  <a:ea typeface="PMingLiU" pitchFamily="18" charset="-120"/>
                  <a:sym typeface="Symbol" pitchFamily="18" charset="2"/>
                </a:rPr>
                <a:t></a:t>
              </a:r>
              <a:r>
                <a:rPr lang="en-US" sz="2000" baseline="30000">
                  <a:latin typeface="Symbol" pitchFamily="18" charset="2"/>
                  <a:ea typeface="PMingLiU" pitchFamily="18" charset="-120"/>
                </a:rPr>
                <a:t>- </a:t>
              </a:r>
              <a:r>
                <a:rPr lang="en-US" sz="2000">
                  <a:latin typeface="Symbol" pitchFamily="18" charset="2"/>
                  <a:ea typeface="PMingLiU" pitchFamily="18" charset="-120"/>
                </a:rPr>
                <a:t>= (|a</a:t>
              </a:r>
              <a:r>
                <a:rPr lang="en-US" sz="2000">
                  <a:latin typeface="Symbol" pitchFamily="18" charset="2"/>
                  <a:ea typeface="PMingLiU" pitchFamily="18" charset="-120"/>
                  <a:sym typeface="Symbol" pitchFamily="18" charset="2"/>
                </a:rPr>
                <a:t></a:t>
              </a:r>
              <a:r>
                <a:rPr lang="en-US" sz="2000">
                  <a:latin typeface="Symbol" pitchFamily="18" charset="2"/>
                  <a:ea typeface="PMingLiU" pitchFamily="18" charset="-120"/>
                </a:rPr>
                <a:t> - |b</a:t>
              </a:r>
              <a:r>
                <a:rPr lang="en-US" sz="2000">
                  <a:latin typeface="Symbol" pitchFamily="18" charset="2"/>
                  <a:ea typeface="PMingLiU" pitchFamily="18" charset="-120"/>
                  <a:sym typeface="Symbol" pitchFamily="18" charset="2"/>
                </a:rPr>
                <a:t></a:t>
              </a:r>
              <a:r>
                <a:rPr lang="en-US" sz="2000">
                  <a:latin typeface="Symbol" pitchFamily="18" charset="2"/>
                  <a:ea typeface="PMingLiU" pitchFamily="18" charset="-120"/>
                </a:rPr>
                <a:t>)/</a:t>
              </a:r>
              <a:r>
                <a:rPr lang="en-US" sz="2000">
                  <a:latin typeface="Symbol" pitchFamily="18" charset="2"/>
                  <a:ea typeface="PMingLiU" pitchFamily="18" charset="-120"/>
                  <a:sym typeface="Symbol" pitchFamily="18" charset="2"/>
                </a:rPr>
                <a:t></a:t>
              </a:r>
              <a:r>
                <a:rPr lang="en-US" sz="2000">
                  <a:latin typeface="Symbol" pitchFamily="18" charset="2"/>
                  <a:ea typeface="PMingLiU" pitchFamily="18" charset="-120"/>
                </a:rPr>
                <a:t>2</a:t>
              </a:r>
              <a:r>
                <a:rPr lang="en-US" sz="2000">
                  <a:latin typeface="Symbol" pitchFamily="18" charset="2"/>
                  <a:ea typeface="PMingLiU" pitchFamily="18" charset="-120"/>
                  <a:sym typeface="Symbol" pitchFamily="18" charset="2"/>
                </a:rPr>
                <a:t> </a:t>
              </a:r>
            </a:p>
            <a:p>
              <a:endParaRPr lang="en-US" sz="2000">
                <a:latin typeface="Symbol" pitchFamily="18" charset="2"/>
                <a:ea typeface="PMingLiU" pitchFamily="18" charset="-120"/>
                <a:sym typeface="Symbol" pitchFamily="18" charset="2"/>
              </a:endParaRPr>
            </a:p>
            <a:p>
              <a:r>
                <a:rPr lang="en-US" sz="2000">
                  <a:latin typeface="Symbol" pitchFamily="18" charset="2"/>
                  <a:ea typeface="PMingLiU" pitchFamily="18" charset="-120"/>
                  <a:sym typeface="Symbol" pitchFamily="18" charset="2"/>
                </a:rPr>
                <a:t></a:t>
              </a:r>
              <a:r>
                <a:rPr lang="en-US" sz="2000" baseline="30000">
                  <a:latin typeface="Symbol" pitchFamily="18" charset="2"/>
                  <a:ea typeface="PMingLiU" pitchFamily="18" charset="-120"/>
                </a:rPr>
                <a:t>+ </a:t>
              </a:r>
              <a:r>
                <a:rPr lang="en-US" sz="2000">
                  <a:latin typeface="Symbol" pitchFamily="18" charset="2"/>
                  <a:ea typeface="PMingLiU" pitchFamily="18" charset="-120"/>
                </a:rPr>
                <a:t>= (|a</a:t>
              </a:r>
              <a:r>
                <a:rPr lang="en-US" sz="2000">
                  <a:latin typeface="Symbol" pitchFamily="18" charset="2"/>
                  <a:ea typeface="PMingLiU" pitchFamily="18" charset="-120"/>
                  <a:sym typeface="Symbol" pitchFamily="18" charset="2"/>
                </a:rPr>
                <a:t></a:t>
              </a:r>
              <a:r>
                <a:rPr lang="en-US" sz="2000">
                  <a:latin typeface="Symbol" pitchFamily="18" charset="2"/>
                  <a:ea typeface="PMingLiU" pitchFamily="18" charset="-120"/>
                </a:rPr>
                <a:t> + |b</a:t>
              </a:r>
              <a:r>
                <a:rPr lang="en-US" sz="2000">
                  <a:latin typeface="Symbol" pitchFamily="18" charset="2"/>
                  <a:ea typeface="PMingLiU" pitchFamily="18" charset="-120"/>
                  <a:sym typeface="Symbol" pitchFamily="18" charset="2"/>
                </a:rPr>
                <a:t></a:t>
              </a:r>
              <a:r>
                <a:rPr lang="en-US" sz="2000">
                  <a:latin typeface="Symbol" pitchFamily="18" charset="2"/>
                  <a:ea typeface="PMingLiU" pitchFamily="18" charset="-120"/>
                </a:rPr>
                <a:t>)/</a:t>
              </a:r>
              <a:r>
                <a:rPr lang="en-US" sz="2000">
                  <a:latin typeface="Symbol" pitchFamily="18" charset="2"/>
                  <a:ea typeface="PMingLiU" pitchFamily="18" charset="-120"/>
                  <a:sym typeface="Symbol" pitchFamily="18" charset="2"/>
                </a:rPr>
                <a:t></a:t>
              </a:r>
              <a:r>
                <a:rPr lang="en-US" sz="2000">
                  <a:latin typeface="Symbol" pitchFamily="18" charset="2"/>
                  <a:ea typeface="PMingLiU" pitchFamily="18" charset="-120"/>
                </a:rPr>
                <a:t>2</a:t>
              </a:r>
              <a:endParaRPr lang="en-US" sz="2000">
                <a:ea typeface="PMingLiU" pitchFamily="18" charset="-120"/>
              </a:endParaRPr>
            </a:p>
          </p:txBody>
        </p:sp>
        <p:sp>
          <p:nvSpPr>
            <p:cNvPr id="6182" name="Line 44"/>
            <p:cNvSpPr>
              <a:spLocks noChangeShapeType="1"/>
            </p:cNvSpPr>
            <p:nvPr/>
          </p:nvSpPr>
          <p:spPr bwMode="auto">
            <a:xfrm>
              <a:off x="352" y="3696"/>
              <a:ext cx="524" cy="0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6646" tIns="48323" rIns="96646" bIns="48323" anchor="ctr"/>
            <a:lstStyle/>
            <a:p>
              <a:endParaRPr lang="en-US"/>
            </a:p>
          </p:txBody>
        </p:sp>
        <p:sp>
          <p:nvSpPr>
            <p:cNvPr id="6183" name="Line 45"/>
            <p:cNvSpPr>
              <a:spLocks noChangeShapeType="1"/>
            </p:cNvSpPr>
            <p:nvPr/>
          </p:nvSpPr>
          <p:spPr bwMode="auto">
            <a:xfrm>
              <a:off x="354" y="3268"/>
              <a:ext cx="524" cy="0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6646" tIns="48323" rIns="96646" bIns="48323" anchor="ctr"/>
            <a:lstStyle/>
            <a:p>
              <a:endParaRPr lang="en-US"/>
            </a:p>
          </p:txBody>
        </p:sp>
        <p:sp>
          <p:nvSpPr>
            <p:cNvPr id="6184" name="Line 46"/>
            <p:cNvSpPr>
              <a:spLocks noChangeShapeType="1"/>
            </p:cNvSpPr>
            <p:nvPr/>
          </p:nvSpPr>
          <p:spPr bwMode="auto">
            <a:xfrm>
              <a:off x="495" y="3273"/>
              <a:ext cx="2" cy="430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6646" tIns="48323" rIns="96646" bIns="48323" anchor="ctr"/>
            <a:lstStyle/>
            <a:p>
              <a:endParaRPr lang="en-US"/>
            </a:p>
          </p:txBody>
        </p:sp>
        <p:sp>
          <p:nvSpPr>
            <p:cNvPr id="6185" name="Text Box 47"/>
            <p:cNvSpPr txBox="1">
              <a:spLocks noChangeArrowheads="1"/>
            </p:cNvSpPr>
            <p:nvPr/>
          </p:nvSpPr>
          <p:spPr bwMode="auto">
            <a:xfrm>
              <a:off x="471" y="3356"/>
              <a:ext cx="495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6646" tIns="48323" rIns="96646" bIns="48323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600">
                  <a:ea typeface="PMingLiU" pitchFamily="18" charset="-120"/>
                </a:rPr>
                <a:t>55 keV</a:t>
              </a:r>
            </a:p>
          </p:txBody>
        </p:sp>
        <p:grpSp>
          <p:nvGrpSpPr>
            <p:cNvPr id="6186" name="Group 48"/>
            <p:cNvGrpSpPr>
              <a:grpSpLocks/>
            </p:cNvGrpSpPr>
            <p:nvPr/>
          </p:nvGrpSpPr>
          <p:grpSpPr bwMode="auto">
            <a:xfrm>
              <a:off x="330" y="2200"/>
              <a:ext cx="842" cy="853"/>
              <a:chOff x="2726" y="866"/>
              <a:chExt cx="842" cy="853"/>
            </a:xfrm>
          </p:grpSpPr>
          <p:pic>
            <p:nvPicPr>
              <p:cNvPr id="6191" name="Picture 49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26" y="866"/>
                <a:ext cx="842" cy="8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192" name="Text Box 50"/>
              <p:cNvSpPr txBox="1">
                <a:spLocks noChangeArrowheads="1"/>
              </p:cNvSpPr>
              <p:nvPr/>
            </p:nvSpPr>
            <p:spPr bwMode="auto">
              <a:xfrm>
                <a:off x="2949" y="1057"/>
                <a:ext cx="442" cy="4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6646" tIns="48323" rIns="96646" bIns="48323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lang="en-US" sz="3600" b="1">
                    <a:solidFill>
                      <a:srgbClr val="0000FF"/>
                    </a:solidFill>
                    <a:ea typeface="PMingLiU" pitchFamily="18" charset="-120"/>
                  </a:rPr>
                  <a:t>|</a:t>
                </a:r>
                <a:r>
                  <a:rPr lang="en-US" sz="3200" b="1">
                    <a:solidFill>
                      <a:srgbClr val="0000FF"/>
                    </a:solidFill>
                    <a:latin typeface="Symbol" pitchFamily="18" charset="2"/>
                    <a:ea typeface="PMingLiU" pitchFamily="18" charset="-120"/>
                  </a:rPr>
                  <a:t>a</a:t>
                </a:r>
                <a:r>
                  <a:rPr lang="en-US" sz="3600" b="1">
                    <a:solidFill>
                      <a:srgbClr val="0000FF"/>
                    </a:solidFill>
                    <a:ea typeface="PMingLiU" pitchFamily="18" charset="-120"/>
                    <a:sym typeface="Symbol" pitchFamily="18" charset="2"/>
                  </a:rPr>
                  <a:t></a:t>
                </a:r>
                <a:endParaRPr lang="en-US" sz="3600" b="1">
                  <a:solidFill>
                    <a:srgbClr val="0000FF"/>
                  </a:solidFill>
                  <a:ea typeface="PMingLiU" pitchFamily="18" charset="-120"/>
                </a:endParaRPr>
              </a:p>
            </p:txBody>
          </p:sp>
        </p:grpSp>
        <p:grpSp>
          <p:nvGrpSpPr>
            <p:cNvPr id="6187" name="Group 51"/>
            <p:cNvGrpSpPr>
              <a:grpSpLocks/>
            </p:cNvGrpSpPr>
            <p:nvPr/>
          </p:nvGrpSpPr>
          <p:grpSpPr bwMode="auto">
            <a:xfrm>
              <a:off x="1258" y="2212"/>
              <a:ext cx="842" cy="853"/>
              <a:chOff x="3654" y="878"/>
              <a:chExt cx="842" cy="853"/>
            </a:xfrm>
          </p:grpSpPr>
          <p:pic>
            <p:nvPicPr>
              <p:cNvPr id="6189" name="Picture 52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654" y="878"/>
                <a:ext cx="842" cy="8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190" name="Text Box 53"/>
              <p:cNvSpPr txBox="1">
                <a:spLocks noChangeArrowheads="1"/>
              </p:cNvSpPr>
              <p:nvPr/>
            </p:nvSpPr>
            <p:spPr bwMode="auto">
              <a:xfrm>
                <a:off x="3887" y="1069"/>
                <a:ext cx="421" cy="4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6646" tIns="48323" rIns="96646" bIns="48323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lang="en-US" sz="3600" b="1" dirty="0">
                    <a:solidFill>
                      <a:srgbClr val="0000FF"/>
                    </a:solidFill>
                    <a:ea typeface="PMingLiU" pitchFamily="18" charset="-120"/>
                  </a:rPr>
                  <a:t>|</a:t>
                </a:r>
                <a:r>
                  <a:rPr lang="en-US" sz="3200" b="1" dirty="0">
                    <a:solidFill>
                      <a:srgbClr val="0000FF"/>
                    </a:solidFill>
                    <a:latin typeface="Symbol" pitchFamily="18" charset="2"/>
                    <a:ea typeface="PMingLiU" pitchFamily="18" charset="-120"/>
                  </a:rPr>
                  <a:t>b</a:t>
                </a:r>
                <a:r>
                  <a:rPr lang="en-US" sz="3600" b="1" dirty="0">
                    <a:solidFill>
                      <a:srgbClr val="0000FF"/>
                    </a:solidFill>
                    <a:ea typeface="PMingLiU" pitchFamily="18" charset="-120"/>
                    <a:sym typeface="Symbol" pitchFamily="18" charset="2"/>
                  </a:rPr>
                  <a:t></a:t>
                </a:r>
                <a:endParaRPr lang="en-US" sz="3600" b="1" dirty="0">
                  <a:solidFill>
                    <a:srgbClr val="0000FF"/>
                  </a:solidFill>
                  <a:ea typeface="PMingLiU" pitchFamily="18" charset="-120"/>
                </a:endParaRPr>
              </a:p>
            </p:txBody>
          </p:sp>
        </p:grpSp>
        <p:sp>
          <p:nvSpPr>
            <p:cNvPr id="6188" name="Text Box 54"/>
            <p:cNvSpPr txBox="1">
              <a:spLocks noChangeArrowheads="1"/>
            </p:cNvSpPr>
            <p:nvPr/>
          </p:nvSpPr>
          <p:spPr bwMode="auto">
            <a:xfrm>
              <a:off x="664" y="1872"/>
              <a:ext cx="10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2000">
                  <a:latin typeface="Arial" charset="0"/>
                </a:rPr>
                <a:t>Parity doublet</a:t>
              </a:r>
            </a:p>
          </p:txBody>
        </p:sp>
      </p:grpSp>
      <p:graphicFrame>
        <p:nvGraphicFramePr>
          <p:cNvPr id="6179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2014038"/>
              </p:ext>
            </p:extLst>
          </p:nvPr>
        </p:nvGraphicFramePr>
        <p:xfrm>
          <a:off x="3736975" y="2002711"/>
          <a:ext cx="5051425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42" name="Equation" r:id="rId5" imgW="3085920" imgH="469800" progId="Equation.DSMT4">
                  <p:embed/>
                </p:oleObj>
              </mc:Choice>
              <mc:Fallback>
                <p:oleObj name="Equation" r:id="rId5" imgW="308592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6975" y="2002711"/>
                        <a:ext cx="5051425" cy="7715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>
                        <a:outerShdw dist="35921" dir="2700000" algn="ctr" rotWithShape="0">
                          <a:schemeClr val="bg2"/>
                        </a:outerShdw>
                      </a:effectLst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81000" y="5715000"/>
            <a:ext cx="854868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“[Nuclear structure] calculations in Ra are almost certainly more reliable than those in Hg.” </a:t>
            </a:r>
          </a:p>
          <a:p>
            <a:r>
              <a:rPr lang="en-US" sz="16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en-US" sz="1400" dirty="0" smtClean="0">
                <a:latin typeface="Calibri" panose="020F0502020204030204" pitchFamily="34" charset="0"/>
                <a:cs typeface="Arial" pitchFamily="34" charset="0"/>
              </a:rPr>
              <a:t>            </a:t>
            </a:r>
            <a:r>
              <a:rPr lang="en-US" sz="1400" dirty="0" smtClean="0">
                <a:latin typeface="Calibri" panose="020F0502020204030204" pitchFamily="34" charset="0"/>
              </a:rPr>
              <a:t>– </a:t>
            </a:r>
            <a:r>
              <a:rPr lang="en-US" sz="1400" dirty="0">
                <a:latin typeface="Calibri" panose="020F0502020204030204" pitchFamily="34" charset="0"/>
              </a:rPr>
              <a:t>Engel, Ramsey-Musolf, van </a:t>
            </a:r>
            <a:r>
              <a:rPr lang="en-US" sz="1400" dirty="0" err="1">
                <a:latin typeface="Calibri" panose="020F0502020204030204" pitchFamily="34" charset="0"/>
              </a:rPr>
              <a:t>Kolck</a:t>
            </a:r>
            <a:r>
              <a:rPr lang="en-US" sz="1400" dirty="0">
                <a:latin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</a:rPr>
              <a:t>Prog</a:t>
            </a:r>
            <a:r>
              <a:rPr lang="en-US" sz="1400" dirty="0">
                <a:latin typeface="Calibri" panose="020F0502020204030204" pitchFamily="34" charset="0"/>
              </a:rPr>
              <a:t>. Part. </a:t>
            </a:r>
            <a:r>
              <a:rPr lang="en-US" sz="1400" dirty="0" err="1">
                <a:latin typeface="Calibri" panose="020F0502020204030204" pitchFamily="34" charset="0"/>
              </a:rPr>
              <a:t>Nucl</a:t>
            </a:r>
            <a:r>
              <a:rPr lang="en-US" sz="1400" dirty="0">
                <a:latin typeface="Calibri" panose="020F0502020204030204" pitchFamily="34" charset="0"/>
              </a:rPr>
              <a:t>. Phys. (2013</a:t>
            </a:r>
            <a:r>
              <a:rPr lang="en-US" sz="1400" dirty="0" smtClean="0">
                <a:latin typeface="Calibri" panose="020F0502020204030204" pitchFamily="34" charset="0"/>
              </a:rPr>
              <a:t>)</a:t>
            </a:r>
          </a:p>
          <a:p>
            <a:r>
              <a:rPr lang="en-US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Constraining parameters in a global EDM analysis.</a:t>
            </a:r>
            <a:endParaRPr lang="en-US" sz="16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400" dirty="0">
                <a:latin typeface="Calibri" panose="020F0502020204030204" pitchFamily="34" charset="0"/>
                <a:cs typeface="Arial" pitchFamily="34" charset="0"/>
              </a:rPr>
              <a:t>			            </a:t>
            </a:r>
            <a:r>
              <a:rPr lang="en-US" sz="1400" dirty="0">
                <a:latin typeface="Calibri" panose="020F0502020204030204" pitchFamily="34" charset="0"/>
              </a:rPr>
              <a:t>– </a:t>
            </a:r>
            <a:r>
              <a:rPr lang="en-US" sz="1400" dirty="0" smtClean="0">
                <a:latin typeface="Calibri" panose="020F0502020204030204" pitchFamily="34" charset="0"/>
              </a:rPr>
              <a:t>Chupp, Ramsey-Musolf</a:t>
            </a:r>
            <a:r>
              <a:rPr lang="en-US" sz="1400" dirty="0">
                <a:latin typeface="Calibri" panose="020F0502020204030204" pitchFamily="34" charset="0"/>
              </a:rPr>
              <a:t>, </a:t>
            </a:r>
            <a:r>
              <a:rPr lang="en-US" sz="1400" dirty="0" smtClean="0">
                <a:latin typeface="Calibri" panose="020F0502020204030204" pitchFamily="34" charset="0"/>
              </a:rPr>
              <a:t>arXiv1407.1064 </a:t>
            </a:r>
            <a:r>
              <a:rPr lang="en-US" sz="1400" dirty="0">
                <a:latin typeface="Calibri" panose="020F0502020204030204" pitchFamily="34" charset="0"/>
              </a:rPr>
              <a:t>(</a:t>
            </a:r>
            <a:r>
              <a:rPr lang="en-US" sz="1400" dirty="0" smtClean="0">
                <a:latin typeface="Calibri" panose="020F0502020204030204" pitchFamily="34" charset="0"/>
              </a:rPr>
              <a:t>2014)</a:t>
            </a:r>
            <a:endParaRPr lang="en-US" sz="1400" b="1" dirty="0">
              <a:solidFill>
                <a:srgbClr val="0000FF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96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 Box 3"/>
          <p:cNvSpPr txBox="1">
            <a:spLocks noChangeArrowheads="1"/>
          </p:cNvSpPr>
          <p:nvPr/>
        </p:nvSpPr>
        <p:spPr bwMode="auto">
          <a:xfrm>
            <a:off x="4800601" y="914400"/>
            <a:ext cx="4191000" cy="18928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11125" indent="-1111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0287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600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1717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743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5720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lnSpc>
                <a:spcPct val="130000"/>
              </a:lnSpc>
            </a:pPr>
            <a:endParaRPr lang="en-US" sz="1800" b="1" dirty="0" smtClean="0">
              <a:solidFill>
                <a:srgbClr val="0000FF"/>
              </a:solidFill>
              <a:latin typeface="+mj-lt"/>
              <a:ea typeface="PMingLiU" pitchFamily="18" charset="-120"/>
            </a:endParaRPr>
          </a:p>
          <a:p>
            <a:pPr eaLnBrk="0" hangingPunct="0">
              <a:lnSpc>
                <a:spcPct val="130000"/>
              </a:lnSpc>
              <a:buFontTx/>
              <a:buChar char="•"/>
            </a:pPr>
            <a:r>
              <a:rPr lang="en-US" sz="1800" dirty="0" smtClean="0">
                <a:latin typeface="+mn-lt"/>
                <a:ea typeface="PMingLiU" pitchFamily="18" charset="-120"/>
                <a:cs typeface="Times New Roman" pitchFamily="18" charset="0"/>
              </a:rPr>
              <a:t> Efficient use of the rare </a:t>
            </a:r>
            <a:r>
              <a:rPr lang="en-US" sz="1800" baseline="30000" dirty="0" smtClean="0">
                <a:latin typeface="+mn-lt"/>
                <a:ea typeface="PMingLiU" pitchFamily="18" charset="-120"/>
                <a:cs typeface="Times New Roman" pitchFamily="18" charset="0"/>
              </a:rPr>
              <a:t>225</a:t>
            </a:r>
            <a:r>
              <a:rPr lang="en-US" sz="1800" dirty="0" smtClean="0">
                <a:latin typeface="+mn-lt"/>
                <a:ea typeface="PMingLiU" pitchFamily="18" charset="-120"/>
                <a:cs typeface="Times New Roman" pitchFamily="18" charset="0"/>
              </a:rPr>
              <a:t>Ra atoms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sz="1800" dirty="0" smtClean="0">
                <a:latin typeface="+mn-lt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sz="1800" dirty="0">
                <a:latin typeface="+mn-lt"/>
                <a:ea typeface="PMingLiU" pitchFamily="18" charset="-120"/>
                <a:cs typeface="Times New Roman" pitchFamily="18" charset="0"/>
              </a:rPr>
              <a:t>High electric field (&gt; 100 kV/cm)</a:t>
            </a:r>
          </a:p>
          <a:p>
            <a:pPr eaLnBrk="0" hangingPunct="0">
              <a:lnSpc>
                <a:spcPct val="130000"/>
              </a:lnSpc>
              <a:buFontTx/>
              <a:buChar char="•"/>
            </a:pPr>
            <a:r>
              <a:rPr lang="en-US" sz="1800" dirty="0" smtClean="0">
                <a:latin typeface="+mn-lt"/>
                <a:ea typeface="PMingLiU" pitchFamily="18" charset="-120"/>
                <a:cs typeface="Times New Roman" pitchFamily="18" charset="0"/>
              </a:rPr>
              <a:t> Long </a:t>
            </a:r>
            <a:r>
              <a:rPr lang="en-US" sz="1800" dirty="0">
                <a:latin typeface="+mn-lt"/>
                <a:ea typeface="PMingLiU" pitchFamily="18" charset="-120"/>
                <a:cs typeface="Times New Roman" pitchFamily="18" charset="0"/>
              </a:rPr>
              <a:t>coherence time (~ 100 </a:t>
            </a:r>
            <a:r>
              <a:rPr lang="en-US" sz="1800" dirty="0" smtClean="0">
                <a:latin typeface="+mn-lt"/>
                <a:ea typeface="PMingLiU" pitchFamily="18" charset="-120"/>
                <a:cs typeface="Times New Roman" pitchFamily="18" charset="0"/>
              </a:rPr>
              <a:t>s)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altLang="en-US" sz="1800" dirty="0" smtClean="0">
                <a:latin typeface="+mn-lt"/>
                <a:ea typeface="Arial Unicode MS" pitchFamily="34" charset="-128"/>
                <a:cs typeface="Times New Roman" pitchFamily="18" charset="0"/>
              </a:rPr>
              <a:t> Negligible </a:t>
            </a:r>
            <a:r>
              <a:rPr lang="en-US" altLang="en-US" sz="1800" dirty="0">
                <a:latin typeface="+mn-lt"/>
                <a:ea typeface="Arial Unicode MS" pitchFamily="34" charset="-128"/>
                <a:cs typeface="Times New Roman" pitchFamily="18" charset="0"/>
              </a:rPr>
              <a:t>“v x E” systematic </a:t>
            </a:r>
            <a:r>
              <a:rPr lang="en-US" altLang="en-US" sz="1800" dirty="0" smtClean="0">
                <a:latin typeface="+mn-lt"/>
                <a:ea typeface="Arial Unicode MS" pitchFamily="34" charset="-128"/>
                <a:cs typeface="Times New Roman" pitchFamily="18" charset="0"/>
              </a:rPr>
              <a:t>effect</a:t>
            </a:r>
            <a:endParaRPr lang="en-US" altLang="en-US" sz="1800" dirty="0">
              <a:latin typeface="+mn-lt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2756743" y="228600"/>
            <a:ext cx="5472857" cy="6858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EDM measurement on </a:t>
            </a:r>
            <a:r>
              <a:rPr lang="en-US" sz="2400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225</a:t>
            </a:r>
            <a:r>
              <a:rPr lang="en-US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 in a trap </a:t>
            </a:r>
            <a:endParaRPr lang="en-US" sz="2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219" name="Group 3"/>
          <p:cNvGrpSpPr>
            <a:grpSpLocks/>
          </p:cNvGrpSpPr>
          <p:nvPr/>
        </p:nvGrpSpPr>
        <p:grpSpPr bwMode="auto">
          <a:xfrm>
            <a:off x="1066800" y="1737045"/>
            <a:ext cx="7435795" cy="4892355"/>
            <a:chOff x="311" y="577"/>
            <a:chExt cx="4872" cy="3217"/>
          </a:xfrm>
        </p:grpSpPr>
        <p:sp>
          <p:nvSpPr>
            <p:cNvPr id="9221" name="AutoShape 4"/>
            <p:cNvSpPr>
              <a:spLocks noChangeArrowheads="1"/>
            </p:cNvSpPr>
            <p:nvPr/>
          </p:nvSpPr>
          <p:spPr bwMode="auto">
            <a:xfrm flipH="1">
              <a:off x="1669" y="824"/>
              <a:ext cx="363" cy="310"/>
            </a:xfrm>
            <a:prstGeom prst="rightArrow">
              <a:avLst>
                <a:gd name="adj1" fmla="val 46315"/>
                <a:gd name="adj2" fmla="val 49994"/>
              </a:avLst>
            </a:prstGeom>
            <a:solidFill>
              <a:srgbClr val="FE2653"/>
            </a:solidFill>
            <a:ln w="9525">
              <a:miter lim="800000"/>
              <a:headEnd/>
              <a:tailEnd/>
            </a:ln>
            <a:scene3d>
              <a:camera prst="legacyPerspectiveFront">
                <a:rot lat="1500000" lon="19499993" rev="0"/>
              </a:camera>
              <a:lightRig rig="legacyFlat4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FE2653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9222" name="AutoShape 5"/>
            <p:cNvSpPr>
              <a:spLocks noChangeArrowheads="1"/>
            </p:cNvSpPr>
            <p:nvPr/>
          </p:nvSpPr>
          <p:spPr bwMode="auto">
            <a:xfrm rot="5400000" flipH="1">
              <a:off x="1470" y="1119"/>
              <a:ext cx="364" cy="310"/>
            </a:xfrm>
            <a:prstGeom prst="rightArrow">
              <a:avLst>
                <a:gd name="adj1" fmla="val 46315"/>
                <a:gd name="adj2" fmla="val 50132"/>
              </a:avLst>
            </a:prstGeom>
            <a:solidFill>
              <a:srgbClr val="FE2653"/>
            </a:solidFill>
            <a:ln w="9525">
              <a:miter lim="800000"/>
              <a:headEnd/>
              <a:tailEnd/>
            </a:ln>
            <a:scene3d>
              <a:camera prst="legacyPerspectiveFront">
                <a:rot lat="1500000" lon="19499993" rev="0"/>
              </a:camera>
              <a:lightRig rig="legacyFlat4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FE2653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9223" name="AutoShape 6"/>
            <p:cNvSpPr>
              <a:spLocks noChangeArrowheads="1"/>
            </p:cNvSpPr>
            <p:nvPr/>
          </p:nvSpPr>
          <p:spPr bwMode="auto">
            <a:xfrm rot="5400000" flipH="1" flipV="1">
              <a:off x="4415" y="2765"/>
              <a:ext cx="310" cy="310"/>
            </a:xfrm>
            <a:prstGeom prst="rightArrow">
              <a:avLst>
                <a:gd name="adj1" fmla="val 43167"/>
                <a:gd name="adj2" fmla="val 42745"/>
              </a:avLst>
            </a:prstGeom>
            <a:solidFill>
              <a:srgbClr val="FE2653"/>
            </a:solidFill>
            <a:ln w="9525">
              <a:miter lim="800000"/>
              <a:headEnd/>
              <a:tailEnd/>
            </a:ln>
            <a:scene3d>
              <a:camera prst="legacyPerspectiveFront">
                <a:rot lat="1500000" lon="3000000" rev="0"/>
              </a:camera>
              <a:lightRig rig="legacyFlat4" dir="t"/>
            </a:scene3d>
            <a:sp3d extrusionH="277800" prstMaterial="legacyMatte">
              <a:bevelT w="13500" h="13500" prst="angle"/>
              <a:bevelB w="13500" h="13500" prst="angle"/>
              <a:extrusionClr>
                <a:srgbClr val="FE2653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9224" name="AutoShape 7"/>
            <p:cNvSpPr>
              <a:spLocks noChangeArrowheads="1"/>
            </p:cNvSpPr>
            <p:nvPr/>
          </p:nvSpPr>
          <p:spPr bwMode="auto">
            <a:xfrm flipH="1">
              <a:off x="4873" y="2490"/>
              <a:ext cx="310" cy="311"/>
            </a:xfrm>
            <a:prstGeom prst="rightArrow">
              <a:avLst>
                <a:gd name="adj1" fmla="val 43167"/>
                <a:gd name="adj2" fmla="val 42745"/>
              </a:avLst>
            </a:prstGeom>
            <a:solidFill>
              <a:srgbClr val="FE2653"/>
            </a:solidFill>
            <a:ln w="9525">
              <a:miter lim="800000"/>
              <a:headEnd/>
              <a:tailEnd/>
            </a:ln>
            <a:scene3d>
              <a:camera prst="legacyPerspectiveFront">
                <a:rot lat="1500000" lon="0" rev="0"/>
              </a:camera>
              <a:lightRig rig="legacyFlat4" dir="t"/>
            </a:scene3d>
            <a:sp3d extrusionH="277800" prstMaterial="legacyMatte">
              <a:bevelT w="13500" h="13500" prst="angle"/>
              <a:bevelB w="13500" h="13500" prst="angle"/>
              <a:extrusionClr>
                <a:srgbClr val="FE2653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9225" name="AutoShape 8"/>
            <p:cNvSpPr>
              <a:spLocks noChangeArrowheads="1"/>
            </p:cNvSpPr>
            <p:nvPr/>
          </p:nvSpPr>
          <p:spPr bwMode="auto">
            <a:xfrm flipH="1">
              <a:off x="4652" y="2334"/>
              <a:ext cx="309" cy="310"/>
            </a:xfrm>
            <a:prstGeom prst="rightArrow">
              <a:avLst>
                <a:gd name="adj1" fmla="val 43167"/>
                <a:gd name="adj2" fmla="val 42745"/>
              </a:avLst>
            </a:prstGeom>
            <a:solidFill>
              <a:srgbClr val="FE2653"/>
            </a:solidFill>
            <a:ln w="9525">
              <a:miter lim="800000"/>
              <a:headEnd/>
              <a:tailEnd/>
            </a:ln>
            <a:scene3d>
              <a:camera prst="legacyPerspectiveFront">
                <a:rot lat="1500000" lon="17099992" rev="0"/>
              </a:camera>
              <a:lightRig rig="legacyFlat4" dir="t"/>
            </a:scene3d>
            <a:sp3d extrusionH="277800" prstMaterial="legacyMatte">
              <a:bevelT w="13500" h="13500" prst="angle"/>
              <a:bevelB w="13500" h="13500" prst="angle"/>
              <a:extrusionClr>
                <a:srgbClr val="FE2653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9226" name="AutoShape 9"/>
            <p:cNvSpPr>
              <a:spLocks noChangeArrowheads="1"/>
            </p:cNvSpPr>
            <p:nvPr/>
          </p:nvSpPr>
          <p:spPr bwMode="auto">
            <a:xfrm flipV="1">
              <a:off x="1040" y="936"/>
              <a:ext cx="938" cy="70"/>
            </a:xfrm>
            <a:prstGeom prst="rightArrow">
              <a:avLst>
                <a:gd name="adj1" fmla="val 50000"/>
                <a:gd name="adj2" fmla="val 335000"/>
              </a:avLst>
            </a:prstGeom>
            <a:solidFill>
              <a:srgbClr val="2BE36A"/>
            </a:solidFill>
            <a:ln w="9525">
              <a:miter lim="800000"/>
              <a:headEnd/>
              <a:tailEnd/>
            </a:ln>
            <a:scene3d>
              <a:camera prst="legacyPerspectiveFront">
                <a:rot lat="1537500" lon="3375000" rev="0"/>
              </a:camera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2BE36A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pic>
          <p:nvPicPr>
            <p:cNvPr id="9227" name="Picture 10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3" y="935"/>
              <a:ext cx="3363" cy="2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8" name="AutoShape 11"/>
            <p:cNvSpPr>
              <a:spLocks noChangeArrowheads="1"/>
            </p:cNvSpPr>
            <p:nvPr/>
          </p:nvSpPr>
          <p:spPr bwMode="auto">
            <a:xfrm>
              <a:off x="4004" y="2501"/>
              <a:ext cx="363" cy="310"/>
            </a:xfrm>
            <a:prstGeom prst="rightArrow">
              <a:avLst>
                <a:gd name="adj1" fmla="val 46315"/>
                <a:gd name="adj2" fmla="val 49994"/>
              </a:avLst>
            </a:prstGeom>
            <a:solidFill>
              <a:srgbClr val="FE2653"/>
            </a:solidFill>
            <a:ln w="9525">
              <a:miter lim="800000"/>
              <a:headEnd/>
              <a:tailEnd/>
            </a:ln>
            <a:scene3d>
              <a:camera prst="legacyPerspectiveFront">
                <a:rot lat="1500000" lon="21299992" rev="0"/>
              </a:camera>
              <a:lightRig rig="legacyFlat4" dir="t"/>
            </a:scene3d>
            <a:sp3d extrusionH="277800" prstMaterial="legacyMatte">
              <a:bevelT w="13500" h="13500" prst="angle"/>
              <a:bevelB w="13500" h="13500" prst="angle"/>
              <a:extrusionClr>
                <a:srgbClr val="FE2653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9229" name="AutoShape 12"/>
            <p:cNvSpPr>
              <a:spLocks noChangeArrowheads="1"/>
            </p:cNvSpPr>
            <p:nvPr/>
          </p:nvSpPr>
          <p:spPr bwMode="auto">
            <a:xfrm flipH="1">
              <a:off x="4721" y="2642"/>
              <a:ext cx="309" cy="310"/>
            </a:xfrm>
            <a:prstGeom prst="rightArrow">
              <a:avLst>
                <a:gd name="adj1" fmla="val 43167"/>
                <a:gd name="adj2" fmla="val 42745"/>
              </a:avLst>
            </a:prstGeom>
            <a:solidFill>
              <a:srgbClr val="FE2653"/>
            </a:solidFill>
            <a:ln w="9525">
              <a:miter lim="800000"/>
              <a:headEnd/>
              <a:tailEnd/>
            </a:ln>
            <a:scene3d>
              <a:camera prst="legacyPerspectiveFront">
                <a:rot lat="1500000" lon="3000000" rev="0"/>
              </a:camera>
              <a:lightRig rig="legacyFlat4" dir="t"/>
            </a:scene3d>
            <a:sp3d extrusionH="277800" prstMaterial="legacyMatte">
              <a:bevelT w="13500" h="13500" prst="angle"/>
              <a:bevelB w="13500" h="13500" prst="angle"/>
              <a:extrusionClr>
                <a:srgbClr val="FE2653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9230" name="AutoShape 13"/>
            <p:cNvSpPr>
              <a:spLocks noChangeArrowheads="1"/>
            </p:cNvSpPr>
            <p:nvPr/>
          </p:nvSpPr>
          <p:spPr bwMode="auto">
            <a:xfrm rot="16200000" flipH="1">
              <a:off x="4420" y="2133"/>
              <a:ext cx="310" cy="312"/>
            </a:xfrm>
            <a:prstGeom prst="rightArrow">
              <a:avLst>
                <a:gd name="adj1" fmla="val 43167"/>
                <a:gd name="adj2" fmla="val 42745"/>
              </a:avLst>
            </a:prstGeom>
            <a:solidFill>
              <a:srgbClr val="FE2653"/>
            </a:solidFill>
            <a:ln w="9525">
              <a:miter lim="800000"/>
              <a:headEnd/>
              <a:tailEnd/>
            </a:ln>
            <a:scene3d>
              <a:camera prst="legacyPerspectiveFront">
                <a:rot lat="1500000" lon="3000000" rev="0"/>
              </a:camera>
              <a:lightRig rig="legacyFlat4" dir="t"/>
            </a:scene3d>
            <a:sp3d extrusionH="277800" prstMaterial="legacyMatte">
              <a:bevelT w="13500" h="13500" prst="angle"/>
              <a:bevelB w="13500" h="13500" prst="angle"/>
              <a:extrusionClr>
                <a:srgbClr val="FE2653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9231" name="Oval 14"/>
            <p:cNvSpPr>
              <a:spLocks noChangeArrowheads="1"/>
            </p:cNvSpPr>
            <p:nvPr/>
          </p:nvSpPr>
          <p:spPr bwMode="auto">
            <a:xfrm>
              <a:off x="1070" y="643"/>
              <a:ext cx="167" cy="167"/>
            </a:xfrm>
            <a:prstGeom prst="ellipse">
              <a:avLst/>
            </a:prstGeom>
            <a:solidFill>
              <a:schemeClr val="accent1"/>
            </a:solidFill>
            <a:ln w="9525">
              <a:round/>
              <a:headEnd/>
              <a:tailEnd/>
            </a:ln>
            <a:scene3d>
              <a:camera prst="legacyObliqueTopLeft">
                <a:rot lat="300000" lon="20399993" rev="0"/>
              </a:camera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9232" name="Oval 15"/>
            <p:cNvSpPr>
              <a:spLocks noChangeArrowheads="1"/>
            </p:cNvSpPr>
            <p:nvPr/>
          </p:nvSpPr>
          <p:spPr bwMode="auto">
            <a:xfrm>
              <a:off x="1143" y="713"/>
              <a:ext cx="32" cy="4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3" name="AutoShape 16"/>
            <p:cNvSpPr>
              <a:spLocks noChangeArrowheads="1"/>
            </p:cNvSpPr>
            <p:nvPr/>
          </p:nvSpPr>
          <p:spPr bwMode="auto">
            <a:xfrm rot="-7479724">
              <a:off x="2733" y="2653"/>
              <a:ext cx="974" cy="103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1200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453" y="14402"/>
                  </a:moveTo>
                  <a:cubicBezTo>
                    <a:pt x="1010" y="13253"/>
                    <a:pt x="783" y="12031"/>
                    <a:pt x="783" y="10800"/>
                  </a:cubicBezTo>
                  <a:cubicBezTo>
                    <a:pt x="783" y="5267"/>
                    <a:pt x="5267" y="783"/>
                    <a:pt x="10800" y="783"/>
                  </a:cubicBezTo>
                  <a:cubicBezTo>
                    <a:pt x="16332" y="783"/>
                    <a:pt x="20817" y="5267"/>
                    <a:pt x="20817" y="10800"/>
                  </a:cubicBezTo>
                  <a:cubicBezTo>
                    <a:pt x="20817" y="12031"/>
                    <a:pt x="20589" y="13253"/>
                    <a:pt x="20146" y="14402"/>
                  </a:cubicBezTo>
                  <a:lnTo>
                    <a:pt x="20877" y="14684"/>
                  </a:lnTo>
                  <a:cubicBezTo>
                    <a:pt x="21354" y="13445"/>
                    <a:pt x="21600" y="12128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2128"/>
                    <a:pt x="245" y="13445"/>
                    <a:pt x="722" y="14684"/>
                  </a:cubicBezTo>
                  <a:lnTo>
                    <a:pt x="1453" y="1440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round/>
              <a:headEnd/>
              <a:tailEnd/>
            </a:ln>
            <a:scene3d>
              <a:camera prst="legacyObliqueFront">
                <a:rot lat="1500000" lon="2700000" rev="0"/>
              </a:camera>
              <a:lightRig rig="legacyFlat2" dir="b"/>
            </a:scene3d>
            <a:sp3d extrusionH="18018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9234" name="AutoShape 17"/>
            <p:cNvSpPr>
              <a:spLocks noChangeArrowheads="1"/>
            </p:cNvSpPr>
            <p:nvPr/>
          </p:nvSpPr>
          <p:spPr bwMode="auto">
            <a:xfrm rot="-7482870">
              <a:off x="2846" y="2786"/>
              <a:ext cx="749" cy="79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1333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50" y="15322"/>
                  </a:moveTo>
                  <a:cubicBezTo>
                    <a:pt x="1420" y="13927"/>
                    <a:pt x="1039" y="12375"/>
                    <a:pt x="1039" y="10800"/>
                  </a:cubicBezTo>
                  <a:cubicBezTo>
                    <a:pt x="1039" y="5409"/>
                    <a:pt x="5409" y="1039"/>
                    <a:pt x="10800" y="1039"/>
                  </a:cubicBezTo>
                  <a:cubicBezTo>
                    <a:pt x="16190" y="1039"/>
                    <a:pt x="20561" y="5409"/>
                    <a:pt x="20561" y="10800"/>
                  </a:cubicBezTo>
                  <a:cubicBezTo>
                    <a:pt x="20561" y="12375"/>
                    <a:pt x="20179" y="13927"/>
                    <a:pt x="19449" y="15322"/>
                  </a:cubicBezTo>
                  <a:lnTo>
                    <a:pt x="20370" y="15804"/>
                  </a:lnTo>
                  <a:cubicBezTo>
                    <a:pt x="21178" y="14259"/>
                    <a:pt x="21600" y="12542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2542"/>
                    <a:pt x="421" y="14259"/>
                    <a:pt x="1229" y="15804"/>
                  </a:cubicBezTo>
                  <a:lnTo>
                    <a:pt x="2150" y="1532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round/>
              <a:headEnd/>
              <a:tailEnd/>
            </a:ln>
            <a:scene3d>
              <a:camera prst="legacyObliqueFront">
                <a:rot lat="1500000" lon="2700000" rev="0"/>
              </a:camera>
              <a:lightRig rig="legacyFlat2" dir="b"/>
            </a:scene3d>
            <a:sp3d extrusionH="18018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9235" name="AutoShape 18"/>
            <p:cNvSpPr>
              <a:spLocks noChangeArrowheads="1"/>
            </p:cNvSpPr>
            <p:nvPr/>
          </p:nvSpPr>
          <p:spPr bwMode="auto">
            <a:xfrm rot="-7484206">
              <a:off x="2951" y="2907"/>
              <a:ext cx="525" cy="55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1268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403" y="14618"/>
                  </a:moveTo>
                  <a:cubicBezTo>
                    <a:pt x="1858" y="13419"/>
                    <a:pt x="1576" y="12117"/>
                    <a:pt x="1576" y="10800"/>
                  </a:cubicBezTo>
                  <a:cubicBezTo>
                    <a:pt x="1576" y="5705"/>
                    <a:pt x="5705" y="1576"/>
                    <a:pt x="10800" y="1576"/>
                  </a:cubicBezTo>
                  <a:cubicBezTo>
                    <a:pt x="15894" y="1576"/>
                    <a:pt x="20024" y="5705"/>
                    <a:pt x="20024" y="10800"/>
                  </a:cubicBezTo>
                  <a:cubicBezTo>
                    <a:pt x="20024" y="12117"/>
                    <a:pt x="19741" y="13419"/>
                    <a:pt x="19196" y="14618"/>
                  </a:cubicBezTo>
                  <a:lnTo>
                    <a:pt x="20630" y="15271"/>
                  </a:lnTo>
                  <a:cubicBezTo>
                    <a:pt x="21269" y="13867"/>
                    <a:pt x="21600" y="12342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2342"/>
                    <a:pt x="330" y="13867"/>
                    <a:pt x="969" y="15271"/>
                  </a:cubicBezTo>
                  <a:lnTo>
                    <a:pt x="2403" y="1461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round/>
              <a:headEnd/>
              <a:tailEnd/>
            </a:ln>
            <a:scene3d>
              <a:camera prst="legacyObliqueFront">
                <a:rot lat="1500000" lon="2700000" rev="0"/>
              </a:camera>
              <a:lightRig rig="legacyFlat2" dir="b"/>
            </a:scene3d>
            <a:sp3d extrusionH="18018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9236" name="Rectangle 19"/>
            <p:cNvSpPr>
              <a:spLocks noChangeArrowheads="1"/>
            </p:cNvSpPr>
            <p:nvPr/>
          </p:nvSpPr>
          <p:spPr bwMode="auto">
            <a:xfrm>
              <a:off x="3180" y="3193"/>
              <a:ext cx="298" cy="28"/>
            </a:xfrm>
            <a:prstGeom prst="rect">
              <a:avLst/>
            </a:prstGeom>
            <a:solidFill>
              <a:srgbClr val="0FFFB3"/>
            </a:solidFill>
            <a:ln w="9525">
              <a:miter lim="800000"/>
              <a:headEnd/>
              <a:tailEnd/>
            </a:ln>
            <a:scene3d>
              <a:camera prst="legacyObliqueTopRight">
                <a:rot lat="0" lon="1799996" rev="0"/>
              </a:camera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0FFFB3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9237" name="Oval 20"/>
            <p:cNvSpPr>
              <a:spLocks noChangeArrowheads="1"/>
            </p:cNvSpPr>
            <p:nvPr/>
          </p:nvSpPr>
          <p:spPr bwMode="auto">
            <a:xfrm>
              <a:off x="2919" y="3213"/>
              <a:ext cx="120" cy="119"/>
            </a:xfrm>
            <a:prstGeom prst="ellipse">
              <a:avLst/>
            </a:prstGeom>
            <a:solidFill>
              <a:schemeClr val="accent2"/>
            </a:solidFill>
            <a:ln w="9525">
              <a:round/>
              <a:headEnd/>
              <a:tailEnd/>
            </a:ln>
            <a:scene3d>
              <a:camera prst="legacyPerspectiveTopRight">
                <a:rot lat="899996" lon="2400000" rev="0"/>
              </a:camera>
              <a:lightRig rig="legacyFlat2" dir="b"/>
            </a:scene3d>
            <a:sp3d extrusionH="50530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9238" name="Oval 21"/>
            <p:cNvSpPr>
              <a:spLocks noChangeArrowheads="1"/>
            </p:cNvSpPr>
            <p:nvPr/>
          </p:nvSpPr>
          <p:spPr bwMode="auto">
            <a:xfrm>
              <a:off x="4570" y="2570"/>
              <a:ext cx="70" cy="64"/>
            </a:xfrm>
            <a:prstGeom prst="ellipse">
              <a:avLst/>
            </a:prstGeom>
            <a:gradFill rotWithShape="0">
              <a:gsLst>
                <a:gs pos="0">
                  <a:srgbClr val="2BE36A"/>
                </a:gs>
                <a:gs pos="100000">
                  <a:srgbClr val="14693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9" name="Oval 22"/>
            <p:cNvSpPr>
              <a:spLocks noChangeArrowheads="1"/>
            </p:cNvSpPr>
            <p:nvPr/>
          </p:nvSpPr>
          <p:spPr bwMode="auto">
            <a:xfrm>
              <a:off x="3548" y="3021"/>
              <a:ext cx="70" cy="66"/>
            </a:xfrm>
            <a:prstGeom prst="ellipse">
              <a:avLst/>
            </a:prstGeom>
            <a:gradFill rotWithShape="0">
              <a:gsLst>
                <a:gs pos="0">
                  <a:srgbClr val="2BE36A"/>
                </a:gs>
                <a:gs pos="100000">
                  <a:srgbClr val="14693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0" name="Rectangle 23"/>
            <p:cNvSpPr>
              <a:spLocks noChangeArrowheads="1"/>
            </p:cNvSpPr>
            <p:nvPr/>
          </p:nvSpPr>
          <p:spPr bwMode="auto">
            <a:xfrm>
              <a:off x="3200" y="3035"/>
              <a:ext cx="298" cy="26"/>
            </a:xfrm>
            <a:prstGeom prst="rect">
              <a:avLst/>
            </a:prstGeom>
            <a:solidFill>
              <a:srgbClr val="0FFFB3"/>
            </a:solidFill>
            <a:ln w="9525">
              <a:miter lim="800000"/>
              <a:headEnd/>
              <a:tailEnd/>
            </a:ln>
            <a:scene3d>
              <a:camera prst="legacyObliqueTopRight">
                <a:rot lat="0" lon="1799996" rev="0"/>
              </a:camera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0FFFB3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9241" name="Freeform 24"/>
            <p:cNvSpPr>
              <a:spLocks/>
            </p:cNvSpPr>
            <p:nvPr/>
          </p:nvSpPr>
          <p:spPr bwMode="auto">
            <a:xfrm>
              <a:off x="4072" y="2863"/>
              <a:ext cx="318" cy="358"/>
            </a:xfrm>
            <a:custGeom>
              <a:avLst/>
              <a:gdLst>
                <a:gd name="T0" fmla="*/ 55 w 768"/>
                <a:gd name="T1" fmla="*/ 61 h 864"/>
                <a:gd name="T2" fmla="*/ 48 w 768"/>
                <a:gd name="T3" fmla="*/ 58 h 864"/>
                <a:gd name="T4" fmla="*/ 20 w 768"/>
                <a:gd name="T5" fmla="*/ 41 h 864"/>
                <a:gd name="T6" fmla="*/ 48 w 768"/>
                <a:gd name="T7" fmla="*/ 38 h 864"/>
                <a:gd name="T8" fmla="*/ 0 w 768"/>
                <a:gd name="T9" fmla="*/ 0 h 8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8"/>
                <a:gd name="T16" fmla="*/ 0 h 864"/>
                <a:gd name="T17" fmla="*/ 768 w 768"/>
                <a:gd name="T18" fmla="*/ 864 h 8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8" h="864">
                  <a:moveTo>
                    <a:pt x="768" y="864"/>
                  </a:moveTo>
                  <a:cubicBezTo>
                    <a:pt x="760" y="864"/>
                    <a:pt x="752" y="864"/>
                    <a:pt x="672" y="816"/>
                  </a:cubicBezTo>
                  <a:cubicBezTo>
                    <a:pt x="592" y="768"/>
                    <a:pt x="288" y="624"/>
                    <a:pt x="288" y="576"/>
                  </a:cubicBezTo>
                  <a:cubicBezTo>
                    <a:pt x="288" y="528"/>
                    <a:pt x="720" y="624"/>
                    <a:pt x="672" y="528"/>
                  </a:cubicBezTo>
                  <a:cubicBezTo>
                    <a:pt x="624" y="432"/>
                    <a:pt x="312" y="216"/>
                    <a:pt x="0" y="0"/>
                  </a:cubicBez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2" name="AutoShape 25"/>
            <p:cNvSpPr>
              <a:spLocks noChangeArrowheads="1"/>
            </p:cNvSpPr>
            <p:nvPr/>
          </p:nvSpPr>
          <p:spPr bwMode="auto">
            <a:xfrm>
              <a:off x="4323" y="2648"/>
              <a:ext cx="363" cy="310"/>
            </a:xfrm>
            <a:prstGeom prst="rightArrow">
              <a:avLst>
                <a:gd name="adj1" fmla="val 46315"/>
                <a:gd name="adj2" fmla="val 49994"/>
              </a:avLst>
            </a:prstGeom>
            <a:solidFill>
              <a:srgbClr val="FE2653"/>
            </a:solidFill>
            <a:ln w="9525">
              <a:miter lim="800000"/>
              <a:headEnd/>
              <a:tailEnd/>
            </a:ln>
            <a:scene3d>
              <a:camera prst="legacyPerspectiveFront">
                <a:rot lat="1500000" lon="17099992" rev="0"/>
              </a:camera>
              <a:lightRig rig="legacyFlat4" dir="t"/>
            </a:scene3d>
            <a:sp3d extrusionH="277800" prstMaterial="legacyMatte">
              <a:bevelT w="13500" h="13500" prst="angle"/>
              <a:bevelB w="13500" h="13500" prst="angle"/>
              <a:extrusionClr>
                <a:srgbClr val="FE2653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9243" name="Rectangle 26"/>
            <p:cNvSpPr>
              <a:spLocks noChangeArrowheads="1"/>
            </p:cNvSpPr>
            <p:nvPr/>
          </p:nvSpPr>
          <p:spPr bwMode="auto">
            <a:xfrm>
              <a:off x="517" y="1153"/>
              <a:ext cx="699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>
                  <a:latin typeface="Calibri" pitchFamily="34" charset="0"/>
                </a:rPr>
                <a:t>Transverse</a:t>
              </a:r>
            </a:p>
            <a:p>
              <a:pPr algn="ctr" eaLnBrk="0" hangingPunct="0"/>
              <a:r>
                <a:rPr lang="en-US" sz="1600">
                  <a:latin typeface="Calibri" pitchFamily="34" charset="0"/>
                </a:rPr>
                <a:t>cooling</a:t>
              </a:r>
            </a:p>
          </p:txBody>
        </p:sp>
        <p:sp>
          <p:nvSpPr>
            <p:cNvPr id="9244" name="Rectangle 27"/>
            <p:cNvSpPr>
              <a:spLocks noChangeArrowheads="1"/>
            </p:cNvSpPr>
            <p:nvPr/>
          </p:nvSpPr>
          <p:spPr bwMode="auto">
            <a:xfrm>
              <a:off x="311" y="577"/>
              <a:ext cx="443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>
                  <a:latin typeface="Calibri" pitchFamily="34" charset="0"/>
                </a:rPr>
                <a:t>Oven:</a:t>
              </a:r>
            </a:p>
            <a:p>
              <a:pPr algn="ctr" eaLnBrk="0" hangingPunct="0"/>
              <a:r>
                <a:rPr lang="en-US" sz="1600" baseline="30000">
                  <a:latin typeface="Calibri" pitchFamily="34" charset="0"/>
                </a:rPr>
                <a:t>225</a:t>
              </a:r>
              <a:r>
                <a:rPr lang="en-US" sz="1600">
                  <a:latin typeface="Calibri" pitchFamily="34" charset="0"/>
                </a:rPr>
                <a:t>Ra</a:t>
              </a:r>
            </a:p>
          </p:txBody>
        </p:sp>
        <p:sp>
          <p:nvSpPr>
            <p:cNvPr id="9245" name="Rectangle 28"/>
            <p:cNvSpPr>
              <a:spLocks noChangeArrowheads="1"/>
            </p:cNvSpPr>
            <p:nvPr/>
          </p:nvSpPr>
          <p:spPr bwMode="auto">
            <a:xfrm>
              <a:off x="2391" y="1415"/>
              <a:ext cx="62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FFFF99"/>
                  </a:solidFill>
                  <a:latin typeface="Calibri" pitchFamily="34" charset="0"/>
                </a:rPr>
                <a:t>Zeeman </a:t>
              </a:r>
            </a:p>
            <a:p>
              <a:pPr algn="ctr" eaLnBrk="0" hangingPunct="0"/>
              <a:r>
                <a:rPr lang="en-US" sz="1800">
                  <a:solidFill>
                    <a:srgbClr val="FFFF99"/>
                  </a:solidFill>
                  <a:latin typeface="Calibri" pitchFamily="34" charset="0"/>
                </a:rPr>
                <a:t>Slower</a:t>
              </a:r>
            </a:p>
          </p:txBody>
        </p:sp>
        <p:sp>
          <p:nvSpPr>
            <p:cNvPr id="9246" name="Rectangle 29"/>
            <p:cNvSpPr>
              <a:spLocks noChangeArrowheads="1"/>
            </p:cNvSpPr>
            <p:nvPr/>
          </p:nvSpPr>
          <p:spPr bwMode="auto">
            <a:xfrm>
              <a:off x="3928" y="1653"/>
              <a:ext cx="1023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 dirty="0">
                  <a:latin typeface="Calibri" pitchFamily="34" charset="0"/>
                </a:rPr>
                <a:t>Magneto-optical</a:t>
              </a:r>
            </a:p>
            <a:p>
              <a:pPr algn="ctr" eaLnBrk="0" hangingPunct="0"/>
              <a:r>
                <a:rPr lang="en-US" sz="1600" dirty="0">
                  <a:latin typeface="Calibri" pitchFamily="34" charset="0"/>
                </a:rPr>
                <a:t>Trap (MOT)</a:t>
              </a:r>
            </a:p>
          </p:txBody>
        </p:sp>
        <p:sp>
          <p:nvSpPr>
            <p:cNvPr id="9247" name="Rectangle 30"/>
            <p:cNvSpPr>
              <a:spLocks noChangeArrowheads="1"/>
            </p:cNvSpPr>
            <p:nvPr/>
          </p:nvSpPr>
          <p:spPr bwMode="auto">
            <a:xfrm>
              <a:off x="4295" y="3112"/>
              <a:ext cx="877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 dirty="0">
                  <a:latin typeface="Calibri" pitchFamily="34" charset="0"/>
                </a:rPr>
                <a:t>Optical dipole</a:t>
              </a:r>
            </a:p>
            <a:p>
              <a:pPr algn="ctr" eaLnBrk="0" hangingPunct="0"/>
              <a:r>
                <a:rPr lang="en-US" sz="1600" dirty="0">
                  <a:latin typeface="Calibri" pitchFamily="34" charset="0"/>
                </a:rPr>
                <a:t>trap (ODT)</a:t>
              </a:r>
            </a:p>
          </p:txBody>
        </p:sp>
        <p:sp>
          <p:nvSpPr>
            <p:cNvPr id="9248" name="Rectangle 31"/>
            <p:cNvSpPr>
              <a:spLocks noChangeArrowheads="1"/>
            </p:cNvSpPr>
            <p:nvPr/>
          </p:nvSpPr>
          <p:spPr bwMode="auto">
            <a:xfrm>
              <a:off x="3514" y="3409"/>
              <a:ext cx="884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 dirty="0">
                  <a:latin typeface="Calibri" pitchFamily="34" charset="0"/>
                </a:rPr>
                <a:t>EDM</a:t>
              </a:r>
            </a:p>
            <a:p>
              <a:pPr algn="ctr" eaLnBrk="0" hangingPunct="0"/>
              <a:r>
                <a:rPr lang="en-US" sz="1600" dirty="0">
                  <a:latin typeface="Calibri" pitchFamily="34" charset="0"/>
                </a:rPr>
                <a:t>measurement</a:t>
              </a:r>
            </a:p>
          </p:txBody>
        </p:sp>
        <p:sp>
          <p:nvSpPr>
            <p:cNvPr id="9249" name="AutoShape 32"/>
            <p:cNvSpPr>
              <a:spLocks noChangeArrowheads="1"/>
            </p:cNvSpPr>
            <p:nvPr/>
          </p:nvSpPr>
          <p:spPr bwMode="auto">
            <a:xfrm>
              <a:off x="1192" y="918"/>
              <a:ext cx="363" cy="310"/>
            </a:xfrm>
            <a:prstGeom prst="rightArrow">
              <a:avLst>
                <a:gd name="adj1" fmla="val 46315"/>
                <a:gd name="adj2" fmla="val 49994"/>
              </a:avLst>
            </a:prstGeom>
            <a:solidFill>
              <a:srgbClr val="FE2653"/>
            </a:solidFill>
            <a:ln w="9525">
              <a:miter lim="800000"/>
              <a:headEnd/>
              <a:tailEnd/>
            </a:ln>
            <a:scene3d>
              <a:camera prst="legacyPerspectiveFront">
                <a:rot lat="1500000" lon="19499993" rev="0"/>
              </a:camera>
              <a:lightRig rig="legacyFlat4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FE2653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9250" name="AutoShape 33"/>
            <p:cNvSpPr>
              <a:spLocks noChangeArrowheads="1"/>
            </p:cNvSpPr>
            <p:nvPr/>
          </p:nvSpPr>
          <p:spPr bwMode="auto">
            <a:xfrm rot="16200000" flipH="1">
              <a:off x="1381" y="631"/>
              <a:ext cx="363" cy="310"/>
            </a:xfrm>
            <a:prstGeom prst="rightArrow">
              <a:avLst>
                <a:gd name="adj1" fmla="val 46315"/>
                <a:gd name="adj2" fmla="val 49994"/>
              </a:avLst>
            </a:prstGeom>
            <a:solidFill>
              <a:srgbClr val="FE2653"/>
            </a:solidFill>
            <a:ln w="9525">
              <a:miter lim="800000"/>
              <a:headEnd/>
              <a:tailEnd/>
            </a:ln>
            <a:scene3d>
              <a:camera prst="legacyPerspectiveFront">
                <a:rot lat="1500000" lon="19499993" rev="0"/>
              </a:camera>
              <a:lightRig rig="legacyFlat4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FE2653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</p:grpSp>
      <p:sp>
        <p:nvSpPr>
          <p:cNvPr id="42" name="Text Box 55"/>
          <p:cNvSpPr txBox="1">
            <a:spLocks noChangeArrowheads="1"/>
          </p:cNvSpPr>
          <p:nvPr/>
        </p:nvSpPr>
        <p:spPr bwMode="auto">
          <a:xfrm>
            <a:off x="304800" y="361950"/>
            <a:ext cx="1225550" cy="1009650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sz="1800" b="1" baseline="30000" dirty="0">
                <a:solidFill>
                  <a:srgbClr val="0000FF"/>
                </a:solidFill>
                <a:latin typeface="Arial" charset="0"/>
                <a:ea typeface="PMingLiU" pitchFamily="18" charset="-120"/>
              </a:rPr>
              <a:t>225</a:t>
            </a:r>
            <a:r>
              <a:rPr lang="en-US" sz="1800" b="1" dirty="0">
                <a:solidFill>
                  <a:srgbClr val="0000FF"/>
                </a:solidFill>
                <a:latin typeface="Arial" charset="0"/>
                <a:ea typeface="PMingLiU" pitchFamily="18" charset="-120"/>
              </a:rPr>
              <a:t>Ra:</a:t>
            </a:r>
          </a:p>
          <a:p>
            <a:pPr algn="ctr">
              <a:lnSpc>
                <a:spcPct val="120000"/>
              </a:lnSpc>
            </a:pPr>
            <a:r>
              <a:rPr lang="en-US" sz="1600" b="1" dirty="0">
                <a:latin typeface="Arial" charset="0"/>
                <a:ea typeface="PMingLiU" pitchFamily="18" charset="-120"/>
              </a:rPr>
              <a:t>I = ½</a:t>
            </a:r>
          </a:p>
          <a:p>
            <a:pPr algn="ctr">
              <a:lnSpc>
                <a:spcPct val="120000"/>
              </a:lnSpc>
            </a:pPr>
            <a:r>
              <a:rPr lang="en-US" sz="1600" b="1" dirty="0">
                <a:latin typeface="Arial" charset="0"/>
                <a:ea typeface="PMingLiU" pitchFamily="18" charset="-120"/>
              </a:rPr>
              <a:t>t</a:t>
            </a:r>
            <a:r>
              <a:rPr lang="en-US" sz="1600" b="1" baseline="-25000" dirty="0">
                <a:latin typeface="Arial" charset="0"/>
                <a:ea typeface="PMingLiU" pitchFamily="18" charset="-120"/>
              </a:rPr>
              <a:t>1/2</a:t>
            </a:r>
            <a:r>
              <a:rPr lang="en-US" sz="1600" b="1" dirty="0">
                <a:latin typeface="Arial" charset="0"/>
                <a:ea typeface="PMingLiU" pitchFamily="18" charset="-120"/>
              </a:rPr>
              <a:t> = 15 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09386" y="762000"/>
            <a:ext cx="5048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Collaboration of Argonne, Kentucky, Michigan State</a:t>
            </a:r>
            <a:endParaRPr lang="en-US" sz="1800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37" name="Rectangle 34"/>
          <p:cNvSpPr>
            <a:spLocks noChangeArrowheads="1"/>
          </p:cNvSpPr>
          <p:nvPr/>
        </p:nvSpPr>
        <p:spPr bwMode="auto">
          <a:xfrm>
            <a:off x="1126996" y="3886200"/>
            <a:ext cx="260680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/>
            <a:r>
              <a:rPr lang="en-US" altLang="en-US" sz="2000" dirty="0">
                <a:latin typeface="+mn-lt"/>
                <a:cs typeface="Times New Roman" pitchFamily="18" charset="0"/>
              </a:rPr>
              <a:t>Statistical </a:t>
            </a:r>
            <a:r>
              <a:rPr lang="en-US" altLang="en-US" sz="2000" dirty="0" smtClean="0">
                <a:latin typeface="+mn-lt"/>
                <a:cs typeface="Times New Roman" pitchFamily="18" charset="0"/>
              </a:rPr>
              <a:t>uncertainty</a:t>
            </a:r>
            <a:endParaRPr lang="en-US" altLang="en-US" sz="2000" dirty="0">
              <a:latin typeface="+mn-lt"/>
              <a:cs typeface="Times New Roman" pitchFamily="18" charset="0"/>
            </a:endParaRPr>
          </a:p>
        </p:txBody>
      </p:sp>
      <p:pic>
        <p:nvPicPr>
          <p:cNvPr id="39" name="Picture 3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429126"/>
            <a:ext cx="2475328" cy="79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 Box 37"/>
          <p:cNvSpPr txBox="1">
            <a:spLocks noChangeArrowheads="1"/>
          </p:cNvSpPr>
          <p:nvPr/>
        </p:nvSpPr>
        <p:spPr bwMode="auto">
          <a:xfrm>
            <a:off x="284162" y="5230814"/>
            <a:ext cx="1849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dirty="0">
                <a:latin typeface="Calibri" pitchFamily="34" charset="0"/>
              </a:rPr>
              <a:t>100 kV/cm</a:t>
            </a:r>
          </a:p>
        </p:txBody>
      </p:sp>
      <p:sp>
        <p:nvSpPr>
          <p:cNvPr id="45" name="Rectangle 40"/>
          <p:cNvSpPr>
            <a:spLocks noChangeArrowheads="1"/>
          </p:cNvSpPr>
          <p:nvPr/>
        </p:nvSpPr>
        <p:spPr bwMode="auto">
          <a:xfrm>
            <a:off x="3633787" y="5410200"/>
            <a:ext cx="709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/>
            <a:r>
              <a:rPr lang="en-US" altLang="en-US" dirty="0">
                <a:latin typeface="Calibri" pitchFamily="34" charset="0"/>
              </a:rPr>
              <a:t>10%</a:t>
            </a:r>
          </a:p>
        </p:txBody>
      </p:sp>
      <p:sp>
        <p:nvSpPr>
          <p:cNvPr id="46" name="Freeform 41"/>
          <p:cNvSpPr>
            <a:spLocks/>
          </p:cNvSpPr>
          <p:nvPr/>
        </p:nvSpPr>
        <p:spPr bwMode="auto">
          <a:xfrm>
            <a:off x="1752600" y="5334000"/>
            <a:ext cx="333375" cy="188913"/>
          </a:xfrm>
          <a:custGeom>
            <a:avLst/>
            <a:gdLst>
              <a:gd name="T0" fmla="*/ 0 w 210"/>
              <a:gd name="T1" fmla="*/ 52 h 119"/>
              <a:gd name="T2" fmla="*/ 72 w 210"/>
              <a:gd name="T3" fmla="*/ 46 h 119"/>
              <a:gd name="T4" fmla="*/ 79 w 210"/>
              <a:gd name="T5" fmla="*/ 111 h 119"/>
              <a:gd name="T6" fmla="*/ 210 w 210"/>
              <a:gd name="T7" fmla="*/ 0 h 119"/>
              <a:gd name="T8" fmla="*/ 0 60000 65536"/>
              <a:gd name="T9" fmla="*/ 0 60000 65536"/>
              <a:gd name="T10" fmla="*/ 0 60000 65536"/>
              <a:gd name="T11" fmla="*/ 0 60000 65536"/>
              <a:gd name="T12" fmla="*/ 0 w 210"/>
              <a:gd name="T13" fmla="*/ 0 h 119"/>
              <a:gd name="T14" fmla="*/ 210 w 210"/>
              <a:gd name="T15" fmla="*/ 119 h 11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0" h="119">
                <a:moveTo>
                  <a:pt x="0" y="52"/>
                </a:moveTo>
                <a:cubicBezTo>
                  <a:pt x="29" y="44"/>
                  <a:pt x="59" y="36"/>
                  <a:pt x="72" y="46"/>
                </a:cubicBezTo>
                <a:cubicBezTo>
                  <a:pt x="85" y="56"/>
                  <a:pt x="56" y="119"/>
                  <a:pt x="79" y="111"/>
                </a:cubicBezTo>
                <a:cubicBezTo>
                  <a:pt x="102" y="103"/>
                  <a:pt x="156" y="51"/>
                  <a:pt x="210" y="0"/>
                </a:cubicBezTo>
              </a:path>
            </a:pathLst>
          </a:custGeom>
          <a:noFill/>
          <a:ln w="19050" cmpd="sng">
            <a:solidFill>
              <a:schemeClr val="accent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Freeform 44"/>
          <p:cNvSpPr>
            <a:spLocks/>
          </p:cNvSpPr>
          <p:nvPr/>
        </p:nvSpPr>
        <p:spPr bwMode="auto">
          <a:xfrm>
            <a:off x="3219450" y="5334000"/>
            <a:ext cx="438150" cy="250825"/>
          </a:xfrm>
          <a:custGeom>
            <a:avLst/>
            <a:gdLst>
              <a:gd name="T0" fmla="*/ 276 w 276"/>
              <a:gd name="T1" fmla="*/ 132 h 158"/>
              <a:gd name="T2" fmla="*/ 144 w 276"/>
              <a:gd name="T3" fmla="*/ 79 h 158"/>
              <a:gd name="T4" fmla="*/ 92 w 276"/>
              <a:gd name="T5" fmla="*/ 145 h 158"/>
              <a:gd name="T6" fmla="*/ 0 w 276"/>
              <a:gd name="T7" fmla="*/ 0 h 158"/>
              <a:gd name="T8" fmla="*/ 0 60000 65536"/>
              <a:gd name="T9" fmla="*/ 0 60000 65536"/>
              <a:gd name="T10" fmla="*/ 0 60000 65536"/>
              <a:gd name="T11" fmla="*/ 0 60000 65536"/>
              <a:gd name="T12" fmla="*/ 0 w 276"/>
              <a:gd name="T13" fmla="*/ 0 h 158"/>
              <a:gd name="T14" fmla="*/ 276 w 276"/>
              <a:gd name="T15" fmla="*/ 158 h 15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6" h="158">
                <a:moveTo>
                  <a:pt x="276" y="132"/>
                </a:moveTo>
                <a:cubicBezTo>
                  <a:pt x="225" y="104"/>
                  <a:pt x="175" y="77"/>
                  <a:pt x="144" y="79"/>
                </a:cubicBezTo>
                <a:cubicBezTo>
                  <a:pt x="113" y="81"/>
                  <a:pt x="116" y="158"/>
                  <a:pt x="92" y="145"/>
                </a:cubicBezTo>
                <a:cubicBezTo>
                  <a:pt x="68" y="132"/>
                  <a:pt x="34" y="66"/>
                  <a:pt x="0" y="0"/>
                </a:cubicBezTo>
              </a:path>
            </a:pathLst>
          </a:custGeom>
          <a:noFill/>
          <a:ln w="19050" cmpd="sng">
            <a:solidFill>
              <a:schemeClr val="accent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Text Box 50"/>
          <p:cNvSpPr txBox="1">
            <a:spLocks noChangeArrowheads="1"/>
          </p:cNvSpPr>
          <p:nvPr/>
        </p:nvSpPr>
        <p:spPr bwMode="auto">
          <a:xfrm>
            <a:off x="1524000" y="5584825"/>
            <a:ext cx="94932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dirty="0">
                <a:latin typeface="Calibri" pitchFamily="34" charset="0"/>
              </a:rPr>
              <a:t>100 s</a:t>
            </a:r>
          </a:p>
        </p:txBody>
      </p:sp>
      <p:sp>
        <p:nvSpPr>
          <p:cNvPr id="56" name="Rectangle 51"/>
          <p:cNvSpPr>
            <a:spLocks noChangeArrowheads="1"/>
          </p:cNvSpPr>
          <p:nvPr/>
        </p:nvSpPr>
        <p:spPr bwMode="auto">
          <a:xfrm>
            <a:off x="2690813" y="5676900"/>
            <a:ext cx="652463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/>
            <a:r>
              <a:rPr lang="en-US" altLang="en-US" dirty="0">
                <a:latin typeface="Calibri" pitchFamily="34" charset="0"/>
              </a:rPr>
              <a:t>10</a:t>
            </a:r>
            <a:r>
              <a:rPr lang="en-US" altLang="en-US" baseline="30000" dirty="0">
                <a:latin typeface="Calibri" pitchFamily="34" charset="0"/>
              </a:rPr>
              <a:t>6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57" name="Freeform 52"/>
          <p:cNvSpPr>
            <a:spLocks/>
          </p:cNvSpPr>
          <p:nvPr/>
        </p:nvSpPr>
        <p:spPr bwMode="auto">
          <a:xfrm>
            <a:off x="2257425" y="5329237"/>
            <a:ext cx="333375" cy="354012"/>
          </a:xfrm>
          <a:custGeom>
            <a:avLst/>
            <a:gdLst>
              <a:gd name="T0" fmla="*/ 210 w 210"/>
              <a:gd name="T1" fmla="*/ 0 h 223"/>
              <a:gd name="T2" fmla="*/ 66 w 210"/>
              <a:gd name="T3" fmla="*/ 85 h 223"/>
              <a:gd name="T4" fmla="*/ 92 w 210"/>
              <a:gd name="T5" fmla="*/ 125 h 223"/>
              <a:gd name="T6" fmla="*/ 0 w 210"/>
              <a:gd name="T7" fmla="*/ 223 h 223"/>
              <a:gd name="T8" fmla="*/ 0 60000 65536"/>
              <a:gd name="T9" fmla="*/ 0 60000 65536"/>
              <a:gd name="T10" fmla="*/ 0 60000 65536"/>
              <a:gd name="T11" fmla="*/ 0 60000 65536"/>
              <a:gd name="T12" fmla="*/ 0 w 210"/>
              <a:gd name="T13" fmla="*/ 0 h 223"/>
              <a:gd name="T14" fmla="*/ 210 w 210"/>
              <a:gd name="T15" fmla="*/ 223 h 22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0" h="223">
                <a:moveTo>
                  <a:pt x="210" y="0"/>
                </a:moveTo>
                <a:cubicBezTo>
                  <a:pt x="148" y="32"/>
                  <a:pt x="86" y="64"/>
                  <a:pt x="66" y="85"/>
                </a:cubicBezTo>
                <a:cubicBezTo>
                  <a:pt x="46" y="106"/>
                  <a:pt x="103" y="102"/>
                  <a:pt x="92" y="125"/>
                </a:cubicBezTo>
                <a:cubicBezTo>
                  <a:pt x="81" y="148"/>
                  <a:pt x="40" y="185"/>
                  <a:pt x="0" y="223"/>
                </a:cubicBezTo>
              </a:path>
            </a:pathLst>
          </a:custGeom>
          <a:solidFill>
            <a:schemeClr val="bg1"/>
          </a:solidFill>
          <a:ln w="19050" cmpd="sng">
            <a:solidFill>
              <a:schemeClr val="accent2"/>
            </a:solidFill>
            <a:round/>
            <a:headEnd type="stealth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Freeform 53"/>
          <p:cNvSpPr>
            <a:spLocks/>
          </p:cNvSpPr>
          <p:nvPr/>
        </p:nvSpPr>
        <p:spPr bwMode="auto">
          <a:xfrm>
            <a:off x="2873375" y="5329237"/>
            <a:ext cx="204788" cy="374650"/>
          </a:xfrm>
          <a:custGeom>
            <a:avLst/>
            <a:gdLst>
              <a:gd name="T0" fmla="*/ 51 w 129"/>
              <a:gd name="T1" fmla="*/ 236 h 236"/>
              <a:gd name="T2" fmla="*/ 123 w 129"/>
              <a:gd name="T3" fmla="*/ 151 h 236"/>
              <a:gd name="T4" fmla="*/ 12 w 129"/>
              <a:gd name="T5" fmla="*/ 131 h 236"/>
              <a:gd name="T6" fmla="*/ 51 w 129"/>
              <a:gd name="T7" fmla="*/ 0 h 236"/>
              <a:gd name="T8" fmla="*/ 0 60000 65536"/>
              <a:gd name="T9" fmla="*/ 0 60000 65536"/>
              <a:gd name="T10" fmla="*/ 0 60000 65536"/>
              <a:gd name="T11" fmla="*/ 0 60000 65536"/>
              <a:gd name="T12" fmla="*/ 0 w 129"/>
              <a:gd name="T13" fmla="*/ 0 h 236"/>
              <a:gd name="T14" fmla="*/ 129 w 129"/>
              <a:gd name="T15" fmla="*/ 236 h 2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9" h="236">
                <a:moveTo>
                  <a:pt x="51" y="236"/>
                </a:moveTo>
                <a:cubicBezTo>
                  <a:pt x="90" y="202"/>
                  <a:pt x="129" y="168"/>
                  <a:pt x="123" y="151"/>
                </a:cubicBezTo>
                <a:cubicBezTo>
                  <a:pt x="117" y="134"/>
                  <a:pt x="24" y="156"/>
                  <a:pt x="12" y="131"/>
                </a:cubicBezTo>
                <a:cubicBezTo>
                  <a:pt x="0" y="106"/>
                  <a:pt x="25" y="53"/>
                  <a:pt x="51" y="0"/>
                </a:cubicBezTo>
              </a:path>
            </a:pathLst>
          </a:custGeom>
          <a:solidFill>
            <a:schemeClr val="bg1"/>
          </a:solidFill>
          <a:ln w="19050" cmpd="sng">
            <a:solidFill>
              <a:schemeClr val="accent2"/>
            </a:solidFill>
            <a:round/>
            <a:headEnd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Freeform 54"/>
          <p:cNvSpPr>
            <a:spLocks/>
          </p:cNvSpPr>
          <p:nvPr/>
        </p:nvSpPr>
        <p:spPr bwMode="auto">
          <a:xfrm rot="406706">
            <a:off x="3651250" y="4873380"/>
            <a:ext cx="482600" cy="357187"/>
          </a:xfrm>
          <a:custGeom>
            <a:avLst/>
            <a:gdLst>
              <a:gd name="T0" fmla="*/ 414 w 223"/>
              <a:gd name="T1" fmla="*/ 57 h 111"/>
              <a:gd name="T2" fmla="*/ 147 w 223"/>
              <a:gd name="T3" fmla="*/ 57 h 111"/>
              <a:gd name="T4" fmla="*/ 209 w 223"/>
              <a:gd name="T5" fmla="*/ 407 h 111"/>
              <a:gd name="T6" fmla="*/ 0 w 223"/>
              <a:gd name="T7" fmla="*/ 353 h 111"/>
              <a:gd name="T8" fmla="*/ 0 60000 65536"/>
              <a:gd name="T9" fmla="*/ 0 60000 65536"/>
              <a:gd name="T10" fmla="*/ 0 60000 65536"/>
              <a:gd name="T11" fmla="*/ 0 60000 65536"/>
              <a:gd name="T12" fmla="*/ 0 w 223"/>
              <a:gd name="T13" fmla="*/ 0 h 111"/>
              <a:gd name="T14" fmla="*/ 223 w 223"/>
              <a:gd name="T15" fmla="*/ 111 h 11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3" h="111">
                <a:moveTo>
                  <a:pt x="223" y="14"/>
                </a:moveTo>
                <a:cubicBezTo>
                  <a:pt x="160" y="7"/>
                  <a:pt x="97" y="0"/>
                  <a:pt x="79" y="14"/>
                </a:cubicBezTo>
                <a:cubicBezTo>
                  <a:pt x="61" y="28"/>
                  <a:pt x="125" y="87"/>
                  <a:pt x="112" y="99"/>
                </a:cubicBezTo>
                <a:cubicBezTo>
                  <a:pt x="99" y="111"/>
                  <a:pt x="49" y="98"/>
                  <a:pt x="0" y="86"/>
                </a:cubicBezTo>
              </a:path>
            </a:pathLst>
          </a:custGeom>
          <a:solidFill>
            <a:schemeClr val="bg1"/>
          </a:solidFill>
          <a:ln w="19050" cmpd="sng">
            <a:solidFill>
              <a:schemeClr val="accent2"/>
            </a:solidFill>
            <a:round/>
            <a:headEnd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Rectangle 55"/>
          <p:cNvSpPr>
            <a:spLocks noChangeArrowheads="1"/>
          </p:cNvSpPr>
          <p:nvPr/>
        </p:nvSpPr>
        <p:spPr bwMode="auto">
          <a:xfrm>
            <a:off x="4114800" y="4567535"/>
            <a:ext cx="881973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/>
            <a:r>
              <a:rPr lang="en-US" altLang="en-US" dirty="0">
                <a:latin typeface="Calibri" pitchFamily="34" charset="0"/>
              </a:rPr>
              <a:t>100 </a:t>
            </a:r>
            <a:r>
              <a:rPr lang="en-US" altLang="en-US" dirty="0" smtClean="0">
                <a:latin typeface="Calibri" pitchFamily="34" charset="0"/>
              </a:rPr>
              <a:t>d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61" name="Text Box 56"/>
          <p:cNvSpPr txBox="1">
            <a:spLocks noChangeArrowheads="1"/>
          </p:cNvSpPr>
          <p:nvPr/>
        </p:nvSpPr>
        <p:spPr bwMode="auto">
          <a:xfrm>
            <a:off x="609600" y="6172200"/>
            <a:ext cx="3981050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000" dirty="0" smtClean="0">
                <a:latin typeface="+mn-lt"/>
              </a:rPr>
              <a:t>Long-term goal: </a:t>
            </a:r>
            <a:r>
              <a:rPr lang="en-US" altLang="en-US" sz="2000" dirty="0" err="1" smtClean="0">
                <a:latin typeface="Symbol" pitchFamily="18" charset="2"/>
              </a:rPr>
              <a:t>d</a:t>
            </a:r>
            <a:r>
              <a:rPr lang="en-US" altLang="en-US" sz="2000" dirty="0" err="1" smtClean="0">
                <a:latin typeface="Calibri" pitchFamily="34" charset="0"/>
              </a:rPr>
              <a:t>d</a:t>
            </a:r>
            <a:r>
              <a:rPr lang="en-US" altLang="en-US" sz="2000" dirty="0" smtClean="0">
                <a:latin typeface="Calibri" pitchFamily="34" charset="0"/>
              </a:rPr>
              <a:t> </a:t>
            </a:r>
            <a:r>
              <a:rPr lang="en-US" altLang="en-US" sz="2000" dirty="0">
                <a:latin typeface="Calibri" pitchFamily="34" charset="0"/>
              </a:rPr>
              <a:t>= 3 x 10</a:t>
            </a:r>
            <a:r>
              <a:rPr lang="en-US" altLang="en-US" sz="2000" baseline="30000" dirty="0">
                <a:latin typeface="Calibri" pitchFamily="34" charset="0"/>
              </a:rPr>
              <a:t>-28</a:t>
            </a:r>
            <a:r>
              <a:rPr lang="en-US" altLang="en-US" sz="2000" dirty="0">
                <a:latin typeface="Calibri" pitchFamily="34" charset="0"/>
              </a:rPr>
              <a:t> e </a:t>
            </a:r>
            <a:r>
              <a:rPr lang="en-US" altLang="en-US" sz="2000" dirty="0" smtClean="0">
                <a:latin typeface="Calibri" pitchFamily="34" charset="0"/>
              </a:rPr>
              <a:t>cm</a:t>
            </a:r>
            <a:endParaRPr lang="en-US" altLang="en-US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1076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 smtClean="0"/>
              <a:t>Trap Lifetimes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5127812" cy="3962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212" y="2057400"/>
            <a:ext cx="5029201" cy="3886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61281" y="1600200"/>
            <a:ext cx="34583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+mn-lt"/>
              </a:rPr>
              <a:t>Magneto-Optical Trap (MOT)</a:t>
            </a:r>
          </a:p>
          <a:p>
            <a:pPr algn="ctr"/>
            <a:r>
              <a:rPr lang="en-US" sz="2000" dirty="0">
                <a:latin typeface="+mn-lt"/>
              </a:rPr>
              <a:t>i</a:t>
            </a:r>
            <a:r>
              <a:rPr lang="en-US" sz="2000" dirty="0" smtClean="0">
                <a:latin typeface="+mn-lt"/>
              </a:rPr>
              <a:t>n the first trap chamber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12492" y="1600200"/>
            <a:ext cx="31489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+mn-lt"/>
              </a:rPr>
              <a:t>Optical Dipole Trap (ODT)</a:t>
            </a:r>
          </a:p>
          <a:p>
            <a:pPr algn="ctr"/>
            <a:r>
              <a:rPr lang="en-US" sz="2000" dirty="0" smtClean="0">
                <a:latin typeface="+mn-lt"/>
              </a:rPr>
              <a:t>in the EDM chamber</a:t>
            </a:r>
          </a:p>
        </p:txBody>
      </p:sp>
    </p:spTree>
    <p:extLst>
      <p:ext uri="{BB962C8B-B14F-4D97-AF65-F5344CB8AC3E}">
        <p14:creationId xmlns:p14="http://schemas.microsoft.com/office/powerpoint/2010/main" val="11275666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590800" y="228600"/>
            <a:ext cx="38862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Trebuchet MS" pitchFamily="34" charset="0"/>
              </a:rPr>
              <a:t>Optical Dipole Trap</a:t>
            </a:r>
          </a:p>
        </p:txBody>
      </p:sp>
      <p:grpSp>
        <p:nvGrpSpPr>
          <p:cNvPr id="310283" name="Group 11"/>
          <p:cNvGrpSpPr>
            <a:grpSpLocks/>
          </p:cNvGrpSpPr>
          <p:nvPr/>
        </p:nvGrpSpPr>
        <p:grpSpPr bwMode="auto">
          <a:xfrm>
            <a:off x="1981200" y="1371600"/>
            <a:ext cx="5029200" cy="228600"/>
            <a:chOff x="480" y="960"/>
            <a:chExt cx="3168" cy="144"/>
          </a:xfrm>
        </p:grpSpPr>
        <p:sp>
          <p:nvSpPr>
            <p:cNvPr id="310276" name="Freeform 3"/>
            <p:cNvSpPr>
              <a:spLocks/>
            </p:cNvSpPr>
            <p:nvPr/>
          </p:nvSpPr>
          <p:spPr bwMode="auto">
            <a:xfrm>
              <a:off x="480" y="960"/>
              <a:ext cx="3168" cy="48"/>
            </a:xfrm>
            <a:custGeom>
              <a:avLst/>
              <a:gdLst>
                <a:gd name="T0" fmla="*/ 0 w 3168"/>
                <a:gd name="T1" fmla="*/ 0 h 48"/>
                <a:gd name="T2" fmla="*/ 2147483647 w 3168"/>
                <a:gd name="T3" fmla="*/ 120967511 h 48"/>
                <a:gd name="T4" fmla="*/ 2147483647 w 3168"/>
                <a:gd name="T5" fmla="*/ 0 h 48"/>
                <a:gd name="T6" fmla="*/ 0 60000 65536"/>
                <a:gd name="T7" fmla="*/ 0 60000 65536"/>
                <a:gd name="T8" fmla="*/ 0 60000 65536"/>
                <a:gd name="T9" fmla="*/ 0 w 3168"/>
                <a:gd name="T10" fmla="*/ 0 h 48"/>
                <a:gd name="T11" fmla="*/ 3168 w 3168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68" h="48">
                  <a:moveTo>
                    <a:pt x="0" y="0"/>
                  </a:moveTo>
                  <a:cubicBezTo>
                    <a:pt x="576" y="24"/>
                    <a:pt x="1152" y="48"/>
                    <a:pt x="1680" y="48"/>
                  </a:cubicBezTo>
                  <a:cubicBezTo>
                    <a:pt x="2208" y="48"/>
                    <a:pt x="2920" y="8"/>
                    <a:pt x="3168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277" name="Freeform 4"/>
            <p:cNvSpPr>
              <a:spLocks/>
            </p:cNvSpPr>
            <p:nvPr/>
          </p:nvSpPr>
          <p:spPr bwMode="auto">
            <a:xfrm flipV="1">
              <a:off x="480" y="1056"/>
              <a:ext cx="3168" cy="48"/>
            </a:xfrm>
            <a:custGeom>
              <a:avLst/>
              <a:gdLst>
                <a:gd name="T0" fmla="*/ 0 w 3168"/>
                <a:gd name="T1" fmla="*/ 0 h 48"/>
                <a:gd name="T2" fmla="*/ 2147483647 w 3168"/>
                <a:gd name="T3" fmla="*/ 120967511 h 48"/>
                <a:gd name="T4" fmla="*/ 2147483647 w 3168"/>
                <a:gd name="T5" fmla="*/ 0 h 48"/>
                <a:gd name="T6" fmla="*/ 0 60000 65536"/>
                <a:gd name="T7" fmla="*/ 0 60000 65536"/>
                <a:gd name="T8" fmla="*/ 0 60000 65536"/>
                <a:gd name="T9" fmla="*/ 0 w 3168"/>
                <a:gd name="T10" fmla="*/ 0 h 48"/>
                <a:gd name="T11" fmla="*/ 3168 w 3168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68" h="48">
                  <a:moveTo>
                    <a:pt x="0" y="0"/>
                  </a:moveTo>
                  <a:cubicBezTo>
                    <a:pt x="576" y="24"/>
                    <a:pt x="1152" y="48"/>
                    <a:pt x="1680" y="48"/>
                  </a:cubicBezTo>
                  <a:cubicBezTo>
                    <a:pt x="2208" y="48"/>
                    <a:pt x="2920" y="8"/>
                    <a:pt x="3168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278" name="Oval 5"/>
            <p:cNvSpPr>
              <a:spLocks noChangeArrowheads="1"/>
            </p:cNvSpPr>
            <p:nvPr/>
          </p:nvSpPr>
          <p:spPr bwMode="auto">
            <a:xfrm>
              <a:off x="1872" y="1008"/>
              <a:ext cx="432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</p:grpSp>
      <p:graphicFrame>
        <p:nvGraphicFramePr>
          <p:cNvPr id="310274" name="Object 2"/>
          <p:cNvGraphicFramePr>
            <a:graphicFrameLocks noChangeAspect="1"/>
          </p:cNvGraphicFramePr>
          <p:nvPr/>
        </p:nvGraphicFramePr>
        <p:xfrm>
          <a:off x="762000" y="2189163"/>
          <a:ext cx="2233613" cy="70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35" name="Equation" r:id="rId4" imgW="1244520" imgH="393480" progId="Equation.DSMT4">
                  <p:embed/>
                </p:oleObj>
              </mc:Choice>
              <mc:Fallback>
                <p:oleObj name="Equation" r:id="rId4" imgW="12445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189163"/>
                        <a:ext cx="2233613" cy="706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0279" name="Text Box 9"/>
          <p:cNvSpPr txBox="1">
            <a:spLocks noChangeArrowheads="1"/>
          </p:cNvSpPr>
          <p:nvPr/>
        </p:nvSpPr>
        <p:spPr bwMode="auto">
          <a:xfrm>
            <a:off x="3581400" y="2117725"/>
            <a:ext cx="504825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25000"/>
              </a:lnSpc>
              <a:buFontTx/>
              <a:buChar char="•"/>
            </a:pPr>
            <a:r>
              <a:rPr lang="en-US" altLang="en-US" sz="2000">
                <a:latin typeface="Calibri" pitchFamily="34" charset="0"/>
              </a:rPr>
              <a:t> Fiber laser:   </a:t>
            </a:r>
            <a:r>
              <a:rPr lang="en-US" altLang="en-US" sz="2000">
                <a:latin typeface="Symbol" pitchFamily="18" charset="2"/>
              </a:rPr>
              <a:t>l</a:t>
            </a:r>
            <a:r>
              <a:rPr lang="en-US" altLang="en-US" sz="2000">
                <a:latin typeface="Calibri" pitchFamily="34" charset="0"/>
              </a:rPr>
              <a:t> = 1550 nm,   Power = 40 Watts</a:t>
            </a:r>
          </a:p>
          <a:p>
            <a:pPr>
              <a:lnSpc>
                <a:spcPct val="125000"/>
              </a:lnSpc>
              <a:buFontTx/>
              <a:buChar char="•"/>
            </a:pPr>
            <a:r>
              <a:rPr lang="en-US" altLang="en-US" sz="2000">
                <a:latin typeface="Calibri" pitchFamily="34" charset="0"/>
              </a:rPr>
              <a:t> Focused to 100 </a:t>
            </a:r>
            <a:r>
              <a:rPr lang="en-US" altLang="en-US" sz="2000">
                <a:latin typeface="Symbol" pitchFamily="18" charset="2"/>
              </a:rPr>
              <a:t>m</a:t>
            </a:r>
            <a:r>
              <a:rPr lang="en-US" altLang="en-US" sz="2000">
                <a:latin typeface="Calibri" pitchFamily="34" charset="0"/>
              </a:rPr>
              <a:t>m  </a:t>
            </a:r>
            <a:r>
              <a:rPr lang="en-US" altLang="en-US" sz="2000">
                <a:latin typeface="Calibri" pitchFamily="34" charset="0"/>
                <a:sym typeface="Wingdings" pitchFamily="2" charset="2"/>
              </a:rPr>
              <a:t>  trap depth </a:t>
            </a:r>
            <a:r>
              <a:rPr lang="en-US" altLang="en-US" sz="2000">
                <a:solidFill>
                  <a:schemeClr val="accent2"/>
                </a:solidFill>
                <a:latin typeface="Calibri" pitchFamily="34" charset="0"/>
                <a:sym typeface="Wingdings" pitchFamily="2" charset="2"/>
              </a:rPr>
              <a:t>400 </a:t>
            </a:r>
            <a:r>
              <a:rPr lang="en-US" altLang="en-US" sz="2000">
                <a:solidFill>
                  <a:schemeClr val="accent2"/>
                </a:solidFill>
                <a:latin typeface="Symbol" pitchFamily="18" charset="2"/>
                <a:sym typeface="Wingdings" pitchFamily="2" charset="2"/>
              </a:rPr>
              <a:t>m</a:t>
            </a:r>
            <a:r>
              <a:rPr lang="en-US" altLang="en-US" sz="2000">
                <a:solidFill>
                  <a:schemeClr val="accent2"/>
                </a:solidFill>
                <a:latin typeface="Calibri" pitchFamily="34" charset="0"/>
                <a:sym typeface="Wingdings" pitchFamily="2" charset="2"/>
              </a:rPr>
              <a:t>K</a:t>
            </a:r>
          </a:p>
        </p:txBody>
      </p:sp>
      <p:sp>
        <p:nvSpPr>
          <p:cNvPr id="310280" name="TextBox 9"/>
          <p:cNvSpPr txBox="1">
            <a:spLocks noChangeArrowheads="1"/>
          </p:cNvSpPr>
          <p:nvPr/>
        </p:nvSpPr>
        <p:spPr bwMode="auto">
          <a:xfrm>
            <a:off x="1143000" y="3717925"/>
            <a:ext cx="7221538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25000"/>
              </a:lnSpc>
            </a:pPr>
            <a:r>
              <a:rPr lang="en-US" altLang="en-US" b="1" dirty="0">
                <a:solidFill>
                  <a:schemeClr val="accent2"/>
                </a:solidFill>
                <a:latin typeface="Trebuchet MS" pitchFamily="34" charset="0"/>
              </a:rPr>
              <a:t>EDM in an optical dipole trap –</a:t>
            </a:r>
            <a:r>
              <a:rPr lang="en-US" altLang="en-US" sz="2000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altLang="en-US" sz="2000" b="1" dirty="0">
                <a:solidFill>
                  <a:schemeClr val="accent2"/>
                </a:solidFill>
                <a:latin typeface="Calibri" pitchFamily="34" charset="0"/>
              </a:rPr>
              <a:t>Fortson &amp; Romalis (1999)</a:t>
            </a:r>
            <a:endParaRPr lang="en-US" altLang="en-US" sz="800" dirty="0">
              <a:solidFill>
                <a:schemeClr val="accent2"/>
              </a:solidFill>
              <a:latin typeface="Calibri" pitchFamily="34" charset="0"/>
            </a:endParaRP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Calibri" pitchFamily="34" charset="0"/>
              </a:rPr>
              <a:t> </a:t>
            </a:r>
            <a:r>
              <a:rPr lang="en-US" altLang="en-US" sz="2000" dirty="0" smtClean="0">
                <a:latin typeface="Calibri" pitchFamily="34" charset="0"/>
              </a:rPr>
              <a:t>v </a:t>
            </a:r>
            <a:r>
              <a:rPr lang="en-US" altLang="en-US" sz="2000" dirty="0">
                <a:latin typeface="Calibri" pitchFamily="34" charset="0"/>
              </a:rPr>
              <a:t>x E , Berry’s phase effects suppressed</a:t>
            </a: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Calibri" pitchFamily="34" charset="0"/>
              </a:rPr>
              <a:t> </a:t>
            </a:r>
            <a:r>
              <a:rPr lang="en-US" altLang="en-US" sz="2000" dirty="0" smtClean="0">
                <a:latin typeface="Calibri" pitchFamily="34" charset="0"/>
              </a:rPr>
              <a:t>Cold </a:t>
            </a:r>
            <a:r>
              <a:rPr lang="en-US" altLang="en-US" sz="2000" dirty="0">
                <a:latin typeface="Calibri" pitchFamily="34" charset="0"/>
              </a:rPr>
              <a:t>scattering suppressed between cold </a:t>
            </a:r>
            <a:r>
              <a:rPr lang="en-US" altLang="en-US" sz="2000" dirty="0" err="1">
                <a:latin typeface="Calibri" pitchFamily="34" charset="0"/>
              </a:rPr>
              <a:t>Fermionic</a:t>
            </a:r>
            <a:r>
              <a:rPr lang="en-US" altLang="en-US" sz="2000" dirty="0">
                <a:latin typeface="Calibri" pitchFamily="34" charset="0"/>
              </a:rPr>
              <a:t> atoms </a:t>
            </a: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Calibri" pitchFamily="34" charset="0"/>
                <a:sym typeface="Wingdings" pitchFamily="2" charset="2"/>
              </a:rPr>
              <a:t> </a:t>
            </a:r>
            <a:r>
              <a:rPr lang="en-US" altLang="en-US" sz="2000" dirty="0" smtClean="0">
                <a:latin typeface="Calibri" pitchFamily="34" charset="0"/>
                <a:sym typeface="Wingdings" pitchFamily="2" charset="2"/>
              </a:rPr>
              <a:t>Rayleigh </a:t>
            </a:r>
            <a:r>
              <a:rPr lang="en-US" altLang="en-US" sz="2000" dirty="0">
                <a:latin typeface="Calibri" pitchFamily="34" charset="0"/>
                <a:sym typeface="Wingdings" pitchFamily="2" charset="2"/>
              </a:rPr>
              <a:t>scat. rate ~ 10</a:t>
            </a:r>
            <a:r>
              <a:rPr lang="en-US" altLang="en-US" sz="2000" baseline="30000" dirty="0">
                <a:latin typeface="Calibri" pitchFamily="34" charset="0"/>
                <a:sym typeface="Wingdings" pitchFamily="2" charset="2"/>
              </a:rPr>
              <a:t>-1</a:t>
            </a:r>
            <a:r>
              <a:rPr lang="en-US" altLang="en-US" sz="2000" dirty="0">
                <a:latin typeface="Calibri" pitchFamily="34" charset="0"/>
                <a:sym typeface="Wingdings" pitchFamily="2" charset="2"/>
              </a:rPr>
              <a:t> s</a:t>
            </a:r>
            <a:r>
              <a:rPr lang="en-US" altLang="en-US" sz="2000" baseline="30000" dirty="0">
                <a:latin typeface="Calibri" pitchFamily="34" charset="0"/>
                <a:sym typeface="Wingdings" pitchFamily="2" charset="2"/>
              </a:rPr>
              <a:t>-1</a:t>
            </a:r>
            <a:r>
              <a:rPr lang="en-US" altLang="en-US" sz="2000" dirty="0">
                <a:latin typeface="Calibri" pitchFamily="34" charset="0"/>
                <a:sym typeface="Wingdings" pitchFamily="2" charset="2"/>
              </a:rPr>
              <a:t> ; Raman scat. rate ~ 10</a:t>
            </a:r>
            <a:r>
              <a:rPr lang="en-US" altLang="en-US" sz="2000" baseline="30000" dirty="0">
                <a:latin typeface="Calibri" pitchFamily="34" charset="0"/>
                <a:sym typeface="Wingdings" pitchFamily="2" charset="2"/>
              </a:rPr>
              <a:t>-12</a:t>
            </a:r>
            <a:r>
              <a:rPr lang="en-US" altLang="en-US" sz="2000" dirty="0">
                <a:latin typeface="Calibri" pitchFamily="34" charset="0"/>
                <a:sym typeface="Wingdings" pitchFamily="2" charset="2"/>
              </a:rPr>
              <a:t> s</a:t>
            </a:r>
            <a:r>
              <a:rPr lang="en-US" altLang="en-US" sz="2000" baseline="30000" dirty="0">
                <a:latin typeface="Calibri" pitchFamily="34" charset="0"/>
                <a:sym typeface="Wingdings" pitchFamily="2" charset="2"/>
              </a:rPr>
              <a:t>-1</a:t>
            </a:r>
            <a:endParaRPr lang="en-US" altLang="en-US" sz="2000" baseline="30000" dirty="0">
              <a:latin typeface="Calibri" pitchFamily="34" charset="0"/>
            </a:endParaRP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Calibri" pitchFamily="34" charset="0"/>
              </a:rPr>
              <a:t> </a:t>
            </a:r>
            <a:r>
              <a:rPr lang="en-US" altLang="en-US" sz="2000" dirty="0" smtClean="0">
                <a:latin typeface="Calibri" pitchFamily="34" charset="0"/>
              </a:rPr>
              <a:t>Vector </a:t>
            </a:r>
            <a:r>
              <a:rPr lang="en-US" altLang="en-US" sz="2000" dirty="0">
                <a:latin typeface="Calibri" pitchFamily="34" charset="0"/>
              </a:rPr>
              <a:t>light shift ~ </a:t>
            </a:r>
            <a:r>
              <a:rPr lang="en-US" altLang="en-US" sz="2000" dirty="0" err="1">
                <a:latin typeface="Symbol" pitchFamily="18" charset="2"/>
              </a:rPr>
              <a:t>m</a:t>
            </a:r>
            <a:r>
              <a:rPr lang="en-US" altLang="en-US" sz="2000" dirty="0" err="1">
                <a:latin typeface="Calibri" pitchFamily="34" charset="0"/>
              </a:rPr>
              <a:t>Hz</a:t>
            </a:r>
            <a:endParaRPr lang="en-US" altLang="en-US" sz="2000" dirty="0">
              <a:latin typeface="Calibri" pitchFamily="34" charset="0"/>
            </a:endParaRP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Calibri" pitchFamily="34" charset="0"/>
              </a:rPr>
              <a:t> </a:t>
            </a:r>
            <a:r>
              <a:rPr lang="en-US" altLang="en-US" sz="2000" dirty="0" smtClean="0">
                <a:latin typeface="Calibri" pitchFamily="34" charset="0"/>
              </a:rPr>
              <a:t>Parity </a:t>
            </a:r>
            <a:r>
              <a:rPr lang="en-US" altLang="en-US" sz="2000" dirty="0">
                <a:latin typeface="Calibri" pitchFamily="34" charset="0"/>
              </a:rPr>
              <a:t>mixing induced shift negligible</a:t>
            </a: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Calibri" pitchFamily="34" charset="0"/>
              </a:rPr>
              <a:t> </a:t>
            </a:r>
            <a:r>
              <a:rPr lang="en-US" altLang="en-US" sz="2000" dirty="0" smtClean="0">
                <a:solidFill>
                  <a:srgbClr val="3333FF"/>
                </a:solidFill>
                <a:latin typeface="Calibri" pitchFamily="34" charset="0"/>
              </a:rPr>
              <a:t>Conclusion</a:t>
            </a:r>
            <a:r>
              <a:rPr lang="en-US" altLang="en-US" sz="2000" dirty="0">
                <a:solidFill>
                  <a:srgbClr val="3333FF"/>
                </a:solidFill>
                <a:latin typeface="Calibri" pitchFamily="34" charset="0"/>
              </a:rPr>
              <a:t>: possible to reach 10</a:t>
            </a:r>
            <a:r>
              <a:rPr lang="en-US" altLang="en-US" sz="2000" baseline="30000" dirty="0">
                <a:solidFill>
                  <a:srgbClr val="3333FF"/>
                </a:solidFill>
                <a:latin typeface="Calibri" pitchFamily="34" charset="0"/>
              </a:rPr>
              <a:t>-30</a:t>
            </a:r>
            <a:r>
              <a:rPr lang="en-US" altLang="en-US" sz="2000" dirty="0">
                <a:solidFill>
                  <a:srgbClr val="3333FF"/>
                </a:solidFill>
                <a:latin typeface="Calibri" pitchFamily="34" charset="0"/>
              </a:rPr>
              <a:t> e cm for </a:t>
            </a:r>
            <a:r>
              <a:rPr lang="en-US" altLang="en-US" sz="2000" baseline="30000" dirty="0">
                <a:solidFill>
                  <a:srgbClr val="3333FF"/>
                </a:solidFill>
                <a:latin typeface="Calibri" pitchFamily="34" charset="0"/>
              </a:rPr>
              <a:t>199</a:t>
            </a:r>
            <a:r>
              <a:rPr lang="en-US" altLang="en-US" sz="2000" dirty="0">
                <a:solidFill>
                  <a:srgbClr val="3333FF"/>
                </a:solidFill>
                <a:latin typeface="Calibri" pitchFamily="34" charset="0"/>
              </a:rPr>
              <a:t>Hg</a:t>
            </a: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4114800" y="1447800"/>
            <a:ext cx="0" cy="76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4191000" y="1447800"/>
            <a:ext cx="0" cy="76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4267200" y="1447800"/>
            <a:ext cx="0" cy="76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4343400" y="1447800"/>
            <a:ext cx="0" cy="76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>
            <a:off x="4419600" y="1447800"/>
            <a:ext cx="0" cy="76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>
            <a:off x="4495800" y="1447800"/>
            <a:ext cx="0" cy="76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>
            <a:off x="4572000" y="1447800"/>
            <a:ext cx="0" cy="76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>
            <a:off x="4648200" y="1447800"/>
            <a:ext cx="0" cy="76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>
            <a:off x="4724400" y="1447800"/>
            <a:ext cx="0" cy="76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>
            <a:off x="4800600" y="1447800"/>
            <a:ext cx="0" cy="76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>
            <a:off x="4876800" y="1447800"/>
            <a:ext cx="0" cy="76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>
            <a:off x="4953000" y="1447800"/>
            <a:ext cx="0" cy="76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6707747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16737</TotalTime>
  <Words>1430</Words>
  <Application>Microsoft Office PowerPoint</Application>
  <PresentationFormat>On-screen Show (4:3)</PresentationFormat>
  <Paragraphs>352</Paragraphs>
  <Slides>21</Slides>
  <Notes>21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Default Design</vt:lpstr>
      <vt:lpstr>Equation</vt:lpstr>
      <vt:lpstr>Search for the Schiff Moment of Radium-225</vt:lpstr>
      <vt:lpstr>EDM Searches in Three Sectors</vt:lpstr>
      <vt:lpstr>The Seattle EDM Measurement</vt:lpstr>
      <vt:lpstr>The Seattle EDM Measurement</vt:lpstr>
      <vt:lpstr>PowerPoint Presentation</vt:lpstr>
      <vt:lpstr>EDM of 225Ra enhanced and more reliably calculated</vt:lpstr>
      <vt:lpstr>EDM measurement on 225Ra in a trap </vt:lpstr>
      <vt:lpstr>Trap Lifetimes</vt:lpstr>
      <vt:lpstr>Optical Dipole Trap</vt:lpstr>
      <vt:lpstr>Apparatus</vt:lpstr>
      <vt:lpstr>Preparation of Cold Radium Atoms for EDM</vt:lpstr>
      <vt:lpstr>B &amp; E Fields Installed</vt:lpstr>
      <vt:lpstr>Spin Precession – Oct, 2014</vt:lpstr>
      <vt:lpstr>Absorption Detection of Spin State</vt:lpstr>
      <vt:lpstr>STIRAP  (stimulated Raman adiabatic passage)</vt:lpstr>
      <vt:lpstr>Absorption Detection on a Cycling Transition</vt:lpstr>
      <vt:lpstr>Improve trapping efficiency with a blue upgrade</vt:lpstr>
      <vt:lpstr>PowerPoint Presentation</vt:lpstr>
      <vt:lpstr>225Ra Yields</vt:lpstr>
      <vt:lpstr>Outlook</vt:lpstr>
      <vt:lpstr>PowerPoint Presentation</vt:lpstr>
    </vt:vector>
  </TitlesOfParts>
  <Company>Argonne National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</dc:creator>
  <cp:lastModifiedBy>Lu, Zheng-Tian</cp:lastModifiedBy>
  <cp:revision>1040</cp:revision>
  <cp:lastPrinted>2014-09-22T22:18:27Z</cp:lastPrinted>
  <dcterms:created xsi:type="dcterms:W3CDTF">2002-10-14T20:00:20Z</dcterms:created>
  <dcterms:modified xsi:type="dcterms:W3CDTF">2014-10-23T13:10:40Z</dcterms:modified>
</cp:coreProperties>
</file>