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embeddings/Microsoft_Equation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97" r:id="rId2"/>
    <p:sldMasterId id="2147484028" r:id="rId3"/>
    <p:sldMasterId id="2147484052" r:id="rId4"/>
    <p:sldMasterId id="2147484077" r:id="rId5"/>
    <p:sldMasterId id="2147484089" r:id="rId6"/>
    <p:sldMasterId id="2147484101" r:id="rId7"/>
    <p:sldMasterId id="2147484128" r:id="rId8"/>
    <p:sldMasterId id="2147484141" r:id="rId9"/>
    <p:sldMasterId id="2147484154" r:id="rId10"/>
  </p:sldMasterIdLst>
  <p:notesMasterIdLst>
    <p:notesMasterId r:id="rId67"/>
  </p:notesMasterIdLst>
  <p:handoutMasterIdLst>
    <p:handoutMasterId r:id="rId68"/>
  </p:handoutMasterIdLst>
  <p:sldIdLst>
    <p:sldId id="492" r:id="rId11"/>
    <p:sldId id="802" r:id="rId12"/>
    <p:sldId id="692" r:id="rId13"/>
    <p:sldId id="742" r:id="rId14"/>
    <p:sldId id="681" r:id="rId15"/>
    <p:sldId id="746" r:id="rId16"/>
    <p:sldId id="740" r:id="rId17"/>
    <p:sldId id="789" r:id="rId18"/>
    <p:sldId id="790" r:id="rId19"/>
    <p:sldId id="791" r:id="rId20"/>
    <p:sldId id="792" r:id="rId21"/>
    <p:sldId id="793" r:id="rId22"/>
    <p:sldId id="795" r:id="rId23"/>
    <p:sldId id="797" r:id="rId24"/>
    <p:sldId id="796" r:id="rId25"/>
    <p:sldId id="682" r:id="rId26"/>
    <p:sldId id="684" r:id="rId27"/>
    <p:sldId id="764" r:id="rId28"/>
    <p:sldId id="772" r:id="rId29"/>
    <p:sldId id="774" r:id="rId30"/>
    <p:sldId id="775" r:id="rId31"/>
    <p:sldId id="800" r:id="rId32"/>
    <p:sldId id="798" r:id="rId33"/>
    <p:sldId id="752" r:id="rId34"/>
    <p:sldId id="724" r:id="rId35"/>
    <p:sldId id="785" r:id="rId36"/>
    <p:sldId id="783" r:id="rId37"/>
    <p:sldId id="753" r:id="rId38"/>
    <p:sldId id="787" r:id="rId39"/>
    <p:sldId id="688" r:id="rId40"/>
    <p:sldId id="784" r:id="rId41"/>
    <p:sldId id="706" r:id="rId42"/>
    <p:sldId id="707" r:id="rId43"/>
    <p:sldId id="710" r:id="rId44"/>
    <p:sldId id="705" r:id="rId45"/>
    <p:sldId id="687" r:id="rId46"/>
    <p:sldId id="683" r:id="rId47"/>
    <p:sldId id="801" r:id="rId48"/>
    <p:sldId id="748" r:id="rId49"/>
    <p:sldId id="702" r:id="rId50"/>
    <p:sldId id="696" r:id="rId51"/>
    <p:sldId id="788" r:id="rId52"/>
    <p:sldId id="749" r:id="rId53"/>
    <p:sldId id="714" r:id="rId54"/>
    <p:sldId id="744" r:id="rId55"/>
    <p:sldId id="719" r:id="rId56"/>
    <p:sldId id="718" r:id="rId57"/>
    <p:sldId id="716" r:id="rId58"/>
    <p:sldId id="739" r:id="rId59"/>
    <p:sldId id="745" r:id="rId60"/>
    <p:sldId id="741" r:id="rId61"/>
    <p:sldId id="712" r:id="rId62"/>
    <p:sldId id="728" r:id="rId63"/>
    <p:sldId id="690" r:id="rId64"/>
    <p:sldId id="722" r:id="rId65"/>
    <p:sldId id="777" r:id="rId6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00FFFF"/>
    <a:srgbClr val="FF18F7"/>
    <a:srgbClr val="7D91FF"/>
    <a:srgbClr val="FFC6C0"/>
    <a:srgbClr val="FFFF00"/>
    <a:srgbClr val="EEF4AB"/>
    <a:srgbClr val="F4F4F4"/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>
    <p:restoredLeft sz="19597" autoAdjust="0"/>
    <p:restoredTop sz="94660"/>
  </p:normalViewPr>
  <p:slideViewPr>
    <p:cSldViewPr snapToGrid="0">
      <p:cViewPr>
        <p:scale>
          <a:sx n="100" d="100"/>
          <a:sy n="100" d="100"/>
        </p:scale>
        <p:origin x="-312" y="-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4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63" Type="http://schemas.openxmlformats.org/officeDocument/2006/relationships/slide" Target="slides/slide53.xml"/><Relationship Id="rId64" Type="http://schemas.openxmlformats.org/officeDocument/2006/relationships/slide" Target="slides/slide54.xml"/><Relationship Id="rId65" Type="http://schemas.openxmlformats.org/officeDocument/2006/relationships/slide" Target="slides/slide55.xml"/><Relationship Id="rId66" Type="http://schemas.openxmlformats.org/officeDocument/2006/relationships/slide" Target="slides/slide56.xml"/><Relationship Id="rId67" Type="http://schemas.openxmlformats.org/officeDocument/2006/relationships/notesMaster" Target="notesMasters/notesMaster1.xml"/><Relationship Id="rId68" Type="http://schemas.openxmlformats.org/officeDocument/2006/relationships/handoutMaster" Target="handoutMasters/handoutMaster1.xml"/><Relationship Id="rId69" Type="http://schemas.openxmlformats.org/officeDocument/2006/relationships/printerSettings" Target="printerSettings/printerSettings1.bin"/><Relationship Id="rId50" Type="http://schemas.openxmlformats.org/officeDocument/2006/relationships/slide" Target="slides/slide40.xml"/><Relationship Id="rId51" Type="http://schemas.openxmlformats.org/officeDocument/2006/relationships/slide" Target="slides/slide41.xml"/><Relationship Id="rId52" Type="http://schemas.openxmlformats.org/officeDocument/2006/relationships/slide" Target="slides/slide42.xml"/><Relationship Id="rId53" Type="http://schemas.openxmlformats.org/officeDocument/2006/relationships/slide" Target="slides/slide43.xml"/><Relationship Id="rId54" Type="http://schemas.openxmlformats.org/officeDocument/2006/relationships/slide" Target="slides/slide44.xml"/><Relationship Id="rId55" Type="http://schemas.openxmlformats.org/officeDocument/2006/relationships/slide" Target="slides/slide45.xml"/><Relationship Id="rId56" Type="http://schemas.openxmlformats.org/officeDocument/2006/relationships/slide" Target="slides/slide46.xml"/><Relationship Id="rId57" Type="http://schemas.openxmlformats.org/officeDocument/2006/relationships/slide" Target="slides/slide47.xml"/><Relationship Id="rId58" Type="http://schemas.openxmlformats.org/officeDocument/2006/relationships/slide" Target="slides/slide48.xml"/><Relationship Id="rId59" Type="http://schemas.openxmlformats.org/officeDocument/2006/relationships/slide" Target="slides/slide49.xml"/><Relationship Id="rId40" Type="http://schemas.openxmlformats.org/officeDocument/2006/relationships/slide" Target="slides/slide30.xml"/><Relationship Id="rId41" Type="http://schemas.openxmlformats.org/officeDocument/2006/relationships/slide" Target="slides/slide31.xml"/><Relationship Id="rId42" Type="http://schemas.openxmlformats.org/officeDocument/2006/relationships/slide" Target="slides/slide32.xml"/><Relationship Id="rId43" Type="http://schemas.openxmlformats.org/officeDocument/2006/relationships/slide" Target="slides/slide33.xml"/><Relationship Id="rId44" Type="http://schemas.openxmlformats.org/officeDocument/2006/relationships/slide" Target="slides/slide34.xml"/><Relationship Id="rId45" Type="http://schemas.openxmlformats.org/officeDocument/2006/relationships/slide" Target="slides/slide35.xml"/><Relationship Id="rId46" Type="http://schemas.openxmlformats.org/officeDocument/2006/relationships/slide" Target="slides/slide36.xml"/><Relationship Id="rId47" Type="http://schemas.openxmlformats.org/officeDocument/2006/relationships/slide" Target="slides/slide37.xml"/><Relationship Id="rId48" Type="http://schemas.openxmlformats.org/officeDocument/2006/relationships/slide" Target="slides/slide38.xml"/><Relationship Id="rId49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37" Type="http://schemas.openxmlformats.org/officeDocument/2006/relationships/slide" Target="slides/slide27.xml"/><Relationship Id="rId38" Type="http://schemas.openxmlformats.org/officeDocument/2006/relationships/slide" Target="slides/slide28.xml"/><Relationship Id="rId39" Type="http://schemas.openxmlformats.org/officeDocument/2006/relationships/slide" Target="slides/slide29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73" Type="http://schemas.openxmlformats.org/officeDocument/2006/relationships/tableStyles" Target="tableStyles.xml"/><Relationship Id="rId60" Type="http://schemas.openxmlformats.org/officeDocument/2006/relationships/slide" Target="slides/slide50.xml"/><Relationship Id="rId61" Type="http://schemas.openxmlformats.org/officeDocument/2006/relationships/slide" Target="slides/slide51.xml"/><Relationship Id="rId62" Type="http://schemas.openxmlformats.org/officeDocument/2006/relationships/slide" Target="slides/slide52.xml"/><Relationship Id="rId10" Type="http://schemas.openxmlformats.org/officeDocument/2006/relationships/slideMaster" Target="slideMasters/slideMaster10.xml"/><Relationship Id="rId11" Type="http://schemas.openxmlformats.org/officeDocument/2006/relationships/slide" Target="slides/slide1.xml"/><Relationship Id="rId12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19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0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9621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3A0B932-87B4-7C47-A2AD-ECBBDE74D3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5140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7275108-5C4A-804D-AB7C-730AF0EA397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6841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28344" indent="-3747118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1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3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4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6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C5A9970-5B46-804F-90AA-5EB14078C151}" type="slidenum">
              <a:rPr lang="en-US" sz="1200">
                <a:solidFill>
                  <a:prstClr val="black"/>
                </a:solidFill>
              </a:rPr>
              <a:pPr/>
              <a:t>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28344" indent="-3747118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1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3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4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6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1A48F9D-F7F7-7E47-87B4-2BBE9066B597}" type="slidenum">
              <a:rPr lang="en-US" sz="1200">
                <a:solidFill>
                  <a:prstClr val="black"/>
                </a:solidFill>
              </a:rPr>
              <a:pPr/>
              <a:t>16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28344" indent="-3747118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1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3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4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6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1D0A376-4D7D-7940-811A-1B98EBF299A3}" type="slidenum">
              <a:rPr lang="en-US" sz="1200">
                <a:solidFill>
                  <a:prstClr val="black"/>
                </a:solidFill>
              </a:rPr>
              <a:pPr/>
              <a:t>17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198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A0B2C6-BCB0-554F-A2A5-002742A22450}" type="slidenum">
              <a:rPr lang="en-US" sz="1200">
                <a:solidFill>
                  <a:prstClr val="black"/>
                </a:solidFill>
              </a:rPr>
              <a:pPr/>
              <a:t>18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4035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28344" indent="-3747118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1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31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47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6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1A48F9D-F7F7-7E47-87B4-2BBE9066B597}" type="slidenum">
              <a:rPr lang="en-US" sz="1200">
                <a:solidFill>
                  <a:prstClr val="black"/>
                </a:solidFill>
              </a:rPr>
              <a:pPr/>
              <a:t>37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6BBFF5E-C487-0B4F-BF3B-32CB3BB2C674}" type="slidenum">
              <a:rPr lang="en-US" sz="1200"/>
              <a:pPr/>
              <a:t>50</a:t>
            </a:fld>
            <a:endParaRPr lang="en-US" sz="1200"/>
          </a:p>
        </p:txBody>
      </p:sp>
      <p:sp>
        <p:nvSpPr>
          <p:cNvPr id="266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539C25-F51A-F544-A935-727DF87B04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85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16C65F-7E9D-B341-B29F-64F6C623BD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9048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E4CD13-4E6E-1240-BE0A-5A1C8AAE3F8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0330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16C65F-7E9D-B341-B29F-64F6C623BD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234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E9439F-4FC9-434D-ADBF-DE62974305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34200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0"/>
            <a:ext cx="91440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91A248-2F36-5D4E-A14E-0185EB0963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44310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8FE69-0F26-4945-880E-E8062474E6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27302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21014-0C19-B842-B349-6E9BF9556C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82382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CD0E0-798F-4641-A6B5-F3AAABDDC4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38851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4C1B2-09B4-A443-ABFF-ED8C5207E6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32922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3A36B-2522-9A44-B195-CE20F22343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0541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DBE0C-A789-DC4A-A575-BE3CB35A32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454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E9439F-4FC9-434D-ADBF-DE62974305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9816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1D04D-1C67-274A-A712-CA49CB40FD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56419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ADA6C-F044-4440-9859-4B637F9140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89856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59F7C-C6D6-2C4E-8E9E-248F14A28D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54922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9921C-43E7-E44B-9DCD-625013027B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87773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667F9-BAF5-F940-82A0-57D5C0C72C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13195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0"/>
            <a:ext cx="91440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9A718-EB62-004D-B78E-1D94B6114D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66550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2ECCF-C060-0C4F-BE48-DCA864B9F2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835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0"/>
            <a:ext cx="91440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91A248-2F36-5D4E-A14E-0185EB0963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902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B8ED-2F7D-4C42-888B-D5CEF6D0F39F}" type="datetimeFigureOut">
              <a:rPr lang="en-US" smtClean="0"/>
              <a:t>12/5/15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CF55-022B-6F42-A493-E84347623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296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B8ED-2F7D-4C42-888B-D5CEF6D0F39F}" type="datetimeFigureOut">
              <a:rPr lang="en-US" smtClean="0"/>
              <a:t>12/5/15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CF55-022B-6F42-A493-E84347623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072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B8ED-2F7D-4C42-888B-D5CEF6D0F39F}" type="datetimeFigureOut">
              <a:rPr lang="en-US" smtClean="0"/>
              <a:t>12/5/15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CF55-022B-6F42-A493-E84347623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92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B8ED-2F7D-4C42-888B-D5CEF6D0F39F}" type="datetimeFigureOut">
              <a:rPr lang="en-US" smtClean="0"/>
              <a:t>12/5/15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CF55-022B-6F42-A493-E84347623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1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B8ED-2F7D-4C42-888B-D5CEF6D0F39F}" type="datetimeFigureOut">
              <a:rPr lang="en-US" smtClean="0"/>
              <a:t>12/5/15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CF55-022B-6F42-A493-E84347623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7763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B8ED-2F7D-4C42-888B-D5CEF6D0F39F}" type="datetimeFigureOut">
              <a:rPr lang="en-US" smtClean="0"/>
              <a:t>12/5/15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CF55-022B-6F42-A493-E84347623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87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B8ED-2F7D-4C42-888B-D5CEF6D0F39F}" type="datetimeFigureOut">
              <a:rPr lang="en-US" smtClean="0"/>
              <a:t>12/5/15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CF55-022B-6F42-A493-E84347623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284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46438E-1405-5547-BB74-6837BFB21B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423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B8ED-2F7D-4C42-888B-D5CEF6D0F39F}" type="datetimeFigureOut">
              <a:rPr lang="en-US" smtClean="0"/>
              <a:t>12/5/15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CF55-022B-6F42-A493-E84347623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9804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B8ED-2F7D-4C42-888B-D5CEF6D0F39F}" type="datetimeFigureOut">
              <a:rPr lang="en-US" smtClean="0"/>
              <a:t>12/5/15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CF55-022B-6F42-A493-E84347623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068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B8ED-2F7D-4C42-888B-D5CEF6D0F39F}" type="datetimeFigureOut">
              <a:rPr lang="en-US" smtClean="0"/>
              <a:t>12/5/15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CF55-022B-6F42-A493-E84347623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5641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CB8ED-2F7D-4C42-888B-D5CEF6D0F39F}" type="datetimeFigureOut">
              <a:rPr lang="en-US" smtClean="0"/>
              <a:t>12/5/15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CCF55-022B-6F42-A493-E84347623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2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5422E10-F945-3A4B-812E-E3700B2597A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28084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7341FB8-0648-C342-80E8-E0D7AB6DFC2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6887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79F4279-55A9-FC47-B568-66E927BEE81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98409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052513"/>
            <a:ext cx="4208463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4713" y="1052513"/>
            <a:ext cx="4208462" cy="5400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9B89B9-738E-F141-B0EC-384D1184102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86979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7D16919-0804-2149-86A0-BB8FCD61A31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49351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CF6F69C-6BD3-B242-AFE6-3D759D01E84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53402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8425C4-15B5-3C4A-B0B4-AAB4369A0E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268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606DDAA-FC42-5D41-A4CF-459A8C79F6F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59815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7FC5CC2-8401-564D-A1EF-C03ED907D29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68153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8685563-9E0E-EE47-8DFB-C86CBE007E7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71532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49FAACA-BD6E-7845-94C1-04F07EEA36D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74853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51638" y="260350"/>
            <a:ext cx="2141537" cy="6192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260350"/>
            <a:ext cx="6275388" cy="6192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457B31-6961-F649-BFB5-7DE942FB1940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70379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FD110-568C-4C1C-9607-6DFB8A8E0F2D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12/5/15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CC3F2-F407-48D6-82C9-7361DFB8207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17976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1AA11-2F74-4785-92EF-8D5D49A9BEB2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12/5/15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A0E35-3144-4277-A37E-13ADA3CE5401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42024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16FD3-69D8-4A0E-BB29-9BD9688E6F3E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12/5/15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5E09C-AC08-4848-BAC9-F914FEC11D9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61762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58CA9-7FF3-4816-8502-B06112C749B2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12/5/15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751A4-A03E-4BA5-B26A-C31BCCCFBD4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61752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6CDFC-FD1C-4739-9DE6-2C2A3C225A5A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12/5/15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C761B-914E-4757-8B70-9715D0D5EBC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318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CF0612-F3CF-F44F-96AD-91023390DB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287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65ED3-1A15-476F-ACCF-1CE90B5BFDE4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12/5/15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DB1E4-EE6C-4C12-B2DC-357FC25E0E19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36038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06F19-1DCB-44E4-865D-F380C7CDD2D8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12/5/15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BFCA1-C5F6-49C0-8865-4BA33B03070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94536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18297-F962-4E7F-B600-C51F41E8104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12/5/15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2748D-5FAA-468F-88BD-16493FD18E3B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18144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48D45-7B6F-4834-8E46-345DADA4EEB1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12/5/15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9BB12-DB87-46A1-94E4-D91819379772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97897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E0C08-F360-4311-8403-52C4E9E2CE4A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12/5/15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22981-2D1F-476B-A434-244E609CF6FE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65955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3EFAD-4CAE-49E9-B1A7-86DDB3C0E749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12/5/15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E4DBA-8F40-4561-AF14-0EC42F7BF88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08998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9BD2-9523-9147-B64F-DFE15BB6A032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December 5, 2015</a:t>
            </a:fld>
            <a:endParaRPr lang="en-US" dirty="0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  <a:latin typeface="Arial Rounded MT Bol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  <a:latin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3299827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F6B99-E11F-8147-A49D-1BE10A91A836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December 5, 2015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0422794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529DD-BECD-2145-AA38-18FDD45361F7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December 5, 2015</a:t>
            </a:fld>
            <a:endParaRPr lang="en-US" dirty="0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 dirty="0">
              <a:solidFill>
                <a:srgbClr val="D1282E"/>
              </a:solidFill>
              <a:latin typeface="Arial Rounded MT Bold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4070381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BF6BF-3CD6-CC4A-A5EB-E88A856C203C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December 5, 2015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708540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AD3A18-720E-DA4C-924B-961ABA8C948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145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D920-89EC-5E45-B458-21855A30DEC1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December 5, 2015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5550116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E6CD-71B8-4248-8481-5A247CE5B574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December 5, 2015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3154162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CAF0-CAF3-9F49-B261-3E209B455DC5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December 5, 2015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7293157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0753D-B848-AB47-8724-4E3288241E2E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December 5, 2015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1454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  <a:latin typeface="Arial Rounded MT Bold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B9AD-0AF8-4146-8C90-BD25475E380A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December 5, 2015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7583850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B997C-7EC9-D54E-843D-2864C072EC30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December 5, 2015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497213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69BD0-55AB-4D4A-99EC-60B132079B98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December 5, 2015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2703721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B9BD2-9523-9147-B64F-DFE15BB6A032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December 5, 2015</a:t>
            </a:fld>
            <a:endParaRPr lang="en-US" dirty="0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  <a:latin typeface="Arial Rounded MT Bol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  <a:latin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3169128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F6B99-E11F-8147-A49D-1BE10A91A836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December 5, 2015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6326917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529DD-BECD-2145-AA38-18FDD45361F7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December 5, 2015</a:t>
            </a:fld>
            <a:endParaRPr lang="en-US" dirty="0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 dirty="0">
              <a:solidFill>
                <a:srgbClr val="D1282E"/>
              </a:solidFill>
              <a:latin typeface="Arial Rounded MT Bold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093198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8D56AD-81D4-DC46-B072-AB017A0BC1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542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BF6BF-3CD6-CC4A-A5EB-E88A856C203C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December 5, 2015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5686748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AD920-89EC-5E45-B458-21855A30DEC1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December 5, 2015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6184445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2E6CD-71B8-4248-8481-5A247CE5B574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December 5, 2015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3292200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CAF0-CAF3-9F49-B261-3E209B455DC5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December 5, 2015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41952864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0753D-B848-AB47-8724-4E3288241E2E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December 5, 2015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523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  <a:latin typeface="Arial Rounded MT Bold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B9AD-0AF8-4146-8C90-BD25475E380A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December 5, 2015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8DF745-7D3F-47F4-83A3-874385CFAA69}" type="slidenum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6722949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B997C-7EC9-D54E-843D-2864C072EC30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December 5, 2015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85507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69BD0-55AB-4D4A-99EC-60B132079B98}" type="datetime4">
              <a:rPr lang="en-US" smtClean="0">
                <a:solidFill>
                  <a:srgbClr val="000000"/>
                </a:solidFill>
                <a:latin typeface="Arial Rounded MT Bold"/>
              </a:rPr>
              <a:pPr/>
              <a:t>December 5, 2015</a:t>
            </a:fld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  <a:latin typeface="Arial Rounded MT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‹#›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4806384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8FE69-0F26-4945-880E-E8062474E6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1573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21014-0C19-B842-B349-6E9BF9556C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660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FA9B40-50DC-F04A-BBBB-0448946DE5F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8180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CD0E0-798F-4641-A6B5-F3AAABDDC4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828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4C1B2-09B4-A443-ABFF-ED8C5207E6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4961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3A36B-2522-9A44-B195-CE20F22343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6573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DBE0C-A789-DC4A-A575-BE3CB35A32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6479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1D04D-1C67-274A-A712-CA49CB40FD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781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ADA6C-F044-4440-9859-4B637F9140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8765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59F7C-C6D6-2C4E-8E9E-248F14A28D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0370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9921C-43E7-E44B-9DCD-625013027B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7758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667F9-BAF5-F940-82A0-57D5C0C72C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62749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0"/>
            <a:ext cx="91440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9A718-EB62-004D-B78E-1D94B6114D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43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11260-D8C3-9E4A-88ED-9D7C3633B55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5216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539C25-F51A-F544-A935-727DF87B04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1508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46438E-1405-5547-BB74-6837BFB21B4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8261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8425C4-15B5-3C4A-B0B4-AAB4369A0ED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254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CF0612-F3CF-F44F-96AD-91023390DB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0721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AD3A18-720E-DA4C-924B-961ABA8C948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9188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8D56AD-81D4-DC46-B072-AB017A0BC14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4163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FA9B40-50DC-F04A-BBBB-0448946DE5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0604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11260-D8C3-9E4A-88ED-9D7C3633B55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5660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E4CD13-4E6E-1240-BE0A-5A1C8AAE3F8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3934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16C65F-7E9D-B341-B29F-64F6C623BD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953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E4CD13-4E6E-1240-BE0A-5A1C8AAE3F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9343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E9439F-4FC9-434D-ADBF-DE62974305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94180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0"/>
            <a:ext cx="91440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91A248-2F36-5D4E-A14E-0185EB0963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164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539C25-F51A-F544-A935-727DF87B04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0789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46438E-1405-5547-BB74-6837BFB21B4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05678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8425C4-15B5-3C4A-B0B4-AAB4369A0ED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94880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CF0612-F3CF-F44F-96AD-91023390DB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4632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AD3A18-720E-DA4C-924B-961ABA8C948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7573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8D56AD-81D4-DC46-B072-AB017A0BC14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4956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FA9B40-50DC-F04A-BBBB-0448946DE5F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963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11260-D8C3-9E4A-88ED-9D7C3633B55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006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16.xml"/><Relationship Id="rId14" Type="http://schemas.openxmlformats.org/officeDocument/2006/relationships/theme" Target="../theme/theme10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0.xml"/><Relationship Id="rId8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3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80.xml"/><Relationship Id="rId2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7.xml"/><Relationship Id="rId9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3.xml"/><Relationship Id="rId13" Type="http://schemas.openxmlformats.org/officeDocument/2006/relationships/theme" Target="../theme/theme9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3.xml"/><Relationship Id="rId3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6.xml"/><Relationship Id="rId6" Type="http://schemas.openxmlformats.org/officeDocument/2006/relationships/slideLayout" Target="../slideLayouts/slideLayout97.xml"/><Relationship Id="rId7" Type="http://schemas.openxmlformats.org/officeDocument/2006/relationships/slideLayout" Target="../slideLayouts/slideLayout98.xml"/><Relationship Id="rId8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EEF4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F927094-C1A3-F240-8987-3AB6F8612EE6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EEF4AB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F5EF6A2A-FDCD-694C-AB90-A72725F954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762000"/>
            <a:ext cx="9144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203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  <p:sldLayoutId id="2147484166" r:id="rId12"/>
    <p:sldLayoutId id="214748416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CB8ED-2F7D-4C42-888B-D5CEF6D0F39F}" type="datetimeFigureOut">
              <a:rPr lang="en-US" smtClean="0"/>
              <a:t>12/5/15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CCF55-022B-6F42-A493-E84347623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196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260350"/>
            <a:ext cx="58324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Titel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052513"/>
            <a:ext cx="85693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Please replace top left logo with your own institutions logo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136197" name="Text Box 5"/>
          <p:cNvSpPr txBox="1">
            <a:spLocks noChangeArrowheads="1"/>
          </p:cNvSpPr>
          <p:nvPr/>
        </p:nvSpPr>
        <p:spPr bwMode="auto">
          <a:xfrm>
            <a:off x="250825" y="6613525"/>
            <a:ext cx="25923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CH" sz="1200" smtClean="0">
                <a:solidFill>
                  <a:srgbClr val="FFFFFF"/>
                </a:solidFill>
                <a:ea typeface="ＭＳ Ｐゴシック"/>
                <a:cs typeface="+mn-cs"/>
              </a:rPr>
              <a:t>Martin Fertl	</a:t>
            </a:r>
          </a:p>
        </p:txBody>
      </p:sp>
      <p:sp>
        <p:nvSpPr>
          <p:cNvPr id="136198" name="Text Box 6"/>
          <p:cNvSpPr txBox="1">
            <a:spLocks noChangeArrowheads="1"/>
          </p:cNvSpPr>
          <p:nvPr/>
        </p:nvSpPr>
        <p:spPr bwMode="auto">
          <a:xfrm>
            <a:off x="2484438" y="6613525"/>
            <a:ext cx="44640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CH" sz="1200" smtClean="0">
                <a:solidFill>
                  <a:srgbClr val="FFFFFF"/>
                </a:solidFill>
                <a:cs typeface="+mn-cs"/>
              </a:rPr>
              <a:t>Seattle, 05/30/2013</a:t>
            </a:r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auto">
          <a:xfrm>
            <a:off x="0" y="6489700"/>
            <a:ext cx="9144000" cy="36513"/>
          </a:xfrm>
          <a:prstGeom prst="rect">
            <a:avLst/>
          </a:prstGeom>
          <a:gradFill rotWithShape="1">
            <a:gsLst>
              <a:gs pos="0">
                <a:srgbClr val="0033CC"/>
              </a:gs>
              <a:gs pos="100000">
                <a:srgbClr val="00185E"/>
              </a:gs>
            </a:gsLst>
            <a:lin ang="27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z="180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3620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40650" y="6597650"/>
            <a:ext cx="94615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eaLnBrk="1" hangingPunct="1"/>
            <a:fld id="{897D729A-F7EA-A54B-B672-DD9283849846}" type="slidenum">
              <a:rPr lang="en-US" smtClean="0">
                <a:solidFill>
                  <a:srgbClr val="FFFFFF"/>
                </a:solidFill>
                <a:cs typeface="+mn-cs"/>
              </a:rPr>
              <a:pPr eaLnBrk="1" hangingPunct="1"/>
              <a:t>‹#›</a:t>
            </a:fld>
            <a:endParaRPr lang="en-US" smtClean="0">
              <a:solidFill>
                <a:srgbClr val="FFFFFF"/>
              </a:solidFill>
              <a:cs typeface="+mn-cs"/>
            </a:endParaRPr>
          </a:p>
        </p:txBody>
      </p:sp>
      <p:sp>
        <p:nvSpPr>
          <p:cNvPr id="6153" name="Line 10"/>
          <p:cNvSpPr>
            <a:spLocks noChangeShapeType="1"/>
          </p:cNvSpPr>
          <p:nvPr/>
        </p:nvSpPr>
        <p:spPr bwMode="auto">
          <a:xfrm>
            <a:off x="0" y="908050"/>
            <a:ext cx="7380288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 sz="1800" smtClean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6154" name="Bild 24" descr="PSI-Logo_narrow_40k.ai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7" t="41145" r="19958" b="37575"/>
          <a:stretch>
            <a:fillRect/>
          </a:stretch>
        </p:blipFill>
        <p:spPr bwMode="auto">
          <a:xfrm>
            <a:off x="0" y="0"/>
            <a:ext cx="1692275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4" descr="nEDM_logo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0"/>
            <a:ext cx="1331912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8654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</p:sldLayoutIdLst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FA730F8C-ED43-4757-9A35-85A9ABF73E27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hangingPunct="1">
                <a:defRPr/>
              </a:pPr>
              <a:t>12/5/15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D8E9CF31-EEF7-4B77-9791-7EC4203D926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2713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2E534BA-1853-2B43-8F65-7218D344D16F}" type="datetime4">
              <a:rPr lang="en-US" smtClean="0">
                <a:solidFill>
                  <a:srgbClr val="000000"/>
                </a:solidFill>
                <a:latin typeface="Arial Rounded MT Bold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December 5, 2015</a:t>
            </a:fld>
            <a:endParaRPr lang="en-US" dirty="0">
              <a:solidFill>
                <a:srgbClr val="0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7377" y="6413647"/>
            <a:ext cx="674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1">
                <a:solidFill>
                  <a:schemeClr val="tx2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D1282E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  <a:latin typeface="Arial Rounded MT Bol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65477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2E534BA-1853-2B43-8F65-7218D344D16F}" type="datetime4">
              <a:rPr lang="en-US" smtClean="0">
                <a:solidFill>
                  <a:srgbClr val="000000"/>
                </a:solidFill>
                <a:latin typeface="Arial Rounded MT Bold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December 5, 2015</a:t>
            </a:fld>
            <a:endParaRPr lang="en-US" dirty="0">
              <a:solidFill>
                <a:srgbClr val="0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7377" y="6413647"/>
            <a:ext cx="674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 b="1">
                <a:solidFill>
                  <a:schemeClr val="tx2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D1282E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  <a:latin typeface="Arial Rounded MT Bol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FFFFFF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754072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EEF4AB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F5EF6A2A-FDCD-694C-AB90-A72725F954D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762000"/>
            <a:ext cx="9144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3048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  <p:sldLayoutId id="214748411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EEF4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F927094-C1A3-F240-8987-3AB6F8612E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46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  <p:sldLayoutId id="2147484140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EEF4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F927094-C1A3-F240-8987-3AB6F8612E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345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43" r:id="rId2"/>
    <p:sldLayoutId id="2147484144" r:id="rId3"/>
    <p:sldLayoutId id="2147484145" r:id="rId4"/>
    <p:sldLayoutId id="2147484146" r:id="rId5"/>
    <p:sldLayoutId id="2147484147" r:id="rId6"/>
    <p:sldLayoutId id="2147484148" r:id="rId7"/>
    <p:sldLayoutId id="2147484149" r:id="rId8"/>
    <p:sldLayoutId id="2147484150" r:id="rId9"/>
    <p:sldLayoutId id="2147484151" r:id="rId10"/>
    <p:sldLayoutId id="2147484152" r:id="rId11"/>
    <p:sldLayoutId id="2147484153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1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oleObject" Target="../embeddings/Microsoft_Equation1.bin"/><Relationship Id="rId5" Type="http://schemas.openxmlformats.org/officeDocument/2006/relationships/image" Target="../media/image1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Relationship Id="rId2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40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40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49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hyperlink" Target="http://www.aanda.org/articles/aa/abs/2015/02/aa25435-14/aa25435-14.html" TargetMode="External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6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6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6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6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6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69.png"/><Relationship Id="rId3" Type="http://schemas.openxmlformats.org/officeDocument/2006/relationships/image" Target="../media/image7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5646" y="6494057"/>
            <a:ext cx="5734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solidFill>
                  <a:srgbClr val="00FFFF"/>
                </a:solidFill>
              </a:rPr>
              <a:t>Hamish Robertson, CENPA, University of Washington </a:t>
            </a:r>
            <a:endParaRPr lang="en-US" sz="1800" i="1" dirty="0">
              <a:solidFill>
                <a:srgbClr val="00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602" y="1943100"/>
            <a:ext cx="76805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Onward </a:t>
            </a:r>
            <a:r>
              <a:rPr lang="en-US" sz="3600" dirty="0" smtClean="0">
                <a:solidFill>
                  <a:srgbClr val="FFFF00"/>
                </a:solidFill>
              </a:rPr>
              <a:t>to the ‘final state’ in measuring</a:t>
            </a:r>
            <a:endParaRPr lang="en-US" sz="3600" dirty="0">
              <a:solidFill>
                <a:srgbClr val="FFFF00"/>
              </a:solidFill>
            </a:endParaRPr>
          </a:p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 the mass of the neutrino</a:t>
            </a:r>
            <a:endParaRPr lang="en-US" dirty="0" smtClean="0">
              <a:solidFill>
                <a:srgbClr val="FFFF00"/>
              </a:solidFill>
            </a:endParaRPr>
          </a:p>
          <a:p>
            <a:pPr algn="ctr"/>
            <a:endParaRPr lang="en-US" dirty="0" smtClean="0">
              <a:solidFill>
                <a:srgbClr val="FFFF00"/>
              </a:solidFill>
            </a:endParaRPr>
          </a:p>
          <a:p>
            <a:pPr algn="ctr"/>
            <a:endParaRPr lang="en-US" dirty="0">
              <a:solidFill>
                <a:srgbClr val="FFFF00"/>
              </a:solidFill>
            </a:endParaRPr>
          </a:p>
          <a:p>
            <a:pPr algn="ctr"/>
            <a:r>
              <a:rPr lang="en-US" i="1" dirty="0" smtClean="0">
                <a:solidFill>
                  <a:srgbClr val="FFFF00"/>
                </a:solidFill>
              </a:rPr>
              <a:t>ACFI, December 14, 2015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868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5" name="Slide Number Placeholder 4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5308983-73F3-A847-A178-2F647D9A7DB3}" type="slidenum">
              <a:rPr lang="en-US" sz="1400"/>
              <a:pPr/>
              <a:t>10</a:t>
            </a:fld>
            <a:endParaRPr lang="en-US" sz="1400"/>
          </a:p>
        </p:txBody>
      </p:sp>
      <p:pic>
        <p:nvPicPr>
          <p:cNvPr id="2" name="Picture 1" descr="saenzfackl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673100"/>
            <a:ext cx="7429500" cy="54991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152718"/>
            <a:ext cx="6667500" cy="5203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>
                <a:latin typeface="Arial"/>
                <a:ea typeface="ＭＳ Ｐゴシック" charset="0"/>
                <a:cs typeface="Arial"/>
              </a:rPr>
              <a:t>Molecular final-state spectrum</a:t>
            </a:r>
            <a:endParaRPr lang="en-US" sz="28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8400" y="1498600"/>
            <a:ext cx="2652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Saenz et al. PRL 84 (2000)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8400" y="1854200"/>
            <a:ext cx="2743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FF"/>
                </a:solidFill>
              </a:rPr>
              <a:t>Fackler</a:t>
            </a:r>
            <a:r>
              <a:rPr lang="en-US" sz="1600" dirty="0" smtClean="0">
                <a:solidFill>
                  <a:srgbClr val="0000FF"/>
                </a:solidFill>
              </a:rPr>
              <a:t> et al. PRL 55 (1985)</a:t>
            </a:r>
            <a:endParaRPr lang="en-US" sz="1600" dirty="0">
              <a:solidFill>
                <a:srgbClr val="0000FF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7000" y="3327400"/>
            <a:ext cx="7594600" cy="3446165"/>
            <a:chOff x="127000" y="3327400"/>
            <a:chExt cx="7594600" cy="3446165"/>
          </a:xfrm>
        </p:grpSpPr>
        <p:grpSp>
          <p:nvGrpSpPr>
            <p:cNvPr id="21" name="Group 20"/>
            <p:cNvGrpSpPr/>
            <p:nvPr/>
          </p:nvGrpSpPr>
          <p:grpSpPr>
            <a:xfrm>
              <a:off x="127000" y="3327400"/>
              <a:ext cx="7594600" cy="3446165"/>
              <a:chOff x="127000" y="3327400"/>
              <a:chExt cx="7594600" cy="3446165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5524500" y="4152900"/>
                <a:ext cx="12514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611 </a:t>
                </a:r>
                <a:r>
                  <a:rPr lang="en-US" dirty="0" smtClean="0"/>
                  <a:t>eV</a:t>
                </a:r>
                <a:r>
                  <a:rPr lang="en-US" baseline="30000" dirty="0" smtClean="0"/>
                  <a:t>2</a:t>
                </a:r>
                <a:endParaRPr lang="en-US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184400" y="6311900"/>
                <a:ext cx="337890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LANL 1991, LLNL 1995</a:t>
                </a:r>
                <a:endParaRPr lang="en-US" dirty="0"/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 flipV="1">
                <a:off x="127000" y="6286500"/>
                <a:ext cx="7594600" cy="38100"/>
              </a:xfrm>
              <a:prstGeom prst="straightConnector1">
                <a:avLst/>
              </a:prstGeom>
              <a:ln w="28575" cmpd="sng">
                <a:solidFill>
                  <a:srgbClr val="00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3619500" y="3327400"/>
                <a:ext cx="12742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695 </a:t>
                </a:r>
                <a:r>
                  <a:rPr lang="en-US" dirty="0" smtClean="0"/>
                  <a:t>eV</a:t>
                </a:r>
                <a:r>
                  <a:rPr lang="en-US" baseline="30000" dirty="0" smtClean="0"/>
                  <a:t>2</a:t>
                </a:r>
                <a:endParaRPr lang="en-US" dirty="0"/>
              </a:p>
            </p:txBody>
          </p:sp>
        </p:grpSp>
        <p:cxnSp>
          <p:nvCxnSpPr>
            <p:cNvPr id="4" name="Straight Arrow Connector 3"/>
            <p:cNvCxnSpPr/>
            <p:nvPr/>
          </p:nvCxnSpPr>
          <p:spPr>
            <a:xfrm>
              <a:off x="4673600" y="3797300"/>
              <a:ext cx="368300" cy="4191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H="1" flipV="1">
              <a:off x="5334000" y="4622800"/>
              <a:ext cx="495300" cy="2540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44393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82518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An old problem solved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11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1663700"/>
            <a:ext cx="8496300" cy="3517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7500" y="5588000"/>
            <a:ext cx="4611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rgbClr val="0000FF"/>
                </a:solidFill>
              </a:rPr>
              <a:t>Bodine</a:t>
            </a:r>
            <a:r>
              <a:rPr lang="en-US" sz="1800" dirty="0" smtClean="0">
                <a:solidFill>
                  <a:srgbClr val="0000FF"/>
                </a:solidFill>
              </a:rPr>
              <a:t>, </a:t>
            </a:r>
            <a:r>
              <a:rPr lang="en-US" sz="1800" dirty="0" err="1" smtClean="0">
                <a:solidFill>
                  <a:srgbClr val="0000FF"/>
                </a:solidFill>
              </a:rPr>
              <a:t>Parno</a:t>
            </a:r>
            <a:r>
              <a:rPr lang="en-US" sz="1800" dirty="0" smtClean="0">
                <a:solidFill>
                  <a:srgbClr val="0000FF"/>
                </a:solidFill>
              </a:rPr>
              <a:t>, HR; PRC </a:t>
            </a:r>
            <a:r>
              <a:rPr lang="en-US" sz="1800" b="1" dirty="0" smtClean="0">
                <a:solidFill>
                  <a:srgbClr val="0000FF"/>
                </a:solidFill>
              </a:rPr>
              <a:t>91</a:t>
            </a:r>
            <a:r>
              <a:rPr lang="en-US" sz="1800" dirty="0" smtClean="0">
                <a:solidFill>
                  <a:srgbClr val="0000FF"/>
                </a:solidFill>
              </a:rPr>
              <a:t> 035505 (2015)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133600" y="3581400"/>
            <a:ext cx="4686300" cy="419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30200" y="4686300"/>
            <a:ext cx="6489700" cy="1447800"/>
            <a:chOff x="330200" y="4686300"/>
            <a:chExt cx="6489700" cy="14478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0200" y="5448300"/>
              <a:ext cx="2755900" cy="685800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2133600" y="4686300"/>
              <a:ext cx="4686300" cy="4191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16898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5" name="Slide Number Placeholder 4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5308983-73F3-A847-A178-2F647D9A7DB3}" type="slidenum">
              <a:rPr lang="en-US" sz="1400"/>
              <a:pPr/>
              <a:t>12</a:t>
            </a:fld>
            <a:endParaRPr lang="en-US" sz="1400"/>
          </a:p>
        </p:txBody>
      </p:sp>
      <p:pic>
        <p:nvPicPr>
          <p:cNvPr id="2" name="Picture 1" descr="saenzfackl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673100"/>
            <a:ext cx="7429500" cy="54991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152718"/>
            <a:ext cx="6667500" cy="5203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>
                <a:latin typeface="Arial"/>
                <a:ea typeface="ＭＳ Ｐゴシック" charset="0"/>
                <a:cs typeface="Arial"/>
              </a:rPr>
              <a:t>Molecular final-state spectrum</a:t>
            </a:r>
            <a:endParaRPr lang="en-US" sz="28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8400" y="1498600"/>
            <a:ext cx="2652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Saenz et al. PRL 84 (2000)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8400" y="1854200"/>
            <a:ext cx="27430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FF"/>
                </a:solidFill>
              </a:rPr>
              <a:t>Fackler</a:t>
            </a:r>
            <a:r>
              <a:rPr lang="en-US" sz="1600" dirty="0" smtClean="0">
                <a:solidFill>
                  <a:srgbClr val="0000FF"/>
                </a:solidFill>
              </a:rPr>
              <a:t> et al. PRL 55 (1985)</a:t>
            </a:r>
            <a:endParaRPr lang="en-US" sz="1600" dirty="0">
              <a:solidFill>
                <a:srgbClr val="0000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981700" y="1524000"/>
            <a:ext cx="2141337" cy="4728865"/>
            <a:chOff x="5981700" y="1524000"/>
            <a:chExt cx="2141337" cy="4728865"/>
          </a:xfrm>
        </p:grpSpPr>
        <p:sp>
          <p:nvSpPr>
            <p:cNvPr id="4" name="Left Brace 3"/>
            <p:cNvSpPr/>
            <p:nvPr/>
          </p:nvSpPr>
          <p:spPr>
            <a:xfrm rot="16200000">
              <a:off x="7289800" y="5461000"/>
              <a:ext cx="317500" cy="520700"/>
            </a:xfrm>
            <a:prstGeom prst="leftBrac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832600" y="5791200"/>
              <a:ext cx="12904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KATRIN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81700" y="1524000"/>
              <a:ext cx="11885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0.2 eV</a:t>
              </a:r>
              <a:r>
                <a:rPr lang="en-US" baseline="30000" dirty="0" smtClean="0"/>
                <a:t>2</a:t>
              </a:r>
              <a:endParaRPr lang="en-US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7162800" y="1892300"/>
              <a:ext cx="406400" cy="1143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127000" y="4152900"/>
            <a:ext cx="7594600" cy="2620665"/>
            <a:chOff x="127000" y="4152900"/>
            <a:chExt cx="7594600" cy="2620665"/>
          </a:xfrm>
        </p:grpSpPr>
        <p:sp>
          <p:nvSpPr>
            <p:cNvPr id="14" name="TextBox 13"/>
            <p:cNvSpPr txBox="1"/>
            <p:nvPr/>
          </p:nvSpPr>
          <p:spPr>
            <a:xfrm>
              <a:off x="5524500" y="4152900"/>
              <a:ext cx="12742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694 eV</a:t>
              </a:r>
              <a:r>
                <a:rPr lang="en-US" baseline="30000" dirty="0" smtClean="0"/>
                <a:t>2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84400" y="6311900"/>
              <a:ext cx="33789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LANL 1991, LLNL 1995</a:t>
              </a:r>
              <a:endParaRPr lang="en-US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127000" y="6286500"/>
              <a:ext cx="7594600" cy="38100"/>
            </a:xfrm>
            <a:prstGeom prst="straightConnector1">
              <a:avLst/>
            </a:prstGeom>
            <a:ln w="28575" cmpd="sng">
              <a:solidFill>
                <a:srgbClr val="00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81963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264400" cy="520382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latin typeface="Arial"/>
                <a:ea typeface="ＭＳ Ｐゴシック" charset="0"/>
                <a:cs typeface="Arial"/>
              </a:rPr>
              <a:t>Molecular final-state </a:t>
            </a:r>
            <a:r>
              <a:rPr lang="en-US" sz="2800" dirty="0" smtClean="0">
                <a:latin typeface="Arial"/>
                <a:ea typeface="ＭＳ Ｐゴシック" charset="0"/>
                <a:cs typeface="Arial"/>
              </a:rPr>
              <a:t>spectrum – G.S.</a:t>
            </a:r>
            <a:endParaRPr lang="en-US" sz="28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4585" name="Slide Number Placeholder 4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5308983-73F3-A847-A178-2F647D9A7DB3}" type="slidenum">
              <a:rPr lang="en-US" sz="1400"/>
              <a:pPr/>
              <a:t>13</a:t>
            </a:fld>
            <a:endParaRPr lang="en-US" sz="1400"/>
          </a:p>
        </p:txBody>
      </p:sp>
      <p:grpSp>
        <p:nvGrpSpPr>
          <p:cNvPr id="35" name="Group 34"/>
          <p:cNvGrpSpPr/>
          <p:nvPr/>
        </p:nvGrpSpPr>
        <p:grpSpPr>
          <a:xfrm>
            <a:off x="2082800" y="1536700"/>
            <a:ext cx="4419600" cy="3479800"/>
            <a:chOff x="635000" y="2451100"/>
            <a:chExt cx="5855299" cy="3916065"/>
          </a:xfrm>
        </p:grpSpPr>
        <p:grpSp>
          <p:nvGrpSpPr>
            <p:cNvPr id="36" name="Group 35"/>
            <p:cNvGrpSpPr/>
            <p:nvPr/>
          </p:nvGrpSpPr>
          <p:grpSpPr>
            <a:xfrm>
              <a:off x="1612900" y="3136900"/>
              <a:ext cx="2235200" cy="1968500"/>
              <a:chOff x="381000" y="584200"/>
              <a:chExt cx="6311900" cy="6134100"/>
            </a:xfrm>
          </p:grpSpPr>
          <p:pic>
            <p:nvPicPr>
              <p:cNvPr id="49" name="Picture 48" descr="China_Large_Coil_Spring201056928584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9100" y="1778000"/>
                <a:ext cx="3733800" cy="3733800"/>
              </a:xfrm>
              <a:prstGeom prst="rect">
                <a:avLst/>
              </a:prstGeom>
            </p:spPr>
          </p:pic>
          <p:sp>
            <p:nvSpPr>
              <p:cNvPr id="50" name="Oval 49"/>
              <p:cNvSpPr/>
              <p:nvPr/>
            </p:nvSpPr>
            <p:spPr bwMode="auto">
              <a:xfrm>
                <a:off x="4457700" y="584200"/>
                <a:ext cx="2235200" cy="2222500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01600">
                  <a:srgbClr val="FF6600">
                    <a:alpha val="75000"/>
                  </a:srgbClr>
                </a:glo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51" name="Oval 50"/>
              <p:cNvSpPr/>
              <p:nvPr/>
            </p:nvSpPr>
            <p:spPr bwMode="auto">
              <a:xfrm>
                <a:off x="381000" y="4495800"/>
                <a:ext cx="2235200" cy="2222500"/>
              </a:xfrm>
              <a:prstGeom prst="ellipse">
                <a:avLst/>
              </a:prstGeom>
              <a:solidFill>
                <a:srgbClr val="0000F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glow rad="101600">
                  <a:srgbClr val="FF6600">
                    <a:alpha val="75000"/>
                  </a:srgbClr>
                </a:glo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37" name="Left-Right Arrow 36"/>
            <p:cNvSpPr/>
            <p:nvPr/>
          </p:nvSpPr>
          <p:spPr bwMode="auto">
            <a:xfrm rot="19023502">
              <a:off x="2743200" y="4559300"/>
              <a:ext cx="1155700" cy="304800"/>
            </a:xfrm>
            <a:prstGeom prst="leftRightArrow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422400" y="5905500"/>
              <a:ext cx="16046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translation</a:t>
              </a:r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35000" y="2451100"/>
              <a:ext cx="12112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rotation</a:t>
              </a:r>
              <a:endParaRPr lang="en-US" dirty="0"/>
            </a:p>
          </p:txBody>
        </p:sp>
        <p:sp>
          <p:nvSpPr>
            <p:cNvPr id="40" name="Curved Right Arrow 39"/>
            <p:cNvSpPr/>
            <p:nvPr/>
          </p:nvSpPr>
          <p:spPr bwMode="auto">
            <a:xfrm rot="2994582">
              <a:off x="1764654" y="2671980"/>
              <a:ext cx="558800" cy="1441504"/>
            </a:xfrm>
            <a:prstGeom prst="curvedRightArrow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 bwMode="auto">
            <a:xfrm>
              <a:off x="3505200" y="3556000"/>
              <a:ext cx="1854200" cy="7874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2" name="Straight Arrow Connector 41"/>
            <p:cNvCxnSpPr/>
            <p:nvPr/>
          </p:nvCxnSpPr>
          <p:spPr bwMode="auto">
            <a:xfrm flipV="1">
              <a:off x="3530600" y="3429000"/>
              <a:ext cx="2057400" cy="5080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660066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3" name="TextBox 42"/>
            <p:cNvSpPr txBox="1"/>
            <p:nvPr/>
          </p:nvSpPr>
          <p:spPr>
            <a:xfrm>
              <a:off x="5740400" y="3187700"/>
              <a:ext cx="4241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</a:t>
              </a:r>
              <a:r>
                <a:rPr lang="en-US" baseline="30000" dirty="0" smtClean="0"/>
                <a:t>-</a:t>
              </a:r>
              <a:endParaRPr lang="en-US" dirty="0"/>
            </a:p>
          </p:txBody>
        </p:sp>
        <p:graphicFrame>
          <p:nvGraphicFramePr>
            <p:cNvPr id="44" name="Object 4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26494470"/>
                </p:ext>
              </p:extLst>
            </p:nvPr>
          </p:nvGraphicFramePr>
          <p:xfrm>
            <a:off x="5416550" y="4235450"/>
            <a:ext cx="38735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07" name="Equation" r:id="rId4" imgW="139700" imgH="165100" progId="Equation.3">
                    <p:embed/>
                  </p:oleObj>
                </mc:Choice>
                <mc:Fallback>
                  <p:oleObj name="Equation" r:id="rId4" imgW="139700" imgH="1651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416550" y="4235450"/>
                          <a:ext cx="387350" cy="3492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5" name="Left Arrow 44"/>
            <p:cNvSpPr/>
            <p:nvPr/>
          </p:nvSpPr>
          <p:spPr bwMode="auto">
            <a:xfrm rot="718483">
              <a:off x="2692399" y="3289300"/>
              <a:ext cx="711200" cy="228600"/>
            </a:xfrm>
            <a:prstGeom prst="leftArrow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686300" y="5880100"/>
              <a:ext cx="18039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T</a:t>
              </a:r>
              <a:r>
                <a:rPr lang="en-US" baseline="-25000" dirty="0" smtClean="0">
                  <a:solidFill>
                    <a:srgbClr val="0000FF"/>
                  </a:solidFill>
                </a:rPr>
                <a:t>2</a:t>
              </a:r>
              <a:r>
                <a:rPr lang="en-US" dirty="0" smtClean="0">
                  <a:solidFill>
                    <a:srgbClr val="0000FF"/>
                  </a:solidFill>
                </a:rPr>
                <a:t> molecule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47" name="Left Arrow 46"/>
            <p:cNvSpPr/>
            <p:nvPr/>
          </p:nvSpPr>
          <p:spPr bwMode="auto">
            <a:xfrm>
              <a:off x="1524000" y="5549900"/>
              <a:ext cx="1320800" cy="292100"/>
            </a:xfrm>
            <a:prstGeom prst="leftArrow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505200" y="5029200"/>
              <a:ext cx="13608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vibration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52320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264400" cy="520382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latin typeface="Arial"/>
                <a:ea typeface="ＭＳ Ｐゴシック" charset="0"/>
                <a:cs typeface="Arial"/>
              </a:rPr>
              <a:t>Molecular final-state </a:t>
            </a:r>
            <a:r>
              <a:rPr lang="en-US" sz="2800" dirty="0" smtClean="0">
                <a:latin typeface="Arial"/>
                <a:ea typeface="ＭＳ Ｐゴシック" charset="0"/>
                <a:cs typeface="Arial"/>
              </a:rPr>
              <a:t>spectrum – G.S.</a:t>
            </a:r>
            <a:endParaRPr lang="en-US" sz="28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4585" name="Slide Number Placeholder 4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5308983-73F3-A847-A178-2F647D9A7DB3}" type="slidenum">
              <a:rPr lang="en-US" sz="1400"/>
              <a:pPr/>
              <a:t>14</a:t>
            </a:fld>
            <a:endParaRPr lang="en-US" sz="1400"/>
          </a:p>
        </p:txBody>
      </p:sp>
      <p:pic>
        <p:nvPicPr>
          <p:cNvPr id="5" name="Picture 4" descr="T2spectru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787400"/>
            <a:ext cx="6432688" cy="58801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08500" y="1562100"/>
            <a:ext cx="19575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Saenz:</a:t>
            </a:r>
          </a:p>
          <a:p>
            <a:r>
              <a:rPr lang="el-GR" dirty="0" smtClean="0"/>
              <a:t>σ</a:t>
            </a:r>
            <a:r>
              <a:rPr lang="en-US" dirty="0" smtClean="0"/>
              <a:t> = 0.436 </a:t>
            </a:r>
            <a:r>
              <a:rPr lang="en-US" dirty="0" err="1" smtClean="0"/>
              <a:t>eV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4495800" y="2387600"/>
            <a:ext cx="431800" cy="3683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648200" y="3162300"/>
            <a:ext cx="19575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ZPM:</a:t>
            </a:r>
          </a:p>
          <a:p>
            <a:r>
              <a:rPr lang="el-GR" dirty="0" smtClean="0"/>
              <a:t>σ</a:t>
            </a:r>
            <a:r>
              <a:rPr lang="en-US" dirty="0" smtClean="0"/>
              <a:t> = 0.420 </a:t>
            </a:r>
            <a:r>
              <a:rPr lang="en-US" dirty="0" err="1" smtClean="0"/>
              <a:t>eV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4749800" y="4025900"/>
            <a:ext cx="431800" cy="3683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854701" y="6211669"/>
            <a:ext cx="257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0000FF"/>
                </a:solidFill>
              </a:rPr>
              <a:t>Bodine</a:t>
            </a:r>
            <a:r>
              <a:rPr lang="en-US" sz="1800" dirty="0" smtClean="0">
                <a:solidFill>
                  <a:srgbClr val="0000FF"/>
                </a:solidFill>
              </a:rPr>
              <a:t>, </a:t>
            </a:r>
            <a:r>
              <a:rPr lang="en-US" sz="1800" dirty="0" err="1" smtClean="0">
                <a:solidFill>
                  <a:srgbClr val="0000FF"/>
                </a:solidFill>
              </a:rPr>
              <a:t>Parno</a:t>
            </a:r>
            <a:r>
              <a:rPr lang="en-US" sz="1800" dirty="0" smtClean="0">
                <a:solidFill>
                  <a:srgbClr val="0000FF"/>
                </a:solidFill>
              </a:rPr>
              <a:t>, HR; PRC </a:t>
            </a:r>
            <a:r>
              <a:rPr lang="en-US" sz="1800" b="1" dirty="0" smtClean="0">
                <a:solidFill>
                  <a:srgbClr val="0000FF"/>
                </a:solidFill>
              </a:rPr>
              <a:t>91</a:t>
            </a:r>
            <a:r>
              <a:rPr lang="en-US" sz="1800" dirty="0" smtClean="0">
                <a:solidFill>
                  <a:srgbClr val="0000FF"/>
                </a:solidFill>
              </a:rPr>
              <a:t> 035505 (2015)</a:t>
            </a:r>
            <a:endParaRPr lang="en-US" sz="1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967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264400" cy="520382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/>
                <a:ea typeface="ＭＳ Ｐゴシック" charset="0"/>
                <a:cs typeface="Arial"/>
              </a:rPr>
              <a:t>final</a:t>
            </a:r>
            <a:r>
              <a:rPr lang="en-US" sz="2800" dirty="0" smtClean="0">
                <a:latin typeface="Arial"/>
                <a:ea typeface="ＭＳ Ｐゴシック" charset="0"/>
                <a:cs typeface="Arial"/>
              </a:rPr>
              <a:t>-state </a:t>
            </a:r>
            <a:r>
              <a:rPr lang="en-US" sz="2800" dirty="0" smtClean="0">
                <a:latin typeface="Arial"/>
                <a:ea typeface="ＭＳ Ｐゴシック" charset="0"/>
                <a:cs typeface="Arial"/>
              </a:rPr>
              <a:t>spectrum Comments</a:t>
            </a:r>
            <a:endParaRPr lang="en-US" sz="28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4585" name="Slide Number Placeholder 4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5308983-73F3-A847-A178-2F647D9A7DB3}" type="slidenum">
              <a:rPr lang="en-US" sz="1400"/>
              <a:pPr/>
              <a:t>15</a:t>
            </a:fld>
            <a:endParaRPr lang="en-US" sz="1400"/>
          </a:p>
        </p:txBody>
      </p:sp>
      <p:sp>
        <p:nvSpPr>
          <p:cNvPr id="3" name="TextBox 2"/>
          <p:cNvSpPr txBox="1"/>
          <p:nvPr/>
        </p:nvSpPr>
        <p:spPr>
          <a:xfrm>
            <a:off x="622300" y="1346200"/>
            <a:ext cx="7416800" cy="4512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For molecular T</a:t>
            </a:r>
            <a:r>
              <a:rPr lang="en-US" baseline="-25000" dirty="0" smtClean="0"/>
              <a:t>2</a:t>
            </a:r>
            <a:r>
              <a:rPr lang="en-US" dirty="0" smtClean="0"/>
              <a:t> only the ground-state manifold is relevant now and </a:t>
            </a:r>
            <a:r>
              <a:rPr lang="en-US" dirty="0" smtClean="0">
                <a:solidFill>
                  <a:srgbClr val="FF0000"/>
                </a:solidFill>
              </a:rPr>
              <a:t>electronic excitations are no longer a concern</a:t>
            </a:r>
            <a:r>
              <a:rPr lang="en-US" dirty="0" smtClean="0"/>
              <a:t>.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The full FS variance (electronic included) is </a:t>
            </a:r>
            <a:r>
              <a:rPr lang="en-US" dirty="0" smtClean="0">
                <a:solidFill>
                  <a:srgbClr val="FF0000"/>
                </a:solidFill>
              </a:rPr>
              <a:t>experimentally confirmed </a:t>
            </a:r>
            <a:r>
              <a:rPr lang="en-US" dirty="0" smtClean="0"/>
              <a:t>to ~2% (LANL, LLNL).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KATRIN’s </a:t>
            </a:r>
            <a:r>
              <a:rPr lang="en-US" dirty="0" smtClean="0">
                <a:solidFill>
                  <a:srgbClr val="FF0000"/>
                </a:solidFill>
              </a:rPr>
              <a:t>1%</a:t>
            </a:r>
            <a:r>
              <a:rPr lang="en-US" dirty="0" smtClean="0"/>
              <a:t> systematic (mainly </a:t>
            </a:r>
            <a:r>
              <a:rPr lang="en-US" dirty="0" err="1" smtClean="0"/>
              <a:t>g.s</a:t>
            </a:r>
            <a:r>
              <a:rPr lang="en-US" dirty="0" smtClean="0"/>
              <a:t>.) seems realistic.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dirty="0" smtClean="0"/>
              <a:t>The </a:t>
            </a:r>
            <a:r>
              <a:rPr lang="en-US" dirty="0" err="1" smtClean="0"/>
              <a:t>g.s</a:t>
            </a:r>
            <a:r>
              <a:rPr lang="en-US" dirty="0" smtClean="0"/>
              <a:t>. manifold has an </a:t>
            </a:r>
            <a:r>
              <a:rPr lang="en-US" dirty="0" err="1" smtClean="0"/>
              <a:t>rms</a:t>
            </a:r>
            <a:r>
              <a:rPr lang="en-US" dirty="0" smtClean="0"/>
              <a:t> width of 0.436 </a:t>
            </a:r>
            <a:r>
              <a:rPr lang="en-US" dirty="0" err="1" smtClean="0"/>
              <a:t>eV</a:t>
            </a:r>
            <a:r>
              <a:rPr lang="en-US" dirty="0" smtClean="0"/>
              <a:t> (FWHM 1.02 </a:t>
            </a:r>
            <a:r>
              <a:rPr lang="en-US" dirty="0" err="1" smtClean="0"/>
              <a:t>eV</a:t>
            </a:r>
            <a:r>
              <a:rPr lang="en-US" dirty="0" smtClean="0"/>
              <a:t>), which </a:t>
            </a:r>
            <a:r>
              <a:rPr lang="en-US" dirty="0" smtClean="0">
                <a:solidFill>
                  <a:srgbClr val="FF0000"/>
                </a:solidFill>
              </a:rPr>
              <a:t>limits the neutrino mass reach of any molecular experiment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0963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etaMsum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520700"/>
            <a:ext cx="5943600" cy="5803900"/>
          </a:xfrm>
          <a:prstGeom prst="rect">
            <a:avLst/>
          </a:prstGeom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165100" y="152400"/>
            <a:ext cx="1612900" cy="1066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Mass Range Accessible</a:t>
            </a:r>
          </a:p>
        </p:txBody>
      </p:sp>
      <p:grpSp>
        <p:nvGrpSpPr>
          <p:cNvPr id="38916" name="Group 4"/>
          <p:cNvGrpSpPr>
            <a:grpSpLocks/>
          </p:cNvGrpSpPr>
          <p:nvPr/>
        </p:nvGrpSpPr>
        <p:grpSpPr bwMode="auto">
          <a:xfrm>
            <a:off x="6930231" y="635000"/>
            <a:ext cx="1227138" cy="4991100"/>
            <a:chOff x="4696" y="432"/>
            <a:chExt cx="773" cy="3144"/>
          </a:xfrm>
        </p:grpSpPr>
        <p:sp>
          <p:nvSpPr>
            <p:cNvPr id="38927" name="Line 5"/>
            <p:cNvSpPr>
              <a:spLocks noChangeShapeType="1"/>
            </p:cNvSpPr>
            <p:nvPr/>
          </p:nvSpPr>
          <p:spPr bwMode="auto">
            <a:xfrm>
              <a:off x="4696" y="432"/>
              <a:ext cx="0" cy="3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928" name="Text Box 6"/>
            <p:cNvSpPr txBox="1">
              <a:spLocks noChangeArrowheads="1"/>
            </p:cNvSpPr>
            <p:nvPr/>
          </p:nvSpPr>
          <p:spPr bwMode="auto">
            <a:xfrm>
              <a:off x="4704" y="1839"/>
              <a:ext cx="765" cy="634"/>
            </a:xfrm>
            <a:prstGeom prst="rect">
              <a:avLst/>
            </a:prstGeom>
            <a:solidFill>
              <a:srgbClr val="FFC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solidFill>
                    <a:prstClr val="black"/>
                  </a:solidFill>
                </a:rPr>
                <a:t>Present</a:t>
              </a:r>
            </a:p>
            <a:p>
              <a:r>
                <a:rPr lang="en-US" sz="2000" dirty="0">
                  <a:solidFill>
                    <a:prstClr val="black"/>
                  </a:solidFill>
                </a:rPr>
                <a:t>Lab Limit</a:t>
              </a:r>
            </a:p>
            <a:p>
              <a:r>
                <a:rPr lang="en-US" sz="2000" dirty="0">
                  <a:solidFill>
                    <a:prstClr val="black"/>
                  </a:solidFill>
                </a:rPr>
                <a:t>1</a:t>
              </a:r>
              <a:r>
                <a:rPr lang="en-US" sz="2000" dirty="0" smtClean="0">
                  <a:solidFill>
                    <a:prstClr val="black"/>
                  </a:solidFill>
                </a:rPr>
                <a:t>.8 </a:t>
              </a:r>
              <a:r>
                <a:rPr lang="en-US" sz="2000" dirty="0" err="1">
                  <a:solidFill>
                    <a:prstClr val="black"/>
                  </a:solidFill>
                </a:rPr>
                <a:t>eV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</p:grpSp>
      <p:sp>
        <p:nvSpPr>
          <p:cNvPr id="38923" name="Line 11"/>
          <p:cNvSpPr>
            <a:spLocks noChangeShapeType="1"/>
          </p:cNvSpPr>
          <p:nvPr/>
        </p:nvSpPr>
        <p:spPr bwMode="auto">
          <a:xfrm>
            <a:off x="-1308348" y="1295400"/>
            <a:ext cx="0" cy="40767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5294313" y="647700"/>
            <a:ext cx="1638300" cy="4991100"/>
            <a:chOff x="3656" y="808"/>
            <a:chExt cx="1032" cy="2536"/>
          </a:xfrm>
        </p:grpSpPr>
        <p:sp>
          <p:nvSpPr>
            <p:cNvPr id="38921" name="Rectangle 15"/>
            <p:cNvSpPr>
              <a:spLocks noChangeArrowheads="1"/>
            </p:cNvSpPr>
            <p:nvPr/>
          </p:nvSpPr>
          <p:spPr bwMode="auto">
            <a:xfrm>
              <a:off x="3656" y="808"/>
              <a:ext cx="1032" cy="2536"/>
            </a:xfrm>
            <a:prstGeom prst="rect">
              <a:avLst/>
            </a:prstGeom>
            <a:gradFill rotWithShape="0">
              <a:gsLst>
                <a:gs pos="0">
                  <a:srgbClr val="FFFF66">
                    <a:alpha val="56000"/>
                  </a:srgbClr>
                </a:gs>
                <a:gs pos="100000">
                  <a:srgbClr val="76762F">
                    <a:alpha val="53000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dirty="0" smtClean="0">
                <a:solidFill>
                  <a:prstClr val="black"/>
                </a:solidFill>
              </a:endParaRPr>
            </a:p>
            <a:p>
              <a:pPr algn="ctr"/>
              <a:endParaRPr lang="en-US" sz="2000" dirty="0">
                <a:solidFill>
                  <a:prstClr val="black"/>
                </a:solidFill>
              </a:endParaRPr>
            </a:p>
            <a:p>
              <a:pPr algn="ctr"/>
              <a:r>
                <a:rPr lang="en-US" sz="2000" dirty="0" smtClean="0">
                  <a:solidFill>
                    <a:prstClr val="black"/>
                  </a:solidFill>
                </a:rPr>
                <a:t>starting</a:t>
              </a:r>
            </a:p>
            <a:p>
              <a:pPr algn="ctr"/>
              <a:r>
                <a:rPr lang="en-US" sz="2000" dirty="0" smtClean="0">
                  <a:solidFill>
                    <a:prstClr val="black"/>
                  </a:solidFill>
                </a:rPr>
                <a:t>2016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38922" name="Text Box 16"/>
            <p:cNvSpPr txBox="1">
              <a:spLocks noChangeArrowheads="1"/>
            </p:cNvSpPr>
            <p:nvPr/>
          </p:nvSpPr>
          <p:spPr bwMode="auto">
            <a:xfrm>
              <a:off x="3830" y="916"/>
              <a:ext cx="70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prstClr val="black"/>
                  </a:solidFill>
                </a:rPr>
                <a:t>KATRIN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16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893381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5791200" cy="1041082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>
                <a:ea typeface="ＭＳ Ｐゴシック" charset="0"/>
              </a:rPr>
              <a:t>The Last Order of Magnitude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1600200" y="1371600"/>
            <a:ext cx="6629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prstClr val="black"/>
                </a:solidFill>
              </a:rPr>
              <a:t>If the mass is </a:t>
            </a:r>
            <a:r>
              <a:rPr lang="en-US" sz="2000" dirty="0" smtClean="0">
                <a:solidFill>
                  <a:prstClr val="black"/>
                </a:solidFill>
              </a:rPr>
              <a:t>below 0.2 </a:t>
            </a:r>
            <a:r>
              <a:rPr lang="en-US" sz="2000" dirty="0" err="1" smtClean="0">
                <a:solidFill>
                  <a:prstClr val="black"/>
                </a:solidFill>
              </a:rPr>
              <a:t>eV</a:t>
            </a:r>
            <a:r>
              <a:rPr lang="en-US" sz="2000" dirty="0" smtClean="0">
                <a:solidFill>
                  <a:prstClr val="black"/>
                </a:solidFill>
              </a:rPr>
              <a:t>, how </a:t>
            </a:r>
            <a:r>
              <a:rPr lang="en-US" sz="2000" dirty="0">
                <a:solidFill>
                  <a:prstClr val="black"/>
                </a:solidFill>
              </a:rPr>
              <a:t>can we measure it?  </a:t>
            </a:r>
          </a:p>
          <a:p>
            <a:r>
              <a:rPr lang="en-US" sz="2000" dirty="0">
                <a:solidFill>
                  <a:prstClr val="black"/>
                </a:solidFill>
              </a:rPr>
              <a:t>KATRIN may be the largest such experiment possible.  </a:t>
            </a:r>
          </a:p>
        </p:txBody>
      </p:sp>
      <p:pic>
        <p:nvPicPr>
          <p:cNvPr id="40965" name="Picture 11" descr="leopo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2222500"/>
            <a:ext cx="3449637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 Box 13"/>
          <p:cNvSpPr txBox="1">
            <a:spLocks noChangeArrowheads="1"/>
          </p:cNvSpPr>
          <p:nvPr/>
        </p:nvSpPr>
        <p:spPr bwMode="auto">
          <a:xfrm>
            <a:off x="225425" y="4556125"/>
            <a:ext cx="34877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prstClr val="black"/>
                </a:solidFill>
              </a:rPr>
              <a:t>Size of experiment now:</a:t>
            </a:r>
          </a:p>
          <a:p>
            <a:r>
              <a:rPr lang="en-US" dirty="0">
                <a:solidFill>
                  <a:prstClr val="black"/>
                </a:solidFill>
              </a:rPr>
              <a:t>Diameter 10 m. </a:t>
            </a:r>
          </a:p>
        </p:txBody>
      </p:sp>
      <p:sp>
        <p:nvSpPr>
          <p:cNvPr id="40967" name="Text Box 14"/>
          <p:cNvSpPr txBox="1">
            <a:spLocks noChangeArrowheads="1"/>
          </p:cNvSpPr>
          <p:nvPr/>
        </p:nvSpPr>
        <p:spPr bwMode="auto">
          <a:xfrm>
            <a:off x="6794500" y="5410200"/>
            <a:ext cx="22352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err="1">
                <a:solidFill>
                  <a:prstClr val="black"/>
                </a:solidFill>
              </a:rPr>
              <a:t>Rovibrational</a:t>
            </a:r>
            <a:r>
              <a:rPr lang="en-US" dirty="0">
                <a:solidFill>
                  <a:prstClr val="black"/>
                </a:solidFill>
              </a:rPr>
              <a:t> states of </a:t>
            </a:r>
            <a:r>
              <a:rPr lang="en-US" dirty="0" err="1">
                <a:solidFill>
                  <a:srgbClr val="FF0000"/>
                </a:solidFill>
              </a:rPr>
              <a:t>THe</a:t>
            </a:r>
            <a:r>
              <a:rPr lang="en-US" baseline="30000" dirty="0">
                <a:solidFill>
                  <a:srgbClr val="FF0000"/>
                </a:solidFill>
              </a:rPr>
              <a:t>+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err="1">
                <a:solidFill>
                  <a:srgbClr val="0000FF"/>
                </a:solidFill>
              </a:rPr>
              <a:t>HHe</a:t>
            </a:r>
            <a:r>
              <a:rPr lang="en-US" baseline="30000" dirty="0">
                <a:solidFill>
                  <a:srgbClr val="0000FF"/>
                </a:solidFill>
              </a:rPr>
              <a:t>+</a:t>
            </a:r>
            <a:r>
              <a:rPr lang="en-US" dirty="0">
                <a:solidFill>
                  <a:prstClr val="black"/>
                </a:solidFill>
              </a:rPr>
              <a:t> molecule</a:t>
            </a:r>
          </a:p>
        </p:txBody>
      </p:sp>
      <p:sp>
        <p:nvSpPr>
          <p:cNvPr id="40968" name="Text Box 15"/>
          <p:cNvSpPr txBox="1">
            <a:spLocks noChangeArrowheads="1"/>
          </p:cNvSpPr>
          <p:nvPr/>
        </p:nvSpPr>
        <p:spPr bwMode="auto">
          <a:xfrm>
            <a:off x="3933825" y="5051425"/>
            <a:ext cx="2641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prstClr val="black"/>
                </a:solidFill>
              </a:rPr>
              <a:t>Source T</a:t>
            </a:r>
            <a:r>
              <a:rPr lang="en-US" baseline="-25000" dirty="0">
                <a:solidFill>
                  <a:prstClr val="black"/>
                </a:solidFill>
              </a:rPr>
              <a:t>2</a:t>
            </a:r>
            <a:r>
              <a:rPr lang="en-US" dirty="0">
                <a:solidFill>
                  <a:prstClr val="black"/>
                </a:solidFill>
              </a:rPr>
              <a:t> column density near max</a:t>
            </a:r>
          </a:p>
        </p:txBody>
      </p:sp>
      <p:pic>
        <p:nvPicPr>
          <p:cNvPr id="40969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5429250"/>
            <a:ext cx="19939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0" name="Text Box 17"/>
          <p:cNvSpPr txBox="1">
            <a:spLocks noChangeArrowheads="1"/>
          </p:cNvSpPr>
          <p:nvPr/>
        </p:nvSpPr>
        <p:spPr bwMode="auto">
          <a:xfrm>
            <a:off x="263525" y="6130925"/>
            <a:ext cx="3182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Next diameter: 300 m!</a:t>
            </a:r>
          </a:p>
        </p:txBody>
      </p:sp>
      <p:grpSp>
        <p:nvGrpSpPr>
          <p:cNvPr id="40972" name="Group 9"/>
          <p:cNvGrpSpPr>
            <a:grpSpLocks/>
          </p:cNvGrpSpPr>
          <p:nvPr/>
        </p:nvGrpSpPr>
        <p:grpSpPr bwMode="auto">
          <a:xfrm>
            <a:off x="6807200" y="2095500"/>
            <a:ext cx="2171700" cy="3352800"/>
            <a:chOff x="276" y="1512"/>
            <a:chExt cx="1368" cy="2112"/>
          </a:xfrm>
        </p:grpSpPr>
        <p:pic>
          <p:nvPicPr>
            <p:cNvPr id="40974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" y="1512"/>
              <a:ext cx="1368" cy="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5" name="Rectangle 8"/>
            <p:cNvSpPr>
              <a:spLocks noChangeArrowheads="1"/>
            </p:cNvSpPr>
            <p:nvPr/>
          </p:nvSpPr>
          <p:spPr bwMode="auto">
            <a:xfrm>
              <a:off x="1256" y="1664"/>
              <a:ext cx="240" cy="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200" y="2209800"/>
            <a:ext cx="3390833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53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57338"/>
            <a:ext cx="467995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266700" y="3802063"/>
            <a:ext cx="488950" cy="1008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1979613" y="1773238"/>
            <a:ext cx="2808287" cy="287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1042988" y="4076700"/>
            <a:ext cx="28987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>
                <a:solidFill>
                  <a:srgbClr val="000000"/>
                </a:solidFill>
              </a:rPr>
              <a:t>8751 hours </a:t>
            </a:r>
            <a:r>
              <a:rPr lang="de-DE" sz="1200">
                <a:solidFill>
                  <a:srgbClr val="000000"/>
                </a:solidFill>
              </a:rPr>
              <a:t>x</a:t>
            </a:r>
            <a:r>
              <a:rPr lang="de-DE" sz="1800">
                <a:solidFill>
                  <a:srgbClr val="000000"/>
                </a:solidFill>
              </a:rPr>
              <a:t> mg (AgReO</a:t>
            </a:r>
            <a:r>
              <a:rPr lang="de-DE" sz="1800" baseline="-25000">
                <a:solidFill>
                  <a:srgbClr val="000000"/>
                </a:solidFill>
              </a:rPr>
              <a:t>4</a:t>
            </a:r>
            <a:r>
              <a:rPr lang="de-DE" sz="180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684213" y="984250"/>
            <a:ext cx="7737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7572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7572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2000" b="1">
                <a:solidFill>
                  <a:srgbClr val="000000"/>
                </a:solidFill>
              </a:rPr>
              <a:t>MIBETA:</a:t>
            </a:r>
            <a:r>
              <a:rPr lang="de-DE" sz="2000">
                <a:solidFill>
                  <a:srgbClr val="000000"/>
                </a:solidFill>
              </a:rPr>
              <a:t> Kurie plot of 6.2 </a:t>
            </a:r>
            <a:r>
              <a:rPr lang="en-US" sz="2000">
                <a:solidFill>
                  <a:srgbClr val="000000"/>
                </a:solidFill>
                <a:cs typeface="Arial" charset="0"/>
              </a:rPr>
              <a:t>×</a:t>
            </a:r>
            <a:r>
              <a:rPr lang="de-DE" sz="2000">
                <a:solidFill>
                  <a:srgbClr val="000000"/>
                </a:solidFill>
              </a:rPr>
              <a:t>10</a:t>
            </a:r>
            <a:r>
              <a:rPr lang="de-DE" sz="2000" baseline="30000">
                <a:solidFill>
                  <a:srgbClr val="000000"/>
                </a:solidFill>
              </a:rPr>
              <a:t>6</a:t>
            </a:r>
            <a:r>
              <a:rPr lang="de-DE" sz="2000">
                <a:solidFill>
                  <a:srgbClr val="000000"/>
                </a:solidFill>
              </a:rPr>
              <a:t> </a:t>
            </a:r>
            <a:r>
              <a:rPr lang="de-DE" sz="2000" baseline="30000">
                <a:solidFill>
                  <a:srgbClr val="000000"/>
                </a:solidFill>
              </a:rPr>
              <a:t>187</a:t>
            </a:r>
            <a:r>
              <a:rPr lang="de-DE" sz="2000">
                <a:solidFill>
                  <a:srgbClr val="000000"/>
                </a:solidFill>
              </a:rPr>
              <a:t>Re ß-decay events (E &gt; 700 eV) </a:t>
            </a:r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1042988" y="3709988"/>
            <a:ext cx="1339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800">
                <a:solidFill>
                  <a:srgbClr val="000000"/>
                </a:solidFill>
              </a:rPr>
              <a:t>10 crystals:</a:t>
            </a:r>
          </a:p>
        </p:txBody>
      </p:sp>
      <p:pic>
        <p:nvPicPr>
          <p:cNvPr id="4301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4" t="5275" r="4172" b="34283"/>
          <a:stretch>
            <a:fillRect/>
          </a:stretch>
        </p:blipFill>
        <p:spPr bwMode="auto">
          <a:xfrm>
            <a:off x="3059113" y="1636713"/>
            <a:ext cx="177165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539750" y="5229225"/>
            <a:ext cx="4392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de-DE" sz="2000">
                <a:solidFill>
                  <a:srgbClr val="000000"/>
                </a:solidFill>
              </a:rPr>
              <a:t>E</a:t>
            </a:r>
            <a:r>
              <a:rPr lang="de-DE" sz="2000" baseline="-25000">
                <a:solidFill>
                  <a:srgbClr val="000000"/>
                </a:solidFill>
              </a:rPr>
              <a:t>0</a:t>
            </a:r>
            <a:r>
              <a:rPr lang="de-DE" sz="2000">
                <a:solidFill>
                  <a:srgbClr val="000000"/>
                </a:solidFill>
              </a:rPr>
              <a:t> = (2465.3 </a:t>
            </a:r>
            <a:r>
              <a:rPr lang="en-US" sz="2000">
                <a:solidFill>
                  <a:srgbClr val="000000"/>
                </a:solidFill>
              </a:rPr>
              <a:t>±</a:t>
            </a:r>
            <a:r>
              <a:rPr lang="de-DE" sz="2000">
                <a:solidFill>
                  <a:srgbClr val="000000"/>
                </a:solidFill>
              </a:rPr>
              <a:t> 0.5</a:t>
            </a:r>
            <a:r>
              <a:rPr lang="de-DE" sz="2000" baseline="-25000">
                <a:solidFill>
                  <a:srgbClr val="000000"/>
                </a:solidFill>
              </a:rPr>
              <a:t>stat</a:t>
            </a:r>
            <a:r>
              <a:rPr lang="de-DE" sz="2000">
                <a:solidFill>
                  <a:srgbClr val="000000"/>
                </a:solidFill>
              </a:rPr>
              <a:t> </a:t>
            </a:r>
            <a:r>
              <a:rPr lang="en-US" sz="2000">
                <a:solidFill>
                  <a:srgbClr val="000000"/>
                </a:solidFill>
              </a:rPr>
              <a:t>±</a:t>
            </a:r>
            <a:r>
              <a:rPr lang="de-DE" sz="2000">
                <a:solidFill>
                  <a:srgbClr val="000000"/>
                </a:solidFill>
              </a:rPr>
              <a:t> 1.6</a:t>
            </a:r>
            <a:r>
              <a:rPr lang="de-DE" sz="2000" baseline="-25000">
                <a:solidFill>
                  <a:srgbClr val="000000"/>
                </a:solidFill>
              </a:rPr>
              <a:t>syst</a:t>
            </a:r>
            <a:r>
              <a:rPr lang="de-DE" sz="2000">
                <a:solidFill>
                  <a:srgbClr val="000000"/>
                </a:solidFill>
              </a:rPr>
              <a:t>) eV </a:t>
            </a:r>
            <a:endParaRPr lang="de-DE" sz="1800">
              <a:solidFill>
                <a:srgbClr val="000000"/>
              </a:solidFill>
            </a:endParaRP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5364163" y="1628775"/>
            <a:ext cx="2327275" cy="1196975"/>
          </a:xfrm>
          <a:prstGeom prst="rect">
            <a:avLst/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de-DE" sz="2200">
                <a:solidFill>
                  <a:srgbClr val="FFFFFF"/>
                </a:solidFill>
              </a:rPr>
              <a:t>MANU2 (Genoa)</a:t>
            </a:r>
          </a:p>
          <a:p>
            <a:pPr eaLnBrk="1" hangingPunct="1">
              <a:lnSpc>
                <a:spcPct val="110000"/>
              </a:lnSpc>
            </a:pPr>
            <a:r>
              <a:rPr lang="de-DE" sz="2200">
                <a:solidFill>
                  <a:srgbClr val="FFFFFF"/>
                </a:solidFill>
              </a:rPr>
              <a:t>metallic Rhenium</a:t>
            </a:r>
          </a:p>
          <a:p>
            <a:pPr eaLnBrk="1" hangingPunct="1">
              <a:lnSpc>
                <a:spcPct val="110000"/>
              </a:lnSpc>
            </a:pPr>
            <a:r>
              <a:rPr lang="de-DE" sz="2200">
                <a:solidFill>
                  <a:srgbClr val="FFFFFF"/>
                </a:solidFill>
              </a:rPr>
              <a:t>m(</a:t>
            </a:r>
            <a:r>
              <a:rPr lang="de-DE" sz="2200">
                <a:solidFill>
                  <a:srgbClr val="FFFFFF"/>
                </a:solidFill>
                <a:latin typeface="Symbol" charset="0"/>
              </a:rPr>
              <a:t>n</a:t>
            </a:r>
            <a:r>
              <a:rPr lang="de-DE" sz="2200">
                <a:solidFill>
                  <a:srgbClr val="FFFFFF"/>
                </a:solidFill>
              </a:rPr>
              <a:t>) &lt; 26 eV</a:t>
            </a:r>
          </a:p>
        </p:txBody>
      </p:sp>
      <p:sp>
        <p:nvSpPr>
          <p:cNvPr id="43019" name="Rectangle 11"/>
          <p:cNvSpPr>
            <a:spLocks noChangeArrowheads="1"/>
          </p:cNvSpPr>
          <p:nvPr/>
        </p:nvSpPr>
        <p:spPr bwMode="auto">
          <a:xfrm>
            <a:off x="5364163" y="2925763"/>
            <a:ext cx="38893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de-DE" sz="1500">
                <a:solidFill>
                  <a:srgbClr val="000000"/>
                </a:solidFill>
              </a:rPr>
              <a:t>Nucl. Phys. B (Proc.Suppl.) 91 (2001) 293</a:t>
            </a:r>
          </a:p>
        </p:txBody>
      </p:sp>
      <p:sp>
        <p:nvSpPr>
          <p:cNvPr id="43020" name="Line 12"/>
          <p:cNvSpPr>
            <a:spLocks noChangeShapeType="1"/>
          </p:cNvSpPr>
          <p:nvPr/>
        </p:nvSpPr>
        <p:spPr bwMode="auto">
          <a:xfrm>
            <a:off x="5364163" y="1628775"/>
            <a:ext cx="0" cy="3384550"/>
          </a:xfrm>
          <a:prstGeom prst="line">
            <a:avLst/>
          </a:prstGeom>
          <a:noFill/>
          <a:ln w="25400">
            <a:solidFill>
              <a:srgbClr val="00008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3021" name="Text Box 13"/>
          <p:cNvSpPr txBox="1">
            <a:spLocks noChangeArrowheads="1"/>
          </p:cNvSpPr>
          <p:nvPr/>
        </p:nvSpPr>
        <p:spPr bwMode="auto">
          <a:xfrm>
            <a:off x="5364163" y="3384550"/>
            <a:ext cx="2311400" cy="1196975"/>
          </a:xfrm>
          <a:prstGeom prst="rect">
            <a:avLst/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de-DE" sz="2200">
                <a:solidFill>
                  <a:srgbClr val="FFFFFF"/>
                </a:solidFill>
              </a:rPr>
              <a:t>MIBETA (Milano)</a:t>
            </a:r>
          </a:p>
          <a:p>
            <a:pPr eaLnBrk="1" hangingPunct="1">
              <a:lnSpc>
                <a:spcPct val="110000"/>
              </a:lnSpc>
            </a:pPr>
            <a:r>
              <a:rPr lang="de-DE" sz="2200">
                <a:solidFill>
                  <a:srgbClr val="FFFFFF"/>
                </a:solidFill>
              </a:rPr>
              <a:t>AgReO</a:t>
            </a:r>
            <a:r>
              <a:rPr lang="de-DE" sz="2200" baseline="-25000">
                <a:solidFill>
                  <a:srgbClr val="FFFFFF"/>
                </a:solidFill>
              </a:rPr>
              <a:t>4</a:t>
            </a:r>
          </a:p>
          <a:p>
            <a:pPr eaLnBrk="1" hangingPunct="1">
              <a:lnSpc>
                <a:spcPct val="110000"/>
              </a:lnSpc>
            </a:pPr>
            <a:r>
              <a:rPr lang="de-DE" sz="2200">
                <a:solidFill>
                  <a:srgbClr val="FFFFFF"/>
                </a:solidFill>
              </a:rPr>
              <a:t>m(</a:t>
            </a:r>
            <a:r>
              <a:rPr lang="de-DE" sz="2200">
                <a:solidFill>
                  <a:srgbClr val="FFFFFF"/>
                </a:solidFill>
                <a:latin typeface="Symbol" charset="0"/>
              </a:rPr>
              <a:t>n</a:t>
            </a:r>
            <a:r>
              <a:rPr lang="de-DE" sz="2200">
                <a:solidFill>
                  <a:srgbClr val="FFFFFF"/>
                </a:solidFill>
              </a:rPr>
              <a:t>) &lt; 15 eV</a:t>
            </a:r>
          </a:p>
        </p:txBody>
      </p:sp>
      <p:sp>
        <p:nvSpPr>
          <p:cNvPr id="43022" name="Text Box 14"/>
          <p:cNvSpPr txBox="1">
            <a:spLocks noChangeArrowheads="1"/>
          </p:cNvSpPr>
          <p:nvPr/>
        </p:nvSpPr>
        <p:spPr bwMode="auto">
          <a:xfrm>
            <a:off x="5364163" y="5013325"/>
            <a:ext cx="3054350" cy="1196975"/>
          </a:xfrm>
          <a:prstGeom prst="rect">
            <a:avLst/>
          </a:prstGeom>
          <a:solidFill>
            <a:srgbClr val="000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de-DE" sz="2200">
                <a:solidFill>
                  <a:srgbClr val="FFFFFF"/>
                </a:solidFill>
              </a:rPr>
              <a:t>MARE (Milano, Como,</a:t>
            </a:r>
          </a:p>
          <a:p>
            <a:pPr eaLnBrk="1" hangingPunct="1">
              <a:lnSpc>
                <a:spcPct val="110000"/>
              </a:lnSpc>
            </a:pPr>
            <a:r>
              <a:rPr lang="de-DE" sz="2200">
                <a:solidFill>
                  <a:srgbClr val="FFFFFF"/>
                </a:solidFill>
              </a:rPr>
              <a:t>Genoa, Trento, US, D)</a:t>
            </a:r>
            <a:endParaRPr lang="de-DE" sz="2200" baseline="-25000">
              <a:solidFill>
                <a:srgbClr val="FFFFFF"/>
              </a:solidFill>
            </a:endParaRPr>
          </a:p>
          <a:p>
            <a:pPr eaLnBrk="1" hangingPunct="1">
              <a:lnSpc>
                <a:spcPct val="110000"/>
              </a:lnSpc>
            </a:pPr>
            <a:r>
              <a:rPr lang="de-DE" sz="2200">
                <a:solidFill>
                  <a:srgbClr val="FFFFFF"/>
                </a:solidFill>
              </a:rPr>
              <a:t>Phase I : m(</a:t>
            </a:r>
            <a:r>
              <a:rPr lang="de-DE" sz="2200">
                <a:solidFill>
                  <a:srgbClr val="FFFFFF"/>
                </a:solidFill>
                <a:latin typeface="Symbol" charset="0"/>
              </a:rPr>
              <a:t>n</a:t>
            </a:r>
            <a:r>
              <a:rPr lang="de-DE" sz="2200">
                <a:solidFill>
                  <a:srgbClr val="FFFFFF"/>
                </a:solidFill>
              </a:rPr>
              <a:t>) &lt; 2.5 eV</a:t>
            </a:r>
          </a:p>
        </p:txBody>
      </p:sp>
      <p:sp>
        <p:nvSpPr>
          <p:cNvPr id="43023" name="Text Box 15"/>
          <p:cNvSpPr txBox="1">
            <a:spLocks noChangeArrowheads="1"/>
          </p:cNvSpPr>
          <p:nvPr/>
        </p:nvSpPr>
        <p:spPr bwMode="auto">
          <a:xfrm>
            <a:off x="539750" y="5734050"/>
            <a:ext cx="3281363" cy="422275"/>
          </a:xfrm>
          <a:prstGeom prst="rect">
            <a:avLst/>
          </a:prstGeom>
          <a:noFill/>
          <a:ln w="25400">
            <a:solidFill>
              <a:srgbClr val="CC0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defTabSz="7572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7572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de-DE" sz="2000">
                <a:solidFill>
                  <a:srgbClr val="CC0000"/>
                </a:solidFill>
              </a:rPr>
              <a:t>m</a:t>
            </a:r>
            <a:r>
              <a:rPr lang="de-DE" sz="2000" baseline="-25000">
                <a:solidFill>
                  <a:srgbClr val="CC0000"/>
                </a:solidFill>
                <a:latin typeface="Symbol" charset="0"/>
              </a:rPr>
              <a:t>n</a:t>
            </a:r>
            <a:r>
              <a:rPr lang="de-DE" sz="2000" baseline="30000">
                <a:solidFill>
                  <a:srgbClr val="CC0000"/>
                </a:solidFill>
              </a:rPr>
              <a:t>2 </a:t>
            </a:r>
            <a:r>
              <a:rPr lang="de-DE" sz="2000">
                <a:solidFill>
                  <a:srgbClr val="CC0000"/>
                </a:solidFill>
              </a:rPr>
              <a:t>= (-112 </a:t>
            </a:r>
            <a:r>
              <a:rPr lang="en-US" sz="2000">
                <a:solidFill>
                  <a:srgbClr val="CC0000"/>
                </a:solidFill>
                <a:cs typeface="Arial" charset="0"/>
              </a:rPr>
              <a:t>±</a:t>
            </a:r>
            <a:r>
              <a:rPr lang="de-DE" sz="2000">
                <a:solidFill>
                  <a:srgbClr val="CC0000"/>
                </a:solidFill>
              </a:rPr>
              <a:t> 207 </a:t>
            </a:r>
            <a:r>
              <a:rPr lang="en-US" sz="2000">
                <a:solidFill>
                  <a:srgbClr val="CC0000"/>
                </a:solidFill>
                <a:cs typeface="Arial" charset="0"/>
              </a:rPr>
              <a:t>±</a:t>
            </a:r>
            <a:r>
              <a:rPr lang="de-DE" sz="2000">
                <a:solidFill>
                  <a:srgbClr val="CC0000"/>
                </a:solidFill>
              </a:rPr>
              <a:t> 90) eV</a:t>
            </a:r>
            <a:r>
              <a:rPr lang="de-DE" sz="2000" baseline="30000">
                <a:solidFill>
                  <a:srgbClr val="CC0000"/>
                </a:solidFill>
              </a:rPr>
              <a:t>2</a:t>
            </a:r>
            <a:endParaRPr lang="de-DE" sz="1800">
              <a:solidFill>
                <a:srgbClr val="CC0000"/>
              </a:solidFill>
              <a:sym typeface="Wingdings" charset="0"/>
            </a:endParaRPr>
          </a:p>
        </p:txBody>
      </p:sp>
      <p:sp>
        <p:nvSpPr>
          <p:cNvPr id="43024" name="Rectangle 16"/>
          <p:cNvSpPr>
            <a:spLocks noChangeArrowheads="1"/>
          </p:cNvSpPr>
          <p:nvPr/>
        </p:nvSpPr>
        <p:spPr bwMode="auto">
          <a:xfrm>
            <a:off x="5435600" y="4652963"/>
            <a:ext cx="38893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de-DE" sz="1500">
                <a:solidFill>
                  <a:srgbClr val="000000"/>
                </a:solidFill>
              </a:rPr>
              <a:t>Nucl. Instr. Meth. 125 (2004) 125</a:t>
            </a:r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5435600" y="6207125"/>
            <a:ext cx="30241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de-DE" sz="1500">
                <a:solidFill>
                  <a:srgbClr val="000000"/>
                </a:solidFill>
              </a:rPr>
              <a:t>hep-ex/0509038</a:t>
            </a:r>
          </a:p>
        </p:txBody>
      </p:sp>
      <p:sp>
        <p:nvSpPr>
          <p:cNvPr id="228370" name="Rectangle 18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5791200" cy="71088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DE" sz="2700" b="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Microcalorimeters</a:t>
            </a:r>
            <a:r>
              <a:rPr lang="de-DE" sz="2700" b="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sz="2700" b="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for</a:t>
            </a:r>
            <a:r>
              <a:rPr lang="de-DE" sz="2700" b="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de-DE" sz="2700" b="0" baseline="300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187</a:t>
            </a:r>
            <a:r>
              <a:rPr lang="de-DE" sz="2700" b="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Re </a:t>
            </a:r>
            <a:r>
              <a:rPr lang="de-DE" sz="2700" b="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ß-decay</a:t>
            </a:r>
            <a:endParaRPr lang="en-US" sz="2700" b="0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27" name="Slide Number Placeholder 1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2451E0D-44C5-DB44-AB71-84D8878F6C66}" type="slidenum">
              <a:rPr lang="en-US" sz="1400">
                <a:solidFill>
                  <a:srgbClr val="000000"/>
                </a:solidFill>
              </a:rPr>
              <a:pPr/>
              <a:t>18</a:t>
            </a:fld>
            <a:endParaRPr 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497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92678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Electron Capture Holmium </a:t>
            </a:r>
            <a:r>
              <a:rPr lang="en-US" sz="2400" dirty="0" err="1" smtClean="0"/>
              <a:t>Expt</a:t>
            </a:r>
            <a:r>
              <a:rPr lang="en-US" sz="2400" dirty="0" smtClean="0"/>
              <a:t> (</a:t>
            </a:r>
            <a:r>
              <a:rPr lang="en-US" sz="2400" dirty="0" err="1" smtClean="0"/>
              <a:t>ECH</a:t>
            </a:r>
            <a:r>
              <a:rPr lang="en-US" sz="2400" cap="none" dirty="0" err="1" smtClean="0"/>
              <a:t>o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56AD-81D4-DC46-B072-AB017A0BC149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80437" y="939800"/>
            <a:ext cx="4400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</a:rPr>
              <a:t>Gastaldo</a:t>
            </a:r>
            <a:r>
              <a:rPr lang="en-US" sz="2000" dirty="0" smtClean="0">
                <a:solidFill>
                  <a:srgbClr val="0000FF"/>
                </a:solidFill>
              </a:rPr>
              <a:t> et al. NIM A711, 150 (2013)</a:t>
            </a:r>
            <a:endParaRPr lang="en-US" sz="2000" dirty="0">
              <a:solidFill>
                <a:srgbClr val="0000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00" y="1943100"/>
            <a:ext cx="4152900" cy="4254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200" y="2578100"/>
            <a:ext cx="4584700" cy="3479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5900" y="1384300"/>
            <a:ext cx="6958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163</a:t>
            </a:r>
            <a:r>
              <a:rPr lang="en-US" dirty="0" smtClean="0"/>
              <a:t>Ho implanted in Metallic Magnetic Calorimeters</a:t>
            </a:r>
            <a:endParaRPr lang="en-US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596900" y="6248400"/>
            <a:ext cx="34335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Au:Er</a:t>
            </a:r>
            <a:r>
              <a:rPr lang="en-US" sz="2000" dirty="0" smtClean="0"/>
              <a:t> paramagnetic sensors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79599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Kinematic measurement of Neutrino Mass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2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9800" y="2260600"/>
            <a:ext cx="7454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The final-state distribution (FSD) in tritium beta decay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How well does KATRIN have to know it?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Does </a:t>
            </a:r>
            <a:r>
              <a:rPr lang="en-US" baseline="30000" dirty="0" smtClean="0"/>
              <a:t>163</a:t>
            </a:r>
            <a:r>
              <a:rPr lang="en-US" dirty="0" smtClean="0"/>
              <a:t>Ho offer an escape from the need to know the FSD?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Project 8: Is an atomic experiment feasible?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6717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56AD-81D4-DC46-B072-AB017A0BC149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62000" y="127001"/>
            <a:ext cx="7912100" cy="3378199"/>
            <a:chOff x="762000" y="127001"/>
            <a:chExt cx="7912100" cy="337819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00" y="127001"/>
              <a:ext cx="7912100" cy="337819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067300" y="508000"/>
              <a:ext cx="26143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>
                  <a:solidFill>
                    <a:srgbClr val="0000FF"/>
                  </a:solidFill>
                </a:rPr>
                <a:t>Ranitzsch</a:t>
              </a:r>
              <a:r>
                <a:rPr lang="en-US" sz="1600" dirty="0" smtClean="0">
                  <a:solidFill>
                    <a:srgbClr val="0000FF"/>
                  </a:solidFill>
                </a:rPr>
                <a:t> et al. 1409.0071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04800" y="3462326"/>
            <a:ext cx="8524154" cy="3395674"/>
            <a:chOff x="304800" y="3462326"/>
            <a:chExt cx="8524154" cy="33956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800" y="3462326"/>
              <a:ext cx="8524154" cy="339567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470400" y="3670300"/>
              <a:ext cx="401724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</a:rPr>
                <a:t>De </a:t>
              </a:r>
              <a:r>
                <a:rPr lang="en-US" sz="1600" dirty="0" err="1" smtClean="0">
                  <a:solidFill>
                    <a:srgbClr val="0000FF"/>
                  </a:solidFill>
                </a:rPr>
                <a:t>Rujula</a:t>
              </a:r>
              <a:r>
                <a:rPr lang="en-US" sz="1600" dirty="0" smtClean="0">
                  <a:solidFill>
                    <a:srgbClr val="0000FF"/>
                  </a:solidFill>
                </a:rPr>
                <a:t> &amp; </a:t>
              </a:r>
              <a:r>
                <a:rPr lang="en-US" sz="1600" dirty="0" err="1" smtClean="0">
                  <a:solidFill>
                    <a:srgbClr val="0000FF"/>
                  </a:solidFill>
                </a:rPr>
                <a:t>Lusignoli</a:t>
              </a:r>
              <a:r>
                <a:rPr lang="en-US" sz="1600" dirty="0" smtClean="0">
                  <a:solidFill>
                    <a:srgbClr val="0000FF"/>
                  </a:solidFill>
                </a:rPr>
                <a:t> PL 118B 429 (1982)</a:t>
              </a:r>
              <a:endParaRPr lang="en-US" sz="16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660900" y="1016000"/>
            <a:ext cx="3555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resolution 8.3 </a:t>
            </a:r>
            <a:r>
              <a:rPr lang="en-US" dirty="0" err="1" smtClean="0"/>
              <a:t>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467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56AD-81D4-DC46-B072-AB017A0BC149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200" y="304800"/>
            <a:ext cx="78613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pectrum with both single and double vacancies in the </a:t>
            </a:r>
            <a:r>
              <a:rPr lang="en-US" baseline="30000" dirty="0" smtClean="0"/>
              <a:t>163</a:t>
            </a:r>
            <a:r>
              <a:rPr lang="en-US" dirty="0" smtClean="0"/>
              <a:t>Dy daughter. </a:t>
            </a:r>
            <a:endParaRPr lang="en-US" dirty="0"/>
          </a:p>
        </p:txBody>
      </p:sp>
      <p:pic>
        <p:nvPicPr>
          <p:cNvPr id="2" name="Picture 1" descr="graph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199757"/>
            <a:ext cx="9144000" cy="53407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16700" y="1689100"/>
            <a:ext cx="2095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HR </a:t>
            </a:r>
            <a:r>
              <a:rPr lang="en-US" sz="1600" dirty="0" smtClean="0">
                <a:solidFill>
                  <a:srgbClr val="0000FF"/>
                </a:solidFill>
              </a:rPr>
              <a:t>2014: 1411.2906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PRC 91, 035504 (2015)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14800" y="4940300"/>
            <a:ext cx="302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0000FF"/>
                </a:solidFill>
              </a:rPr>
              <a:t>Complicated structure near endpoint makes neutrino mass measurement very difficult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79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D56AD-81D4-DC46-B072-AB017A0BC149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200" y="304800"/>
            <a:ext cx="78613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pectrum with both single and double vacancies in the </a:t>
            </a:r>
            <a:r>
              <a:rPr lang="en-US" baseline="30000" dirty="0" smtClean="0"/>
              <a:t>163</a:t>
            </a:r>
            <a:r>
              <a:rPr lang="en-US" dirty="0" smtClean="0"/>
              <a:t>Dy </a:t>
            </a:r>
            <a:r>
              <a:rPr lang="en-US" dirty="0" smtClean="0"/>
              <a:t>daughter – </a:t>
            </a:r>
            <a:r>
              <a:rPr lang="en-US" dirty="0" err="1" smtClean="0"/>
              <a:t>Faessler’s</a:t>
            </a:r>
            <a:r>
              <a:rPr lang="en-US" dirty="0" smtClean="0"/>
              <a:t> calculation.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81099"/>
            <a:ext cx="7658100" cy="54257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98800" y="2222500"/>
            <a:ext cx="22949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FF"/>
                </a:solidFill>
              </a:rPr>
              <a:t>Faessler</a:t>
            </a:r>
            <a:r>
              <a:rPr lang="en-US" sz="1600" dirty="0" smtClean="0">
                <a:solidFill>
                  <a:srgbClr val="0000FF"/>
                </a:solidFill>
              </a:rPr>
              <a:t> &amp; </a:t>
            </a:r>
            <a:r>
              <a:rPr lang="en-US" sz="1600" dirty="0" err="1" smtClean="0">
                <a:solidFill>
                  <a:srgbClr val="0000FF"/>
                </a:solidFill>
              </a:rPr>
              <a:t>Simkovic</a:t>
            </a:r>
            <a:endParaRPr lang="en-US" sz="1600" dirty="0" smtClean="0">
              <a:solidFill>
                <a:srgbClr val="0000FF"/>
              </a:solidFill>
            </a:endParaRPr>
          </a:p>
          <a:p>
            <a:r>
              <a:rPr lang="en-US" sz="1600" dirty="0" smtClean="0">
                <a:solidFill>
                  <a:srgbClr val="0000FF"/>
                </a:solidFill>
              </a:rPr>
              <a:t>PRC 91 045505 (2015)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38900" y="2959100"/>
            <a:ext cx="2565400" cy="5847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New SHIPTRAP Q-value [PRL 115, 062501 (2015)]: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700" y="3530600"/>
            <a:ext cx="2489200" cy="3683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>
            <a:off x="7416800" y="4038600"/>
            <a:ext cx="38100" cy="18796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684556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23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0" y="0"/>
            <a:ext cx="3759200" cy="66421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9700" y="165100"/>
            <a:ext cx="4953001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Next, de </a:t>
            </a:r>
            <a:r>
              <a:rPr lang="en-US" dirty="0" err="1" smtClean="0">
                <a:solidFill>
                  <a:srgbClr val="0000FF"/>
                </a:solidFill>
              </a:rPr>
              <a:t>Rujula</a:t>
            </a:r>
            <a:r>
              <a:rPr lang="en-US" dirty="0" smtClean="0">
                <a:solidFill>
                  <a:srgbClr val="0000FF"/>
                </a:solidFill>
              </a:rPr>
              <a:t> calculates shake-off as well as shake-up: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1510.05462v2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1800" y="1358900"/>
            <a:ext cx="21135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As calculated: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97100" y="3403600"/>
            <a:ext cx="2905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Intensities adjusted: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000" y="4775200"/>
            <a:ext cx="46863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theoretical description is </a:t>
            </a:r>
            <a:r>
              <a:rPr lang="en-US" dirty="0" smtClean="0">
                <a:solidFill>
                  <a:srgbClr val="FF0000"/>
                </a:solidFill>
              </a:rPr>
              <a:t>better</a:t>
            </a:r>
            <a:r>
              <a:rPr lang="en-US" dirty="0" smtClean="0"/>
              <a:t> and the Q-value puts the endpoint in a region where </a:t>
            </a:r>
            <a:r>
              <a:rPr lang="en-US" dirty="0" smtClean="0">
                <a:solidFill>
                  <a:srgbClr val="FF0000"/>
                </a:solidFill>
              </a:rPr>
              <a:t>only 3-hole excitations</a:t>
            </a:r>
            <a:r>
              <a:rPr lang="en-US" dirty="0" smtClean="0"/>
              <a:t> exist.  But now the intensity is </a:t>
            </a:r>
            <a:r>
              <a:rPr lang="en-US" dirty="0" smtClean="0">
                <a:solidFill>
                  <a:srgbClr val="FF0000"/>
                </a:solidFill>
              </a:rPr>
              <a:t>worse than tritium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4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24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87700" y="2781300"/>
            <a:ext cx="25844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We need…</a:t>
            </a:r>
          </a:p>
          <a:p>
            <a:r>
              <a:rPr lang="en-US" sz="3600" dirty="0"/>
              <a:t>a</a:t>
            </a:r>
            <a:r>
              <a:rPr lang="en-US" sz="3600" dirty="0" smtClean="0"/>
              <a:t> new idea.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71114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4318000" cy="964882"/>
          </a:xfrm>
        </p:spPr>
        <p:txBody>
          <a:bodyPr>
            <a:noAutofit/>
          </a:bodyPr>
          <a:lstStyle/>
          <a:p>
            <a:r>
              <a:rPr lang="en-US" sz="2400" dirty="0"/>
              <a:t>Cyclotron radiation from tritium beta decay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25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00800" y="317500"/>
            <a:ext cx="1905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(B. </a:t>
            </a:r>
            <a:r>
              <a:rPr lang="en-US" sz="1400" dirty="0" err="1">
                <a:solidFill>
                  <a:srgbClr val="0000FF"/>
                </a:solidFill>
              </a:rPr>
              <a:t>Monreal</a:t>
            </a:r>
            <a:r>
              <a:rPr lang="en-US" sz="1400" dirty="0">
                <a:solidFill>
                  <a:srgbClr val="0000FF"/>
                </a:solidFill>
              </a:rPr>
              <a:t> and J. </a:t>
            </a:r>
            <a:r>
              <a:rPr lang="en-US" sz="1400" dirty="0" err="1">
                <a:solidFill>
                  <a:srgbClr val="0000FF"/>
                </a:solidFill>
              </a:rPr>
              <a:t>Formaggio</a:t>
            </a:r>
            <a:r>
              <a:rPr lang="en-US" sz="1400" dirty="0">
                <a:solidFill>
                  <a:srgbClr val="0000FF"/>
                </a:solidFill>
              </a:rPr>
              <a:t>, PRD 80:051301, 2009)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1800" y="5842000"/>
            <a:ext cx="7708900" cy="83099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Surprisingly, this has never been observed for a single electron.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01"/>
            <a:ext cx="8940800" cy="28146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47800" y="1270000"/>
            <a:ext cx="57559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“Never measure anything but frequency.” </a:t>
            </a:r>
          </a:p>
          <a:p>
            <a:r>
              <a:rPr lang="en-US" dirty="0"/>
              <a:t>	</a:t>
            </a:r>
            <a:r>
              <a:rPr lang="en-US" dirty="0" smtClean="0"/>
              <a:t>			</a:t>
            </a:r>
            <a:r>
              <a:rPr lang="en-US" i="1" dirty="0" smtClean="0"/>
              <a:t>A. Schawlow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94392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9900" y="152718"/>
            <a:ext cx="5791200" cy="72358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Energy </a:t>
            </a:r>
            <a:r>
              <a:rPr lang="en-US" sz="2400" dirty="0" err="1" smtClean="0"/>
              <a:t>rEsolution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26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3815054"/>
              </p:ext>
            </p:extLst>
          </p:nvPr>
        </p:nvGraphicFramePr>
        <p:xfrm>
          <a:off x="3092449" y="1130300"/>
          <a:ext cx="2491539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0" name="Equation" r:id="rId3" imgW="1333500" imgH="482600" progId="Equation.3">
                  <p:embed/>
                </p:oleObj>
              </mc:Choice>
              <mc:Fallback>
                <p:oleObj name="Equation" r:id="rId3" imgW="13335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92449" y="1130300"/>
                        <a:ext cx="2491539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118100" y="2235200"/>
            <a:ext cx="70674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~30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4711700" y="2070100"/>
            <a:ext cx="266700" cy="3556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15900" y="3302000"/>
            <a:ext cx="881523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For 1 </a:t>
            </a:r>
            <a:r>
              <a:rPr lang="en-US" dirty="0" err="1" smtClean="0"/>
              <a:t>eV</a:t>
            </a:r>
            <a:r>
              <a:rPr lang="en-US" dirty="0" smtClean="0"/>
              <a:t> energy resolution, you need about 2 ppm frequency.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For 2 ppm frequency, you need 500,000 cycles, or 15 </a:t>
            </a:r>
            <a:r>
              <a:rPr lang="el-GR" dirty="0" smtClean="0"/>
              <a:t>μ</a:t>
            </a:r>
            <a:r>
              <a:rPr lang="en-US" dirty="0" smtClean="0"/>
              <a:t>s.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Electron travels 2 km. 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You need a trap!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34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63468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Shallow trap data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27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72300" y="292100"/>
            <a:ext cx="8915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83m</a:t>
            </a:r>
            <a:r>
              <a:rPr lang="en-US" dirty="0" smtClean="0"/>
              <a:t>Kr</a:t>
            </a:r>
            <a:endParaRPr lang="en-US" baseline="30000" dirty="0"/>
          </a:p>
        </p:txBody>
      </p:sp>
      <p:grpSp>
        <p:nvGrpSpPr>
          <p:cNvPr id="4" name="Group 3"/>
          <p:cNvGrpSpPr/>
          <p:nvPr/>
        </p:nvGrpSpPr>
        <p:grpSpPr>
          <a:xfrm>
            <a:off x="1656080" y="2011680"/>
            <a:ext cx="7315200" cy="4517280"/>
            <a:chOff x="2468880" y="2011680"/>
            <a:chExt cx="7315200" cy="4517280"/>
          </a:xfrm>
        </p:grpSpPr>
        <p:pic>
          <p:nvPicPr>
            <p:cNvPr id="9" name="Picture 8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468880" y="2286000"/>
              <a:ext cx="7315200" cy="4242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TextShape 3"/>
            <p:cNvSpPr txBox="1"/>
            <p:nvPr/>
          </p:nvSpPr>
          <p:spPr>
            <a:xfrm>
              <a:off x="3840480" y="4701240"/>
              <a:ext cx="2244240" cy="602280"/>
            </a:xfrm>
            <a:prstGeom prst="rect">
              <a:avLst/>
            </a:prstGeom>
          </p:spPr>
          <p:txBody>
            <a:bodyPr lIns="90000" tIns="45000" rIns="90000" bIns="45000"/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Arial"/>
                </a:rPr>
                <a:t>Preliminary</a:t>
              </a:r>
              <a:endParaRPr dirty="0"/>
            </a:p>
            <a:p>
              <a:pPr algn="ctr"/>
              <a:r>
                <a:rPr lang="en-US" dirty="0">
                  <a:solidFill>
                    <a:srgbClr val="FF0000"/>
                  </a:solidFill>
                  <a:latin typeface="Arial"/>
                </a:rPr>
                <a:t>Analysis in Progress</a:t>
              </a:r>
              <a:endParaRPr dirty="0"/>
            </a:p>
          </p:txBody>
        </p:sp>
        <p:sp>
          <p:nvSpPr>
            <p:cNvPr id="11" name="CustomShape 5"/>
            <p:cNvSpPr/>
            <p:nvPr/>
          </p:nvSpPr>
          <p:spPr>
            <a:xfrm>
              <a:off x="7040880" y="2651760"/>
              <a:ext cx="1005840" cy="347472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</p:sp>
        <p:sp>
          <p:nvSpPr>
            <p:cNvPr id="12" name="TextShape 6"/>
            <p:cNvSpPr txBox="1"/>
            <p:nvPr/>
          </p:nvSpPr>
          <p:spPr>
            <a:xfrm>
              <a:off x="5303520" y="6238800"/>
              <a:ext cx="2404080" cy="290160"/>
            </a:xfrm>
            <a:prstGeom prst="rect">
              <a:avLst/>
            </a:prstGeom>
          </p:spPr>
          <p:txBody>
            <a:bodyPr lIns="90000" tIns="45000" rIns="90000" bIns="45000"/>
            <a:lstStyle/>
            <a:p>
              <a:r>
                <a:rPr lang="en-US" sz="1400" dirty="0">
                  <a:latin typeface="Arial"/>
                </a:rPr>
                <a:t>Reconstructed energy (</a:t>
              </a:r>
              <a:r>
                <a:rPr lang="en-US" sz="1400" dirty="0" err="1">
                  <a:latin typeface="Arial"/>
                </a:rPr>
                <a:t>keV</a:t>
              </a:r>
              <a:r>
                <a:rPr lang="en-US" sz="1400" dirty="0">
                  <a:latin typeface="Arial"/>
                </a:rPr>
                <a:t>)</a:t>
              </a:r>
              <a:endParaRPr dirty="0"/>
            </a:p>
          </p:txBody>
        </p:sp>
        <p:sp>
          <p:nvSpPr>
            <p:cNvPr id="13" name="Line 7"/>
            <p:cNvSpPr/>
            <p:nvPr/>
          </p:nvSpPr>
          <p:spPr>
            <a:xfrm>
              <a:off x="7315200" y="2468880"/>
              <a:ext cx="365760" cy="0"/>
            </a:xfrm>
            <a:prstGeom prst="line">
              <a:avLst/>
            </a:prstGeom>
            <a:ln>
              <a:solidFill>
                <a:srgbClr val="000000"/>
              </a:solidFill>
              <a:headEnd type="triangle" w="med" len="med"/>
              <a:tailEnd type="triangle" w="med" len="med"/>
            </a:ln>
          </p:spPr>
        </p:sp>
        <p:sp>
          <p:nvSpPr>
            <p:cNvPr id="14" name="TextShape 8"/>
            <p:cNvSpPr txBox="1"/>
            <p:nvPr/>
          </p:nvSpPr>
          <p:spPr>
            <a:xfrm>
              <a:off x="5943600" y="2011680"/>
              <a:ext cx="3119040" cy="346320"/>
            </a:xfrm>
            <a:prstGeom prst="rect">
              <a:avLst/>
            </a:prstGeom>
          </p:spPr>
          <p:txBody>
            <a:bodyPr lIns="90000" tIns="45000" rIns="90000" bIns="45000"/>
            <a:lstStyle/>
            <a:p>
              <a:r>
                <a:rPr lang="en-US" dirty="0">
                  <a:latin typeface="Arial"/>
                </a:rPr>
                <a:t>These lines are ~50 </a:t>
              </a:r>
              <a:r>
                <a:rPr lang="en-US" dirty="0" err="1">
                  <a:latin typeface="Arial"/>
                </a:rPr>
                <a:t>eV</a:t>
              </a:r>
              <a:r>
                <a:rPr lang="en-US" dirty="0">
                  <a:latin typeface="Arial"/>
                </a:rPr>
                <a:t> apart</a:t>
              </a:r>
              <a:endParaRPr dirty="0"/>
            </a:p>
          </p:txBody>
        </p:sp>
        <p:sp>
          <p:nvSpPr>
            <p:cNvPr id="15" name="TextShape 9"/>
            <p:cNvSpPr txBox="1"/>
            <p:nvPr/>
          </p:nvSpPr>
          <p:spPr>
            <a:xfrm>
              <a:off x="4968720" y="6077160"/>
              <a:ext cx="426240" cy="232200"/>
            </a:xfrm>
            <a:prstGeom prst="rect">
              <a:avLst/>
            </a:prstGeom>
          </p:spPr>
          <p:txBody>
            <a:bodyPr lIns="90000" tIns="45000" rIns="90000" bIns="45000"/>
            <a:lstStyle/>
            <a:p>
              <a:r>
                <a:rPr lang="en-US" sz="1000">
                  <a:latin typeface="Arial"/>
                </a:rPr>
                <a:t>30.0</a:t>
              </a:r>
              <a:endParaRPr/>
            </a:p>
          </p:txBody>
        </p:sp>
        <p:sp>
          <p:nvSpPr>
            <p:cNvPr id="16" name="TextShape 10"/>
            <p:cNvSpPr txBox="1"/>
            <p:nvPr/>
          </p:nvSpPr>
          <p:spPr>
            <a:xfrm>
              <a:off x="6035040" y="6077160"/>
              <a:ext cx="426240" cy="232200"/>
            </a:xfrm>
            <a:prstGeom prst="rect">
              <a:avLst/>
            </a:prstGeom>
          </p:spPr>
          <p:txBody>
            <a:bodyPr lIns="90000" tIns="45000" rIns="90000" bIns="45000"/>
            <a:lstStyle/>
            <a:p>
              <a:r>
                <a:rPr lang="en-US" sz="1000">
                  <a:latin typeface="Arial"/>
                </a:rPr>
                <a:t>30.2</a:t>
              </a:r>
              <a:endParaRPr/>
            </a:p>
          </p:txBody>
        </p:sp>
        <p:sp>
          <p:nvSpPr>
            <p:cNvPr id="17" name="TextShape 11"/>
            <p:cNvSpPr txBox="1"/>
            <p:nvPr/>
          </p:nvSpPr>
          <p:spPr>
            <a:xfrm>
              <a:off x="7223760" y="6077160"/>
              <a:ext cx="426240" cy="232200"/>
            </a:xfrm>
            <a:prstGeom prst="rect">
              <a:avLst/>
            </a:prstGeom>
          </p:spPr>
          <p:txBody>
            <a:bodyPr lIns="90000" tIns="45000" rIns="90000" bIns="45000"/>
            <a:lstStyle/>
            <a:p>
              <a:r>
                <a:rPr lang="en-US" sz="1000">
                  <a:latin typeface="Arial"/>
                </a:rPr>
                <a:t>30.4</a:t>
              </a:r>
              <a:endParaRPr/>
            </a:p>
          </p:txBody>
        </p:sp>
        <p:sp>
          <p:nvSpPr>
            <p:cNvPr id="18" name="TextShape 12"/>
            <p:cNvSpPr txBox="1"/>
            <p:nvPr/>
          </p:nvSpPr>
          <p:spPr>
            <a:xfrm>
              <a:off x="3780000" y="6077160"/>
              <a:ext cx="426240" cy="232200"/>
            </a:xfrm>
            <a:prstGeom prst="rect">
              <a:avLst/>
            </a:prstGeom>
          </p:spPr>
          <p:txBody>
            <a:bodyPr lIns="90000" tIns="45000" rIns="90000" bIns="45000"/>
            <a:lstStyle/>
            <a:p>
              <a:r>
                <a:rPr lang="en-US" sz="1000">
                  <a:latin typeface="Arial"/>
                </a:rPr>
                <a:t>29.8</a:t>
              </a:r>
              <a:endParaRPr/>
            </a:p>
          </p:txBody>
        </p:sp>
        <p:sp>
          <p:nvSpPr>
            <p:cNvPr id="19" name="TextShape 13"/>
            <p:cNvSpPr txBox="1"/>
            <p:nvPr/>
          </p:nvSpPr>
          <p:spPr>
            <a:xfrm>
              <a:off x="8321040" y="6077160"/>
              <a:ext cx="426240" cy="232200"/>
            </a:xfrm>
            <a:prstGeom prst="rect">
              <a:avLst/>
            </a:prstGeom>
          </p:spPr>
          <p:txBody>
            <a:bodyPr lIns="90000" tIns="45000" rIns="90000" bIns="45000"/>
            <a:lstStyle/>
            <a:p>
              <a:r>
                <a:rPr lang="en-US" sz="1000">
                  <a:latin typeface="Arial"/>
                </a:rPr>
                <a:t>30.6</a:t>
              </a:r>
              <a:endParaRPr/>
            </a:p>
          </p:txBody>
        </p:sp>
      </p:grp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85420" y="822960"/>
            <a:ext cx="4572000" cy="33559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3107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76168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Why is this so important?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28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1397000"/>
            <a:ext cx="6692899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/>
              <a:t>Source is transparent to microwaves: can make it as big as necessary. </a:t>
            </a:r>
          </a:p>
          <a:p>
            <a:r>
              <a:rPr lang="en-US" dirty="0" smtClean="0"/>
              <a:t> 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Whole spectrum is recorded at once, not point-by-point.</a:t>
            </a:r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Excellent resolution should be obtainable.</a:t>
            </a:r>
          </a:p>
          <a:p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An atomic source of T (rather than molecular T</a:t>
            </a:r>
            <a:r>
              <a:rPr lang="en-US" baseline="-25000" dirty="0" smtClean="0"/>
              <a:t>2</a:t>
            </a:r>
            <a:r>
              <a:rPr lang="en-US" dirty="0" smtClean="0"/>
              <a:t>) may be possible. Eliminates the final-state theory input.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541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76168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Next: a tritium experiment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29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1397000"/>
            <a:ext cx="66928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Fill a volume with tritium gas at low pressure</a:t>
            </a:r>
          </a:p>
          <a:p>
            <a:endParaRPr lang="en-US" dirty="0"/>
          </a:p>
          <a:p>
            <a:r>
              <a:rPr lang="en-US" dirty="0" smtClean="0"/>
              <a:t>Instrument with antennas and receivers</a:t>
            </a:r>
          </a:p>
          <a:p>
            <a:endParaRPr lang="en-US" dirty="0"/>
          </a:p>
          <a:p>
            <a:r>
              <a:rPr lang="en-US" dirty="0" smtClean="0"/>
              <a:t>Apply uniform magnetic field</a:t>
            </a:r>
          </a:p>
          <a:p>
            <a:endParaRPr lang="en-US" dirty="0"/>
          </a:p>
          <a:p>
            <a:r>
              <a:rPr lang="en-US" dirty="0" smtClean="0"/>
              <a:t>Measure the spectrum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251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2063750"/>
            <a:ext cx="896461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itle 3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028382"/>
          </a:xfrm>
        </p:spPr>
        <p:txBody>
          <a:bodyPr/>
          <a:lstStyle/>
          <a:p>
            <a:pPr algn="l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 Neutrino mass from Beta Spectra</a:t>
            </a:r>
          </a:p>
        </p:txBody>
      </p:sp>
      <p:sp>
        <p:nvSpPr>
          <p:cNvPr id="17412" name="TextBox 8"/>
          <p:cNvSpPr txBox="1">
            <a:spLocks noChangeArrowheads="1"/>
          </p:cNvSpPr>
          <p:nvPr/>
        </p:nvSpPr>
        <p:spPr bwMode="auto">
          <a:xfrm>
            <a:off x="6959600" y="3098800"/>
            <a:ext cx="2066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/>
              <a:t>neutrino masses</a:t>
            </a:r>
          </a:p>
        </p:txBody>
      </p:sp>
      <p:sp>
        <p:nvSpPr>
          <p:cNvPr id="17413" name="TextBox 10"/>
          <p:cNvSpPr txBox="1">
            <a:spLocks noChangeArrowheads="1"/>
          </p:cNvSpPr>
          <p:nvPr/>
        </p:nvSpPr>
        <p:spPr bwMode="auto">
          <a:xfrm>
            <a:off x="5740400" y="3086100"/>
            <a:ext cx="925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/>
              <a:t>mixing</a:t>
            </a:r>
          </a:p>
        </p:txBody>
      </p:sp>
      <p:cxnSp>
        <p:nvCxnSpPr>
          <p:cNvPr id="17414" name="Straight Arrow Connector 13"/>
          <p:cNvCxnSpPr>
            <a:cxnSpLocks noChangeShapeType="1"/>
          </p:cNvCxnSpPr>
          <p:nvPr/>
        </p:nvCxnSpPr>
        <p:spPr bwMode="auto">
          <a:xfrm rot="5400000" flipH="1" flipV="1">
            <a:off x="6416675" y="2695575"/>
            <a:ext cx="431800" cy="3492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5" name="Straight Arrow Connector 14"/>
          <p:cNvCxnSpPr>
            <a:cxnSpLocks noChangeShapeType="1"/>
          </p:cNvCxnSpPr>
          <p:nvPr/>
        </p:nvCxnSpPr>
        <p:spPr bwMode="auto">
          <a:xfrm rot="5400000" flipH="1" flipV="1">
            <a:off x="8134350" y="2724150"/>
            <a:ext cx="457200" cy="2413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16" name="TextBox 15"/>
          <p:cNvSpPr txBox="1">
            <a:spLocks noChangeArrowheads="1"/>
          </p:cNvSpPr>
          <p:nvPr/>
        </p:nvSpPr>
        <p:spPr bwMode="auto">
          <a:xfrm>
            <a:off x="444500" y="1397000"/>
            <a:ext cx="2684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With flavor mixing</a:t>
            </a:r>
            <a:r>
              <a:rPr lang="en-US" sz="2000"/>
              <a:t>:</a:t>
            </a:r>
          </a:p>
        </p:txBody>
      </p:sp>
      <p:grpSp>
        <p:nvGrpSpPr>
          <p:cNvPr id="17417" name="Group 29"/>
          <p:cNvGrpSpPr>
            <a:grpSpLocks/>
          </p:cNvGrpSpPr>
          <p:nvPr/>
        </p:nvGrpSpPr>
        <p:grpSpPr bwMode="auto">
          <a:xfrm>
            <a:off x="781050" y="2825750"/>
            <a:ext cx="4076700" cy="1219200"/>
            <a:chOff x="273050" y="3448049"/>
            <a:chExt cx="4077294" cy="1219261"/>
          </a:xfrm>
        </p:grpSpPr>
        <p:sp>
          <p:nvSpPr>
            <p:cNvPr id="17423" name="TextBox 9"/>
            <p:cNvSpPr txBox="1">
              <a:spLocks noChangeArrowheads="1"/>
            </p:cNvSpPr>
            <p:nvPr/>
          </p:nvSpPr>
          <p:spPr bwMode="auto">
            <a:xfrm>
              <a:off x="520700" y="4267200"/>
              <a:ext cx="202336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/>
                <a:t>from oscillations</a:t>
              </a:r>
            </a:p>
          </p:txBody>
        </p:sp>
        <p:pic>
          <p:nvPicPr>
            <p:cNvPr id="17424" name="Picture 2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050" y="3448049"/>
              <a:ext cx="2497792" cy="5588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25" name="TextBox 22"/>
            <p:cNvSpPr txBox="1">
              <a:spLocks noChangeArrowheads="1"/>
            </p:cNvSpPr>
            <p:nvPr/>
          </p:nvSpPr>
          <p:spPr bwMode="auto">
            <a:xfrm>
              <a:off x="2882900" y="4267200"/>
              <a:ext cx="146744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/>
                <a:t>mass scale</a:t>
              </a:r>
            </a:p>
          </p:txBody>
        </p:sp>
        <p:cxnSp>
          <p:nvCxnSpPr>
            <p:cNvPr id="17426" name="Straight Arrow Connector 23"/>
            <p:cNvCxnSpPr>
              <a:cxnSpLocks noChangeShapeType="1"/>
            </p:cNvCxnSpPr>
            <p:nvPr/>
          </p:nvCxnSpPr>
          <p:spPr bwMode="auto">
            <a:xfrm rot="5400000" flipH="1" flipV="1">
              <a:off x="1333500" y="4000500"/>
              <a:ext cx="381000" cy="2032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27" name="Straight Arrow Connector 25"/>
            <p:cNvCxnSpPr>
              <a:cxnSpLocks noChangeShapeType="1"/>
            </p:cNvCxnSpPr>
            <p:nvPr/>
          </p:nvCxnSpPr>
          <p:spPr bwMode="auto">
            <a:xfrm rot="10800000">
              <a:off x="2679701" y="3937001"/>
              <a:ext cx="428949" cy="301949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7418" name="Slide Number Placeholder 1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E1707CD-0197-F747-81B9-F84B982383FE}" type="slidenum">
              <a:rPr lang="en-US" sz="1400"/>
              <a:pPr/>
              <a:t>3</a:t>
            </a:fld>
            <a:endParaRPr lang="en-US" sz="1400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3941763"/>
            <a:ext cx="6567488" cy="291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20" name="Group 8"/>
          <p:cNvGrpSpPr>
            <a:grpSpLocks/>
          </p:cNvGrpSpPr>
          <p:nvPr/>
        </p:nvGrpSpPr>
        <p:grpSpPr bwMode="auto">
          <a:xfrm>
            <a:off x="6578600" y="177800"/>
            <a:ext cx="2362200" cy="1828800"/>
            <a:chOff x="4032" y="336"/>
            <a:chExt cx="1488" cy="1152"/>
          </a:xfrm>
        </p:grpSpPr>
        <p:sp>
          <p:nvSpPr>
            <p:cNvPr id="17421" name="Rectangle 9"/>
            <p:cNvSpPr>
              <a:spLocks noChangeArrowheads="1"/>
            </p:cNvSpPr>
            <p:nvPr/>
          </p:nvSpPr>
          <p:spPr bwMode="auto">
            <a:xfrm>
              <a:off x="4032" y="336"/>
              <a:ext cx="1488" cy="115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7422" name="Picture 10" descr="betadecay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480"/>
              <a:ext cx="1132" cy="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39737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12998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D1282E"/>
                </a:solidFill>
                <a:latin typeface="Arial"/>
                <a:cs typeface="Arial"/>
              </a:rPr>
              <a:t>Project 8 sensitivity</a:t>
            </a:r>
            <a:br>
              <a:rPr lang="en-US" sz="2800" dirty="0">
                <a:solidFill>
                  <a:srgbClr val="D1282E"/>
                </a:solidFill>
                <a:latin typeface="Arial"/>
                <a:cs typeface="Arial"/>
              </a:rPr>
            </a:br>
            <a:endParaRPr lang="en-US" sz="2800" dirty="0">
              <a:solidFill>
                <a:srgbClr val="D1282E"/>
              </a:solidFill>
              <a:latin typeface="Arial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435600" y="1993900"/>
            <a:ext cx="2214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/>
              <a:t>and OPTIMISTIC</a:t>
            </a:r>
            <a:endParaRPr lang="en-US" sz="2000" i="1" dirty="0"/>
          </a:p>
        </p:txBody>
      </p:sp>
      <p:pic>
        <p:nvPicPr>
          <p:cNvPr id="5" name="Picture 4" descr="p8sensitivity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977900"/>
            <a:ext cx="88900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94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8sensitivity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977900"/>
            <a:ext cx="8890000" cy="58293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12998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D1282E"/>
                </a:solidFill>
                <a:latin typeface="Arial"/>
                <a:cs typeface="Arial"/>
              </a:rPr>
              <a:t>Project 8 sensitivity</a:t>
            </a:r>
            <a:br>
              <a:rPr lang="en-US" sz="2800" dirty="0">
                <a:solidFill>
                  <a:srgbClr val="D1282E"/>
                </a:solidFill>
                <a:latin typeface="Arial"/>
                <a:cs typeface="Arial"/>
              </a:rPr>
            </a:br>
            <a:endParaRPr lang="en-US" sz="2800" dirty="0">
              <a:solidFill>
                <a:srgbClr val="D1282E"/>
              </a:solidFill>
              <a:latin typeface="Arial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435600" y="2286000"/>
            <a:ext cx="2293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Existing mass limit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19600" y="4940300"/>
            <a:ext cx="3454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Normal </a:t>
            </a:r>
            <a:r>
              <a:rPr lang="en-US" sz="2000" dirty="0" err="1" smtClean="0">
                <a:solidFill>
                  <a:srgbClr val="0000FF"/>
                </a:solidFill>
              </a:rPr>
              <a:t>vs</a:t>
            </a:r>
            <a:r>
              <a:rPr lang="en-US" sz="2000" dirty="0" smtClean="0">
                <a:solidFill>
                  <a:srgbClr val="0000FF"/>
                </a:solidFill>
              </a:rPr>
              <a:t> inverted hierarchy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4900" y="5499100"/>
            <a:ext cx="2821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Current system volume</a:t>
            </a:r>
            <a:endParaRPr lang="en-US" sz="2000" dirty="0">
              <a:solidFill>
                <a:srgbClr val="0000FF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028700" y="1143000"/>
            <a:ext cx="0" cy="488950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1079500" y="4864100"/>
            <a:ext cx="927100" cy="6985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797800" y="5168900"/>
            <a:ext cx="457200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747000" y="2527300"/>
            <a:ext cx="457200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7574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115300" cy="91408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Is an atomic source feasible?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660400" y="1168400"/>
            <a:ext cx="7975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Must reject molecules to 10</a:t>
            </a:r>
            <a:r>
              <a:rPr lang="en-US" sz="2000" baseline="30000" dirty="0" smtClean="0"/>
              <a:t>-5</a:t>
            </a:r>
            <a:r>
              <a:rPr lang="en-US" sz="2000" dirty="0" smtClean="0"/>
              <a:t> (endpoint is 8 </a:t>
            </a:r>
            <a:r>
              <a:rPr lang="en-US" sz="2000" dirty="0" err="1" smtClean="0"/>
              <a:t>eV</a:t>
            </a:r>
            <a:r>
              <a:rPr lang="en-US" sz="2000" dirty="0" smtClean="0"/>
              <a:t> higher)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Produce T in RF discharge: 90:10 T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:T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Cool to </a:t>
            </a:r>
            <a:r>
              <a:rPr lang="en-US" sz="2000" dirty="0" smtClean="0"/>
              <a:t>~10 </a:t>
            </a:r>
            <a:r>
              <a:rPr lang="en-US" sz="2000" dirty="0" smtClean="0"/>
              <a:t>K in </a:t>
            </a:r>
            <a:r>
              <a:rPr lang="en-US" sz="2000" dirty="0" smtClean="0"/>
              <a:t>PTFE tube (</a:t>
            </a:r>
            <a:r>
              <a:rPr lang="en-US" sz="2000" dirty="0" err="1" smtClean="0"/>
              <a:t>Silvera</a:t>
            </a:r>
            <a:r>
              <a:rPr lang="en-US" sz="2000" dirty="0" smtClean="0"/>
              <a:t> method).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State select.</a:t>
            </a: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Inject into trap, trap low-</a:t>
            </a:r>
            <a:r>
              <a:rPr lang="en-US" sz="2000" dirty="0" smtClean="0"/>
              <a:t>field-seeking </a:t>
            </a:r>
            <a:r>
              <a:rPr lang="en-US" sz="2000" dirty="0" smtClean="0"/>
              <a:t>polarization.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Trap and cool to ~1 K by scattering from 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He.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Trap in same magnetic field configuration that is trapping the electrons: </a:t>
            </a:r>
            <a:r>
              <a:rPr lang="en-US" sz="2000" dirty="0" smtClean="0"/>
              <a:t>‘bathtub’ </a:t>
            </a:r>
            <a:r>
              <a:rPr lang="en-US" sz="2000" dirty="0" smtClean="0"/>
              <a:t>axial trap + added barrel conductors.  High fields are essential: complicated SC magnet.  5T ~ 3.1 K.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Neither T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 nor 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He are trapped magnetically.</a:t>
            </a:r>
          </a:p>
          <a:p>
            <a:endParaRPr lang="en-US" sz="2000" dirty="0"/>
          </a:p>
          <a:p>
            <a:r>
              <a:rPr lang="en-US" sz="2000" dirty="0" smtClean="0"/>
              <a:t>Surprisingly, all of this looks sort of feasible, </a:t>
            </a:r>
            <a:r>
              <a:rPr lang="en-US" sz="2000" dirty="0" smtClean="0"/>
              <a:t>although not </a:t>
            </a:r>
            <a:r>
              <a:rPr lang="en-US" sz="2000" dirty="0" smtClean="0"/>
              <a:t>easy.</a:t>
            </a:r>
          </a:p>
          <a:p>
            <a:endParaRPr lang="en-US" sz="2000" dirty="0"/>
          </a:p>
          <a:p>
            <a:r>
              <a:rPr lang="en-US" sz="2000" dirty="0" smtClean="0"/>
              <a:t>The statistical accuracy alone doesn’t convey the added confidence an atomic source would give.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83590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Magnetic configuration of trap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92200" y="1574800"/>
            <a:ext cx="73279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Solenoidal</a:t>
            </a:r>
            <a:r>
              <a:rPr lang="en-US" dirty="0" smtClean="0">
                <a:solidFill>
                  <a:srgbClr val="FF0000"/>
                </a:solidFill>
              </a:rPr>
              <a:t> uniform field </a:t>
            </a:r>
            <a:r>
              <a:rPr lang="en-US" dirty="0" smtClean="0"/>
              <a:t>for electron cyclotron motion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Pinch coils </a:t>
            </a:r>
            <a:r>
              <a:rPr lang="en-US" dirty="0" smtClean="0"/>
              <a:t>to reflect electrons</a:t>
            </a:r>
          </a:p>
          <a:p>
            <a:endParaRPr lang="en-US" dirty="0"/>
          </a:p>
          <a:p>
            <a:r>
              <a:rPr lang="en-US" dirty="0" err="1">
                <a:solidFill>
                  <a:srgbClr val="FF0000"/>
                </a:solidFill>
              </a:rPr>
              <a:t>I</a:t>
            </a:r>
            <a:r>
              <a:rPr lang="en-US" dirty="0" err="1" smtClean="0">
                <a:solidFill>
                  <a:srgbClr val="FF0000"/>
                </a:solidFill>
              </a:rPr>
              <a:t>offe</a:t>
            </a:r>
            <a:r>
              <a:rPr lang="en-US" dirty="0" smtClean="0">
                <a:solidFill>
                  <a:srgbClr val="FF0000"/>
                </a:solidFill>
              </a:rPr>
              <a:t> conductors </a:t>
            </a:r>
            <a:r>
              <a:rPr lang="en-US" dirty="0" smtClean="0"/>
              <a:t>(</a:t>
            </a:r>
            <a:r>
              <a:rPr lang="en-US" dirty="0" err="1" smtClean="0"/>
              <a:t>multipole</a:t>
            </a:r>
            <a:r>
              <a:rPr lang="en-US" dirty="0" smtClean="0"/>
              <a:t> magnetic field) to reflect radially moving atoms.</a:t>
            </a:r>
          </a:p>
          <a:p>
            <a:endParaRPr lang="en-US" dirty="0"/>
          </a:p>
          <a:p>
            <a:r>
              <a:rPr lang="en-US" dirty="0" smtClean="0"/>
              <a:t>The ALPHA </a:t>
            </a:r>
            <a:r>
              <a:rPr lang="en-US" dirty="0" err="1" smtClean="0"/>
              <a:t>antihydrogen</a:t>
            </a:r>
            <a:r>
              <a:rPr lang="en-US" dirty="0" smtClean="0"/>
              <a:t> trap parameters:</a:t>
            </a:r>
          </a:p>
          <a:p>
            <a:r>
              <a:rPr lang="en-US" dirty="0" smtClean="0"/>
              <a:t>	Magnetic well depth 0.54 K (50 </a:t>
            </a:r>
            <a:r>
              <a:rPr lang="el-GR" dirty="0" smtClean="0"/>
              <a:t>μ</a:t>
            </a:r>
            <a:r>
              <a:rPr lang="en-US" dirty="0" err="1" smtClean="0"/>
              <a:t>eV</a:t>
            </a:r>
            <a:r>
              <a:rPr lang="en-US" dirty="0" smtClean="0"/>
              <a:t>)</a:t>
            </a:r>
          </a:p>
          <a:p>
            <a:r>
              <a:rPr lang="en-US" dirty="0" smtClean="0"/>
              <a:t>	Trap density initially ~10</a:t>
            </a:r>
            <a:r>
              <a:rPr lang="en-US" baseline="30000" dirty="0" smtClean="0"/>
              <a:t>7</a:t>
            </a:r>
            <a:r>
              <a:rPr lang="en-US" dirty="0" smtClean="0"/>
              <a:t> cm</a:t>
            </a:r>
            <a:r>
              <a:rPr lang="en-US" baseline="30000" dirty="0" smtClean="0"/>
              <a:t>-3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Trap lifetime ~ 1000 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478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618"/>
            <a:ext cx="6223000" cy="85058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An early H trap (AT&amp;T, MIT)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232400" y="6261100"/>
            <a:ext cx="3568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Hess et al. PRL 59, 672 [1987]</a:t>
            </a:r>
            <a:endParaRPr lang="en-US" sz="1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092200"/>
            <a:ext cx="5829300" cy="22864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378200"/>
            <a:ext cx="3975100" cy="3187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52900" y="3644900"/>
            <a:ext cx="192953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 x 10</a:t>
            </a:r>
            <a:r>
              <a:rPr lang="en-US" baseline="30000" dirty="0" smtClean="0"/>
              <a:t>12</a:t>
            </a:r>
            <a:r>
              <a:rPr lang="en-US" dirty="0" smtClean="0"/>
              <a:t> cm</a:t>
            </a:r>
            <a:r>
              <a:rPr lang="en-US" baseline="30000" dirty="0" smtClean="0"/>
              <a:t>-3</a:t>
            </a:r>
            <a:endParaRPr lang="en-US" dirty="0" smtClean="0"/>
          </a:p>
          <a:p>
            <a:r>
              <a:rPr lang="en-US" dirty="0" smtClean="0"/>
              <a:t>40 </a:t>
            </a:r>
            <a:r>
              <a:rPr lang="en-US" dirty="0" err="1" smtClean="0"/>
              <a:t>mK</a:t>
            </a:r>
            <a:endParaRPr lang="en-US" dirty="0" smtClean="0"/>
          </a:p>
          <a:p>
            <a:r>
              <a:rPr lang="en-US" dirty="0" smtClean="0"/>
              <a:t>400 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216400" y="5257800"/>
            <a:ext cx="3600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Effect of dipolar spin flips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3911600" y="5715000"/>
            <a:ext cx="723900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3924300" y="5702300"/>
            <a:ext cx="736600" cy="3937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86291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r>
              <a:rPr lang="en-US" dirty="0" smtClean="0"/>
              <a:t>ALPHA’s </a:t>
            </a:r>
            <a:r>
              <a:rPr lang="en-US" dirty="0" err="1" smtClean="0"/>
              <a:t>antihydrogen</a:t>
            </a:r>
            <a:r>
              <a:rPr lang="en-US" dirty="0" smtClean="0"/>
              <a:t> trap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56369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6700" y="6515100"/>
            <a:ext cx="7221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ALPHA Collaboration: Nature Phys.7:558-</a:t>
            </a:r>
            <a:r>
              <a:rPr lang="en-US" sz="1800" dirty="0" smtClean="0">
                <a:solidFill>
                  <a:srgbClr val="0000FF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564,2011; </a:t>
            </a:r>
            <a:r>
              <a:rPr lang="en-US" sz="1800" dirty="0" err="1" smtClean="0">
                <a:solidFill>
                  <a:srgbClr val="0000FF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arXiv</a:t>
            </a:r>
            <a:r>
              <a:rPr lang="en-US" sz="1800" dirty="0" smtClean="0">
                <a:solidFill>
                  <a:srgbClr val="0000FF"/>
                </a:solidFill>
                <a:latin typeface="Arial" pitchFamily="-110" charset="0"/>
                <a:ea typeface="ＭＳ Ｐゴシック" pitchFamily="-110" charset="-128"/>
                <a:cs typeface="ＭＳ Ｐゴシック" pitchFamily="-110" charset="-128"/>
              </a:rPr>
              <a:t> 1104.4982 </a:t>
            </a:r>
            <a:endParaRPr lang="en-US" sz="1800" dirty="0">
              <a:solidFill>
                <a:srgbClr val="0000FF"/>
              </a:solidFill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87106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73628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Project 8: a phased approach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8600"/>
            <a:ext cx="8978900" cy="1837542"/>
          </a:xfrm>
          <a:prstGeom prst="rect">
            <a:avLst/>
          </a:prstGeom>
        </p:spPr>
      </p:pic>
      <p:pic>
        <p:nvPicPr>
          <p:cNvPr id="6" name="Picture 5" descr="Normal_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824" y="3276600"/>
            <a:ext cx="2605476" cy="1828800"/>
          </a:xfrm>
          <a:prstGeom prst="rect">
            <a:avLst/>
          </a:prstGeom>
        </p:spPr>
      </p:pic>
      <p:pic>
        <p:nvPicPr>
          <p:cNvPr id="7" name="Picture 6" descr="Inverte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876800"/>
            <a:ext cx="2590800" cy="18184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3398140"/>
            <a:ext cx="1981200" cy="20120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8000" y="3340100"/>
            <a:ext cx="2413000" cy="319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76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betaMsum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520700"/>
            <a:ext cx="5943600" cy="5803900"/>
          </a:xfrm>
          <a:prstGeom prst="rect">
            <a:avLst/>
          </a:prstGeom>
        </p:spPr>
      </p:pic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165100" y="152400"/>
            <a:ext cx="1612900" cy="1066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Mass Range Accessible</a:t>
            </a:r>
          </a:p>
        </p:txBody>
      </p:sp>
      <p:grpSp>
        <p:nvGrpSpPr>
          <p:cNvPr id="38916" name="Group 4"/>
          <p:cNvGrpSpPr>
            <a:grpSpLocks/>
          </p:cNvGrpSpPr>
          <p:nvPr/>
        </p:nvGrpSpPr>
        <p:grpSpPr bwMode="auto">
          <a:xfrm>
            <a:off x="6930231" y="635000"/>
            <a:ext cx="1227138" cy="4991100"/>
            <a:chOff x="4696" y="432"/>
            <a:chExt cx="773" cy="3144"/>
          </a:xfrm>
        </p:grpSpPr>
        <p:sp>
          <p:nvSpPr>
            <p:cNvPr id="38927" name="Line 5"/>
            <p:cNvSpPr>
              <a:spLocks noChangeShapeType="1"/>
            </p:cNvSpPr>
            <p:nvPr/>
          </p:nvSpPr>
          <p:spPr bwMode="auto">
            <a:xfrm>
              <a:off x="4696" y="432"/>
              <a:ext cx="0" cy="3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928" name="Text Box 6"/>
            <p:cNvSpPr txBox="1">
              <a:spLocks noChangeArrowheads="1"/>
            </p:cNvSpPr>
            <p:nvPr/>
          </p:nvSpPr>
          <p:spPr bwMode="auto">
            <a:xfrm>
              <a:off x="4704" y="1839"/>
              <a:ext cx="765" cy="634"/>
            </a:xfrm>
            <a:prstGeom prst="rect">
              <a:avLst/>
            </a:prstGeom>
            <a:solidFill>
              <a:srgbClr val="FFC0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dirty="0">
                  <a:solidFill>
                    <a:prstClr val="black"/>
                  </a:solidFill>
                </a:rPr>
                <a:t>Present</a:t>
              </a:r>
            </a:p>
            <a:p>
              <a:r>
                <a:rPr lang="en-US" sz="2000" dirty="0">
                  <a:solidFill>
                    <a:prstClr val="black"/>
                  </a:solidFill>
                </a:rPr>
                <a:t>Lab Limit</a:t>
              </a:r>
            </a:p>
            <a:p>
              <a:r>
                <a:rPr lang="en-US" sz="2000" dirty="0">
                  <a:solidFill>
                    <a:prstClr val="black"/>
                  </a:solidFill>
                </a:rPr>
                <a:t>1</a:t>
              </a:r>
              <a:r>
                <a:rPr lang="en-US" sz="2000" dirty="0" smtClean="0">
                  <a:solidFill>
                    <a:prstClr val="black"/>
                  </a:solidFill>
                </a:rPr>
                <a:t>.8 </a:t>
              </a:r>
              <a:r>
                <a:rPr lang="en-US" sz="2000" dirty="0" err="1">
                  <a:solidFill>
                    <a:prstClr val="black"/>
                  </a:solidFill>
                </a:rPr>
                <a:t>eV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</p:grpSp>
      <p:sp>
        <p:nvSpPr>
          <p:cNvPr id="38923" name="Line 11"/>
          <p:cNvSpPr>
            <a:spLocks noChangeShapeType="1"/>
          </p:cNvSpPr>
          <p:nvPr/>
        </p:nvSpPr>
        <p:spPr bwMode="auto">
          <a:xfrm>
            <a:off x="-1308348" y="1295400"/>
            <a:ext cx="0" cy="40767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1805" name="Rectangle 13"/>
          <p:cNvSpPr>
            <a:spLocks noChangeArrowheads="1"/>
          </p:cNvSpPr>
          <p:nvPr/>
        </p:nvSpPr>
        <p:spPr bwMode="auto">
          <a:xfrm>
            <a:off x="4025899" y="647700"/>
            <a:ext cx="1268413" cy="4991100"/>
          </a:xfrm>
          <a:prstGeom prst="rect">
            <a:avLst/>
          </a:prstGeom>
          <a:solidFill>
            <a:srgbClr val="FF9197">
              <a:alpha val="5607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5294313" y="647700"/>
            <a:ext cx="1638300" cy="4991100"/>
            <a:chOff x="3656" y="808"/>
            <a:chExt cx="1032" cy="2536"/>
          </a:xfrm>
        </p:grpSpPr>
        <p:sp>
          <p:nvSpPr>
            <p:cNvPr id="38921" name="Rectangle 15"/>
            <p:cNvSpPr>
              <a:spLocks noChangeArrowheads="1"/>
            </p:cNvSpPr>
            <p:nvPr/>
          </p:nvSpPr>
          <p:spPr bwMode="auto">
            <a:xfrm>
              <a:off x="3656" y="808"/>
              <a:ext cx="1032" cy="2536"/>
            </a:xfrm>
            <a:prstGeom prst="rect">
              <a:avLst/>
            </a:prstGeom>
            <a:gradFill rotWithShape="0">
              <a:gsLst>
                <a:gs pos="0">
                  <a:srgbClr val="FFFF66">
                    <a:alpha val="56000"/>
                  </a:srgbClr>
                </a:gs>
                <a:gs pos="100000">
                  <a:srgbClr val="76762F">
                    <a:alpha val="53000"/>
                  </a:srgbClr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000" dirty="0" smtClean="0">
                <a:solidFill>
                  <a:prstClr val="black"/>
                </a:solidFill>
              </a:endParaRPr>
            </a:p>
            <a:p>
              <a:pPr algn="ctr"/>
              <a:endParaRPr lang="en-US" sz="2000" dirty="0">
                <a:solidFill>
                  <a:prstClr val="black"/>
                </a:solidFill>
              </a:endParaRPr>
            </a:p>
            <a:p>
              <a:pPr algn="ctr"/>
              <a:r>
                <a:rPr lang="en-US" sz="2000" dirty="0" smtClean="0">
                  <a:solidFill>
                    <a:prstClr val="black"/>
                  </a:solidFill>
                </a:rPr>
                <a:t>starting</a:t>
              </a:r>
            </a:p>
            <a:p>
              <a:pPr algn="ctr"/>
              <a:r>
                <a:rPr lang="en-US" sz="2000" dirty="0" smtClean="0">
                  <a:solidFill>
                    <a:prstClr val="black"/>
                  </a:solidFill>
                </a:rPr>
                <a:t>2016</a:t>
              </a:r>
              <a:endParaRPr lang="en-US" sz="2000" dirty="0">
                <a:solidFill>
                  <a:prstClr val="black"/>
                </a:solidFill>
              </a:endParaRPr>
            </a:p>
          </p:txBody>
        </p:sp>
        <p:sp>
          <p:nvSpPr>
            <p:cNvPr id="38922" name="Text Box 16"/>
            <p:cNvSpPr txBox="1">
              <a:spLocks noChangeArrowheads="1"/>
            </p:cNvSpPr>
            <p:nvPr/>
          </p:nvSpPr>
          <p:spPr bwMode="auto">
            <a:xfrm>
              <a:off x="3830" y="916"/>
              <a:ext cx="70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>
                  <a:solidFill>
                    <a:prstClr val="black"/>
                  </a:solidFill>
                </a:rPr>
                <a:t>KATRIN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37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735401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1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1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80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77082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Neutrino Mass Limits from Beta decay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38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4" name="Picture 3" descr="mbeta_moor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0" y="1003300"/>
            <a:ext cx="8039100" cy="538468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536700" y="3860800"/>
            <a:ext cx="6210300" cy="461665"/>
            <a:chOff x="1536700" y="3860800"/>
            <a:chExt cx="6210300" cy="461665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536700" y="4279900"/>
              <a:ext cx="6210300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4445000" y="3860800"/>
              <a:ext cx="12904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KATRIN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97887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752600"/>
            <a:ext cx="7620000" cy="4851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Direct mass measurements are largely model independent: 	</a:t>
            </a:r>
          </a:p>
          <a:p>
            <a:pPr lvl="1"/>
            <a:r>
              <a:rPr lang="en-US" dirty="0" err="1" smtClean="0"/>
              <a:t>Majorana</a:t>
            </a:r>
            <a:r>
              <a:rPr lang="en-US" dirty="0" smtClean="0"/>
              <a:t> or Dirac</a:t>
            </a:r>
          </a:p>
          <a:p>
            <a:pPr lvl="1"/>
            <a:r>
              <a:rPr lang="en-US" dirty="0" smtClean="0"/>
              <a:t>No nuclear matrix elements</a:t>
            </a:r>
          </a:p>
          <a:p>
            <a:pPr lvl="1"/>
            <a:r>
              <a:rPr lang="en-US" dirty="0" smtClean="0"/>
              <a:t>No complex phases</a:t>
            </a:r>
          </a:p>
          <a:p>
            <a:pPr lvl="1"/>
            <a:r>
              <a:rPr lang="en-US" dirty="0" smtClean="0"/>
              <a:t>No cosmological degrees of freedom</a:t>
            </a:r>
          </a:p>
          <a:p>
            <a:r>
              <a:rPr lang="en-US" dirty="0" smtClean="0"/>
              <a:t>One experiment in construction (KATRIN);  2016 start.</a:t>
            </a:r>
          </a:p>
          <a:p>
            <a:r>
              <a:rPr lang="en-US" dirty="0" smtClean="0"/>
              <a:t>Five</a:t>
            </a:r>
            <a:r>
              <a:rPr lang="en-US" dirty="0" smtClean="0"/>
              <a:t> </a:t>
            </a:r>
            <a:r>
              <a:rPr lang="en-US" dirty="0" smtClean="0"/>
              <a:t>experiments in R&amp;D (Project 8, </a:t>
            </a:r>
            <a:r>
              <a:rPr lang="en-US" dirty="0" err="1" smtClean="0"/>
              <a:t>ECHo</a:t>
            </a:r>
            <a:r>
              <a:rPr lang="en-US" dirty="0" smtClean="0"/>
              <a:t>, </a:t>
            </a:r>
            <a:r>
              <a:rPr lang="en-US" dirty="0" err="1" smtClean="0"/>
              <a:t>HoLMES</a:t>
            </a:r>
            <a:r>
              <a:rPr lang="en-US" dirty="0" smtClean="0"/>
              <a:t>, </a:t>
            </a:r>
            <a:r>
              <a:rPr lang="en-US" dirty="0" err="1" smtClean="0"/>
              <a:t>NuMECS</a:t>
            </a:r>
            <a:r>
              <a:rPr lang="en-US" dirty="0" smtClean="0"/>
              <a:t>, </a:t>
            </a:r>
            <a:r>
              <a:rPr lang="en-US" dirty="0" smtClean="0"/>
              <a:t>PTOLEMY)</a:t>
            </a:r>
          </a:p>
          <a:p>
            <a:r>
              <a:rPr lang="en-US" dirty="0" smtClean="0"/>
              <a:t>Success of Project 8 proof-of-concept.</a:t>
            </a:r>
          </a:p>
          <a:p>
            <a:pPr lvl="1"/>
            <a:r>
              <a:rPr lang="en-US" dirty="0" smtClean="0"/>
              <a:t>New spectroscopy based on frequency</a:t>
            </a:r>
            <a:endParaRPr lang="en-US" dirty="0"/>
          </a:p>
          <a:p>
            <a:pPr lvl="1"/>
            <a:r>
              <a:rPr lang="en-US" dirty="0" smtClean="0"/>
              <a:t>First step toward frequency-based determination of neutrino </a:t>
            </a:r>
            <a:r>
              <a:rPr lang="en-US" dirty="0" smtClean="0"/>
              <a:t>mass</a:t>
            </a:r>
          </a:p>
          <a:p>
            <a:pPr lvl="1"/>
            <a:r>
              <a:rPr lang="en-US" dirty="0" smtClean="0"/>
              <a:t>Prospects for an atomic experiment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67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5418"/>
            <a:ext cx="6019800" cy="120618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Present Laboratory Limit from 2 tritium experiments: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4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7500"/>
            <a:ext cx="8953500" cy="5177310"/>
          </a:xfrm>
          <a:prstGeom prst="rect">
            <a:avLst/>
          </a:prstGeom>
        </p:spPr>
      </p:pic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6883400" y="177800"/>
            <a:ext cx="1943100" cy="120032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Together:…</a:t>
            </a:r>
          </a:p>
          <a:p>
            <a:r>
              <a:rPr lang="en-US" dirty="0"/>
              <a:t>m</a:t>
            </a:r>
            <a:r>
              <a:rPr lang="en-US" baseline="-25000" dirty="0"/>
              <a:t>v</a:t>
            </a:r>
            <a:r>
              <a:rPr lang="en-US" dirty="0"/>
              <a:t> &lt; </a:t>
            </a:r>
            <a:r>
              <a:rPr lang="en-US" dirty="0" smtClean="0"/>
              <a:t>1.8 </a:t>
            </a:r>
            <a:r>
              <a:rPr lang="en-US" dirty="0" err="1" smtClean="0"/>
              <a:t>eV</a:t>
            </a:r>
            <a:r>
              <a:rPr lang="en-US" dirty="0" smtClean="0"/>
              <a:t> (95% CL)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126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9B40-50DC-F04A-BBBB-0448946DE5FF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00500" y="2946400"/>
            <a:ext cx="8259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Fin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882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9B40-50DC-F04A-BBBB-0448946DE5FF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3136900"/>
            <a:ext cx="4533900" cy="355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200"/>
            <a:ext cx="456767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3500" y="3175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0000FF"/>
                </a:solidFill>
              </a:rPr>
              <a:t>Battye</a:t>
            </a:r>
            <a:r>
              <a:rPr lang="en-US" sz="1800" dirty="0" smtClean="0">
                <a:solidFill>
                  <a:srgbClr val="0000FF"/>
                </a:solidFill>
              </a:rPr>
              <a:t> and Moss, PRL 112, 051303 (2014)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9100" y="1308100"/>
            <a:ext cx="14542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dirty="0" smtClean="0">
                <a:solidFill>
                  <a:srgbClr val="008000"/>
                </a:solidFill>
              </a:rPr>
              <a:t>Planck</a:t>
            </a:r>
          </a:p>
          <a:p>
            <a:pPr marL="342900" indent="-342900">
              <a:buFont typeface="Wingdings" charset="2"/>
              <a:buChar char="§"/>
            </a:pPr>
            <a:r>
              <a:rPr lang="en-US" dirty="0" smtClean="0">
                <a:solidFill>
                  <a:srgbClr val="0000FF"/>
                </a:solidFill>
              </a:rPr>
              <a:t>SPT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3300" y="939800"/>
            <a:ext cx="2699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Lensing power spectrum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723900" y="4445000"/>
            <a:ext cx="1320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Shear correlation spectrum</a:t>
            </a:r>
            <a:endParaRPr lang="en-US" sz="1800" dirty="0"/>
          </a:p>
        </p:txBody>
      </p:sp>
      <p:sp>
        <p:nvSpPr>
          <p:cNvPr id="9" name="TextBox 8"/>
          <p:cNvSpPr txBox="1"/>
          <p:nvPr/>
        </p:nvSpPr>
        <p:spPr>
          <a:xfrm>
            <a:off x="723900" y="5511800"/>
            <a:ext cx="2056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dirty="0" err="1" smtClean="0">
                <a:solidFill>
                  <a:srgbClr val="0000FF"/>
                </a:solidFill>
              </a:rPr>
              <a:t>CFHTLenS</a:t>
            </a:r>
            <a:endParaRPr lang="en-US" dirty="0" smtClean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80000" y="1371600"/>
            <a:ext cx="38227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Some tensions in </a:t>
            </a:r>
            <a:r>
              <a:rPr lang="el-GR" dirty="0" smtClean="0"/>
              <a:t>Λ</a:t>
            </a:r>
            <a:r>
              <a:rPr lang="en-US" dirty="0" smtClean="0"/>
              <a:t>CDM resolved with neutrino mass: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301" y="2616200"/>
            <a:ext cx="3352800" cy="36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823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42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15299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9" y="1917700"/>
            <a:ext cx="5511801" cy="49387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1800" y="1333500"/>
            <a:ext cx="7708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600" dirty="0"/>
          </a:p>
          <a:p>
            <a:r>
              <a:rPr lang="nl-NL" sz="1600" dirty="0">
                <a:hlinkClick r:id="rId4"/>
              </a:rPr>
              <a:t>http://www.aanda.org/articles/aa/abs/2015/02/aa25435-14/aa25435-14.</a:t>
            </a:r>
            <a:r>
              <a:rPr lang="nl-NL" sz="1600" dirty="0" smtClean="0">
                <a:hlinkClick r:id="rId4"/>
              </a:rPr>
              <a:t>html</a:t>
            </a:r>
            <a:endParaRPr lang="nl-NL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829300" y="2260600"/>
            <a:ext cx="30861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Galaxy cluster data agree better with CMB when </a:t>
            </a:r>
            <a:r>
              <a:rPr lang="el-GR" dirty="0" smtClean="0">
                <a:solidFill>
                  <a:srgbClr val="0000FF"/>
                </a:solidFill>
              </a:rPr>
              <a:t>Σ</a:t>
            </a:r>
            <a:r>
              <a:rPr lang="en-US" dirty="0" smtClean="0">
                <a:solidFill>
                  <a:srgbClr val="0000FF"/>
                </a:solidFill>
              </a:rPr>
              <a:t>m</a:t>
            </a:r>
            <a:r>
              <a:rPr lang="el-GR" baseline="-25000" dirty="0" smtClean="0">
                <a:solidFill>
                  <a:srgbClr val="0000FF"/>
                </a:solidFill>
              </a:rPr>
              <a:t>ν</a:t>
            </a:r>
            <a:r>
              <a:rPr lang="en-US" dirty="0" smtClean="0">
                <a:solidFill>
                  <a:srgbClr val="0000FF"/>
                </a:solidFill>
              </a:rPr>
              <a:t>=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2000" y="3467100"/>
            <a:ext cx="26035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233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Neutrino mass Physics Impact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1917700"/>
            <a:ext cx="78867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946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44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0"/>
            <a:ext cx="9144000" cy="633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632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ea typeface="ＭＳ Ｐゴシック" charset="0"/>
              </a:rPr>
              <a:t>Mass and mixing parameters</a:t>
            </a:r>
          </a:p>
        </p:txBody>
      </p:sp>
      <p:graphicFrame>
        <p:nvGraphicFramePr>
          <p:cNvPr id="251962" name="Group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6790575"/>
              </p:ext>
            </p:extLst>
          </p:nvPr>
        </p:nvGraphicFramePr>
        <p:xfrm>
          <a:off x="533400" y="1981200"/>
          <a:ext cx="8140700" cy="3670300"/>
        </p:xfrm>
        <a:graphic>
          <a:graphicData uri="http://schemas.openxmlformats.org/drawingml/2006/table">
            <a:tbl>
              <a:tblPr/>
              <a:tblGrid>
                <a:gridCol w="1316356"/>
                <a:gridCol w="3284974"/>
                <a:gridCol w="3539370"/>
              </a:tblGrid>
              <a:tr h="524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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</a:t>
                      </a:r>
                      <a:r>
                        <a:rPr kumimoji="0" lang="en-US" sz="2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21</a:t>
                      </a: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7.54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+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0.21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-0.21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x 10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-5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eV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33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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32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|</a:t>
                      </a:r>
                      <a:endParaRPr kumimoji="0" lang="en-US" sz="24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2.42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+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0.12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-0.11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x 10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-3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eV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endParaRPr kumimoji="0" lang="en-US" sz="2400" b="0" i="0" u="none" strike="noStrike" cap="none" normalizeH="0" baseline="-2500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4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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</a:t>
                      </a:r>
                      <a:r>
                        <a:rPr kumimoji="0" lang="en-US" sz="2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</a:t>
                      </a:r>
                      <a:endParaRPr kumimoji="0" lang="en-US" sz="2400" b="0" i="0" u="none" strike="noStrike" cap="none" normalizeH="0" baseline="3000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&gt;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0.055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eV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(90% CL)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&lt;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5.4 </a:t>
                      </a:r>
                      <a:r>
                        <a:rPr kumimoji="0" lang="en-US" sz="2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eV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95% 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CL)*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4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</a:t>
                      </a:r>
                      <a:r>
                        <a:rPr kumimoji="0" lang="en-US" sz="2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12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34.1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+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0.9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-0.9</a:t>
                      </a: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deg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4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</a:t>
                      </a:r>
                      <a:r>
                        <a:rPr kumimoji="0" lang="en-US" sz="2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39.2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+1.8</a:t>
                      </a:r>
                      <a:r>
                        <a:rPr kumimoji="0" lang="en-US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-1.8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deg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33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</a:t>
                      </a:r>
                      <a:r>
                        <a:rPr kumimoji="0" lang="en-US" sz="2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9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.1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+0.6</a:t>
                      </a:r>
                      <a:r>
                        <a:rPr kumimoji="0" lang="en-US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-0.7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</a:t>
                      </a:r>
                      <a:r>
                        <a:rPr kumimoji="0" 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deg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4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sin</a:t>
                      </a:r>
                      <a:r>
                        <a:rPr kumimoji="0" lang="en-US" sz="2400" b="0" i="0" u="none" strike="noStrike" cap="none" normalizeH="0" baseline="30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charset="0"/>
                          <a:ea typeface="ＭＳ Ｐゴシック" charset="0"/>
                          <a:cs typeface="ＭＳ Ｐゴシック" charset="0"/>
                          <a:sym typeface="Symbol" charset="0"/>
                        </a:rPr>
                        <a:t></a:t>
                      </a:r>
                      <a:r>
                        <a:rPr kumimoji="0" lang="en-US" sz="2400" b="0" i="0" u="none" strike="noStrike" cap="none" normalizeH="0" baseline="-25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13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0.025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+</a:t>
                      </a:r>
                      <a:r>
                        <a:rPr kumimoji="0" lang="en-US" sz="24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.</a:t>
                      </a:r>
                      <a:r>
                        <a:rPr kumimoji="0" lang="en-US" sz="24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003</a:t>
                      </a:r>
                      <a:r>
                        <a:rPr kumimoji="0" lang="en-US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  <a:r>
                        <a:rPr kumimoji="0" lang="en-US" sz="24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.</a:t>
                      </a:r>
                      <a:r>
                        <a:rPr kumimoji="0" lang="en-US" sz="24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003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0213" name="Text Box 59"/>
          <p:cNvSpPr txBox="1">
            <a:spLocks noChangeArrowheads="1"/>
          </p:cNvSpPr>
          <p:nvPr/>
        </p:nvSpPr>
        <p:spPr bwMode="auto">
          <a:xfrm>
            <a:off x="644521" y="5650468"/>
            <a:ext cx="37750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/>
              <a:t>Marginalized 1-D 1-</a:t>
            </a:r>
            <a:r>
              <a:rPr lang="en-US" sz="1800" dirty="0">
                <a:latin typeface="Symbol" charset="0"/>
                <a:sym typeface="Symbol" charset="0"/>
              </a:rPr>
              <a:t></a:t>
            </a:r>
            <a:r>
              <a:rPr lang="en-US" sz="1800" dirty="0"/>
              <a:t> uncertainties.  </a:t>
            </a:r>
          </a:p>
        </p:txBody>
      </p:sp>
      <p:sp>
        <p:nvSpPr>
          <p:cNvPr id="50214" name="Text Box 60"/>
          <p:cNvSpPr txBox="1">
            <a:spLocks noChangeArrowheads="1"/>
          </p:cNvSpPr>
          <p:nvPr/>
        </p:nvSpPr>
        <p:spPr bwMode="auto">
          <a:xfrm>
            <a:off x="698862" y="6049963"/>
            <a:ext cx="71340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 dirty="0">
                <a:solidFill>
                  <a:srgbClr val="0000FF"/>
                </a:solidFill>
              </a:rPr>
              <a:t>*C. Kraus et al., Eur. Phys. J. C40, 447 (2005</a:t>
            </a:r>
            <a:r>
              <a:rPr lang="en-US" sz="1400" dirty="0" smtClean="0">
                <a:solidFill>
                  <a:srgbClr val="0000FF"/>
                </a:solidFill>
              </a:rPr>
              <a:t>); V. </a:t>
            </a:r>
            <a:r>
              <a:rPr lang="en-US" sz="1400" dirty="0" err="1" smtClean="0">
                <a:solidFill>
                  <a:srgbClr val="0000FF"/>
                </a:solidFill>
              </a:rPr>
              <a:t>Aseev</a:t>
            </a:r>
            <a:r>
              <a:rPr lang="en-US" sz="1400" dirty="0" smtClean="0">
                <a:solidFill>
                  <a:srgbClr val="0000FF"/>
                </a:solidFill>
              </a:rPr>
              <a:t> et al. PRD </a:t>
            </a:r>
            <a:r>
              <a:rPr lang="en-US" sz="1400" dirty="0">
                <a:solidFill>
                  <a:srgbClr val="0000FF"/>
                </a:solidFill>
              </a:rPr>
              <a:t>84 (2011) 112003.</a:t>
            </a:r>
          </a:p>
          <a:p>
            <a:r>
              <a:rPr lang="en-US" sz="1400" dirty="0">
                <a:solidFill>
                  <a:srgbClr val="0000FF"/>
                </a:solidFill>
              </a:rPr>
              <a:t>Other refs, see </a:t>
            </a:r>
            <a:r>
              <a:rPr lang="en-US" sz="1400" dirty="0" err="1" smtClean="0">
                <a:solidFill>
                  <a:srgbClr val="0000FF"/>
                </a:solidFill>
              </a:rPr>
              <a:t>Fogli</a:t>
            </a:r>
            <a:r>
              <a:rPr lang="en-US" sz="1400" dirty="0" smtClean="0">
                <a:solidFill>
                  <a:srgbClr val="0000FF"/>
                </a:solidFill>
              </a:rPr>
              <a:t> et al. 1205.5254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5021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46DA689-2081-3647-AB24-A9FE79CDFFC6}" type="slidenum">
              <a:rPr lang="en-US" sz="1400"/>
              <a:pPr/>
              <a:t>45</a:t>
            </a:fld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2362200" y="1443335"/>
            <a:ext cx="1604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Oscillation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81700" y="1443335"/>
            <a:ext cx="1535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Kinematic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660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46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1300"/>
            <a:ext cx="9004300" cy="62537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10300" y="6464300"/>
            <a:ext cx="12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K. </a:t>
            </a:r>
            <a:r>
              <a:rPr lang="en-US" sz="1800" dirty="0" err="1" smtClean="0"/>
              <a:t>Valerius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84611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47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100"/>
            <a:ext cx="8890000" cy="60951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10300" y="6464300"/>
            <a:ext cx="12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K. </a:t>
            </a:r>
            <a:r>
              <a:rPr lang="en-US" sz="1800" dirty="0" err="1" smtClean="0"/>
              <a:t>Valerius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5002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48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0"/>
            <a:ext cx="8953500" cy="62147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10300" y="6464300"/>
            <a:ext cx="12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K. </a:t>
            </a:r>
            <a:r>
              <a:rPr lang="en-US" sz="1800" dirty="0" err="1" smtClean="0"/>
              <a:t>Valerius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627724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018"/>
            <a:ext cx="5791200" cy="596582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Katrin’s</a:t>
            </a:r>
            <a:r>
              <a:rPr lang="en-US" sz="2400" dirty="0" smtClean="0"/>
              <a:t> statistical power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49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825500"/>
            <a:ext cx="744220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870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fzk hires22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9650"/>
            <a:ext cx="5003800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3538538" y="2565400"/>
            <a:ext cx="530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400" b="1">
                <a:solidFill>
                  <a:srgbClr val="FFFFFF"/>
                </a:solidFill>
              </a:rPr>
              <a:t>TLK</a:t>
            </a:r>
          </a:p>
        </p:txBody>
      </p:sp>
      <p:sp>
        <p:nvSpPr>
          <p:cNvPr id="19464" name="Rectangle 11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2296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EEF4AB"/>
                </a:solidFill>
              </a14:hiddenFill>
            </a:ext>
          </a:extLst>
        </p:spPr>
        <p:txBody>
          <a:bodyPr/>
          <a:lstStyle/>
          <a:p>
            <a:pPr algn="l" eaLnBrk="1" hangingPunct="1"/>
            <a:r>
              <a:rPr lang="en-US" dirty="0">
                <a:solidFill>
                  <a:srgbClr val="D1282E"/>
                </a:solidFill>
                <a:latin typeface="Arial" charset="0"/>
                <a:ea typeface="ＭＳ Ｐゴシック" charset="0"/>
                <a:cs typeface="ＭＳ Ｐゴシック" charset="0"/>
              </a:rPr>
              <a:t>KATRIN</a:t>
            </a:r>
          </a:p>
        </p:txBody>
      </p:sp>
      <p:sp>
        <p:nvSpPr>
          <p:cNvPr id="19466" name="Text Box 9"/>
          <p:cNvSpPr txBox="1">
            <a:spLocks noChangeArrowheads="1"/>
          </p:cNvSpPr>
          <p:nvPr/>
        </p:nvSpPr>
        <p:spPr bwMode="auto">
          <a:xfrm>
            <a:off x="5003800" y="20637"/>
            <a:ext cx="3990975" cy="1000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1800" dirty="0" err="1">
                <a:solidFill>
                  <a:srgbClr val="000000"/>
                </a:solidFill>
              </a:rPr>
              <a:t>At</a:t>
            </a:r>
            <a:r>
              <a:rPr lang="de-DE" sz="1800" dirty="0">
                <a:solidFill>
                  <a:srgbClr val="000000"/>
                </a:solidFill>
              </a:rPr>
              <a:t> </a:t>
            </a:r>
            <a:r>
              <a:rPr lang="de-DE" sz="1800" dirty="0">
                <a:solidFill>
                  <a:srgbClr val="FF0000"/>
                </a:solidFill>
              </a:rPr>
              <a:t>Karlsruhe Institute </a:t>
            </a:r>
            <a:r>
              <a:rPr lang="de-DE" sz="1800" dirty="0" err="1">
                <a:solidFill>
                  <a:srgbClr val="FF0000"/>
                </a:solidFill>
              </a:rPr>
              <a:t>of</a:t>
            </a:r>
            <a:r>
              <a:rPr lang="de-DE" sz="1800" dirty="0">
                <a:solidFill>
                  <a:srgbClr val="FF0000"/>
                </a:solidFill>
              </a:rPr>
              <a:t> Technology</a:t>
            </a:r>
            <a:endParaRPr lang="de-DE" sz="1800" dirty="0">
              <a:solidFill>
                <a:srgbClr val="009999"/>
              </a:solidFill>
            </a:endParaRPr>
          </a:p>
          <a:p>
            <a:pPr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800" dirty="0" err="1">
                <a:solidFill>
                  <a:srgbClr val="000000"/>
                </a:solidFill>
              </a:rPr>
              <a:t>unique</a:t>
            </a:r>
            <a:r>
              <a:rPr lang="de-DE" sz="1800" dirty="0">
                <a:solidFill>
                  <a:srgbClr val="000000"/>
                </a:solidFill>
              </a:rPr>
              <a:t> </a:t>
            </a:r>
            <a:r>
              <a:rPr lang="de-DE" sz="1800" dirty="0" err="1">
                <a:solidFill>
                  <a:srgbClr val="000000"/>
                </a:solidFill>
              </a:rPr>
              <a:t>facility</a:t>
            </a:r>
            <a:r>
              <a:rPr lang="de-DE" sz="1800" dirty="0">
                <a:solidFill>
                  <a:srgbClr val="000000"/>
                </a:solidFill>
              </a:rPr>
              <a:t> </a:t>
            </a:r>
            <a:r>
              <a:rPr lang="de-DE" sz="1800" dirty="0" err="1">
                <a:solidFill>
                  <a:srgbClr val="000000"/>
                </a:solidFill>
              </a:rPr>
              <a:t>for</a:t>
            </a:r>
            <a:r>
              <a:rPr lang="de-DE" sz="1800" dirty="0">
                <a:solidFill>
                  <a:srgbClr val="000000"/>
                </a:solidFill>
              </a:rPr>
              <a:t> </a:t>
            </a:r>
            <a:r>
              <a:rPr lang="de-DE" sz="1800" dirty="0" err="1">
                <a:solidFill>
                  <a:srgbClr val="000000"/>
                </a:solidFill>
              </a:rPr>
              <a:t>closed</a:t>
            </a:r>
            <a:r>
              <a:rPr lang="de-DE" sz="1800" dirty="0">
                <a:solidFill>
                  <a:srgbClr val="000000"/>
                </a:solidFill>
              </a:rPr>
              <a:t> T</a:t>
            </a:r>
            <a:r>
              <a:rPr lang="de-DE" sz="1800" baseline="-25000" dirty="0">
                <a:solidFill>
                  <a:srgbClr val="000000"/>
                </a:solidFill>
              </a:rPr>
              <a:t>2</a:t>
            </a:r>
            <a:r>
              <a:rPr lang="de-DE" sz="1800" dirty="0">
                <a:solidFill>
                  <a:srgbClr val="000000"/>
                </a:solidFill>
              </a:rPr>
              <a:t> </a:t>
            </a:r>
            <a:r>
              <a:rPr lang="de-DE" sz="1800" dirty="0" err="1">
                <a:solidFill>
                  <a:srgbClr val="000000"/>
                </a:solidFill>
              </a:rPr>
              <a:t>cycle</a:t>
            </a:r>
            <a:r>
              <a:rPr lang="de-DE" sz="1800" dirty="0">
                <a:solidFill>
                  <a:srgbClr val="000000"/>
                </a:solidFill>
              </a:rPr>
              <a:t>:</a:t>
            </a:r>
          </a:p>
          <a:p>
            <a:pPr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de-DE" sz="1800" dirty="0">
                <a:solidFill>
                  <a:srgbClr val="000000"/>
                </a:solidFill>
              </a:rPr>
              <a:t>Tritium Laboratory Karlsruhe  </a:t>
            </a:r>
          </a:p>
        </p:txBody>
      </p:sp>
      <p:sp>
        <p:nvSpPr>
          <p:cNvPr id="19467" name="Slide Number Placeholder 13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70A06B1-2FBA-1B47-BF97-C4141D9338E9}" type="slidenum">
              <a:rPr lang="en-US" sz="1400">
                <a:solidFill>
                  <a:srgbClr val="000000"/>
                </a:solidFill>
              </a:rPr>
              <a:pPr/>
              <a:t>5</a:t>
            </a:fld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1" y="1879600"/>
            <a:ext cx="3352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FF"/>
                </a:solidFill>
                <a:latin typeface="Arial Rounded MT Bold"/>
                <a:ea typeface="+mn-ea"/>
                <a:cs typeface="+mn-cs"/>
              </a:rPr>
              <a:t>A </a:t>
            </a:r>
            <a:r>
              <a:rPr lang="en-US" sz="1800" dirty="0" smtClean="0">
                <a:solidFill>
                  <a:srgbClr val="FF0000"/>
                </a:solidFill>
                <a:latin typeface="Arial Rounded MT Bold"/>
                <a:ea typeface="+mn-ea"/>
                <a:cs typeface="+mn-cs"/>
              </a:rPr>
              <a:t>direct, model-independent</a:t>
            </a:r>
            <a:r>
              <a:rPr lang="en-US" sz="1800" dirty="0" smtClean="0">
                <a:solidFill>
                  <a:srgbClr val="0000FF"/>
                </a:solidFill>
                <a:latin typeface="Arial Rounded MT Bold"/>
                <a:ea typeface="+mn-ea"/>
                <a:cs typeface="+mn-cs"/>
              </a:rPr>
              <a:t>, kinematic method, based on </a:t>
            </a:r>
            <a:r>
              <a:rPr lang="el-GR" sz="1800" dirty="0" smtClean="0">
                <a:solidFill>
                  <a:srgbClr val="0000FF"/>
                </a:solidFill>
                <a:latin typeface="Arial Rounded MT Bold"/>
                <a:ea typeface="+mn-ea"/>
                <a:cs typeface="+mn-cs"/>
              </a:rPr>
              <a:t>β</a:t>
            </a:r>
            <a:r>
              <a:rPr lang="en-US" sz="1800" dirty="0" smtClean="0">
                <a:solidFill>
                  <a:srgbClr val="0000FF"/>
                </a:solidFill>
                <a:latin typeface="Arial Rounded MT Bold"/>
                <a:ea typeface="+mn-ea"/>
                <a:cs typeface="+mn-cs"/>
              </a:rPr>
              <a:t> decay of tritium.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12" y="4059238"/>
            <a:ext cx="9144000" cy="2864987"/>
          </a:xfrm>
          <a:prstGeom prst="rect">
            <a:avLst/>
          </a:prstGeom>
        </p:spPr>
      </p:pic>
      <p:sp>
        <p:nvSpPr>
          <p:cNvPr id="19461" name="Line 5"/>
          <p:cNvSpPr>
            <a:spLocks noChangeShapeType="1"/>
          </p:cNvSpPr>
          <p:nvPr/>
        </p:nvSpPr>
        <p:spPr bwMode="auto">
          <a:xfrm flipH="1">
            <a:off x="520697" y="2870200"/>
            <a:ext cx="3330575" cy="1282700"/>
          </a:xfrm>
          <a:prstGeom prst="line">
            <a:avLst/>
          </a:prstGeom>
          <a:noFill/>
          <a:ln w="22225">
            <a:solidFill>
              <a:srgbClr val="FF99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>
            <a:off x="4067175" y="2852738"/>
            <a:ext cx="4860925" cy="2633662"/>
          </a:xfrm>
          <a:prstGeom prst="line">
            <a:avLst/>
          </a:prstGeom>
          <a:noFill/>
          <a:ln w="22225">
            <a:solidFill>
              <a:srgbClr val="FF99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srgbClr val="000000"/>
              </a:solidFill>
              <a:latin typeface="Arial Rounded MT Bold"/>
              <a:ea typeface="+mn-ea"/>
              <a:cs typeface="+mn-cs"/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180975" y="6049962"/>
            <a:ext cx="4003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22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de-DE" sz="2000" dirty="0">
                <a:solidFill>
                  <a:srgbClr val="000000"/>
                </a:solidFill>
              </a:rPr>
              <a:t>~ 75 m </a:t>
            </a:r>
            <a:r>
              <a:rPr lang="de-DE" sz="2000" dirty="0" err="1">
                <a:solidFill>
                  <a:srgbClr val="000000"/>
                </a:solidFill>
              </a:rPr>
              <a:t>long</a:t>
            </a:r>
            <a:r>
              <a:rPr lang="de-DE" sz="2000" dirty="0">
                <a:solidFill>
                  <a:srgbClr val="000000"/>
                </a:solidFill>
              </a:rPr>
              <a:t> </a:t>
            </a:r>
            <a:r>
              <a:rPr lang="de-DE" sz="2000" dirty="0" err="1">
                <a:solidFill>
                  <a:srgbClr val="000000"/>
                </a:solidFill>
              </a:rPr>
              <a:t>with</a:t>
            </a:r>
            <a:r>
              <a:rPr lang="de-DE" sz="2000" dirty="0">
                <a:solidFill>
                  <a:srgbClr val="000000"/>
                </a:solidFill>
              </a:rPr>
              <a:t> 40 </a:t>
            </a:r>
            <a:r>
              <a:rPr lang="de-DE" sz="2000" dirty="0" err="1">
                <a:solidFill>
                  <a:srgbClr val="000000"/>
                </a:solidFill>
              </a:rPr>
              <a:t>s.c</a:t>
            </a:r>
            <a:r>
              <a:rPr lang="de-DE" sz="2000" dirty="0">
                <a:solidFill>
                  <a:srgbClr val="000000"/>
                </a:solidFill>
              </a:rPr>
              <a:t>. </a:t>
            </a:r>
            <a:r>
              <a:rPr lang="de-DE" sz="2000" dirty="0" err="1">
                <a:solidFill>
                  <a:srgbClr val="000000"/>
                </a:solidFill>
              </a:rPr>
              <a:t>solenoids</a:t>
            </a:r>
            <a:endParaRPr lang="de-DE" sz="2000" dirty="0">
              <a:solidFill>
                <a:srgbClr val="000000"/>
              </a:solidFill>
            </a:endParaRPr>
          </a:p>
        </p:txBody>
      </p:sp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13" y="76200"/>
            <a:ext cx="87630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9163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457200" y="984250"/>
            <a:ext cx="33147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</a:rPr>
              <a:t>Molecular </a:t>
            </a:r>
            <a:r>
              <a:rPr lang="en-US" b="1" dirty="0" smtClean="0">
                <a:solidFill>
                  <a:srgbClr val="FF0000"/>
                </a:solidFill>
              </a:rPr>
              <a:t>excitations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4876800" y="3517900"/>
            <a:ext cx="863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>
            <a:off x="762000" y="3581400"/>
            <a:ext cx="1447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5E6A183-9943-3145-974A-4BDC52243558}" type="slidenum">
              <a:rPr lang="en-US" sz="1400"/>
              <a:pPr/>
              <a:t>50</a:t>
            </a:fld>
            <a:endParaRPr lang="en-US" sz="1400"/>
          </a:p>
        </p:txBody>
      </p:sp>
      <p:grpSp>
        <p:nvGrpSpPr>
          <p:cNvPr id="4" name="Group 3"/>
          <p:cNvGrpSpPr/>
          <p:nvPr/>
        </p:nvGrpSpPr>
        <p:grpSpPr>
          <a:xfrm>
            <a:off x="39688" y="984250"/>
            <a:ext cx="8926512" cy="5194300"/>
            <a:chOff x="39688" y="984250"/>
            <a:chExt cx="8926512" cy="5194300"/>
          </a:xfrm>
        </p:grpSpPr>
        <p:pic>
          <p:nvPicPr>
            <p:cNvPr id="2560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984250"/>
              <a:ext cx="5080000" cy="5194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88" y="1487488"/>
              <a:ext cx="4265612" cy="4691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886200" y="984250"/>
              <a:ext cx="5080000" cy="50323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674566" y="1002157"/>
            <a:ext cx="19294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 smtClean="0">
                <a:solidFill>
                  <a:srgbClr val="FF0000"/>
                </a:solidFill>
              </a:rPr>
              <a:t>Energy loss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60928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 window to work in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2505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68548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Sensitivity with Time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51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838201"/>
            <a:ext cx="8868134" cy="6019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900" y="5461000"/>
            <a:ext cx="35687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94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52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662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53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500"/>
            <a:ext cx="9144000" cy="595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3" name="Group 38"/>
          <p:cNvGrpSpPr>
            <a:grpSpLocks/>
          </p:cNvGrpSpPr>
          <p:nvPr/>
        </p:nvGrpSpPr>
        <p:grpSpPr bwMode="auto">
          <a:xfrm>
            <a:off x="139700" y="5842000"/>
            <a:ext cx="8369300" cy="508000"/>
            <a:chOff x="469900" y="1993900"/>
            <a:chExt cx="8369300" cy="508000"/>
          </a:xfrm>
        </p:grpSpPr>
        <p:cxnSp>
          <p:nvCxnSpPr>
            <p:cNvPr id="40983" name="Straight Connector 7"/>
            <p:cNvCxnSpPr>
              <a:cxnSpLocks noChangeShapeType="1"/>
            </p:cNvCxnSpPr>
            <p:nvPr/>
          </p:nvCxnSpPr>
          <p:spPr bwMode="auto">
            <a:xfrm>
              <a:off x="469900" y="2489200"/>
              <a:ext cx="8369300" cy="127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0984" name="Straight Connector 9"/>
            <p:cNvCxnSpPr>
              <a:cxnSpLocks noChangeShapeType="1"/>
            </p:cNvCxnSpPr>
            <p:nvPr/>
          </p:nvCxnSpPr>
          <p:spPr bwMode="auto">
            <a:xfrm rot="5400000" flipH="1" flipV="1">
              <a:off x="640346" y="2336800"/>
              <a:ext cx="2794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0985" name="Straight Connector 10"/>
            <p:cNvCxnSpPr>
              <a:cxnSpLocks noChangeShapeType="1"/>
            </p:cNvCxnSpPr>
            <p:nvPr/>
          </p:nvCxnSpPr>
          <p:spPr bwMode="auto">
            <a:xfrm rot="5400000" flipH="1" flipV="1">
              <a:off x="1783346" y="2336800"/>
              <a:ext cx="2794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0986" name="Straight Connector 11"/>
            <p:cNvCxnSpPr>
              <a:cxnSpLocks noChangeShapeType="1"/>
            </p:cNvCxnSpPr>
            <p:nvPr/>
          </p:nvCxnSpPr>
          <p:spPr bwMode="auto">
            <a:xfrm rot="5400000" flipH="1" flipV="1">
              <a:off x="2926346" y="2336800"/>
              <a:ext cx="2794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0987" name="Straight Connector 12"/>
            <p:cNvCxnSpPr>
              <a:cxnSpLocks noChangeShapeType="1"/>
            </p:cNvCxnSpPr>
            <p:nvPr/>
          </p:nvCxnSpPr>
          <p:spPr bwMode="auto">
            <a:xfrm rot="5400000" flipH="1" flipV="1">
              <a:off x="4069346" y="2336800"/>
              <a:ext cx="2794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0988" name="Straight Connector 13"/>
            <p:cNvCxnSpPr>
              <a:cxnSpLocks noChangeShapeType="1"/>
            </p:cNvCxnSpPr>
            <p:nvPr/>
          </p:nvCxnSpPr>
          <p:spPr bwMode="auto">
            <a:xfrm rot="5400000" flipH="1" flipV="1">
              <a:off x="5212346" y="2336800"/>
              <a:ext cx="2794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0989" name="Straight Connector 14"/>
            <p:cNvCxnSpPr>
              <a:cxnSpLocks noChangeShapeType="1"/>
            </p:cNvCxnSpPr>
            <p:nvPr/>
          </p:nvCxnSpPr>
          <p:spPr bwMode="auto">
            <a:xfrm rot="5400000" flipH="1" flipV="1">
              <a:off x="6355346" y="2336800"/>
              <a:ext cx="2794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0990" name="Straight Connector 15"/>
            <p:cNvCxnSpPr>
              <a:cxnSpLocks noChangeShapeType="1"/>
            </p:cNvCxnSpPr>
            <p:nvPr/>
          </p:nvCxnSpPr>
          <p:spPr bwMode="auto">
            <a:xfrm rot="5400000" flipH="1" flipV="1">
              <a:off x="7498346" y="2336800"/>
              <a:ext cx="2794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0991" name="Straight Connector 16"/>
            <p:cNvCxnSpPr>
              <a:cxnSpLocks noChangeShapeType="1"/>
            </p:cNvCxnSpPr>
            <p:nvPr/>
          </p:nvCxnSpPr>
          <p:spPr bwMode="auto">
            <a:xfrm rot="5400000" flipH="1" flipV="1">
              <a:off x="8641346" y="2336800"/>
              <a:ext cx="279400" cy="158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40992" name="TextBox 17"/>
            <p:cNvSpPr txBox="1">
              <a:spLocks noChangeArrowheads="1"/>
            </p:cNvSpPr>
            <p:nvPr/>
          </p:nvSpPr>
          <p:spPr bwMode="auto">
            <a:xfrm>
              <a:off x="977900" y="1993900"/>
              <a:ext cx="75523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dirty="0" smtClean="0"/>
                <a:t>2013</a:t>
              </a:r>
              <a:endParaRPr lang="en-US" sz="2000" dirty="0"/>
            </a:p>
          </p:txBody>
        </p:sp>
        <p:sp>
          <p:nvSpPr>
            <p:cNvPr id="40993" name="TextBox 18"/>
            <p:cNvSpPr txBox="1">
              <a:spLocks noChangeArrowheads="1"/>
            </p:cNvSpPr>
            <p:nvPr/>
          </p:nvSpPr>
          <p:spPr bwMode="auto">
            <a:xfrm>
              <a:off x="2120900" y="1993900"/>
              <a:ext cx="75523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dirty="0" smtClean="0"/>
                <a:t>2014</a:t>
              </a:r>
              <a:endParaRPr lang="en-US" sz="2000" dirty="0"/>
            </a:p>
          </p:txBody>
        </p:sp>
        <p:sp>
          <p:nvSpPr>
            <p:cNvPr id="40994" name="TextBox 19"/>
            <p:cNvSpPr txBox="1">
              <a:spLocks noChangeArrowheads="1"/>
            </p:cNvSpPr>
            <p:nvPr/>
          </p:nvSpPr>
          <p:spPr bwMode="auto">
            <a:xfrm>
              <a:off x="3263900" y="1993900"/>
              <a:ext cx="75523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dirty="0" smtClean="0"/>
                <a:t>2015</a:t>
              </a:r>
              <a:endParaRPr lang="en-US" sz="2000" dirty="0"/>
            </a:p>
          </p:txBody>
        </p:sp>
        <p:sp>
          <p:nvSpPr>
            <p:cNvPr id="40995" name="TextBox 20"/>
            <p:cNvSpPr txBox="1">
              <a:spLocks noChangeArrowheads="1"/>
            </p:cNvSpPr>
            <p:nvPr/>
          </p:nvSpPr>
          <p:spPr bwMode="auto">
            <a:xfrm>
              <a:off x="4406900" y="1993900"/>
              <a:ext cx="75523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dirty="0" smtClean="0"/>
                <a:t>2016</a:t>
              </a:r>
              <a:endParaRPr lang="en-US" sz="2000" dirty="0"/>
            </a:p>
          </p:txBody>
        </p:sp>
        <p:sp>
          <p:nvSpPr>
            <p:cNvPr id="40996" name="TextBox 21"/>
            <p:cNvSpPr txBox="1">
              <a:spLocks noChangeArrowheads="1"/>
            </p:cNvSpPr>
            <p:nvPr/>
          </p:nvSpPr>
          <p:spPr bwMode="auto">
            <a:xfrm>
              <a:off x="5549900" y="1993900"/>
              <a:ext cx="75523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dirty="0" smtClean="0"/>
                <a:t>2017</a:t>
              </a:r>
              <a:endParaRPr lang="en-US" sz="2000" dirty="0"/>
            </a:p>
          </p:txBody>
        </p:sp>
        <p:sp>
          <p:nvSpPr>
            <p:cNvPr id="40997" name="TextBox 22"/>
            <p:cNvSpPr txBox="1">
              <a:spLocks noChangeArrowheads="1"/>
            </p:cNvSpPr>
            <p:nvPr/>
          </p:nvSpPr>
          <p:spPr bwMode="auto">
            <a:xfrm>
              <a:off x="6692900" y="1993900"/>
              <a:ext cx="75523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dirty="0" smtClean="0"/>
                <a:t>2018</a:t>
              </a:r>
              <a:endParaRPr lang="en-US" sz="2000" dirty="0"/>
            </a:p>
          </p:txBody>
        </p:sp>
        <p:sp>
          <p:nvSpPr>
            <p:cNvPr id="40998" name="TextBox 23"/>
            <p:cNvSpPr txBox="1">
              <a:spLocks noChangeArrowheads="1"/>
            </p:cNvSpPr>
            <p:nvPr/>
          </p:nvSpPr>
          <p:spPr bwMode="auto">
            <a:xfrm>
              <a:off x="7835900" y="1993900"/>
              <a:ext cx="75523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dirty="0" smtClean="0"/>
                <a:t>2019</a:t>
              </a:r>
              <a:endParaRPr lang="en-US" sz="2000" dirty="0"/>
            </a:p>
          </p:txBody>
        </p:sp>
      </p:grpSp>
      <p:pic>
        <p:nvPicPr>
          <p:cNvPr id="409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899" y="1723365"/>
            <a:ext cx="4464045" cy="206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0976" name="Rectangle 24"/>
          <p:cNvSpPr>
            <a:spLocks noChangeArrowheads="1"/>
          </p:cNvSpPr>
          <p:nvPr/>
        </p:nvSpPr>
        <p:spPr bwMode="auto">
          <a:xfrm>
            <a:off x="397934" y="1427162"/>
            <a:ext cx="4567766" cy="312737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1800"/>
              <a:t>Construction</a:t>
            </a:r>
          </a:p>
        </p:txBody>
      </p:sp>
      <p:sp>
        <p:nvSpPr>
          <p:cNvPr id="40977" name="Rectangle 25"/>
          <p:cNvSpPr>
            <a:spLocks noChangeArrowheads="1"/>
          </p:cNvSpPr>
          <p:nvPr/>
        </p:nvSpPr>
        <p:spPr bwMode="auto">
          <a:xfrm>
            <a:off x="4991099" y="1427163"/>
            <a:ext cx="3943349" cy="312738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sz="1800"/>
              <a:t>Running</a:t>
            </a:r>
          </a:p>
        </p:txBody>
      </p:sp>
      <p:sp>
        <p:nvSpPr>
          <p:cNvPr id="40978" name="TextBox 36"/>
          <p:cNvSpPr txBox="1">
            <a:spLocks noChangeArrowheads="1"/>
          </p:cNvSpPr>
          <p:nvPr/>
        </p:nvSpPr>
        <p:spPr bwMode="auto">
          <a:xfrm>
            <a:off x="397934" y="2260756"/>
            <a:ext cx="1132461" cy="369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 dirty="0"/>
              <a:t>KATRIN: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97934" y="4702896"/>
            <a:ext cx="7840184" cy="300378"/>
            <a:chOff x="397934" y="3978996"/>
            <a:chExt cx="7840184" cy="300378"/>
          </a:xfrm>
        </p:grpSpPr>
        <p:grpSp>
          <p:nvGrpSpPr>
            <p:cNvPr id="3" name="Group 2"/>
            <p:cNvGrpSpPr/>
            <p:nvPr/>
          </p:nvGrpSpPr>
          <p:grpSpPr>
            <a:xfrm>
              <a:off x="4394202" y="3978996"/>
              <a:ext cx="3843916" cy="300378"/>
              <a:chOff x="4157133" y="3978996"/>
              <a:chExt cx="2802467" cy="300378"/>
            </a:xfrm>
          </p:grpSpPr>
          <p:sp>
            <p:nvSpPr>
              <p:cNvPr id="40970" name="Rectangle 28"/>
              <p:cNvSpPr>
                <a:spLocks noChangeArrowheads="1"/>
              </p:cNvSpPr>
              <p:nvPr/>
            </p:nvSpPr>
            <p:spPr bwMode="auto">
              <a:xfrm>
                <a:off x="4157133" y="3979001"/>
                <a:ext cx="2048934" cy="300373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en-US" sz="1800"/>
                  <a:t> Phase I</a:t>
                </a:r>
              </a:p>
            </p:txBody>
          </p:sp>
          <p:sp>
            <p:nvSpPr>
              <p:cNvPr id="40971" name="Rectangle 29"/>
              <p:cNvSpPr>
                <a:spLocks noChangeArrowheads="1"/>
              </p:cNvSpPr>
              <p:nvPr/>
            </p:nvSpPr>
            <p:spPr bwMode="auto">
              <a:xfrm>
                <a:off x="6290733" y="3978996"/>
                <a:ext cx="160867" cy="300373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0972" name="Rectangle 30"/>
              <p:cNvSpPr>
                <a:spLocks noChangeArrowheads="1"/>
              </p:cNvSpPr>
              <p:nvPr/>
            </p:nvSpPr>
            <p:spPr bwMode="auto">
              <a:xfrm>
                <a:off x="6544733" y="3978997"/>
                <a:ext cx="160867" cy="300373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0973" name="Rectangle 31"/>
              <p:cNvSpPr>
                <a:spLocks noChangeArrowheads="1"/>
              </p:cNvSpPr>
              <p:nvPr/>
            </p:nvSpPr>
            <p:spPr bwMode="auto">
              <a:xfrm>
                <a:off x="6798733" y="3978998"/>
                <a:ext cx="160867" cy="300373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</p:grpSp>
        <p:sp>
          <p:nvSpPr>
            <p:cNvPr id="40968" name="Rectangle 26"/>
            <p:cNvSpPr>
              <a:spLocks noChangeArrowheads="1"/>
            </p:cNvSpPr>
            <p:nvPr/>
          </p:nvSpPr>
          <p:spPr bwMode="auto">
            <a:xfrm>
              <a:off x="397934" y="3979001"/>
              <a:ext cx="1811866" cy="30037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en-US" sz="1800"/>
                <a:t>Proof concept</a:t>
              </a:r>
            </a:p>
          </p:txBody>
        </p:sp>
        <p:sp>
          <p:nvSpPr>
            <p:cNvPr id="40969" name="Rectangle 27"/>
            <p:cNvSpPr>
              <a:spLocks noChangeArrowheads="1"/>
            </p:cNvSpPr>
            <p:nvPr/>
          </p:nvSpPr>
          <p:spPr bwMode="auto">
            <a:xfrm>
              <a:off x="2209801" y="3979001"/>
              <a:ext cx="2184400" cy="300373"/>
            </a:xfrm>
            <a:prstGeom prst="rect">
              <a:avLst/>
            </a:prstGeom>
            <a:solidFill>
              <a:srgbClr val="FFC6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en-US" sz="1800"/>
                <a:t> Prototype</a:t>
              </a:r>
            </a:p>
          </p:txBody>
        </p:sp>
      </p:grpSp>
      <p:sp>
        <p:nvSpPr>
          <p:cNvPr id="40974" name="TextBox 37"/>
          <p:cNvSpPr txBox="1">
            <a:spLocks noChangeArrowheads="1"/>
          </p:cNvSpPr>
          <p:nvPr/>
        </p:nvSpPr>
        <p:spPr bwMode="auto">
          <a:xfrm>
            <a:off x="381000" y="4165600"/>
            <a:ext cx="1214135" cy="369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i="1" dirty="0"/>
              <a:t>Project 8: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162800" cy="716229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/>
                <a:cs typeface="Arial"/>
              </a:rPr>
              <a:t>Neutrino mass: some milestones</a:t>
            </a:r>
            <a:endParaRPr lang="en-US" sz="2800" dirty="0">
              <a:latin typeface="Arial"/>
              <a:cs typeface="Arial"/>
            </a:endParaRPr>
          </a:p>
        </p:txBody>
      </p:sp>
      <p:sp>
        <p:nvSpPr>
          <p:cNvPr id="40967" name="Slide Number Placeholder 4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C980A16-3AF8-1442-A723-2A7D909F7F17}" type="slidenum">
              <a:rPr lang="en-US" sz="1400"/>
              <a:pPr/>
              <a:t>54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666842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55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8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07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56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87140"/>
          </a:xfrm>
          <a:prstGeom prst="rect">
            <a:avLst/>
          </a:prstGeom>
        </p:spPr>
      </p:pic>
      <p:pic>
        <p:nvPicPr>
          <p:cNvPr id="2" name="Picture 1" descr="2014-11-06-p8_collaborationmeeting_photo_u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"/>
            <a:ext cx="9144000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29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053782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/>
                <a:ea typeface="ＭＳ Ｐゴシック" charset="0"/>
                <a:cs typeface="Arial"/>
              </a:rPr>
              <a:t>KATRIN</a:t>
            </a:r>
            <a:r>
              <a:rPr lang="ja-JP" altLang="en-US" sz="2800" dirty="0">
                <a:latin typeface="Arial"/>
                <a:ea typeface="ＭＳ Ｐゴシック" charset="0"/>
                <a:cs typeface="Arial"/>
              </a:rPr>
              <a:t>’</a:t>
            </a:r>
            <a:r>
              <a:rPr lang="en-US" sz="2800" dirty="0">
                <a:latin typeface="Arial"/>
                <a:ea typeface="ＭＳ Ｐゴシック" charset="0"/>
                <a:cs typeface="Arial"/>
              </a:rPr>
              <a:t>s uncertainty budget</a:t>
            </a:r>
          </a:p>
        </p:txBody>
      </p:sp>
      <p:sp>
        <p:nvSpPr>
          <p:cNvPr id="24579" name="TextBox 2"/>
          <p:cNvSpPr txBox="1">
            <a:spLocks noChangeArrowheads="1"/>
          </p:cNvSpPr>
          <p:nvPr/>
        </p:nvSpPr>
        <p:spPr bwMode="auto">
          <a:xfrm>
            <a:off x="749300" y="1752600"/>
            <a:ext cx="3965575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dirty="0"/>
              <a:t>Statistical</a:t>
            </a:r>
          </a:p>
          <a:p>
            <a:pPr algn="r"/>
            <a:r>
              <a:rPr lang="en-US" dirty="0"/>
              <a:t>Final-state spectrum</a:t>
            </a:r>
          </a:p>
          <a:p>
            <a:pPr algn="r"/>
            <a:r>
              <a:rPr lang="en-US" dirty="0"/>
              <a:t>T</a:t>
            </a:r>
            <a:r>
              <a:rPr lang="en-US" baseline="30000" dirty="0"/>
              <a:t>-</a:t>
            </a:r>
            <a:r>
              <a:rPr lang="en-US" dirty="0"/>
              <a:t> ions in T</a:t>
            </a:r>
            <a:r>
              <a:rPr lang="en-US" baseline="-25000" dirty="0"/>
              <a:t>2</a:t>
            </a:r>
            <a:r>
              <a:rPr lang="en-US" dirty="0"/>
              <a:t> gas</a:t>
            </a:r>
          </a:p>
          <a:p>
            <a:pPr algn="r"/>
            <a:r>
              <a:rPr lang="en-US" dirty="0"/>
              <a:t>Unfolding energy loss</a:t>
            </a:r>
          </a:p>
          <a:p>
            <a:pPr algn="r"/>
            <a:r>
              <a:rPr lang="en-US" dirty="0"/>
              <a:t>Column density</a:t>
            </a:r>
          </a:p>
          <a:p>
            <a:pPr algn="r"/>
            <a:r>
              <a:rPr lang="en-US" dirty="0"/>
              <a:t>Background slope</a:t>
            </a:r>
          </a:p>
          <a:p>
            <a:pPr algn="r"/>
            <a:r>
              <a:rPr lang="en-US" dirty="0"/>
              <a:t>HV variation</a:t>
            </a:r>
          </a:p>
          <a:p>
            <a:pPr algn="r"/>
            <a:r>
              <a:rPr lang="en-US" dirty="0"/>
              <a:t>Potential variation in source</a:t>
            </a:r>
          </a:p>
          <a:p>
            <a:pPr algn="r"/>
            <a:r>
              <a:rPr lang="en-US" dirty="0"/>
              <a:t>B-field variation in source</a:t>
            </a:r>
          </a:p>
          <a:p>
            <a:pPr algn="r"/>
            <a:r>
              <a:rPr lang="en-US" dirty="0"/>
              <a:t>Elastic scattering in T</a:t>
            </a:r>
            <a:r>
              <a:rPr lang="en-US" baseline="-25000" dirty="0"/>
              <a:t>2</a:t>
            </a:r>
            <a:r>
              <a:rPr lang="en-US" dirty="0"/>
              <a:t> gas</a:t>
            </a:r>
          </a:p>
        </p:txBody>
      </p:sp>
      <p:sp>
        <p:nvSpPr>
          <p:cNvPr id="24580" name="TextBox 33"/>
          <p:cNvSpPr txBox="1">
            <a:spLocks noChangeArrowheads="1"/>
          </p:cNvSpPr>
          <p:nvPr/>
        </p:nvSpPr>
        <p:spPr bwMode="auto">
          <a:xfrm>
            <a:off x="3797300" y="977900"/>
            <a:ext cx="1052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l-GR"/>
              <a:t>σ</a:t>
            </a:r>
            <a:r>
              <a:rPr lang="en-US"/>
              <a:t>(m</a:t>
            </a:r>
            <a:r>
              <a:rPr lang="en-US" baseline="-25000"/>
              <a:t>v</a:t>
            </a:r>
            <a:r>
              <a:rPr lang="en-US" baseline="30000"/>
              <a:t>2</a:t>
            </a:r>
            <a:r>
              <a:rPr lang="en-US"/>
              <a:t>)</a:t>
            </a:r>
          </a:p>
        </p:txBody>
      </p:sp>
      <p:sp>
        <p:nvSpPr>
          <p:cNvPr id="24581" name="TextBox 35"/>
          <p:cNvSpPr txBox="1">
            <a:spLocks noChangeArrowheads="1"/>
          </p:cNvSpPr>
          <p:nvPr/>
        </p:nvSpPr>
        <p:spPr bwMode="auto">
          <a:xfrm>
            <a:off x="4800600" y="990600"/>
            <a:ext cx="35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0</a:t>
            </a:r>
          </a:p>
        </p:txBody>
      </p:sp>
      <p:sp>
        <p:nvSpPr>
          <p:cNvPr id="24582" name="TextBox 36"/>
          <p:cNvSpPr txBox="1">
            <a:spLocks noChangeArrowheads="1"/>
          </p:cNvSpPr>
          <p:nvPr/>
        </p:nvSpPr>
        <p:spPr bwMode="auto">
          <a:xfrm>
            <a:off x="6731000" y="990600"/>
            <a:ext cx="1360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0.01 eV</a:t>
            </a:r>
            <a:r>
              <a:rPr lang="en-US" baseline="30000"/>
              <a:t>2</a:t>
            </a:r>
            <a:endParaRPr lang="en-US"/>
          </a:p>
        </p:txBody>
      </p:sp>
      <p:sp>
        <p:nvSpPr>
          <p:cNvPr id="24583" name="TextBox 37"/>
          <p:cNvSpPr txBox="1">
            <a:spLocks noChangeArrowheads="1"/>
          </p:cNvSpPr>
          <p:nvPr/>
        </p:nvSpPr>
        <p:spPr bwMode="auto">
          <a:xfrm>
            <a:off x="4902200" y="5765800"/>
            <a:ext cx="3052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l-GR" dirty="0"/>
              <a:t>σ</a:t>
            </a:r>
            <a:r>
              <a:rPr lang="en-US" dirty="0"/>
              <a:t>(m</a:t>
            </a:r>
            <a:r>
              <a:rPr lang="en-US" baseline="-25000" dirty="0"/>
              <a:t>v</a:t>
            </a:r>
            <a:r>
              <a:rPr lang="en-US" baseline="30000" dirty="0"/>
              <a:t>2</a:t>
            </a:r>
            <a:r>
              <a:rPr lang="en-US" dirty="0"/>
              <a:t>)</a:t>
            </a:r>
            <a:r>
              <a:rPr lang="en-US" baseline="-25000" dirty="0"/>
              <a:t>total</a:t>
            </a:r>
            <a:r>
              <a:rPr lang="en-US" dirty="0"/>
              <a:t>= 0.025 eV</a:t>
            </a:r>
            <a:r>
              <a:rPr lang="en-US" baseline="30000" dirty="0"/>
              <a:t>2</a:t>
            </a:r>
            <a:endParaRPr lang="en-US" dirty="0"/>
          </a:p>
        </p:txBody>
      </p:sp>
      <p:grpSp>
        <p:nvGrpSpPr>
          <p:cNvPr id="24584" name="Group 43"/>
          <p:cNvGrpSpPr>
            <a:grpSpLocks/>
          </p:cNvGrpSpPr>
          <p:nvPr/>
        </p:nvGrpSpPr>
        <p:grpSpPr bwMode="auto">
          <a:xfrm>
            <a:off x="4965700" y="1509713"/>
            <a:ext cx="3740150" cy="4281487"/>
            <a:chOff x="4965700" y="1509981"/>
            <a:chExt cx="3740150" cy="4281218"/>
          </a:xfrm>
        </p:grpSpPr>
        <p:cxnSp>
          <p:nvCxnSpPr>
            <p:cNvPr id="24586" name="Straight Connector 21"/>
            <p:cNvCxnSpPr>
              <a:cxnSpLocks noChangeShapeType="1"/>
            </p:cNvCxnSpPr>
            <p:nvPr/>
          </p:nvCxnSpPr>
          <p:spPr bwMode="auto">
            <a:xfrm rot="5400000" flipH="1" flipV="1">
              <a:off x="4902200" y="1591737"/>
              <a:ext cx="1651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4587" name="Group 42"/>
            <p:cNvGrpSpPr>
              <a:grpSpLocks/>
            </p:cNvGrpSpPr>
            <p:nvPr/>
          </p:nvGrpSpPr>
          <p:grpSpPr bwMode="auto">
            <a:xfrm>
              <a:off x="4965700" y="1532466"/>
              <a:ext cx="3740150" cy="4258733"/>
              <a:chOff x="4965700" y="1416844"/>
              <a:chExt cx="3740150" cy="4374356"/>
            </a:xfrm>
          </p:grpSpPr>
          <p:cxnSp>
            <p:nvCxnSpPr>
              <p:cNvPr id="24588" name="Straight Connector 4"/>
              <p:cNvCxnSpPr>
                <a:cxnSpLocks noChangeShapeType="1"/>
              </p:cNvCxnSpPr>
              <p:nvPr/>
            </p:nvCxnSpPr>
            <p:spPr bwMode="auto">
              <a:xfrm rot="16200000" flipH="1">
                <a:off x="2819400" y="3632200"/>
                <a:ext cx="4305300" cy="127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24589" name="Rectangle 5"/>
              <p:cNvSpPr>
                <a:spLocks noChangeArrowheads="1"/>
              </p:cNvSpPr>
              <p:nvPr/>
            </p:nvSpPr>
            <p:spPr bwMode="auto">
              <a:xfrm>
                <a:off x="4978400" y="1841500"/>
                <a:ext cx="3663950" cy="16510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0" name="Rectangle 6"/>
              <p:cNvSpPr>
                <a:spLocks noChangeArrowheads="1"/>
              </p:cNvSpPr>
              <p:nvPr/>
            </p:nvSpPr>
            <p:spPr bwMode="auto">
              <a:xfrm>
                <a:off x="4974179" y="2218260"/>
                <a:ext cx="1290096" cy="1651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1" name="Rectangle 7"/>
              <p:cNvSpPr>
                <a:spLocks noChangeArrowheads="1"/>
              </p:cNvSpPr>
              <p:nvPr/>
            </p:nvSpPr>
            <p:spPr bwMode="auto">
              <a:xfrm>
                <a:off x="4978424" y="2595020"/>
                <a:ext cx="45719" cy="1651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2" name="Rectangle 8"/>
              <p:cNvSpPr>
                <a:spLocks noChangeArrowheads="1"/>
              </p:cNvSpPr>
              <p:nvPr/>
            </p:nvSpPr>
            <p:spPr bwMode="auto">
              <a:xfrm>
                <a:off x="4982668" y="2971780"/>
                <a:ext cx="1291131" cy="1651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3" name="Rectangle 9"/>
              <p:cNvSpPr>
                <a:spLocks noChangeArrowheads="1"/>
              </p:cNvSpPr>
              <p:nvPr/>
            </p:nvSpPr>
            <p:spPr bwMode="auto">
              <a:xfrm>
                <a:off x="4986914" y="3348540"/>
                <a:ext cx="1363086" cy="1651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4" name="Rectangle 10"/>
              <p:cNvSpPr>
                <a:spLocks noChangeArrowheads="1"/>
              </p:cNvSpPr>
              <p:nvPr/>
            </p:nvSpPr>
            <p:spPr bwMode="auto">
              <a:xfrm>
                <a:off x="4986926" y="3725300"/>
                <a:ext cx="89899" cy="1651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5" name="Rectangle 11"/>
              <p:cNvSpPr>
                <a:spLocks noChangeArrowheads="1"/>
              </p:cNvSpPr>
              <p:nvPr/>
            </p:nvSpPr>
            <p:spPr bwMode="auto">
              <a:xfrm>
                <a:off x="4986941" y="4102060"/>
                <a:ext cx="1193800" cy="1651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6" name="Rectangle 12"/>
              <p:cNvSpPr>
                <a:spLocks noChangeArrowheads="1"/>
              </p:cNvSpPr>
              <p:nvPr/>
            </p:nvSpPr>
            <p:spPr bwMode="auto">
              <a:xfrm>
                <a:off x="4989070" y="4478820"/>
                <a:ext cx="45719" cy="1651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7" name="Rectangle 13"/>
              <p:cNvSpPr>
                <a:spLocks noChangeArrowheads="1"/>
              </p:cNvSpPr>
              <p:nvPr/>
            </p:nvSpPr>
            <p:spPr bwMode="auto">
              <a:xfrm>
                <a:off x="4989082" y="4855580"/>
                <a:ext cx="459218" cy="1651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8" name="Rectangle 14"/>
              <p:cNvSpPr>
                <a:spLocks noChangeArrowheads="1"/>
              </p:cNvSpPr>
              <p:nvPr/>
            </p:nvSpPr>
            <p:spPr bwMode="auto">
              <a:xfrm>
                <a:off x="4991211" y="5232340"/>
                <a:ext cx="1193800" cy="1651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24599" name="Straight Connector 16"/>
              <p:cNvCxnSpPr>
                <a:cxnSpLocks noChangeShapeType="1"/>
              </p:cNvCxnSpPr>
              <p:nvPr/>
            </p:nvCxnSpPr>
            <p:spPr bwMode="auto">
              <a:xfrm flipV="1">
                <a:off x="4965700" y="1581150"/>
                <a:ext cx="3740150" cy="63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4600" name="Straight Connector 20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083300" y="1498600"/>
                <a:ext cx="16510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4601" name="Straight Connector 22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7219950" y="1498600"/>
                <a:ext cx="16510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4602" name="Straight Connector 23"/>
              <p:cNvCxnSpPr>
                <a:cxnSpLocks noChangeShapeType="1"/>
              </p:cNvCxnSpPr>
              <p:nvPr/>
            </p:nvCxnSpPr>
            <p:spPr bwMode="auto">
              <a:xfrm rot="16200000" flipV="1">
                <a:off x="6694489" y="1525588"/>
                <a:ext cx="107948" cy="31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4603" name="Straight Connector 30"/>
              <p:cNvCxnSpPr>
                <a:cxnSpLocks noChangeShapeType="1"/>
              </p:cNvCxnSpPr>
              <p:nvPr/>
            </p:nvCxnSpPr>
            <p:spPr bwMode="auto">
              <a:xfrm rot="16200000" flipV="1">
                <a:off x="5514976" y="1527174"/>
                <a:ext cx="109538" cy="15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4604" name="Straight Connector 39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8394700" y="1511300"/>
                <a:ext cx="16510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4605" name="Straight Connector 40"/>
              <p:cNvCxnSpPr>
                <a:cxnSpLocks noChangeShapeType="1"/>
              </p:cNvCxnSpPr>
              <p:nvPr/>
            </p:nvCxnSpPr>
            <p:spPr bwMode="auto">
              <a:xfrm rot="16200000" flipV="1">
                <a:off x="7843839" y="1525587"/>
                <a:ext cx="107948" cy="31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</p:grpSp>
      <p:sp>
        <p:nvSpPr>
          <p:cNvPr id="24585" name="Slide Number Placeholder 4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5308983-73F3-A847-A178-2F647D9A7DB3}" type="slidenum">
              <a:rPr lang="en-US" sz="1400"/>
              <a:pPr/>
              <a:t>6</a:t>
            </a:fld>
            <a:endParaRPr lang="en-US" sz="1400"/>
          </a:p>
        </p:txBody>
      </p:sp>
      <p:sp>
        <p:nvSpPr>
          <p:cNvPr id="30" name="TextBox 37"/>
          <p:cNvSpPr txBox="1">
            <a:spLocks noChangeArrowheads="1"/>
          </p:cNvSpPr>
          <p:nvPr/>
        </p:nvSpPr>
        <p:spPr bwMode="auto">
          <a:xfrm>
            <a:off x="4876800" y="6273800"/>
            <a:ext cx="31411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m</a:t>
            </a:r>
            <a:r>
              <a:rPr lang="en-US" baseline="-25000" dirty="0" smtClean="0"/>
              <a:t>v</a:t>
            </a:r>
            <a:r>
              <a:rPr lang="en-US" dirty="0"/>
              <a:t>&lt;</a:t>
            </a:r>
            <a:r>
              <a:rPr lang="en-US" dirty="0" smtClean="0"/>
              <a:t> 0.2 </a:t>
            </a:r>
            <a:r>
              <a:rPr lang="en-US" dirty="0" err="1" smtClean="0"/>
              <a:t>eV</a:t>
            </a:r>
            <a:r>
              <a:rPr lang="en-US" baseline="30000" dirty="0"/>
              <a:t> </a:t>
            </a:r>
            <a:r>
              <a:rPr lang="en-US" dirty="0" smtClean="0"/>
              <a:t>(90 % CL)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612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77438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Neutrino mass signal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>
                <a:solidFill>
                  <a:srgbClr val="D1282E"/>
                </a:solidFill>
                <a:latin typeface="Arial Rounded MT Bold"/>
              </a:rPr>
              <a:pPr/>
              <a:t>7</a:t>
            </a:fld>
            <a:endParaRPr lang="en-US">
              <a:solidFill>
                <a:srgbClr val="D1282E"/>
              </a:solidFill>
              <a:latin typeface="Arial Rounded MT Bol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5701"/>
            <a:ext cx="8992883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22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053782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/>
                <a:ea typeface="ＭＳ Ｐゴシック" charset="0"/>
                <a:cs typeface="Arial"/>
              </a:rPr>
              <a:t>KATRIN</a:t>
            </a:r>
            <a:r>
              <a:rPr lang="ja-JP" altLang="en-US" sz="2800" dirty="0">
                <a:latin typeface="Arial"/>
                <a:ea typeface="ＭＳ Ｐゴシック" charset="0"/>
                <a:cs typeface="Arial"/>
              </a:rPr>
              <a:t>’</a:t>
            </a:r>
            <a:r>
              <a:rPr lang="en-US" sz="2800" dirty="0">
                <a:latin typeface="Arial"/>
                <a:ea typeface="ＭＳ Ｐゴシック" charset="0"/>
                <a:cs typeface="Arial"/>
              </a:rPr>
              <a:t>s uncertainty budget</a:t>
            </a:r>
          </a:p>
        </p:txBody>
      </p:sp>
      <p:sp>
        <p:nvSpPr>
          <p:cNvPr id="24579" name="TextBox 2"/>
          <p:cNvSpPr txBox="1">
            <a:spLocks noChangeArrowheads="1"/>
          </p:cNvSpPr>
          <p:nvPr/>
        </p:nvSpPr>
        <p:spPr bwMode="auto">
          <a:xfrm>
            <a:off x="749300" y="1752600"/>
            <a:ext cx="3965575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dirty="0"/>
              <a:t>Statistical</a:t>
            </a:r>
          </a:p>
          <a:p>
            <a:pPr algn="r"/>
            <a:r>
              <a:rPr lang="en-US" dirty="0"/>
              <a:t>Final-state spectrum</a:t>
            </a:r>
          </a:p>
          <a:p>
            <a:pPr algn="r"/>
            <a:r>
              <a:rPr lang="en-US" dirty="0"/>
              <a:t>T</a:t>
            </a:r>
            <a:r>
              <a:rPr lang="en-US" baseline="30000" dirty="0"/>
              <a:t>-</a:t>
            </a:r>
            <a:r>
              <a:rPr lang="en-US" dirty="0"/>
              <a:t> ions in T</a:t>
            </a:r>
            <a:r>
              <a:rPr lang="en-US" baseline="-25000" dirty="0"/>
              <a:t>2</a:t>
            </a:r>
            <a:r>
              <a:rPr lang="en-US" dirty="0"/>
              <a:t> gas</a:t>
            </a:r>
          </a:p>
          <a:p>
            <a:pPr algn="r"/>
            <a:r>
              <a:rPr lang="en-US" dirty="0"/>
              <a:t>Unfolding energy loss</a:t>
            </a:r>
          </a:p>
          <a:p>
            <a:pPr algn="r"/>
            <a:r>
              <a:rPr lang="en-US" dirty="0"/>
              <a:t>Column density</a:t>
            </a:r>
          </a:p>
          <a:p>
            <a:pPr algn="r"/>
            <a:r>
              <a:rPr lang="en-US" dirty="0"/>
              <a:t>Background slope</a:t>
            </a:r>
          </a:p>
          <a:p>
            <a:pPr algn="r"/>
            <a:r>
              <a:rPr lang="en-US" dirty="0"/>
              <a:t>HV variation</a:t>
            </a:r>
          </a:p>
          <a:p>
            <a:pPr algn="r"/>
            <a:r>
              <a:rPr lang="en-US" dirty="0"/>
              <a:t>Potential variation in source</a:t>
            </a:r>
          </a:p>
          <a:p>
            <a:pPr algn="r"/>
            <a:r>
              <a:rPr lang="en-US" dirty="0"/>
              <a:t>B-field variation in source</a:t>
            </a:r>
          </a:p>
          <a:p>
            <a:pPr algn="r"/>
            <a:r>
              <a:rPr lang="en-US" dirty="0"/>
              <a:t>Elastic scattering in T</a:t>
            </a:r>
            <a:r>
              <a:rPr lang="en-US" baseline="-25000" dirty="0"/>
              <a:t>2</a:t>
            </a:r>
            <a:r>
              <a:rPr lang="en-US" dirty="0"/>
              <a:t> gas</a:t>
            </a:r>
          </a:p>
        </p:txBody>
      </p:sp>
      <p:sp>
        <p:nvSpPr>
          <p:cNvPr id="24580" name="TextBox 33"/>
          <p:cNvSpPr txBox="1">
            <a:spLocks noChangeArrowheads="1"/>
          </p:cNvSpPr>
          <p:nvPr/>
        </p:nvSpPr>
        <p:spPr bwMode="auto">
          <a:xfrm>
            <a:off x="3797300" y="977900"/>
            <a:ext cx="1052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l-GR"/>
              <a:t>σ</a:t>
            </a:r>
            <a:r>
              <a:rPr lang="en-US"/>
              <a:t>(m</a:t>
            </a:r>
            <a:r>
              <a:rPr lang="en-US" baseline="-25000"/>
              <a:t>v</a:t>
            </a:r>
            <a:r>
              <a:rPr lang="en-US" baseline="30000"/>
              <a:t>2</a:t>
            </a:r>
            <a:r>
              <a:rPr lang="en-US"/>
              <a:t>)</a:t>
            </a:r>
          </a:p>
        </p:txBody>
      </p:sp>
      <p:sp>
        <p:nvSpPr>
          <p:cNvPr id="24581" name="TextBox 35"/>
          <p:cNvSpPr txBox="1">
            <a:spLocks noChangeArrowheads="1"/>
          </p:cNvSpPr>
          <p:nvPr/>
        </p:nvSpPr>
        <p:spPr bwMode="auto">
          <a:xfrm>
            <a:off x="4800600" y="990600"/>
            <a:ext cx="355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0</a:t>
            </a:r>
          </a:p>
        </p:txBody>
      </p:sp>
      <p:sp>
        <p:nvSpPr>
          <p:cNvPr id="24582" name="TextBox 36"/>
          <p:cNvSpPr txBox="1">
            <a:spLocks noChangeArrowheads="1"/>
          </p:cNvSpPr>
          <p:nvPr/>
        </p:nvSpPr>
        <p:spPr bwMode="auto">
          <a:xfrm>
            <a:off x="6731000" y="990600"/>
            <a:ext cx="1360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0.01 eV</a:t>
            </a:r>
            <a:r>
              <a:rPr lang="en-US" baseline="30000"/>
              <a:t>2</a:t>
            </a:r>
            <a:endParaRPr lang="en-US"/>
          </a:p>
        </p:txBody>
      </p:sp>
      <p:sp>
        <p:nvSpPr>
          <p:cNvPr id="24583" name="TextBox 37"/>
          <p:cNvSpPr txBox="1">
            <a:spLocks noChangeArrowheads="1"/>
          </p:cNvSpPr>
          <p:nvPr/>
        </p:nvSpPr>
        <p:spPr bwMode="auto">
          <a:xfrm>
            <a:off x="4902200" y="5765800"/>
            <a:ext cx="3052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l-GR" dirty="0"/>
              <a:t>σ</a:t>
            </a:r>
            <a:r>
              <a:rPr lang="en-US" dirty="0"/>
              <a:t>(m</a:t>
            </a:r>
            <a:r>
              <a:rPr lang="en-US" baseline="-25000" dirty="0"/>
              <a:t>v</a:t>
            </a:r>
            <a:r>
              <a:rPr lang="en-US" baseline="30000" dirty="0"/>
              <a:t>2</a:t>
            </a:r>
            <a:r>
              <a:rPr lang="en-US" dirty="0"/>
              <a:t>)</a:t>
            </a:r>
            <a:r>
              <a:rPr lang="en-US" baseline="-25000" dirty="0"/>
              <a:t>total</a:t>
            </a:r>
            <a:r>
              <a:rPr lang="en-US" dirty="0"/>
              <a:t>= 0.025 eV</a:t>
            </a:r>
            <a:r>
              <a:rPr lang="en-US" baseline="30000" dirty="0"/>
              <a:t>2</a:t>
            </a:r>
            <a:endParaRPr lang="en-US" dirty="0"/>
          </a:p>
        </p:txBody>
      </p:sp>
      <p:grpSp>
        <p:nvGrpSpPr>
          <p:cNvPr id="24584" name="Group 43"/>
          <p:cNvGrpSpPr>
            <a:grpSpLocks/>
          </p:cNvGrpSpPr>
          <p:nvPr/>
        </p:nvGrpSpPr>
        <p:grpSpPr bwMode="auto">
          <a:xfrm>
            <a:off x="4965700" y="1509713"/>
            <a:ext cx="3740150" cy="4281487"/>
            <a:chOff x="4965700" y="1509981"/>
            <a:chExt cx="3740150" cy="4281218"/>
          </a:xfrm>
        </p:grpSpPr>
        <p:cxnSp>
          <p:nvCxnSpPr>
            <p:cNvPr id="24586" name="Straight Connector 21"/>
            <p:cNvCxnSpPr>
              <a:cxnSpLocks noChangeShapeType="1"/>
            </p:cNvCxnSpPr>
            <p:nvPr/>
          </p:nvCxnSpPr>
          <p:spPr bwMode="auto">
            <a:xfrm rot="5400000" flipH="1" flipV="1">
              <a:off x="4902200" y="1591737"/>
              <a:ext cx="1651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4587" name="Group 42"/>
            <p:cNvGrpSpPr>
              <a:grpSpLocks/>
            </p:cNvGrpSpPr>
            <p:nvPr/>
          </p:nvGrpSpPr>
          <p:grpSpPr bwMode="auto">
            <a:xfrm>
              <a:off x="4965700" y="1532466"/>
              <a:ext cx="3740150" cy="4258733"/>
              <a:chOff x="4965700" y="1416844"/>
              <a:chExt cx="3740150" cy="4374356"/>
            </a:xfrm>
          </p:grpSpPr>
          <p:cxnSp>
            <p:nvCxnSpPr>
              <p:cNvPr id="24588" name="Straight Connector 4"/>
              <p:cNvCxnSpPr>
                <a:cxnSpLocks noChangeShapeType="1"/>
              </p:cNvCxnSpPr>
              <p:nvPr/>
            </p:nvCxnSpPr>
            <p:spPr bwMode="auto">
              <a:xfrm rot="16200000" flipH="1">
                <a:off x="2819400" y="3632200"/>
                <a:ext cx="4305300" cy="127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24589" name="Rectangle 5"/>
              <p:cNvSpPr>
                <a:spLocks noChangeArrowheads="1"/>
              </p:cNvSpPr>
              <p:nvPr/>
            </p:nvSpPr>
            <p:spPr bwMode="auto">
              <a:xfrm>
                <a:off x="4978400" y="1841500"/>
                <a:ext cx="3663950" cy="165100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0" name="Rectangle 6"/>
              <p:cNvSpPr>
                <a:spLocks noChangeArrowheads="1"/>
              </p:cNvSpPr>
              <p:nvPr/>
            </p:nvSpPr>
            <p:spPr bwMode="auto">
              <a:xfrm>
                <a:off x="4974179" y="2218260"/>
                <a:ext cx="1290096" cy="1651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1" name="Rectangle 7"/>
              <p:cNvSpPr>
                <a:spLocks noChangeArrowheads="1"/>
              </p:cNvSpPr>
              <p:nvPr/>
            </p:nvSpPr>
            <p:spPr bwMode="auto">
              <a:xfrm>
                <a:off x="4978424" y="2595020"/>
                <a:ext cx="45719" cy="1651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2" name="Rectangle 8"/>
              <p:cNvSpPr>
                <a:spLocks noChangeArrowheads="1"/>
              </p:cNvSpPr>
              <p:nvPr/>
            </p:nvSpPr>
            <p:spPr bwMode="auto">
              <a:xfrm>
                <a:off x="4982668" y="2971780"/>
                <a:ext cx="1291131" cy="1651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3" name="Rectangle 9"/>
              <p:cNvSpPr>
                <a:spLocks noChangeArrowheads="1"/>
              </p:cNvSpPr>
              <p:nvPr/>
            </p:nvSpPr>
            <p:spPr bwMode="auto">
              <a:xfrm>
                <a:off x="4986914" y="3348540"/>
                <a:ext cx="1363086" cy="1651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4" name="Rectangle 10"/>
              <p:cNvSpPr>
                <a:spLocks noChangeArrowheads="1"/>
              </p:cNvSpPr>
              <p:nvPr/>
            </p:nvSpPr>
            <p:spPr bwMode="auto">
              <a:xfrm>
                <a:off x="4986926" y="3725300"/>
                <a:ext cx="89899" cy="1651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5" name="Rectangle 11"/>
              <p:cNvSpPr>
                <a:spLocks noChangeArrowheads="1"/>
              </p:cNvSpPr>
              <p:nvPr/>
            </p:nvSpPr>
            <p:spPr bwMode="auto">
              <a:xfrm>
                <a:off x="4986941" y="4102060"/>
                <a:ext cx="1193800" cy="1651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6" name="Rectangle 12"/>
              <p:cNvSpPr>
                <a:spLocks noChangeArrowheads="1"/>
              </p:cNvSpPr>
              <p:nvPr/>
            </p:nvSpPr>
            <p:spPr bwMode="auto">
              <a:xfrm>
                <a:off x="4989070" y="4478820"/>
                <a:ext cx="45719" cy="1651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7" name="Rectangle 13"/>
              <p:cNvSpPr>
                <a:spLocks noChangeArrowheads="1"/>
              </p:cNvSpPr>
              <p:nvPr/>
            </p:nvSpPr>
            <p:spPr bwMode="auto">
              <a:xfrm>
                <a:off x="4989082" y="4855580"/>
                <a:ext cx="459218" cy="1651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8" name="Rectangle 14"/>
              <p:cNvSpPr>
                <a:spLocks noChangeArrowheads="1"/>
              </p:cNvSpPr>
              <p:nvPr/>
            </p:nvSpPr>
            <p:spPr bwMode="auto">
              <a:xfrm>
                <a:off x="4991211" y="5232340"/>
                <a:ext cx="1193800" cy="165100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24599" name="Straight Connector 16"/>
              <p:cNvCxnSpPr>
                <a:cxnSpLocks noChangeShapeType="1"/>
              </p:cNvCxnSpPr>
              <p:nvPr/>
            </p:nvCxnSpPr>
            <p:spPr bwMode="auto">
              <a:xfrm flipV="1">
                <a:off x="4965700" y="1581150"/>
                <a:ext cx="3740150" cy="63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4600" name="Straight Connector 20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6083300" y="1498600"/>
                <a:ext cx="16510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4601" name="Straight Connector 22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7219950" y="1498600"/>
                <a:ext cx="16510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4602" name="Straight Connector 23"/>
              <p:cNvCxnSpPr>
                <a:cxnSpLocks noChangeShapeType="1"/>
              </p:cNvCxnSpPr>
              <p:nvPr/>
            </p:nvCxnSpPr>
            <p:spPr bwMode="auto">
              <a:xfrm rot="16200000" flipV="1">
                <a:off x="6694489" y="1525588"/>
                <a:ext cx="107948" cy="31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4603" name="Straight Connector 30"/>
              <p:cNvCxnSpPr>
                <a:cxnSpLocks noChangeShapeType="1"/>
              </p:cNvCxnSpPr>
              <p:nvPr/>
            </p:nvCxnSpPr>
            <p:spPr bwMode="auto">
              <a:xfrm rot="16200000" flipV="1">
                <a:off x="5514976" y="1527174"/>
                <a:ext cx="109538" cy="15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4604" name="Straight Connector 39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8394700" y="1511300"/>
                <a:ext cx="165100" cy="15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4605" name="Straight Connector 40"/>
              <p:cNvCxnSpPr>
                <a:cxnSpLocks noChangeShapeType="1"/>
              </p:cNvCxnSpPr>
              <p:nvPr/>
            </p:nvCxnSpPr>
            <p:spPr bwMode="auto">
              <a:xfrm rot="16200000" flipV="1">
                <a:off x="7843839" y="1525587"/>
                <a:ext cx="107948" cy="31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</p:grpSp>
      <p:sp>
        <p:nvSpPr>
          <p:cNvPr id="24585" name="Slide Number Placeholder 4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5308983-73F3-A847-A178-2F647D9A7DB3}" type="slidenum">
              <a:rPr lang="en-US" sz="1400"/>
              <a:pPr/>
              <a:t>8</a:t>
            </a:fld>
            <a:endParaRPr lang="en-US" sz="1400"/>
          </a:p>
        </p:txBody>
      </p:sp>
      <p:sp>
        <p:nvSpPr>
          <p:cNvPr id="30" name="TextBox 37"/>
          <p:cNvSpPr txBox="1">
            <a:spLocks noChangeArrowheads="1"/>
          </p:cNvSpPr>
          <p:nvPr/>
        </p:nvSpPr>
        <p:spPr bwMode="auto">
          <a:xfrm>
            <a:off x="4876800" y="6273800"/>
            <a:ext cx="31411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m</a:t>
            </a:r>
            <a:r>
              <a:rPr lang="en-US" baseline="-25000" dirty="0" smtClean="0"/>
              <a:t>v</a:t>
            </a:r>
            <a:r>
              <a:rPr lang="en-US" dirty="0"/>
              <a:t>&lt;</a:t>
            </a:r>
            <a:r>
              <a:rPr lang="en-US" dirty="0" smtClean="0"/>
              <a:t> 0.2 </a:t>
            </a:r>
            <a:r>
              <a:rPr lang="en-US" dirty="0" err="1" smtClean="0"/>
              <a:t>eV</a:t>
            </a:r>
            <a:r>
              <a:rPr lang="en-US" baseline="30000" dirty="0"/>
              <a:t> </a:t>
            </a:r>
            <a:r>
              <a:rPr lang="en-US" dirty="0" smtClean="0"/>
              <a:t>(90 % CL)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4711700" y="2108200"/>
            <a:ext cx="1993900" cy="5715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21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667500" cy="520382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Arial"/>
                <a:ea typeface="ＭＳ Ｐゴシック" charset="0"/>
                <a:cs typeface="Arial"/>
              </a:rPr>
              <a:t>Molecular final-state spectrum</a:t>
            </a:r>
            <a:endParaRPr lang="en-US" sz="2800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4585" name="Slide Number Placeholder 4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5308983-73F3-A847-A178-2F647D9A7DB3}" type="slidenum">
              <a:rPr lang="en-US" sz="1400"/>
              <a:pPr/>
              <a:t>9</a:t>
            </a:fld>
            <a:endParaRPr lang="en-US" sz="1400"/>
          </a:p>
        </p:txBody>
      </p:sp>
      <p:pic>
        <p:nvPicPr>
          <p:cNvPr id="2" name="Picture 1" descr="saenza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00" y="673100"/>
            <a:ext cx="7429500" cy="5499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8400" y="1498600"/>
            <a:ext cx="2652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Saenz et al. PRL 84 (2000)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22900" y="1435100"/>
            <a:ext cx="1774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baseline="30000" dirty="0" smtClean="0"/>
              <a:t>3</a:t>
            </a:r>
            <a:r>
              <a:rPr lang="en-US" dirty="0" smtClean="0"/>
              <a:t>HeT</a:t>
            </a:r>
            <a:r>
              <a:rPr lang="en-US" baseline="30000" dirty="0" smtClean="0"/>
              <a:t>+</a:t>
            </a:r>
            <a:r>
              <a:rPr lang="en-US" dirty="0" smtClean="0"/>
              <a:t> </a:t>
            </a:r>
            <a:endParaRPr lang="en-US" baseline="300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2057400" y="2057400"/>
            <a:ext cx="6673154" cy="4347865"/>
            <a:chOff x="2057400" y="2057400"/>
            <a:chExt cx="6673154" cy="4347865"/>
          </a:xfrm>
        </p:grpSpPr>
        <p:grpSp>
          <p:nvGrpSpPr>
            <p:cNvPr id="7" name="Group 6"/>
            <p:cNvGrpSpPr/>
            <p:nvPr/>
          </p:nvGrpSpPr>
          <p:grpSpPr>
            <a:xfrm>
              <a:off x="6604000" y="5638800"/>
              <a:ext cx="2126554" cy="766465"/>
              <a:chOff x="6604000" y="5638800"/>
              <a:chExt cx="2126554" cy="766465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6604000" y="5943600"/>
                <a:ext cx="21265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Q</a:t>
                </a:r>
                <a:r>
                  <a:rPr lang="en-US" baseline="-25000" dirty="0"/>
                  <a:t>A</a:t>
                </a:r>
                <a:r>
                  <a:rPr lang="en-US" dirty="0" smtClean="0"/>
                  <a:t> </a:t>
                </a:r>
                <a:r>
                  <a:rPr lang="en-US" dirty="0">
                    <a:sym typeface="Wingdings"/>
                  </a:rPr>
                  <a:t>=</a:t>
                </a:r>
                <a:r>
                  <a:rPr lang="en-US" dirty="0" smtClean="0">
                    <a:sym typeface="Wingdings"/>
                  </a:rPr>
                  <a:t> 18.6 </a:t>
                </a:r>
                <a:r>
                  <a:rPr lang="en-US" dirty="0" err="1" smtClean="0">
                    <a:sym typeface="Wingdings"/>
                  </a:rPr>
                  <a:t>keV</a:t>
                </a:r>
                <a:r>
                  <a:rPr lang="en-US" dirty="0" smtClean="0"/>
                  <a:t> </a:t>
                </a:r>
                <a:endParaRPr lang="en-US" baseline="30000" dirty="0"/>
              </a:p>
            </p:txBody>
          </p:sp>
          <p:cxnSp>
            <p:nvCxnSpPr>
              <p:cNvPr id="6" name="Straight Arrow Connector 5"/>
              <p:cNvCxnSpPr/>
              <p:nvPr/>
            </p:nvCxnSpPr>
            <p:spPr>
              <a:xfrm flipV="1">
                <a:off x="7645400" y="5638800"/>
                <a:ext cx="0" cy="36830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7"/>
            <p:cNvCxnSpPr/>
            <p:nvPr/>
          </p:nvCxnSpPr>
          <p:spPr>
            <a:xfrm>
              <a:off x="2057400" y="2057400"/>
              <a:ext cx="5575300" cy="341630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2616200" y="3429000"/>
              <a:ext cx="17128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/>
                <a:t>β</a:t>
              </a:r>
              <a:r>
                <a:rPr lang="en-US" dirty="0" smtClean="0"/>
                <a:t> spectrum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52128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Master2">
  <a:themeElements>
    <a:clrScheme name="Master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ster2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Master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Master2">
  <a:themeElements>
    <a:clrScheme name="Master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ster2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Master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PSI-nEDM-Vorlage">
  <a:themeElements>
    <a:clrScheme name="PSI-nEDM-Vorla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SI-nEDM-Vorlag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SI-nEDM-Vorl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SI-nEDM-Vorla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SI-nEDM-Vorla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SI-nEDM-Vorla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SI-nEDM-Vorla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SI-nEDM-Vorla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SI-nEDM-Vorla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SI-nEDM-Vorla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SI-nEDM-Vorla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SI-nEDM-Vorla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SI-nEDM-Vorla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SI-nEDM-Vorla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Sky">
      <a:maj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Sky">
      <a:maj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Master2">
  <a:themeElements>
    <a:clrScheme name="Master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ster2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Master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Master2">
  <a:themeElements>
    <a:clrScheme name="Master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ster2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Master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Master2">
  <a:themeElements>
    <a:clrScheme name="Master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aster2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Master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ster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ster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Hamish:Applications:Microsoft Office 2004:Templates:My Templates:Master2.pot</Template>
  <TotalTime>86282</TotalTime>
  <Words>1701</Words>
  <Application>Microsoft Macintosh PowerPoint</Application>
  <PresentationFormat>On-screen Show (4:3)</PresentationFormat>
  <Paragraphs>365</Paragraphs>
  <Slides>56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10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8" baseType="lpstr">
      <vt:lpstr>Master2</vt:lpstr>
      <vt:lpstr>Custom Design</vt:lpstr>
      <vt:lpstr>PSI-nEDM-Vorlage</vt:lpstr>
      <vt:lpstr>1_Custom Design</vt:lpstr>
      <vt:lpstr>Essential</vt:lpstr>
      <vt:lpstr>1_Essential</vt:lpstr>
      <vt:lpstr>1_Master2</vt:lpstr>
      <vt:lpstr>3_Master2</vt:lpstr>
      <vt:lpstr>4_Master2</vt:lpstr>
      <vt:lpstr>5_Master2</vt:lpstr>
      <vt:lpstr>Equation</vt:lpstr>
      <vt:lpstr>Microsoft Equation</vt:lpstr>
      <vt:lpstr>PowerPoint Presentation</vt:lpstr>
      <vt:lpstr>Kinematic measurement of Neutrino Mass</vt:lpstr>
      <vt:lpstr> Neutrino mass from Beta Spectra</vt:lpstr>
      <vt:lpstr>Present Laboratory Limit from 2 tritium experiments:</vt:lpstr>
      <vt:lpstr>KATRIN</vt:lpstr>
      <vt:lpstr>KATRIN’s uncertainty budget</vt:lpstr>
      <vt:lpstr>Neutrino mass signal</vt:lpstr>
      <vt:lpstr>KATRIN’s uncertainty budget</vt:lpstr>
      <vt:lpstr>Molecular final-state spectrum</vt:lpstr>
      <vt:lpstr>PowerPoint Presentation</vt:lpstr>
      <vt:lpstr>An old problem solved</vt:lpstr>
      <vt:lpstr>PowerPoint Presentation</vt:lpstr>
      <vt:lpstr>Molecular final-state spectrum – G.S.</vt:lpstr>
      <vt:lpstr>Molecular final-state spectrum – G.S.</vt:lpstr>
      <vt:lpstr>final-state spectrum Comments</vt:lpstr>
      <vt:lpstr>Mass Range Accessible</vt:lpstr>
      <vt:lpstr>The Last Order of Magnitude</vt:lpstr>
      <vt:lpstr>Microcalorimeters for 187Re ß-decay</vt:lpstr>
      <vt:lpstr>Electron Capture Holmium Expt (ECHo)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Cyclotron radiation from tritium beta decay</vt:lpstr>
      <vt:lpstr>Energy rEsolution</vt:lpstr>
      <vt:lpstr>Shallow trap data</vt:lpstr>
      <vt:lpstr>Why is this so important?</vt:lpstr>
      <vt:lpstr>Next: a tritium experiment</vt:lpstr>
      <vt:lpstr>Project 8 sensitivity </vt:lpstr>
      <vt:lpstr>Project 8 sensitivity </vt:lpstr>
      <vt:lpstr>Is an atomic source feasible?</vt:lpstr>
      <vt:lpstr>Magnetic configuration of trap</vt:lpstr>
      <vt:lpstr>An early H trap (AT&amp;T, MIT)</vt:lpstr>
      <vt:lpstr>ALPHA’s antihydrogen trap</vt:lpstr>
      <vt:lpstr>Project 8: a phased approach</vt:lpstr>
      <vt:lpstr>Mass Range Accessible</vt:lpstr>
      <vt:lpstr>Neutrino Mass Limits from Beta decay</vt:lpstr>
      <vt:lpstr>summary</vt:lpstr>
      <vt:lpstr>PowerPoint Presentation</vt:lpstr>
      <vt:lpstr>PowerPoint Presentation</vt:lpstr>
      <vt:lpstr>PowerPoint Presentation</vt:lpstr>
      <vt:lpstr>Neutrino mass Physics Impact</vt:lpstr>
      <vt:lpstr>PowerPoint Presentation</vt:lpstr>
      <vt:lpstr>Mass and mixing parameters</vt:lpstr>
      <vt:lpstr>PowerPoint Presentation</vt:lpstr>
      <vt:lpstr>PowerPoint Presentation</vt:lpstr>
      <vt:lpstr>PowerPoint Presentation</vt:lpstr>
      <vt:lpstr>Katrin’s statistical power</vt:lpstr>
      <vt:lpstr>A window to work in</vt:lpstr>
      <vt:lpstr>Sensitivity with Time</vt:lpstr>
      <vt:lpstr>PowerPoint Presentation</vt:lpstr>
      <vt:lpstr>PowerPoint Presentation</vt:lpstr>
      <vt:lpstr>Neutrino mass: some milestones</vt:lpstr>
      <vt:lpstr>PowerPoint Presentation</vt:lpstr>
      <vt:lpstr>PowerPoint Presentation</vt:lpstr>
    </vt:vector>
  </TitlesOfParts>
  <Company>U.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Experimental Determination of Neutrino Mass</dc:title>
  <dc:creator>Hamish Robertson</dc:creator>
  <cp:lastModifiedBy>Hamish Robertson</cp:lastModifiedBy>
  <cp:revision>705</cp:revision>
  <cp:lastPrinted>2014-04-03T19:30:14Z</cp:lastPrinted>
  <dcterms:created xsi:type="dcterms:W3CDTF">2011-11-28T03:58:26Z</dcterms:created>
  <dcterms:modified xsi:type="dcterms:W3CDTF">2015-12-14T00:46:47Z</dcterms:modified>
</cp:coreProperties>
</file>