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33"/>
  </p:notesMasterIdLst>
  <p:sldIdLst>
    <p:sldId id="256" r:id="rId5"/>
    <p:sldId id="258" r:id="rId6"/>
    <p:sldId id="257" r:id="rId7"/>
    <p:sldId id="259" r:id="rId8"/>
    <p:sldId id="261" r:id="rId9"/>
    <p:sldId id="262" r:id="rId10"/>
    <p:sldId id="263" r:id="rId11"/>
    <p:sldId id="264" r:id="rId12"/>
    <p:sldId id="266" r:id="rId13"/>
    <p:sldId id="276" r:id="rId14"/>
    <p:sldId id="267" r:id="rId15"/>
    <p:sldId id="277" r:id="rId16"/>
    <p:sldId id="268" r:id="rId17"/>
    <p:sldId id="271" r:id="rId18"/>
    <p:sldId id="265" r:id="rId19"/>
    <p:sldId id="275" r:id="rId20"/>
    <p:sldId id="269" r:id="rId21"/>
    <p:sldId id="281" r:id="rId22"/>
    <p:sldId id="270" r:id="rId23"/>
    <p:sldId id="274" r:id="rId24"/>
    <p:sldId id="282" r:id="rId25"/>
    <p:sldId id="278" r:id="rId26"/>
    <p:sldId id="279" r:id="rId27"/>
    <p:sldId id="273" r:id="rId28"/>
    <p:sldId id="272" r:id="rId29"/>
    <p:sldId id="260" r:id="rId30"/>
    <p:sldId id="280" r:id="rId31"/>
    <p:sldId id="28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930" y="-102"/>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5" Type="http://schemas.openxmlformats.org/officeDocument/2006/relationships/image" Target="../media/image36.wmf"/><Relationship Id="rId4" Type="http://schemas.openxmlformats.org/officeDocument/2006/relationships/image" Target="../media/image3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4" Type="http://schemas.openxmlformats.org/officeDocument/2006/relationships/image" Target="../media/image4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0CD74A-FFA3-4063-9EBE-0344C2DD4973}" type="datetimeFigureOut">
              <a:rPr lang="en-US" smtClean="0"/>
              <a:t>9/18/2014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8DB090-75B8-4B71-9D72-83F3F22A743D}" type="slidenum">
              <a:rPr lang="en-US" smtClean="0"/>
              <a:t>‹#›</a:t>
            </a:fld>
            <a:endParaRPr lang="en-US"/>
          </a:p>
        </p:txBody>
      </p:sp>
    </p:spTree>
    <p:extLst>
      <p:ext uri="{BB962C8B-B14F-4D97-AF65-F5344CB8AC3E}">
        <p14:creationId xmlns:p14="http://schemas.microsoft.com/office/powerpoint/2010/main" val="469580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81C661-07A5-43BA-A516-AB3B29B1D360}"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ja-JP" sz="1200" kern="1200" dirty="0" smtClean="0">
                <a:solidFill>
                  <a:schemeClr val="tx1"/>
                </a:solidFill>
                <a:latin typeface="Times New Roman" charset="0"/>
                <a:ea typeface="ＭＳ Ｐ明朝" charset="0"/>
                <a:cs typeface="ＭＳ Ｐ明朝" charset="0"/>
              </a:rPr>
              <a:t>I’m talking about a</a:t>
            </a:r>
            <a:r>
              <a:rPr kumimoji="1" lang="en-US" altLang="ja-JP" sz="1200" kern="1200" baseline="0" dirty="0" smtClean="0">
                <a:solidFill>
                  <a:schemeClr val="tx1"/>
                </a:solidFill>
                <a:latin typeface="Times New Roman" charset="0"/>
                <a:ea typeface="ＭＳ Ｐ明朝" charset="0"/>
                <a:cs typeface="ＭＳ Ｐ明朝" charset="0"/>
              </a:rPr>
              <a:t> </a:t>
            </a:r>
            <a:r>
              <a:rPr kumimoji="1" lang="en-US" altLang="ja-JP" sz="1200" kern="1200" dirty="0" smtClean="0">
                <a:solidFill>
                  <a:schemeClr val="tx1"/>
                </a:solidFill>
                <a:latin typeface="Times New Roman" charset="0"/>
                <a:ea typeface="ＭＳ Ｐ明朝" charset="0"/>
                <a:cs typeface="ＭＳ Ｐ明朝" charset="0"/>
              </a:rPr>
              <a:t>lifetime measurement with</a:t>
            </a:r>
            <a:r>
              <a:rPr kumimoji="1" lang="en-US" altLang="ja-JP" sz="1200" kern="1200" baseline="0" dirty="0" smtClean="0">
                <a:solidFill>
                  <a:schemeClr val="tx1"/>
                </a:solidFill>
                <a:latin typeface="Times New Roman" charset="0"/>
                <a:ea typeface="ＭＳ Ｐ明朝" charset="0"/>
                <a:cs typeface="ＭＳ Ｐ明朝" charset="0"/>
              </a:rPr>
              <a:t> pulsed neutron beam at</a:t>
            </a:r>
            <a:r>
              <a:rPr kumimoji="1" lang="en-US" altLang="ja-JP" sz="1200" kern="1200" dirty="0" smtClean="0">
                <a:solidFill>
                  <a:schemeClr val="tx1"/>
                </a:solidFill>
                <a:latin typeface="Times New Roman" charset="0"/>
                <a:ea typeface="ＭＳ Ｐ明朝" charset="0"/>
                <a:cs typeface="ＭＳ Ｐ明朝" charset="0"/>
              </a:rPr>
              <a:t> J-PARC.</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8EE8890-4F40-4445-A013-F0FEB610D41F}" type="slidenum">
              <a:rPr lang="en-US" altLang="ja-JP" smtClean="0">
                <a:solidFill>
                  <a:srgbClr val="000000"/>
                </a:solidFill>
              </a:rPr>
              <a:pPr>
                <a:defRPr/>
              </a:pPr>
              <a:t>5</a:t>
            </a:fld>
            <a:endParaRPr lang="en-US" altLang="ja-JP">
              <a:solidFill>
                <a:srgbClr val="000000"/>
              </a:solidFill>
            </a:endParaRPr>
          </a:p>
        </p:txBody>
      </p:sp>
    </p:spTree>
    <p:extLst>
      <p:ext uri="{BB962C8B-B14F-4D97-AF65-F5344CB8AC3E}">
        <p14:creationId xmlns:p14="http://schemas.microsoft.com/office/powerpoint/2010/main" val="4162118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Principle of our experiment is following.</a:t>
            </a:r>
          </a:p>
          <a:p>
            <a:r>
              <a:rPr kumimoji="1" lang="en-US" altLang="ja-JP" dirty="0" smtClean="0"/>
              <a:t>We use a Time Projection Chamber with doped 3He.</a:t>
            </a:r>
          </a:p>
          <a:p>
            <a:r>
              <a:rPr kumimoji="1" lang="en-US" altLang="ja-JP" dirty="0" smtClean="0"/>
              <a:t>The electron from the neutron decay(</a:t>
            </a:r>
            <a:r>
              <a:rPr kumimoji="1" lang="ja-JP" altLang="en-US" dirty="0" smtClean="0"/>
              <a:t>上式</a:t>
            </a:r>
            <a:r>
              <a:rPr kumimoji="1" lang="en-US" altLang="ja-JP" dirty="0" smtClean="0"/>
              <a:t>) and the proton from the 3He(</a:t>
            </a:r>
            <a:r>
              <a:rPr kumimoji="1" lang="en-US" altLang="ja-JP" dirty="0" err="1" smtClean="0"/>
              <a:t>n,p</a:t>
            </a:r>
            <a:r>
              <a:rPr kumimoji="1" lang="en-US" altLang="ja-JP" dirty="0" smtClean="0"/>
              <a:t>)3H reaction(</a:t>
            </a:r>
            <a:r>
              <a:rPr kumimoji="1" lang="ja-JP" altLang="en-US" dirty="0" smtClean="0"/>
              <a:t>下式</a:t>
            </a:r>
            <a:r>
              <a:rPr kumimoji="1" lang="en-US" altLang="ja-JP" dirty="0" smtClean="0"/>
              <a:t>) can described</a:t>
            </a:r>
            <a:r>
              <a:rPr kumimoji="1" lang="en-US" altLang="ja-JP" baseline="0" dirty="0" smtClean="0"/>
              <a:t> by this </a:t>
            </a:r>
            <a:r>
              <a:rPr kumimoji="1" lang="en-US" altLang="ja-JP" baseline="0" dirty="0" err="1" smtClean="0"/>
              <a:t>fomula</a:t>
            </a:r>
            <a:r>
              <a:rPr kumimoji="1" lang="en-US" altLang="ja-JP"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ja-JP" dirty="0" smtClean="0"/>
              <a:t>The ratio of counting rate of electrons and protons gives the neutron lifetime.</a:t>
            </a:r>
          </a:p>
          <a:p>
            <a:r>
              <a:rPr kumimoji="1" lang="en-US" altLang="ja-JP" baseline="0" dirty="0" smtClean="0"/>
              <a:t>By using shorter neutron bunches and measuring only when the bunches are totally in the TPC,</a:t>
            </a:r>
          </a:p>
          <a:p>
            <a:r>
              <a:rPr kumimoji="1" lang="en-US" altLang="ja-JP" baseline="0" dirty="0" smtClean="0"/>
              <a:t>we can obtain high efficiency(tau</a:t>
            </a:r>
            <a:r>
              <a:rPr kumimoji="1" lang="ja-JP" altLang="en-US" baseline="0" dirty="0" smtClean="0"/>
              <a:t>式</a:t>
            </a:r>
            <a:r>
              <a:rPr kumimoji="1" lang="en-US" altLang="ja-JP" baseline="0" dirty="0" smtClean="0"/>
              <a:t>).</a:t>
            </a:r>
          </a:p>
          <a:p>
            <a:endParaRPr kumimoji="1" lang="en-US" altLang="ja-JP" dirty="0" smtClean="0"/>
          </a:p>
          <a:p>
            <a:r>
              <a:rPr kumimoji="1" lang="en-US" altLang="ja-JP" dirty="0" smtClean="0"/>
              <a:t>Both of them are measured simultaneously in a same detector.</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ja-JP" dirty="0" smtClean="0"/>
              <a:t>So systematic uncertainty of fiducial volume will be canceled.</a:t>
            </a:r>
          </a:p>
          <a:p>
            <a:endParaRPr kumimoji="1" lang="en-US" altLang="ja-JP" baseline="0" dirty="0" smtClean="0"/>
          </a:p>
          <a:p>
            <a:endParaRPr kumimoji="1" lang="en-US" altLang="ja-JP" baseline="0" dirty="0" smtClean="0"/>
          </a:p>
          <a:p>
            <a:endParaRPr kumimoji="1" lang="en-US" altLang="ja-JP" baseline="0" dirty="0" smtClean="0"/>
          </a:p>
          <a:p>
            <a:r>
              <a:rPr kumimoji="1" lang="en-US" altLang="ja-JP" dirty="0" smtClean="0"/>
              <a:t>-----</a:t>
            </a:r>
            <a:endParaRPr kumimoji="1" lang="ja-JP" alt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ja-JP" dirty="0" smtClean="0"/>
              <a:t>Comparing with UCN experiment, There are no systematic uncertainties due to wall interaction or depolarization.</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8EE8890-4F40-4445-A013-F0FEB610D41F}" type="slidenum">
              <a:rPr lang="en-US" altLang="ja-JP" smtClean="0">
                <a:solidFill>
                  <a:srgbClr val="000000"/>
                </a:solidFill>
              </a:rPr>
              <a:pPr>
                <a:defRPr/>
              </a:pPr>
              <a:t>6</a:t>
            </a:fld>
            <a:endParaRPr lang="en-US" altLang="ja-JP">
              <a:solidFill>
                <a:srgbClr val="000000"/>
              </a:solidFill>
            </a:endParaRPr>
          </a:p>
        </p:txBody>
      </p:sp>
    </p:spTree>
    <p:extLst>
      <p:ext uri="{BB962C8B-B14F-4D97-AF65-F5344CB8AC3E}">
        <p14:creationId xmlns:p14="http://schemas.microsoft.com/office/powerpoint/2010/main" val="1851017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is our</a:t>
            </a:r>
            <a:r>
              <a:rPr kumimoji="1" lang="en-US" altLang="ja-JP" baseline="0" dirty="0" smtClean="0"/>
              <a:t> experimental setup.</a:t>
            </a:r>
          </a:p>
          <a:p>
            <a:endParaRPr kumimoji="1" lang="en-US" altLang="ja-JP" baseline="0" dirty="0" smtClean="0"/>
          </a:p>
          <a:p>
            <a:r>
              <a:rPr kumimoji="1" lang="en-US" altLang="ja-JP" baseline="0" dirty="0" smtClean="0"/>
              <a:t>This is a Spin Flip Chopper to make shorter bunches.</a:t>
            </a:r>
          </a:p>
          <a:p>
            <a:r>
              <a:rPr kumimoji="1" lang="en-US" altLang="ja-JP" baseline="0" dirty="0" smtClean="0"/>
              <a:t>I will explain it later.</a:t>
            </a:r>
          </a:p>
          <a:p>
            <a:endParaRPr kumimoji="1" lang="en-US" altLang="ja-JP" baseline="0" dirty="0" smtClean="0"/>
          </a:p>
          <a:p>
            <a:r>
              <a:rPr kumimoji="1" lang="en-US" altLang="ja-JP" baseline="0" dirty="0" smtClean="0"/>
              <a:t>This is a vacuum chamber for the TPC.</a:t>
            </a:r>
          </a:p>
          <a:p>
            <a:endParaRPr kumimoji="1" lang="en-US" altLang="ja-JP" baseline="0" dirty="0" smtClean="0"/>
          </a:p>
          <a:p>
            <a:r>
              <a:rPr kumimoji="1" lang="en-US" altLang="ja-JP" baseline="0" dirty="0" smtClean="0"/>
              <a:t>This picture is under the construction.</a:t>
            </a:r>
          </a:p>
          <a:p>
            <a:r>
              <a:rPr kumimoji="1" lang="en-US" altLang="ja-JP" baseline="0" dirty="0" smtClean="0"/>
              <a:t>Our TPC is covered by la </a:t>
            </a:r>
            <a:r>
              <a:rPr kumimoji="1" lang="en-US" altLang="ja-JP" baseline="0" dirty="0" err="1" smtClean="0"/>
              <a:t>ead</a:t>
            </a:r>
            <a:r>
              <a:rPr kumimoji="1" lang="en-US" altLang="ja-JP" baseline="0" dirty="0" smtClean="0"/>
              <a:t> shield to reduce environmental radiation.</a:t>
            </a:r>
          </a:p>
          <a:p>
            <a:r>
              <a:rPr kumimoji="1" lang="en-US" altLang="ja-JP" baseline="0" dirty="0" smtClean="0"/>
              <a:t>Plastic scintillators for cosmic-ray veto covers the lead shield.</a:t>
            </a:r>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pPr>
              <a:defRPr/>
            </a:pPr>
            <a:fld id="{88EE8890-4F40-4445-A013-F0FEB610D41F}" type="slidenum">
              <a:rPr lang="en-US" altLang="ja-JP" smtClean="0">
                <a:solidFill>
                  <a:srgbClr val="000000"/>
                </a:solidFill>
              </a:rPr>
              <a:pPr>
                <a:defRPr/>
              </a:pPr>
              <a:t>7</a:t>
            </a:fld>
            <a:endParaRPr lang="en-US" altLang="ja-JP">
              <a:solidFill>
                <a:srgbClr val="000000"/>
              </a:solidFill>
            </a:endParaRPr>
          </a:p>
        </p:txBody>
      </p:sp>
    </p:spTree>
    <p:extLst>
      <p:ext uri="{BB962C8B-B14F-4D97-AF65-F5344CB8AC3E}">
        <p14:creationId xmlns:p14="http://schemas.microsoft.com/office/powerpoint/2010/main" val="818295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is</a:t>
            </a:r>
            <a:r>
              <a:rPr kumimoji="1" lang="en-US" altLang="ja-JP" baseline="0" dirty="0" smtClean="0"/>
              <a:t> a historical table of this experiment.</a:t>
            </a:r>
            <a:endParaRPr kumimoji="1" lang="en-US" altLang="ja-JP" dirty="0" smtClean="0"/>
          </a:p>
          <a:p>
            <a:endParaRPr kumimoji="1" lang="en-US" altLang="ja-JP" dirty="0" smtClean="0"/>
          </a:p>
          <a:p>
            <a:r>
              <a:rPr kumimoji="1" lang="en-US" altLang="ja-JP" dirty="0" smtClean="0"/>
              <a:t>We started this experiment at 2008,</a:t>
            </a:r>
            <a:r>
              <a:rPr kumimoji="1" lang="en-US" altLang="ja-JP" baseline="0" dirty="0" smtClean="0"/>
              <a:t> which is reported at the 1</a:t>
            </a:r>
            <a:r>
              <a:rPr kumimoji="1" lang="en-US" altLang="ja-JP" baseline="30000" dirty="0" smtClean="0"/>
              <a:t>st</a:t>
            </a:r>
            <a:r>
              <a:rPr kumimoji="1" lang="en-US" altLang="ja-JP" baseline="0" dirty="0" smtClean="0"/>
              <a:t> JPARC symposium.</a:t>
            </a:r>
            <a:endParaRPr kumimoji="1" lang="en-US" altLang="ja-JP" dirty="0" smtClean="0"/>
          </a:p>
          <a:p>
            <a:endParaRPr kumimoji="1" lang="en-US" altLang="ja-JP" dirty="0" smtClean="0"/>
          </a:p>
          <a:p>
            <a:r>
              <a:rPr kumimoji="1" lang="en-US" altLang="ja-JP" dirty="0" smtClean="0"/>
              <a:t>W</a:t>
            </a:r>
            <a:r>
              <a:rPr kumimoji="1" lang="en-US" altLang="ja-JP" baseline="0" dirty="0" smtClean="0"/>
              <a:t>e accept the first beam to our beamline at the end of 2008, and we </a:t>
            </a:r>
            <a:endParaRPr kumimoji="1" lang="en-US" altLang="ja-JP" dirty="0" smtClean="0"/>
          </a:p>
          <a:p>
            <a:endParaRPr kumimoji="1" lang="en-US" altLang="ja-JP" dirty="0" smtClean="0"/>
          </a:p>
          <a:p>
            <a:r>
              <a:rPr kumimoji="1" lang="en-US" altLang="ja-JP" dirty="0" smtClean="0"/>
              <a:t>We are planning increasing the size</a:t>
            </a:r>
            <a:r>
              <a:rPr kumimoji="1" lang="en-US" altLang="ja-JP" baseline="0" dirty="0" smtClean="0"/>
              <a:t> of </a:t>
            </a:r>
            <a:r>
              <a:rPr kumimoji="1" lang="en-US" altLang="ja-JP" dirty="0" smtClean="0"/>
              <a:t>spin</a:t>
            </a:r>
            <a:r>
              <a:rPr kumimoji="1" lang="en-US" altLang="ja-JP" baseline="0" dirty="0" smtClean="0"/>
              <a:t> flip chopper at 2014 to 2015.</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ja-JP" dirty="0" smtClean="0"/>
              <a:t>Intensity will be 18 times by a designed value.</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ja-JP" dirty="0" smtClean="0"/>
              <a:t>After</a:t>
            </a:r>
            <a:r>
              <a:rPr kumimoji="1" lang="en-US" altLang="ja-JP" baseline="0" dirty="0" smtClean="0"/>
              <a:t> the upgrade, </a:t>
            </a:r>
            <a:r>
              <a:rPr lang="en-US" altLang="ja-JP" dirty="0" smtClean="0"/>
              <a:t>We will start physics run to 1sec at 2016/2017</a:t>
            </a:r>
            <a:endParaRPr kumimoji="1" lang="ja-JP" altLang="en-US" dirty="0" smtClean="0"/>
          </a:p>
          <a:p>
            <a:r>
              <a:rPr kumimoji="1" lang="en-US" altLang="ja-JP" baseline="0" dirty="0" smtClean="0"/>
              <a:t>It takes 30 days for 1MW. Even 300kW it takes 90 days.</a:t>
            </a:r>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pPr>
              <a:defRPr/>
            </a:pPr>
            <a:fld id="{88EE8890-4F40-4445-A013-F0FEB610D41F}" type="slidenum">
              <a:rPr lang="en-US" altLang="ja-JP" smtClean="0">
                <a:solidFill>
                  <a:srgbClr val="000000"/>
                </a:solidFill>
              </a:rPr>
              <a:pPr>
                <a:defRPr/>
              </a:pPr>
              <a:t>8</a:t>
            </a:fld>
            <a:endParaRPr lang="en-US" altLang="ja-JP">
              <a:solidFill>
                <a:srgbClr val="000000"/>
              </a:solidFill>
            </a:endParaRPr>
          </a:p>
        </p:txBody>
      </p:sp>
    </p:spTree>
    <p:extLst>
      <p:ext uri="{BB962C8B-B14F-4D97-AF65-F5344CB8AC3E}">
        <p14:creationId xmlns:p14="http://schemas.microsoft.com/office/powerpoint/2010/main" val="1635611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DCF6D76-2356-4AD2-9D1F-56127F158E6B}" type="slidenum">
              <a:rPr lang="en-US" altLang="en-US" smtClean="0">
                <a:solidFill>
                  <a:prstClr val="black"/>
                </a:solidFill>
              </a:rPr>
              <a:pPr fontAlgn="base">
                <a:spcBef>
                  <a:spcPct val="0"/>
                </a:spcBef>
                <a:spcAft>
                  <a:spcPct val="0"/>
                </a:spcAft>
                <a:defRPr/>
              </a:pPr>
              <a:t>11</a:t>
            </a:fld>
            <a:endParaRPr lang="en-US" altLang="en-US" smtClean="0">
              <a:solidFill>
                <a:prstClr val="black"/>
              </a:solidFill>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144546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81C661-07A5-43BA-A516-AB3B29B1D360}"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A1F486-B508-4D2D-A5CB-4DCD834AEE2E}" type="datetimeFigureOut">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9224A-2219-41F9-B05E-767ACFC2E283}" type="slidenum">
              <a:rPr lang="en-US" smtClean="0"/>
              <a:t>‹#›</a:t>
            </a:fld>
            <a:endParaRPr lang="en-US"/>
          </a:p>
        </p:txBody>
      </p:sp>
    </p:spTree>
    <p:extLst>
      <p:ext uri="{BB962C8B-B14F-4D97-AF65-F5344CB8AC3E}">
        <p14:creationId xmlns:p14="http://schemas.microsoft.com/office/powerpoint/2010/main" val="1520024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1F486-B508-4D2D-A5CB-4DCD834AEE2E}" type="datetimeFigureOut">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9224A-2219-41F9-B05E-767ACFC2E283}" type="slidenum">
              <a:rPr lang="en-US" smtClean="0"/>
              <a:t>‹#›</a:t>
            </a:fld>
            <a:endParaRPr lang="en-US"/>
          </a:p>
        </p:txBody>
      </p:sp>
    </p:spTree>
    <p:extLst>
      <p:ext uri="{BB962C8B-B14F-4D97-AF65-F5344CB8AC3E}">
        <p14:creationId xmlns:p14="http://schemas.microsoft.com/office/powerpoint/2010/main" val="793121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1F486-B508-4D2D-A5CB-4DCD834AEE2E}" type="datetimeFigureOut">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9224A-2219-41F9-B05E-767ACFC2E283}" type="slidenum">
              <a:rPr lang="en-US" smtClean="0"/>
              <a:t>‹#›</a:t>
            </a:fld>
            <a:endParaRPr lang="en-US"/>
          </a:p>
        </p:txBody>
      </p:sp>
    </p:spTree>
    <p:extLst>
      <p:ext uri="{BB962C8B-B14F-4D97-AF65-F5344CB8AC3E}">
        <p14:creationId xmlns:p14="http://schemas.microsoft.com/office/powerpoint/2010/main" val="2054025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60B362-4243-4B18-8BE9-AE3C309A6488}" type="datetimeFigureOut">
              <a:rPr lang="en-US" smtClean="0">
                <a:solidFill>
                  <a:prstClr val="black">
                    <a:tint val="75000"/>
                  </a:prstClr>
                </a:solidFill>
              </a:rPr>
              <a:pPr/>
              <a:t>9/18/2014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E1D7F1-0C9F-4A59-B3FE-700F26C9E4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8363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60B362-4243-4B18-8BE9-AE3C309A6488}" type="datetimeFigureOut">
              <a:rPr lang="en-US" smtClean="0">
                <a:solidFill>
                  <a:prstClr val="black">
                    <a:tint val="75000"/>
                  </a:prstClr>
                </a:solidFill>
              </a:rPr>
              <a:pPr/>
              <a:t>9/18/2014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E1D7F1-0C9F-4A59-B3FE-700F26C9E4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853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60B362-4243-4B18-8BE9-AE3C309A6488}" type="datetimeFigureOut">
              <a:rPr lang="en-US" smtClean="0">
                <a:solidFill>
                  <a:prstClr val="black">
                    <a:tint val="75000"/>
                  </a:prstClr>
                </a:solidFill>
              </a:rPr>
              <a:pPr/>
              <a:t>9/18/2014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E1D7F1-0C9F-4A59-B3FE-700F26C9E4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3851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60B362-4243-4B18-8BE9-AE3C309A6488}" type="datetimeFigureOut">
              <a:rPr lang="en-US" smtClean="0">
                <a:solidFill>
                  <a:prstClr val="black">
                    <a:tint val="75000"/>
                  </a:prstClr>
                </a:solidFill>
              </a:rPr>
              <a:pPr/>
              <a:t>9/18/2014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E1D7F1-0C9F-4A59-B3FE-700F26C9E4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9325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60B362-4243-4B18-8BE9-AE3C309A6488}" type="datetimeFigureOut">
              <a:rPr lang="en-US" smtClean="0">
                <a:solidFill>
                  <a:prstClr val="black">
                    <a:tint val="75000"/>
                  </a:prstClr>
                </a:solidFill>
              </a:rPr>
              <a:pPr/>
              <a:t>9/18/2014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7E1D7F1-0C9F-4A59-B3FE-700F26C9E4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948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60B362-4243-4B18-8BE9-AE3C309A6488}" type="datetimeFigureOut">
              <a:rPr lang="en-US" smtClean="0">
                <a:solidFill>
                  <a:prstClr val="black">
                    <a:tint val="75000"/>
                  </a:prstClr>
                </a:solidFill>
              </a:rPr>
              <a:pPr/>
              <a:t>9/18/2014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7E1D7F1-0C9F-4A59-B3FE-700F26C9E4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875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60B362-4243-4B18-8BE9-AE3C309A6488}" type="datetimeFigureOut">
              <a:rPr lang="en-US" smtClean="0">
                <a:solidFill>
                  <a:prstClr val="black">
                    <a:tint val="75000"/>
                  </a:prstClr>
                </a:solidFill>
              </a:rPr>
              <a:pPr/>
              <a:t>9/18/2014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7E1D7F1-0C9F-4A59-B3FE-700F26C9E4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2117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60B362-4243-4B18-8BE9-AE3C309A6488}" type="datetimeFigureOut">
              <a:rPr lang="en-US" smtClean="0">
                <a:solidFill>
                  <a:prstClr val="black">
                    <a:tint val="75000"/>
                  </a:prstClr>
                </a:solidFill>
              </a:rPr>
              <a:pPr/>
              <a:t>9/18/2014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E1D7F1-0C9F-4A59-B3FE-700F26C9E4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203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1F486-B508-4D2D-A5CB-4DCD834AEE2E}" type="datetimeFigureOut">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9224A-2219-41F9-B05E-767ACFC2E283}" type="slidenum">
              <a:rPr lang="en-US" smtClean="0"/>
              <a:t>‹#›</a:t>
            </a:fld>
            <a:endParaRPr lang="en-US"/>
          </a:p>
        </p:txBody>
      </p:sp>
    </p:spTree>
    <p:extLst>
      <p:ext uri="{BB962C8B-B14F-4D97-AF65-F5344CB8AC3E}">
        <p14:creationId xmlns:p14="http://schemas.microsoft.com/office/powerpoint/2010/main" val="165563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60B362-4243-4B18-8BE9-AE3C309A6488}" type="datetimeFigureOut">
              <a:rPr lang="en-US" smtClean="0">
                <a:solidFill>
                  <a:prstClr val="black">
                    <a:tint val="75000"/>
                  </a:prstClr>
                </a:solidFill>
              </a:rPr>
              <a:pPr/>
              <a:t>9/18/2014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E1D7F1-0C9F-4A59-B3FE-700F26C9E4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81162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60B362-4243-4B18-8BE9-AE3C309A6488}" type="datetimeFigureOut">
              <a:rPr lang="en-US" smtClean="0">
                <a:solidFill>
                  <a:prstClr val="black">
                    <a:tint val="75000"/>
                  </a:prstClr>
                </a:solidFill>
              </a:rPr>
              <a:pPr/>
              <a:t>9/18/2014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E1D7F1-0C9F-4A59-B3FE-700F26C9E4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0401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60B362-4243-4B18-8BE9-AE3C309A6488}" type="datetimeFigureOut">
              <a:rPr lang="en-US" smtClean="0">
                <a:solidFill>
                  <a:prstClr val="black">
                    <a:tint val="75000"/>
                  </a:prstClr>
                </a:solidFill>
              </a:rPr>
              <a:pPr/>
              <a:t>9/18/2014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E1D7F1-0C9F-4A59-B3FE-700F26C9E4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51041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7"/>
          <p:cNvSpPr>
            <a:spLocks noChangeArrowheads="1"/>
          </p:cNvSpPr>
          <p:nvPr/>
        </p:nvSpPr>
        <p:spPr bwMode="auto">
          <a:xfrm>
            <a:off x="0" y="0"/>
            <a:ext cx="6248400" cy="228600"/>
          </a:xfrm>
          <a:prstGeom prst="rect">
            <a:avLst/>
          </a:prstGeom>
          <a:solidFill>
            <a:srgbClr val="66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kumimoji="1" lang="ja-JP" altLang="en-US" sz="2400">
              <a:solidFill>
                <a:srgbClr val="000000"/>
              </a:solidFill>
              <a:latin typeface="ヒラギノ角ゴ ProN W3"/>
              <a:ea typeface="ヒラギノ角ゴ ProN W3"/>
              <a:cs typeface="ヒラギノ角ゴ ProN W3"/>
            </a:endParaRPr>
          </a:p>
        </p:txBody>
      </p:sp>
      <p:sp>
        <p:nvSpPr>
          <p:cNvPr id="5" name="Rectangle 8"/>
          <p:cNvSpPr>
            <a:spLocks noChangeArrowheads="1"/>
          </p:cNvSpPr>
          <p:nvPr/>
        </p:nvSpPr>
        <p:spPr bwMode="auto">
          <a:xfrm>
            <a:off x="6248400" y="0"/>
            <a:ext cx="2895600" cy="228600"/>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kumimoji="1" lang="ja-JP" altLang="en-US" sz="2400">
              <a:solidFill>
                <a:srgbClr val="000000"/>
              </a:solidFill>
              <a:latin typeface="ヒラギノ角ゴ ProN W3"/>
              <a:ea typeface="ヒラギノ角ゴ ProN W3"/>
              <a:cs typeface="ヒラギノ角ゴ ProN W3"/>
            </a:endParaRPr>
          </a:p>
        </p:txBody>
      </p:sp>
      <p:sp>
        <p:nvSpPr>
          <p:cNvPr id="3074" name="Rectangle 2"/>
          <p:cNvSpPr>
            <a:spLocks noGrp="1" noChangeArrowheads="1"/>
          </p:cNvSpPr>
          <p:nvPr>
            <p:ph type="ctrTitle"/>
          </p:nvPr>
        </p:nvSpPr>
        <p:spPr>
          <a:xfrm>
            <a:off x="685800" y="2286000"/>
            <a:ext cx="7772400" cy="1143000"/>
          </a:xfrm>
        </p:spPr>
        <p:txBody>
          <a:bodyPr anchor="ctr"/>
          <a:lstStyle>
            <a:lvl1pPr algn="ctr">
              <a:defRPr sz="3600" i="0">
                <a:latin typeface="ヒラギノ角ゴ ProN W3"/>
                <a:ea typeface="ヒラギノ角ゴ ProN W3"/>
                <a:cs typeface="ヒラギノ角ゴ ProN W3"/>
              </a:defRPr>
            </a:lvl1pPr>
          </a:lstStyle>
          <a:p>
            <a:pPr lvl="0"/>
            <a:r>
              <a:rPr lang="ja-JP" altLang="en-US" noProof="0" dirty="0" smtClean="0"/>
              <a:t>マスター タイトルの書式設定</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 typeface="Wingdings" charset="0"/>
              <a:buNone/>
              <a:defRPr>
                <a:latin typeface="ヒラギノ角ゴ ProN W3"/>
                <a:ea typeface="ヒラギノ角ゴ ProN W3"/>
                <a:cs typeface="ヒラギノ角ゴ ProN W3"/>
              </a:defRPr>
            </a:lvl1pPr>
          </a:lstStyle>
          <a:p>
            <a:pPr lvl="0"/>
            <a:r>
              <a:rPr lang="ja-JP" altLang="en-US" noProof="0" dirty="0" smtClean="0"/>
              <a:t>マスター サブタイトルの書式設定</a:t>
            </a:r>
          </a:p>
        </p:txBody>
      </p:sp>
      <p:sp>
        <p:nvSpPr>
          <p:cNvPr id="6" name="Rectangle 4"/>
          <p:cNvSpPr>
            <a:spLocks noGrp="1" noChangeArrowheads="1"/>
          </p:cNvSpPr>
          <p:nvPr>
            <p:ph type="dt" sz="half" idx="10"/>
          </p:nvPr>
        </p:nvSpPr>
        <p:spPr>
          <a:xfrm>
            <a:off x="0" y="6553200"/>
            <a:ext cx="1905000" cy="457200"/>
          </a:xfrm>
        </p:spPr>
        <p:txBody>
          <a:bodyPr/>
          <a:lstStyle>
            <a:lvl1pPr>
              <a:defRPr>
                <a:latin typeface="ヒラギノ角ゴ ProN W3"/>
                <a:ea typeface="ヒラギノ角ゴ ProN W3"/>
                <a:cs typeface="ヒラギノ角ゴ ProN W3"/>
              </a:defRPr>
            </a:lvl1pPr>
          </a:lstStyle>
          <a:p>
            <a:pPr>
              <a:defRPr/>
            </a:pPr>
            <a:endParaRPr lang="en-US" altLang="ja-JP"/>
          </a:p>
        </p:txBody>
      </p:sp>
      <p:sp>
        <p:nvSpPr>
          <p:cNvPr id="7" name="Rectangle 5"/>
          <p:cNvSpPr>
            <a:spLocks noGrp="1" noChangeArrowheads="1"/>
          </p:cNvSpPr>
          <p:nvPr>
            <p:ph type="ftr" sz="quarter" idx="11"/>
          </p:nvPr>
        </p:nvSpPr>
        <p:spPr>
          <a:xfrm>
            <a:off x="3124200" y="6553200"/>
            <a:ext cx="2895600" cy="457200"/>
          </a:xfrm>
        </p:spPr>
        <p:txBody>
          <a:bodyPr/>
          <a:lstStyle>
            <a:lvl1pPr>
              <a:defRPr>
                <a:latin typeface="ヒラギノ角ゴ ProN W3"/>
                <a:ea typeface="ヒラギノ角ゴ ProN W3"/>
                <a:cs typeface="ヒラギノ角ゴ ProN W3"/>
              </a:defRPr>
            </a:lvl1pPr>
          </a:lstStyle>
          <a:p>
            <a:pPr>
              <a:defRPr/>
            </a:pPr>
            <a:endParaRPr lang="en-US" altLang="ja-JP"/>
          </a:p>
        </p:txBody>
      </p:sp>
      <p:sp>
        <p:nvSpPr>
          <p:cNvPr id="8" name="Rectangle 6"/>
          <p:cNvSpPr>
            <a:spLocks noGrp="1" noChangeArrowheads="1"/>
          </p:cNvSpPr>
          <p:nvPr>
            <p:ph type="sldNum" sz="quarter" idx="12"/>
          </p:nvPr>
        </p:nvSpPr>
        <p:spPr>
          <a:xfrm>
            <a:off x="7239000" y="6553200"/>
            <a:ext cx="1905000" cy="457200"/>
          </a:xfrm>
        </p:spPr>
        <p:txBody>
          <a:bodyPr/>
          <a:lstStyle>
            <a:lvl1pPr>
              <a:defRPr>
                <a:latin typeface="ヒラギノ角ゴ ProN W3"/>
                <a:ea typeface="ヒラギノ角ゴ ProN W3"/>
                <a:cs typeface="ヒラギノ角ゴ ProN W3"/>
              </a:defRPr>
            </a:lvl1pPr>
          </a:lstStyle>
          <a:p>
            <a:pPr>
              <a:defRPr/>
            </a:pPr>
            <a:fld id="{E6440315-6EF0-1648-85EA-8CE757393604}" type="slidenum">
              <a:rPr lang="en-US" altLang="ja-JP" smtClean="0"/>
              <a:pPr>
                <a:defRPr/>
              </a:pPr>
              <a:t>‹#›</a:t>
            </a:fld>
            <a:endParaRPr lang="en-US" altLang="ja-JP"/>
          </a:p>
        </p:txBody>
      </p:sp>
    </p:spTree>
    <p:extLst>
      <p:ext uri="{BB962C8B-B14F-4D97-AF65-F5344CB8AC3E}">
        <p14:creationId xmlns:p14="http://schemas.microsoft.com/office/powerpoint/2010/main" val="925861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2"/>
          <p:cNvSpPr>
            <a:spLocks noGrp="1" noChangeArrowheads="1"/>
          </p:cNvSpPr>
          <p:nvPr>
            <p:ph type="sldNum" sz="quarter" idx="12"/>
          </p:nvPr>
        </p:nvSpPr>
        <p:spPr>
          <a:ln/>
        </p:spPr>
        <p:txBody>
          <a:bodyPr/>
          <a:lstStyle>
            <a:lvl1pPr>
              <a:defRPr/>
            </a:lvl1pPr>
          </a:lstStyle>
          <a:p>
            <a:pPr>
              <a:defRPr/>
            </a:pPr>
            <a:fld id="{6AC730CE-0D65-AC44-B509-7AC79B4CA3E9}" type="slidenum">
              <a:rPr lang="en-US" altLang="ja-JP"/>
              <a:pPr>
                <a:defRPr/>
              </a:pPr>
              <a:t>‹#›</a:t>
            </a:fld>
            <a:endParaRPr lang="en-US" altLang="ja-JP"/>
          </a:p>
        </p:txBody>
      </p:sp>
    </p:spTree>
    <p:extLst>
      <p:ext uri="{BB962C8B-B14F-4D97-AF65-F5344CB8AC3E}">
        <p14:creationId xmlns:p14="http://schemas.microsoft.com/office/powerpoint/2010/main" val="605508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2"/>
          <p:cNvSpPr>
            <a:spLocks noGrp="1" noChangeArrowheads="1"/>
          </p:cNvSpPr>
          <p:nvPr>
            <p:ph type="sldNum" sz="quarter" idx="12"/>
          </p:nvPr>
        </p:nvSpPr>
        <p:spPr>
          <a:ln/>
        </p:spPr>
        <p:txBody>
          <a:bodyPr/>
          <a:lstStyle>
            <a:lvl1pPr>
              <a:defRPr/>
            </a:lvl1pPr>
          </a:lstStyle>
          <a:p>
            <a:pPr>
              <a:defRPr/>
            </a:pPr>
            <a:fld id="{6D758F8D-922B-3D4E-B798-6E15BE8DB00D}" type="slidenum">
              <a:rPr lang="en-US" altLang="ja-JP"/>
              <a:pPr>
                <a:defRPr/>
              </a:pPr>
              <a:t>‹#›</a:t>
            </a:fld>
            <a:endParaRPr lang="en-US" altLang="ja-JP"/>
          </a:p>
        </p:txBody>
      </p:sp>
    </p:spTree>
    <p:extLst>
      <p:ext uri="{BB962C8B-B14F-4D97-AF65-F5344CB8AC3E}">
        <p14:creationId xmlns:p14="http://schemas.microsoft.com/office/powerpoint/2010/main" val="3958002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2"/>
          <p:cNvSpPr>
            <a:spLocks noGrp="1" noChangeArrowheads="1"/>
          </p:cNvSpPr>
          <p:nvPr>
            <p:ph type="sldNum" sz="quarter" idx="12"/>
          </p:nvPr>
        </p:nvSpPr>
        <p:spPr>
          <a:ln/>
        </p:spPr>
        <p:txBody>
          <a:bodyPr/>
          <a:lstStyle>
            <a:lvl1pPr>
              <a:defRPr/>
            </a:lvl1pPr>
          </a:lstStyle>
          <a:p>
            <a:pPr>
              <a:defRPr/>
            </a:pPr>
            <a:fld id="{AA402E07-0AAB-0643-80D4-4837822E3A4C}" type="slidenum">
              <a:rPr lang="en-US" altLang="ja-JP"/>
              <a:pPr>
                <a:defRPr/>
              </a:pPr>
              <a:t>‹#›</a:t>
            </a:fld>
            <a:endParaRPr lang="en-US" altLang="ja-JP"/>
          </a:p>
        </p:txBody>
      </p:sp>
    </p:spTree>
    <p:extLst>
      <p:ext uri="{BB962C8B-B14F-4D97-AF65-F5344CB8AC3E}">
        <p14:creationId xmlns:p14="http://schemas.microsoft.com/office/powerpoint/2010/main" val="755899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11"/>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12"/>
          <p:cNvSpPr>
            <a:spLocks noGrp="1" noChangeArrowheads="1"/>
          </p:cNvSpPr>
          <p:nvPr>
            <p:ph type="sldNum" sz="quarter" idx="12"/>
          </p:nvPr>
        </p:nvSpPr>
        <p:spPr>
          <a:ln/>
        </p:spPr>
        <p:txBody>
          <a:bodyPr/>
          <a:lstStyle>
            <a:lvl1pPr>
              <a:defRPr/>
            </a:lvl1pPr>
          </a:lstStyle>
          <a:p>
            <a:pPr>
              <a:defRPr/>
            </a:pPr>
            <a:fld id="{7B6982DD-563B-724F-B48C-6181CE9F8EA0}" type="slidenum">
              <a:rPr lang="en-US" altLang="ja-JP"/>
              <a:pPr>
                <a:defRPr/>
              </a:pPr>
              <a:t>‹#›</a:t>
            </a:fld>
            <a:endParaRPr lang="en-US" altLang="ja-JP"/>
          </a:p>
        </p:txBody>
      </p:sp>
    </p:spTree>
    <p:extLst>
      <p:ext uri="{BB962C8B-B14F-4D97-AF65-F5344CB8AC3E}">
        <p14:creationId xmlns:p14="http://schemas.microsoft.com/office/powerpoint/2010/main" val="2226770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11"/>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12"/>
          <p:cNvSpPr>
            <a:spLocks noGrp="1" noChangeArrowheads="1"/>
          </p:cNvSpPr>
          <p:nvPr>
            <p:ph type="sldNum" sz="quarter" idx="12"/>
          </p:nvPr>
        </p:nvSpPr>
        <p:spPr>
          <a:ln/>
        </p:spPr>
        <p:txBody>
          <a:bodyPr/>
          <a:lstStyle>
            <a:lvl1pPr>
              <a:defRPr/>
            </a:lvl1pPr>
          </a:lstStyle>
          <a:p>
            <a:pPr>
              <a:defRPr/>
            </a:pPr>
            <a:fld id="{FF1C261B-ED2B-3144-8E44-E411C7B23446}" type="slidenum">
              <a:rPr lang="en-US" altLang="ja-JP"/>
              <a:pPr>
                <a:defRPr/>
              </a:pPr>
              <a:t>‹#›</a:t>
            </a:fld>
            <a:endParaRPr lang="en-US" altLang="ja-JP"/>
          </a:p>
        </p:txBody>
      </p:sp>
    </p:spTree>
    <p:extLst>
      <p:ext uri="{BB962C8B-B14F-4D97-AF65-F5344CB8AC3E}">
        <p14:creationId xmlns:p14="http://schemas.microsoft.com/office/powerpoint/2010/main" val="720807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11"/>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12"/>
          <p:cNvSpPr>
            <a:spLocks noGrp="1" noChangeArrowheads="1"/>
          </p:cNvSpPr>
          <p:nvPr>
            <p:ph type="sldNum" sz="quarter" idx="12"/>
          </p:nvPr>
        </p:nvSpPr>
        <p:spPr>
          <a:ln/>
        </p:spPr>
        <p:txBody>
          <a:bodyPr/>
          <a:lstStyle>
            <a:lvl1pPr>
              <a:defRPr/>
            </a:lvl1pPr>
          </a:lstStyle>
          <a:p>
            <a:pPr>
              <a:defRPr/>
            </a:pPr>
            <a:fld id="{237AF3C9-AF90-5744-AE2A-FA82E8EB1B0B}" type="slidenum">
              <a:rPr lang="en-US" altLang="ja-JP"/>
              <a:pPr>
                <a:defRPr/>
              </a:pPr>
              <a:t>‹#›</a:t>
            </a:fld>
            <a:endParaRPr lang="en-US" altLang="ja-JP"/>
          </a:p>
        </p:txBody>
      </p:sp>
    </p:spTree>
    <p:extLst>
      <p:ext uri="{BB962C8B-B14F-4D97-AF65-F5344CB8AC3E}">
        <p14:creationId xmlns:p14="http://schemas.microsoft.com/office/powerpoint/2010/main" val="3905834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A1F486-B508-4D2D-A5CB-4DCD834AEE2E}" type="datetimeFigureOut">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9224A-2219-41F9-B05E-767ACFC2E283}" type="slidenum">
              <a:rPr lang="en-US" smtClean="0"/>
              <a:t>‹#›</a:t>
            </a:fld>
            <a:endParaRPr lang="en-US"/>
          </a:p>
        </p:txBody>
      </p:sp>
    </p:spTree>
    <p:extLst>
      <p:ext uri="{BB962C8B-B14F-4D97-AF65-F5344CB8AC3E}">
        <p14:creationId xmlns:p14="http://schemas.microsoft.com/office/powerpoint/2010/main" val="30572277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2"/>
          <p:cNvSpPr>
            <a:spLocks noGrp="1" noChangeArrowheads="1"/>
          </p:cNvSpPr>
          <p:nvPr>
            <p:ph type="sldNum" sz="quarter" idx="12"/>
          </p:nvPr>
        </p:nvSpPr>
        <p:spPr>
          <a:ln/>
        </p:spPr>
        <p:txBody>
          <a:bodyPr/>
          <a:lstStyle>
            <a:lvl1pPr>
              <a:defRPr/>
            </a:lvl1pPr>
          </a:lstStyle>
          <a:p>
            <a:pPr>
              <a:defRPr/>
            </a:pPr>
            <a:fld id="{211573B0-F662-2C46-811C-971405861B6E}" type="slidenum">
              <a:rPr lang="en-US" altLang="ja-JP"/>
              <a:pPr>
                <a:defRPr/>
              </a:pPr>
              <a:t>‹#›</a:t>
            </a:fld>
            <a:endParaRPr lang="en-US" altLang="ja-JP"/>
          </a:p>
        </p:txBody>
      </p:sp>
    </p:spTree>
    <p:extLst>
      <p:ext uri="{BB962C8B-B14F-4D97-AF65-F5344CB8AC3E}">
        <p14:creationId xmlns:p14="http://schemas.microsoft.com/office/powerpoint/2010/main" val="373295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プレースホルダーまでドラッグするかアイコンをクリックして図を追加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2"/>
          <p:cNvSpPr>
            <a:spLocks noGrp="1" noChangeArrowheads="1"/>
          </p:cNvSpPr>
          <p:nvPr>
            <p:ph type="sldNum" sz="quarter" idx="12"/>
          </p:nvPr>
        </p:nvSpPr>
        <p:spPr>
          <a:ln/>
        </p:spPr>
        <p:txBody>
          <a:bodyPr/>
          <a:lstStyle>
            <a:lvl1pPr>
              <a:defRPr/>
            </a:lvl1pPr>
          </a:lstStyle>
          <a:p>
            <a:pPr>
              <a:defRPr/>
            </a:pPr>
            <a:fld id="{3D87E111-0104-1440-9514-C9D1CDE16D9B}" type="slidenum">
              <a:rPr lang="en-US" altLang="ja-JP"/>
              <a:pPr>
                <a:defRPr/>
              </a:pPr>
              <a:t>‹#›</a:t>
            </a:fld>
            <a:endParaRPr lang="en-US" altLang="ja-JP"/>
          </a:p>
        </p:txBody>
      </p:sp>
    </p:spTree>
    <p:extLst>
      <p:ext uri="{BB962C8B-B14F-4D97-AF65-F5344CB8AC3E}">
        <p14:creationId xmlns:p14="http://schemas.microsoft.com/office/powerpoint/2010/main" val="721686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2"/>
          <p:cNvSpPr>
            <a:spLocks noGrp="1" noChangeArrowheads="1"/>
          </p:cNvSpPr>
          <p:nvPr>
            <p:ph type="sldNum" sz="quarter" idx="12"/>
          </p:nvPr>
        </p:nvSpPr>
        <p:spPr>
          <a:ln/>
        </p:spPr>
        <p:txBody>
          <a:bodyPr/>
          <a:lstStyle>
            <a:lvl1pPr>
              <a:defRPr/>
            </a:lvl1pPr>
          </a:lstStyle>
          <a:p>
            <a:pPr>
              <a:defRPr/>
            </a:pPr>
            <a:fld id="{23A75A1D-F959-5344-8322-97A6110C962C}" type="slidenum">
              <a:rPr lang="en-US" altLang="ja-JP"/>
              <a:pPr>
                <a:defRPr/>
              </a:pPr>
              <a:t>‹#›</a:t>
            </a:fld>
            <a:endParaRPr lang="en-US" altLang="ja-JP"/>
          </a:p>
        </p:txBody>
      </p:sp>
    </p:spTree>
    <p:extLst>
      <p:ext uri="{BB962C8B-B14F-4D97-AF65-F5344CB8AC3E}">
        <p14:creationId xmlns:p14="http://schemas.microsoft.com/office/powerpoint/2010/main" val="701599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85800" y="609600"/>
            <a:ext cx="5676900"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2"/>
          <p:cNvSpPr>
            <a:spLocks noGrp="1" noChangeArrowheads="1"/>
          </p:cNvSpPr>
          <p:nvPr>
            <p:ph type="sldNum" sz="quarter" idx="12"/>
          </p:nvPr>
        </p:nvSpPr>
        <p:spPr>
          <a:ln/>
        </p:spPr>
        <p:txBody>
          <a:bodyPr/>
          <a:lstStyle>
            <a:lvl1pPr>
              <a:defRPr/>
            </a:lvl1pPr>
          </a:lstStyle>
          <a:p>
            <a:pPr>
              <a:defRPr/>
            </a:pPr>
            <a:fld id="{2A25A696-5D53-E34D-ADB8-8946E0335C48}" type="slidenum">
              <a:rPr lang="en-US" altLang="ja-JP"/>
              <a:pPr>
                <a:defRPr/>
              </a:pPr>
              <a:t>‹#›</a:t>
            </a:fld>
            <a:endParaRPr lang="en-US" altLang="ja-JP"/>
          </a:p>
        </p:txBody>
      </p:sp>
    </p:spTree>
    <p:extLst>
      <p:ext uri="{BB962C8B-B14F-4D97-AF65-F5344CB8AC3E}">
        <p14:creationId xmlns:p14="http://schemas.microsoft.com/office/powerpoint/2010/main" val="719841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5CA0A2-6FA7-4CD8-A212-D33D815C3826}" type="datetimeFigureOut">
              <a:rPr lang="en-US" smtClean="0">
                <a:solidFill>
                  <a:prstClr val="black">
                    <a:tint val="75000"/>
                  </a:prstClr>
                </a:solidFill>
              </a:rPr>
              <a:pPr/>
              <a:t>9/18/2014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4F2589-1C0A-43EF-B15D-0034CAA84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766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5CA0A2-6FA7-4CD8-A212-D33D815C3826}" type="datetimeFigureOut">
              <a:rPr lang="en-US" smtClean="0">
                <a:solidFill>
                  <a:prstClr val="black">
                    <a:tint val="75000"/>
                  </a:prstClr>
                </a:solidFill>
              </a:rPr>
              <a:pPr/>
              <a:t>9/18/2014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4F2589-1C0A-43EF-B15D-0034CAA84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52462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5CA0A2-6FA7-4CD8-A212-D33D815C3826}" type="datetimeFigureOut">
              <a:rPr lang="en-US" smtClean="0">
                <a:solidFill>
                  <a:prstClr val="black">
                    <a:tint val="75000"/>
                  </a:prstClr>
                </a:solidFill>
              </a:rPr>
              <a:pPr/>
              <a:t>9/18/2014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4F2589-1C0A-43EF-B15D-0034CAA84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3109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5CA0A2-6FA7-4CD8-A212-D33D815C3826}" type="datetimeFigureOut">
              <a:rPr lang="en-US" smtClean="0">
                <a:solidFill>
                  <a:prstClr val="black">
                    <a:tint val="75000"/>
                  </a:prstClr>
                </a:solidFill>
              </a:rPr>
              <a:pPr/>
              <a:t>9/18/2014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4F2589-1C0A-43EF-B15D-0034CAA84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804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5CA0A2-6FA7-4CD8-A212-D33D815C3826}" type="datetimeFigureOut">
              <a:rPr lang="en-US" smtClean="0">
                <a:solidFill>
                  <a:prstClr val="black">
                    <a:tint val="75000"/>
                  </a:prstClr>
                </a:solidFill>
              </a:rPr>
              <a:pPr/>
              <a:t>9/18/2014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94F2589-1C0A-43EF-B15D-0034CAA84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760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5CA0A2-6FA7-4CD8-A212-D33D815C3826}" type="datetimeFigureOut">
              <a:rPr lang="en-US" smtClean="0">
                <a:solidFill>
                  <a:prstClr val="black">
                    <a:tint val="75000"/>
                  </a:prstClr>
                </a:solidFill>
              </a:rPr>
              <a:pPr/>
              <a:t>9/18/2014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94F2589-1C0A-43EF-B15D-0034CAA84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417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A1F486-B508-4D2D-A5CB-4DCD834AEE2E}" type="datetimeFigureOut">
              <a:rPr lang="en-US" smtClean="0"/>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49224A-2219-41F9-B05E-767ACFC2E283}" type="slidenum">
              <a:rPr lang="en-US" smtClean="0"/>
              <a:t>‹#›</a:t>
            </a:fld>
            <a:endParaRPr lang="en-US"/>
          </a:p>
        </p:txBody>
      </p:sp>
    </p:spTree>
    <p:extLst>
      <p:ext uri="{BB962C8B-B14F-4D97-AF65-F5344CB8AC3E}">
        <p14:creationId xmlns:p14="http://schemas.microsoft.com/office/powerpoint/2010/main" val="33067950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5CA0A2-6FA7-4CD8-A212-D33D815C3826}" type="datetimeFigureOut">
              <a:rPr lang="en-US" smtClean="0">
                <a:solidFill>
                  <a:prstClr val="black">
                    <a:tint val="75000"/>
                  </a:prstClr>
                </a:solidFill>
              </a:rPr>
              <a:pPr/>
              <a:t>9/18/2014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94F2589-1C0A-43EF-B15D-0034CAA84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89750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5CA0A2-6FA7-4CD8-A212-D33D815C3826}" type="datetimeFigureOut">
              <a:rPr lang="en-US" smtClean="0">
                <a:solidFill>
                  <a:prstClr val="black">
                    <a:tint val="75000"/>
                  </a:prstClr>
                </a:solidFill>
              </a:rPr>
              <a:pPr/>
              <a:t>9/18/2014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4F2589-1C0A-43EF-B15D-0034CAA84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79399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5CA0A2-6FA7-4CD8-A212-D33D815C3826}" type="datetimeFigureOut">
              <a:rPr lang="en-US" smtClean="0">
                <a:solidFill>
                  <a:prstClr val="black">
                    <a:tint val="75000"/>
                  </a:prstClr>
                </a:solidFill>
              </a:rPr>
              <a:pPr/>
              <a:t>9/18/2014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4F2589-1C0A-43EF-B15D-0034CAA84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2310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5CA0A2-6FA7-4CD8-A212-D33D815C3826}" type="datetimeFigureOut">
              <a:rPr lang="en-US" smtClean="0">
                <a:solidFill>
                  <a:prstClr val="black">
                    <a:tint val="75000"/>
                  </a:prstClr>
                </a:solidFill>
              </a:rPr>
              <a:pPr/>
              <a:t>9/18/2014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4F2589-1C0A-43EF-B15D-0034CAA84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5364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5CA0A2-6FA7-4CD8-A212-D33D815C3826}" type="datetimeFigureOut">
              <a:rPr lang="en-US" smtClean="0">
                <a:solidFill>
                  <a:prstClr val="black">
                    <a:tint val="75000"/>
                  </a:prstClr>
                </a:solidFill>
              </a:rPr>
              <a:pPr/>
              <a:t>9/18/2014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4F2589-1C0A-43EF-B15D-0034CAA84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625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A1F486-B508-4D2D-A5CB-4DCD834AEE2E}" type="datetimeFigureOut">
              <a:rPr lang="en-US" smtClean="0"/>
              <a:t>9/18/2014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49224A-2219-41F9-B05E-767ACFC2E283}" type="slidenum">
              <a:rPr lang="en-US" smtClean="0"/>
              <a:t>‹#›</a:t>
            </a:fld>
            <a:endParaRPr lang="en-US"/>
          </a:p>
        </p:txBody>
      </p:sp>
    </p:spTree>
    <p:extLst>
      <p:ext uri="{BB962C8B-B14F-4D97-AF65-F5344CB8AC3E}">
        <p14:creationId xmlns:p14="http://schemas.microsoft.com/office/powerpoint/2010/main" val="3124632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A1F486-B508-4D2D-A5CB-4DCD834AEE2E}" type="datetimeFigureOut">
              <a:rPr lang="en-US" smtClean="0"/>
              <a:t>9/18/2014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49224A-2219-41F9-B05E-767ACFC2E283}" type="slidenum">
              <a:rPr lang="en-US" smtClean="0"/>
              <a:t>‹#›</a:t>
            </a:fld>
            <a:endParaRPr lang="en-US"/>
          </a:p>
        </p:txBody>
      </p:sp>
    </p:spTree>
    <p:extLst>
      <p:ext uri="{BB962C8B-B14F-4D97-AF65-F5344CB8AC3E}">
        <p14:creationId xmlns:p14="http://schemas.microsoft.com/office/powerpoint/2010/main" val="607546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A1F486-B508-4D2D-A5CB-4DCD834AEE2E}" type="datetimeFigureOut">
              <a:rPr lang="en-US" smtClean="0"/>
              <a:t>9/18/2014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49224A-2219-41F9-B05E-767ACFC2E283}" type="slidenum">
              <a:rPr lang="en-US" smtClean="0"/>
              <a:t>‹#›</a:t>
            </a:fld>
            <a:endParaRPr lang="en-US"/>
          </a:p>
        </p:txBody>
      </p:sp>
    </p:spTree>
    <p:extLst>
      <p:ext uri="{BB962C8B-B14F-4D97-AF65-F5344CB8AC3E}">
        <p14:creationId xmlns:p14="http://schemas.microsoft.com/office/powerpoint/2010/main" val="2368637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1F486-B508-4D2D-A5CB-4DCD834AEE2E}" type="datetimeFigureOut">
              <a:rPr lang="en-US" smtClean="0"/>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49224A-2219-41F9-B05E-767ACFC2E283}" type="slidenum">
              <a:rPr lang="en-US" smtClean="0"/>
              <a:t>‹#›</a:t>
            </a:fld>
            <a:endParaRPr lang="en-US"/>
          </a:p>
        </p:txBody>
      </p:sp>
    </p:spTree>
    <p:extLst>
      <p:ext uri="{BB962C8B-B14F-4D97-AF65-F5344CB8AC3E}">
        <p14:creationId xmlns:p14="http://schemas.microsoft.com/office/powerpoint/2010/main" val="2006083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1F486-B508-4D2D-A5CB-4DCD834AEE2E}" type="datetimeFigureOut">
              <a:rPr lang="en-US" smtClean="0"/>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49224A-2219-41F9-B05E-767ACFC2E283}" type="slidenum">
              <a:rPr lang="en-US" smtClean="0"/>
              <a:t>‹#›</a:t>
            </a:fld>
            <a:endParaRPr lang="en-US"/>
          </a:p>
        </p:txBody>
      </p:sp>
    </p:spTree>
    <p:extLst>
      <p:ext uri="{BB962C8B-B14F-4D97-AF65-F5344CB8AC3E}">
        <p14:creationId xmlns:p14="http://schemas.microsoft.com/office/powerpoint/2010/main" val="783711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1F486-B508-4D2D-A5CB-4DCD834AEE2E}" type="datetimeFigureOut">
              <a:rPr lang="en-US" smtClean="0"/>
              <a:t>9/18/2014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49224A-2219-41F9-B05E-767ACFC2E283}" type="slidenum">
              <a:rPr lang="en-US" smtClean="0"/>
              <a:t>‹#›</a:t>
            </a:fld>
            <a:endParaRPr lang="en-US"/>
          </a:p>
        </p:txBody>
      </p:sp>
    </p:spTree>
    <p:extLst>
      <p:ext uri="{BB962C8B-B14F-4D97-AF65-F5344CB8AC3E}">
        <p14:creationId xmlns:p14="http://schemas.microsoft.com/office/powerpoint/2010/main" val="1277910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60B362-4243-4B18-8BE9-AE3C309A6488}" type="datetimeFigureOut">
              <a:rPr lang="en-US" smtClean="0">
                <a:solidFill>
                  <a:prstClr val="black">
                    <a:tint val="75000"/>
                  </a:prstClr>
                </a:solidFill>
              </a:rPr>
              <a:pPr/>
              <a:t>9/18/2014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E1D7F1-0C9F-4A59-B3FE-700F26C9E4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134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Rectangle 14"/>
          <p:cNvSpPr>
            <a:spLocks noChangeArrowheads="1"/>
          </p:cNvSpPr>
          <p:nvPr/>
        </p:nvSpPr>
        <p:spPr bwMode="auto">
          <a:xfrm>
            <a:off x="0" y="0"/>
            <a:ext cx="6248400" cy="228600"/>
          </a:xfrm>
          <a:prstGeom prst="rect">
            <a:avLst/>
          </a:prstGeom>
          <a:solidFill>
            <a:srgbClr val="66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kumimoji="1" lang="ja-JP" altLang="en-US" sz="2400">
              <a:solidFill>
                <a:srgbClr val="000000"/>
              </a:solidFill>
              <a:latin typeface="ヒラギノ角ゴ ProN W3"/>
              <a:ea typeface="ヒラギノ角ゴ ProN W3"/>
              <a:cs typeface="ヒラギノ角ゴ ProN W3"/>
            </a:endParaRPr>
          </a:p>
        </p:txBody>
      </p:sp>
      <p:sp>
        <p:nvSpPr>
          <p:cNvPr id="1039" name="Rectangle 15"/>
          <p:cNvSpPr>
            <a:spLocks noChangeArrowheads="1"/>
          </p:cNvSpPr>
          <p:nvPr/>
        </p:nvSpPr>
        <p:spPr bwMode="auto">
          <a:xfrm>
            <a:off x="6248400" y="0"/>
            <a:ext cx="2895600" cy="228600"/>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kumimoji="1" lang="ja-JP" altLang="en-US" sz="2400">
              <a:solidFill>
                <a:srgbClr val="000000"/>
              </a:solidFill>
              <a:latin typeface="ヒラギノ角ゴ ProN W3"/>
              <a:ea typeface="ヒラギノ角ゴ ProN W3"/>
              <a:cs typeface="ヒラギノ角ゴ ProN W3"/>
            </a:endParaRPr>
          </a:p>
        </p:txBody>
      </p:sp>
      <p:sp>
        <p:nvSpPr>
          <p:cNvPr id="1027" name="Rectangle 3"/>
          <p:cNvSpPr>
            <a:spLocks noGrp="1" noChangeArrowheads="1"/>
          </p:cNvSpPr>
          <p:nvPr>
            <p:ph type="body" idx="1"/>
          </p:nvPr>
        </p:nvSpPr>
        <p:spPr bwMode="auto">
          <a:xfrm>
            <a:off x="0" y="769938"/>
            <a:ext cx="9144000" cy="563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ja-JP" altLang="en-US" dirty="0"/>
              <a:t>マスタ</a:t>
            </a:r>
            <a:r>
              <a:rPr lang="en-US" altLang="ja-JP" dirty="0"/>
              <a:t> </a:t>
            </a:r>
            <a:r>
              <a:rPr lang="ja-JP" altLang="en-US" dirty="0"/>
              <a:t>テキストの書式設定</a:t>
            </a:r>
            <a:endParaRPr lang="en-US" altLang="ja-JP" dirty="0"/>
          </a:p>
          <a:p>
            <a:pPr lvl="1"/>
            <a:r>
              <a:rPr lang="ja-JP" altLang="en-US" dirty="0"/>
              <a:t>第</a:t>
            </a:r>
            <a:r>
              <a:rPr lang="en-US" altLang="ja-JP" dirty="0"/>
              <a:t> 2 </a:t>
            </a:r>
            <a:r>
              <a:rPr lang="ja-JP" altLang="en-US" dirty="0"/>
              <a:t>レベル</a:t>
            </a:r>
            <a:endParaRPr lang="en-US" altLang="ja-JP" dirty="0"/>
          </a:p>
          <a:p>
            <a:pPr lvl="2"/>
            <a:r>
              <a:rPr lang="ja-JP" altLang="en-US" dirty="0"/>
              <a:t>第</a:t>
            </a:r>
            <a:r>
              <a:rPr lang="en-US" altLang="ja-JP" dirty="0"/>
              <a:t> 3 </a:t>
            </a:r>
            <a:r>
              <a:rPr lang="ja-JP" altLang="en-US" dirty="0"/>
              <a:t>レベル</a:t>
            </a:r>
            <a:endParaRPr lang="en-US" altLang="ja-JP" dirty="0"/>
          </a:p>
          <a:p>
            <a:pPr lvl="3"/>
            <a:r>
              <a:rPr lang="ja-JP" altLang="en-US" dirty="0" smtClean="0"/>
              <a:t>第</a:t>
            </a:r>
            <a:r>
              <a:rPr lang="en-US" altLang="ja-JP" dirty="0" smtClean="0"/>
              <a:t> 4 </a:t>
            </a:r>
            <a:r>
              <a:rPr lang="ja-JP" altLang="en-US" dirty="0" smtClean="0"/>
              <a:t>レベル</a:t>
            </a:r>
          </a:p>
          <a:p>
            <a:pPr lvl="4"/>
            <a:r>
              <a:rPr lang="ja-JP" altLang="en-US" dirty="0" smtClean="0"/>
              <a:t>第</a:t>
            </a:r>
            <a:r>
              <a:rPr lang="en-US" altLang="ja-JP" dirty="0" smtClean="0"/>
              <a:t> 5 </a:t>
            </a:r>
            <a:r>
              <a:rPr lang="ja-JP" altLang="en-US" dirty="0" smtClean="0"/>
              <a:t>レベル</a:t>
            </a:r>
            <a:endParaRPr lang="en-US" altLang="ja-JP" dirty="0" smtClean="0"/>
          </a:p>
        </p:txBody>
      </p:sp>
      <p:sp>
        <p:nvSpPr>
          <p:cNvPr id="1034" name="Rectangle 10"/>
          <p:cNvSpPr>
            <a:spLocks noGrp="1" noChangeArrowheads="1"/>
          </p:cNvSpPr>
          <p:nvPr>
            <p:ph type="dt" sz="half" idx="2"/>
          </p:nvPr>
        </p:nvSpPr>
        <p:spPr bwMode="auto">
          <a:xfrm>
            <a:off x="0" y="63944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solidFill>
                  <a:srgbClr val="000066"/>
                </a:solidFill>
                <a:latin typeface="ヒラギノ角ゴ ProN W3"/>
                <a:ea typeface="ヒラギノ角ゴ ProN W3"/>
                <a:cs typeface="ヒラギノ角ゴ ProN W3"/>
              </a:defRPr>
            </a:lvl1pPr>
          </a:lstStyle>
          <a:p>
            <a:pPr fontAlgn="base">
              <a:spcBef>
                <a:spcPct val="0"/>
              </a:spcBef>
              <a:spcAft>
                <a:spcPct val="0"/>
              </a:spcAft>
              <a:defRPr/>
            </a:pPr>
            <a:endParaRPr kumimoji="1" lang="en-US" altLang="ja-JP"/>
          </a:p>
        </p:txBody>
      </p:sp>
      <p:sp>
        <p:nvSpPr>
          <p:cNvPr id="1035" name="Rectangle 11"/>
          <p:cNvSpPr>
            <a:spLocks noGrp="1" noChangeArrowheads="1"/>
          </p:cNvSpPr>
          <p:nvPr>
            <p:ph type="ftr" sz="quarter" idx="3"/>
          </p:nvPr>
        </p:nvSpPr>
        <p:spPr bwMode="auto">
          <a:xfrm>
            <a:off x="3124200" y="639445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ヒラギノ角ゴ ProN W3"/>
                <a:ea typeface="ヒラギノ角ゴ ProN W3"/>
                <a:cs typeface="ヒラギノ角ゴ ProN W3"/>
              </a:defRPr>
            </a:lvl1pPr>
          </a:lstStyle>
          <a:p>
            <a:pPr fontAlgn="base">
              <a:spcBef>
                <a:spcPct val="0"/>
              </a:spcBef>
              <a:spcAft>
                <a:spcPct val="0"/>
              </a:spcAft>
              <a:defRPr/>
            </a:pPr>
            <a:endParaRPr kumimoji="1" lang="en-US" altLang="ja-JP"/>
          </a:p>
        </p:txBody>
      </p:sp>
      <p:sp>
        <p:nvSpPr>
          <p:cNvPr id="1036" name="Rectangle 12"/>
          <p:cNvSpPr>
            <a:spLocks noGrp="1" noChangeArrowheads="1"/>
          </p:cNvSpPr>
          <p:nvPr>
            <p:ph type="sldNum" sz="quarter" idx="4"/>
          </p:nvPr>
        </p:nvSpPr>
        <p:spPr bwMode="auto">
          <a:xfrm>
            <a:off x="7239000" y="6400800"/>
            <a:ext cx="190500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solidFill>
                  <a:srgbClr val="000066"/>
                </a:solidFill>
                <a:latin typeface="ヒラギノ角ゴ ProN W3"/>
                <a:ea typeface="ヒラギノ角ゴ ProN W3"/>
                <a:cs typeface="ヒラギノ角ゴ ProN W3"/>
              </a:defRPr>
            </a:lvl1pPr>
          </a:lstStyle>
          <a:p>
            <a:pPr fontAlgn="base">
              <a:spcBef>
                <a:spcPct val="0"/>
              </a:spcBef>
              <a:spcAft>
                <a:spcPct val="0"/>
              </a:spcAft>
              <a:defRPr/>
            </a:pPr>
            <a:fld id="{10099689-661B-0446-960A-FC5E1CA8DDC6}" type="slidenum">
              <a:rPr kumimoji="1" lang="en-US" altLang="ja-JP" smtClean="0"/>
              <a:pPr fontAlgn="base">
                <a:spcBef>
                  <a:spcPct val="0"/>
                </a:spcBef>
                <a:spcAft>
                  <a:spcPct val="0"/>
                </a:spcAft>
                <a:defRPr/>
              </a:pPr>
              <a:t>‹#›</a:t>
            </a:fld>
            <a:endParaRPr kumimoji="1" lang="en-US" altLang="ja-JP" dirty="0"/>
          </a:p>
        </p:txBody>
      </p:sp>
      <p:sp>
        <p:nvSpPr>
          <p:cNvPr id="1037" name="Line 13"/>
          <p:cNvSpPr>
            <a:spLocks noChangeShapeType="1"/>
          </p:cNvSpPr>
          <p:nvPr/>
        </p:nvSpPr>
        <p:spPr bwMode="auto">
          <a:xfrm>
            <a:off x="8534400" y="6400800"/>
            <a:ext cx="0" cy="457200"/>
          </a:xfrm>
          <a:prstGeom prst="line">
            <a:avLst/>
          </a:prstGeom>
          <a:noFill/>
          <a:ln w="381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kumimoji="1" lang="ja-JP" altLang="en-US" sz="2400">
              <a:solidFill>
                <a:srgbClr val="000000"/>
              </a:solidFill>
              <a:latin typeface="ヒラギノ角ゴ ProN W3"/>
              <a:ea typeface="ヒラギノ角ゴ ProN W3"/>
              <a:cs typeface="ヒラギノ角ゴ ProN W3"/>
            </a:endParaRPr>
          </a:p>
        </p:txBody>
      </p:sp>
      <p:sp>
        <p:nvSpPr>
          <p:cNvPr id="1026" name="Rectangle 2"/>
          <p:cNvSpPr>
            <a:spLocks noGrp="1" noChangeArrowheads="1"/>
          </p:cNvSpPr>
          <p:nvPr>
            <p:ph type="title"/>
          </p:nvPr>
        </p:nvSpPr>
        <p:spPr bwMode="auto">
          <a:xfrm>
            <a:off x="0" y="228600"/>
            <a:ext cx="9144000" cy="54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ja-JP" altLang="en-US" dirty="0"/>
              <a:t>マスタ</a:t>
            </a:r>
            <a:r>
              <a:rPr lang="en-US" altLang="ja-JP" dirty="0"/>
              <a:t> </a:t>
            </a:r>
            <a:r>
              <a:rPr lang="ja-JP" altLang="en-US" dirty="0"/>
              <a:t>タイトルの書式</a:t>
            </a:r>
            <a:r>
              <a:rPr lang="ja-JP" altLang="en-US" dirty="0" smtClean="0"/>
              <a:t>設定</a:t>
            </a:r>
            <a:endParaRPr lang="ja-JP" altLang="en-US" dirty="0"/>
          </a:p>
        </p:txBody>
      </p:sp>
    </p:spTree>
    <p:extLst>
      <p:ext uri="{BB962C8B-B14F-4D97-AF65-F5344CB8AC3E}">
        <p14:creationId xmlns:p14="http://schemas.microsoft.com/office/powerpoint/2010/main" val="34696869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l" rtl="0" eaLnBrk="1" fontAlgn="base" hangingPunct="1">
        <a:spcBef>
          <a:spcPct val="0"/>
        </a:spcBef>
        <a:spcAft>
          <a:spcPct val="0"/>
        </a:spcAft>
        <a:defRPr kumimoji="1" sz="3200" i="1">
          <a:solidFill>
            <a:schemeClr val="tx2"/>
          </a:solidFill>
          <a:latin typeface="ヒラギノ角ゴ ProN W3"/>
          <a:ea typeface="ヒラギノ角ゴ ProN W3"/>
          <a:cs typeface="ヒラギノ角ゴ ProN W3"/>
        </a:defRPr>
      </a:lvl1pPr>
      <a:lvl2pPr algn="l" rtl="0" eaLnBrk="1" fontAlgn="base" hangingPunct="1">
        <a:spcBef>
          <a:spcPct val="0"/>
        </a:spcBef>
        <a:spcAft>
          <a:spcPct val="0"/>
        </a:spcAft>
        <a:defRPr kumimoji="1" sz="3200" i="1">
          <a:solidFill>
            <a:schemeClr val="tx2"/>
          </a:solidFill>
          <a:latin typeface="Verdana" charset="0"/>
          <a:ea typeface="ＭＳ Ｐゴシック" charset="0"/>
          <a:cs typeface="ＭＳ Ｐゴシック" charset="0"/>
        </a:defRPr>
      </a:lvl2pPr>
      <a:lvl3pPr algn="l" rtl="0" eaLnBrk="1" fontAlgn="base" hangingPunct="1">
        <a:spcBef>
          <a:spcPct val="0"/>
        </a:spcBef>
        <a:spcAft>
          <a:spcPct val="0"/>
        </a:spcAft>
        <a:defRPr kumimoji="1" sz="3200" i="1">
          <a:solidFill>
            <a:schemeClr val="tx2"/>
          </a:solidFill>
          <a:latin typeface="Verdana" charset="0"/>
          <a:ea typeface="ＭＳ Ｐゴシック" charset="0"/>
          <a:cs typeface="ＭＳ Ｐゴシック" charset="0"/>
        </a:defRPr>
      </a:lvl3pPr>
      <a:lvl4pPr algn="l" rtl="0" eaLnBrk="1" fontAlgn="base" hangingPunct="1">
        <a:spcBef>
          <a:spcPct val="0"/>
        </a:spcBef>
        <a:spcAft>
          <a:spcPct val="0"/>
        </a:spcAft>
        <a:defRPr kumimoji="1" sz="3200" i="1">
          <a:solidFill>
            <a:schemeClr val="tx2"/>
          </a:solidFill>
          <a:latin typeface="Verdana" charset="0"/>
          <a:ea typeface="ＭＳ Ｐゴシック" charset="0"/>
          <a:cs typeface="ＭＳ Ｐゴシック" charset="0"/>
        </a:defRPr>
      </a:lvl4pPr>
      <a:lvl5pPr algn="l" rtl="0" eaLnBrk="1" fontAlgn="base" hangingPunct="1">
        <a:spcBef>
          <a:spcPct val="0"/>
        </a:spcBef>
        <a:spcAft>
          <a:spcPct val="0"/>
        </a:spcAft>
        <a:defRPr kumimoji="1" sz="3200" i="1">
          <a:solidFill>
            <a:schemeClr val="tx2"/>
          </a:solidFill>
          <a:latin typeface="Verdana" charset="0"/>
          <a:ea typeface="ＭＳ Ｐゴシック" charset="0"/>
          <a:cs typeface="ＭＳ Ｐゴシック" charset="0"/>
        </a:defRPr>
      </a:lvl5pPr>
      <a:lvl6pPr marL="457200" algn="ctr" rtl="0" eaLnBrk="1" fontAlgn="base" hangingPunct="1">
        <a:spcBef>
          <a:spcPct val="0"/>
        </a:spcBef>
        <a:spcAft>
          <a:spcPct val="0"/>
        </a:spcAft>
        <a:defRPr kumimoji="1" sz="4400">
          <a:solidFill>
            <a:schemeClr val="tx2"/>
          </a:solidFill>
          <a:latin typeface="Verdana" charset="0"/>
          <a:ea typeface="ＭＳ Ｐゴシック" charset="0"/>
          <a:cs typeface="ＭＳ Ｐゴシック" charset="0"/>
        </a:defRPr>
      </a:lvl6pPr>
      <a:lvl7pPr marL="914400" algn="ctr" rtl="0" eaLnBrk="1" fontAlgn="base" hangingPunct="1">
        <a:spcBef>
          <a:spcPct val="0"/>
        </a:spcBef>
        <a:spcAft>
          <a:spcPct val="0"/>
        </a:spcAft>
        <a:defRPr kumimoji="1" sz="4400">
          <a:solidFill>
            <a:schemeClr val="tx2"/>
          </a:solidFill>
          <a:latin typeface="Verdana" charset="0"/>
          <a:ea typeface="ＭＳ Ｐゴシック" charset="0"/>
          <a:cs typeface="ＭＳ Ｐゴシック" charset="0"/>
        </a:defRPr>
      </a:lvl7pPr>
      <a:lvl8pPr marL="1371600" algn="ctr" rtl="0" eaLnBrk="1" fontAlgn="base" hangingPunct="1">
        <a:spcBef>
          <a:spcPct val="0"/>
        </a:spcBef>
        <a:spcAft>
          <a:spcPct val="0"/>
        </a:spcAft>
        <a:defRPr kumimoji="1" sz="4400">
          <a:solidFill>
            <a:schemeClr val="tx2"/>
          </a:solidFill>
          <a:latin typeface="Verdana" charset="0"/>
          <a:ea typeface="ＭＳ Ｐゴシック" charset="0"/>
          <a:cs typeface="ＭＳ Ｐゴシック" charset="0"/>
        </a:defRPr>
      </a:lvl8pPr>
      <a:lvl9pPr marL="1828800" algn="ctr" rtl="0" eaLnBrk="1" fontAlgn="base" hangingPunct="1">
        <a:spcBef>
          <a:spcPct val="0"/>
        </a:spcBef>
        <a:spcAft>
          <a:spcPct val="0"/>
        </a:spcAft>
        <a:defRPr kumimoji="1" sz="4400">
          <a:solidFill>
            <a:schemeClr val="tx2"/>
          </a:solidFill>
          <a:latin typeface="Verdana" charset="0"/>
          <a:ea typeface="ＭＳ Ｐゴシック" charset="0"/>
          <a:cs typeface="ＭＳ Ｐゴシック" charset="0"/>
        </a:defRPr>
      </a:lvl9pPr>
    </p:titleStyle>
    <p:bodyStyle>
      <a:lvl1pPr marL="342900" indent="-342900" algn="l" rtl="0" eaLnBrk="1" fontAlgn="base" hangingPunct="1">
        <a:lnSpc>
          <a:spcPct val="120000"/>
        </a:lnSpc>
        <a:spcBef>
          <a:spcPct val="20000"/>
        </a:spcBef>
        <a:spcAft>
          <a:spcPct val="0"/>
        </a:spcAft>
        <a:buClr>
          <a:srgbClr val="6699FF"/>
        </a:buClr>
        <a:buSzPct val="100000"/>
        <a:buFont typeface="Arial"/>
        <a:buChar char="•"/>
        <a:defRPr kumimoji="1" sz="2400">
          <a:solidFill>
            <a:schemeClr val="tx1"/>
          </a:solidFill>
          <a:latin typeface="ヒラギノ角ゴ ProN W3"/>
          <a:ea typeface="ヒラギノ角ゴ ProN W3"/>
          <a:cs typeface="ヒラギノ角ゴ ProN W3"/>
        </a:defRPr>
      </a:lvl1pPr>
      <a:lvl2pPr marL="742950" indent="-285750" algn="l" rtl="0" eaLnBrk="1" fontAlgn="base" hangingPunct="1">
        <a:lnSpc>
          <a:spcPct val="120000"/>
        </a:lnSpc>
        <a:spcBef>
          <a:spcPct val="20000"/>
        </a:spcBef>
        <a:spcAft>
          <a:spcPct val="0"/>
        </a:spcAft>
        <a:buClr>
          <a:srgbClr val="6699FF"/>
        </a:buClr>
        <a:buSzPct val="80000"/>
        <a:buFont typeface="ヒラギノ角ゴ ProN W3"/>
        <a:buChar char="－"/>
        <a:defRPr kumimoji="1" sz="2400">
          <a:solidFill>
            <a:schemeClr val="tx1"/>
          </a:solidFill>
          <a:latin typeface="ヒラギノ角ゴ ProN W3"/>
          <a:ea typeface="ヒラギノ角ゴ ProN W3"/>
          <a:cs typeface="ヒラギノ角ゴ ProN W3"/>
        </a:defRPr>
      </a:lvl2pPr>
      <a:lvl3pPr marL="1143000" indent="-228600" algn="l" rtl="0" eaLnBrk="1" fontAlgn="base" hangingPunct="1">
        <a:lnSpc>
          <a:spcPct val="120000"/>
        </a:lnSpc>
        <a:spcBef>
          <a:spcPct val="20000"/>
        </a:spcBef>
        <a:spcAft>
          <a:spcPct val="0"/>
        </a:spcAft>
        <a:buClr>
          <a:srgbClr val="6699FF"/>
        </a:buClr>
        <a:buSzPct val="100000"/>
        <a:buFont typeface="Arial"/>
        <a:buChar char="•"/>
        <a:defRPr kumimoji="1" sz="2000">
          <a:solidFill>
            <a:schemeClr val="tx1"/>
          </a:solidFill>
          <a:latin typeface="ヒラギノ角ゴ ProN W3"/>
          <a:ea typeface="ヒラギノ角ゴ ProN W3"/>
          <a:cs typeface="ヒラギノ角ゴ ProN W3"/>
        </a:defRPr>
      </a:lvl3pPr>
      <a:lvl4pPr marL="1600200" indent="-228600" algn="l" rtl="0" eaLnBrk="1" fontAlgn="base" hangingPunct="1">
        <a:lnSpc>
          <a:spcPct val="120000"/>
        </a:lnSpc>
        <a:spcBef>
          <a:spcPct val="20000"/>
        </a:spcBef>
        <a:spcAft>
          <a:spcPct val="0"/>
        </a:spcAft>
        <a:buClr>
          <a:srgbClr val="6699FF"/>
        </a:buClr>
        <a:buSzPct val="80000"/>
        <a:buFont typeface="ヒラギノ角ゴ ProN W3"/>
        <a:buChar char="－"/>
        <a:defRPr kumimoji="1" sz="2000">
          <a:solidFill>
            <a:schemeClr val="tx1"/>
          </a:solidFill>
          <a:latin typeface="ヒラギノ角ゴ ProN W3"/>
          <a:ea typeface="ヒラギノ角ゴ ProN W3"/>
          <a:cs typeface="ヒラギノ角ゴ ProN W3"/>
        </a:defRPr>
      </a:lvl4pPr>
      <a:lvl5pPr marL="2057400" indent="-228600" algn="l" rtl="0" eaLnBrk="1" fontAlgn="base" hangingPunct="1">
        <a:lnSpc>
          <a:spcPct val="120000"/>
        </a:lnSpc>
        <a:spcBef>
          <a:spcPct val="20000"/>
        </a:spcBef>
        <a:spcAft>
          <a:spcPct val="0"/>
        </a:spcAft>
        <a:buClr>
          <a:srgbClr val="6699FF"/>
        </a:buClr>
        <a:buSzPct val="80000"/>
        <a:buFont typeface="Wingdings" charset="2"/>
        <a:buChar char="Ø"/>
        <a:defRPr kumimoji="1" sz="2000">
          <a:solidFill>
            <a:schemeClr val="tx1"/>
          </a:solidFill>
          <a:latin typeface="ヒラギノ角ゴ ProN W3"/>
          <a:ea typeface="ヒラギノ角ゴ ProN W3"/>
          <a:cs typeface="ヒラギノ角ゴ ProN W3"/>
        </a:defRPr>
      </a:lvl5pPr>
      <a:lvl6pPr marL="2286000" indent="0" algn="l" rtl="0" eaLnBrk="1" fontAlgn="base" hangingPunct="1">
        <a:spcBef>
          <a:spcPct val="20000"/>
        </a:spcBef>
        <a:spcAft>
          <a:spcPct val="0"/>
        </a:spcAft>
        <a:buClr>
          <a:srgbClr val="6699FF"/>
        </a:buClr>
        <a:buSzPct val="80000"/>
        <a:buFont typeface="Wingdings" charset="0"/>
        <a:buNone/>
        <a:defRPr kumimoji="1" sz="2000">
          <a:solidFill>
            <a:schemeClr val="tx1"/>
          </a:solidFill>
          <a:latin typeface="+mn-lt"/>
          <a:ea typeface="+mn-ea"/>
        </a:defRPr>
      </a:lvl6pPr>
      <a:lvl7pPr marL="2971800" indent="-228600" algn="l" rtl="0" eaLnBrk="1" fontAlgn="base" hangingPunct="1">
        <a:spcBef>
          <a:spcPct val="20000"/>
        </a:spcBef>
        <a:spcAft>
          <a:spcPct val="0"/>
        </a:spcAft>
        <a:buClr>
          <a:srgbClr val="6699FF"/>
        </a:buClr>
        <a:buSzPct val="80000"/>
        <a:buFont typeface="Wingdings" charset="0"/>
        <a:buChar char="l"/>
        <a:defRPr kumimoji="1" sz="2000">
          <a:solidFill>
            <a:schemeClr val="tx1"/>
          </a:solidFill>
          <a:latin typeface="+mn-lt"/>
          <a:ea typeface="+mn-ea"/>
        </a:defRPr>
      </a:lvl7pPr>
      <a:lvl8pPr marL="3429000" indent="-228600" algn="l" rtl="0" eaLnBrk="1" fontAlgn="base" hangingPunct="1">
        <a:spcBef>
          <a:spcPct val="20000"/>
        </a:spcBef>
        <a:spcAft>
          <a:spcPct val="0"/>
        </a:spcAft>
        <a:buClr>
          <a:srgbClr val="6699FF"/>
        </a:buClr>
        <a:buSzPct val="80000"/>
        <a:buFont typeface="Wingdings" charset="0"/>
        <a:buChar char="l"/>
        <a:defRPr kumimoji="1" sz="2000">
          <a:solidFill>
            <a:schemeClr val="tx1"/>
          </a:solidFill>
          <a:latin typeface="+mn-lt"/>
          <a:ea typeface="+mn-ea"/>
        </a:defRPr>
      </a:lvl8pPr>
      <a:lvl9pPr marL="3886200" indent="-228600" algn="l" rtl="0" eaLnBrk="1" fontAlgn="base" hangingPunct="1">
        <a:spcBef>
          <a:spcPct val="20000"/>
        </a:spcBef>
        <a:spcAft>
          <a:spcPct val="0"/>
        </a:spcAft>
        <a:buClr>
          <a:srgbClr val="6699FF"/>
        </a:buClr>
        <a:buSzPct val="80000"/>
        <a:buFont typeface="Wingdings" charset="0"/>
        <a:buChar char="l"/>
        <a:defRPr kumimoji="1" sz="2000">
          <a:solidFill>
            <a:schemeClr val="tx1"/>
          </a:solidFill>
          <a:latin typeface="+mn-lt"/>
          <a:ea typeface="+mn-ea"/>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5CA0A2-6FA7-4CD8-A212-D33D815C3826}" type="datetimeFigureOut">
              <a:rPr lang="en-US" smtClean="0">
                <a:solidFill>
                  <a:prstClr val="black">
                    <a:tint val="75000"/>
                  </a:prstClr>
                </a:solidFill>
              </a:rPr>
              <a:pPr/>
              <a:t>9/18/2014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4F2589-1C0A-43EF-B15D-0034CAA84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59110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36.wmf"/><Relationship Id="rId3" Type="http://schemas.openxmlformats.org/officeDocument/2006/relationships/image" Target="../media/image31.png"/><Relationship Id="rId7" Type="http://schemas.openxmlformats.org/officeDocument/2006/relationships/image" Target="../media/image33.wmf"/><Relationship Id="rId12"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8.bin"/><Relationship Id="rId11" Type="http://schemas.openxmlformats.org/officeDocument/2006/relationships/image" Target="../media/image35.wmf"/><Relationship Id="rId5" Type="http://schemas.openxmlformats.org/officeDocument/2006/relationships/image" Target="../media/image32.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34.wmf"/></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40.wmf"/><Relationship Id="rId3" Type="http://schemas.openxmlformats.org/officeDocument/2006/relationships/image" Target="../media/image42.png"/><Relationship Id="rId7" Type="http://schemas.openxmlformats.org/officeDocument/2006/relationships/image" Target="../media/image38.wmf"/><Relationship Id="rId12" Type="http://schemas.openxmlformats.org/officeDocument/2006/relationships/oleObject" Target="../embeddings/oleObject16.bin"/><Relationship Id="rId2" Type="http://schemas.openxmlformats.org/officeDocument/2006/relationships/slideLayout" Target="../slideLayouts/slideLayout13.xml"/><Relationship Id="rId16" Type="http://schemas.openxmlformats.org/officeDocument/2006/relationships/image" Target="../media/image45.png"/><Relationship Id="rId1" Type="http://schemas.openxmlformats.org/officeDocument/2006/relationships/vmlDrawing" Target="../drawings/vmlDrawing4.vml"/><Relationship Id="rId6" Type="http://schemas.openxmlformats.org/officeDocument/2006/relationships/oleObject" Target="../embeddings/oleObject12.bin"/><Relationship Id="rId11" Type="http://schemas.openxmlformats.org/officeDocument/2006/relationships/image" Target="../media/image39.wmf"/><Relationship Id="rId5" Type="http://schemas.openxmlformats.org/officeDocument/2006/relationships/image" Target="../media/image44.png"/><Relationship Id="rId15" Type="http://schemas.openxmlformats.org/officeDocument/2006/relationships/image" Target="../media/image41.wmf"/><Relationship Id="rId10" Type="http://schemas.openxmlformats.org/officeDocument/2006/relationships/oleObject" Target="../embeddings/oleObject15.bin"/><Relationship Id="rId4" Type="http://schemas.openxmlformats.org/officeDocument/2006/relationships/image" Target="../media/image43.png"/><Relationship Id="rId9" Type="http://schemas.openxmlformats.org/officeDocument/2006/relationships/oleObject" Target="../embeddings/oleObject14.bin"/><Relationship Id="rId14" Type="http://schemas.openxmlformats.org/officeDocument/2006/relationships/oleObject" Target="../embeddings/oleObject17.bin"/></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18.xml"/><Relationship Id="rId1" Type="http://schemas.openxmlformats.org/officeDocument/2006/relationships/tags" Target="../tags/tag4.xml"/></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9.png"/><Relationship Id="rId18" Type="http://schemas.openxmlformats.org/officeDocument/2006/relationships/oleObject" Target="../embeddings/oleObject4.bin"/><Relationship Id="rId3" Type="http://schemas.openxmlformats.org/officeDocument/2006/relationships/notesSlide" Target="../notesSlides/notesSlide1.xml"/><Relationship Id="rId7" Type="http://schemas.openxmlformats.org/officeDocument/2006/relationships/image" Target="../media/image1.wmf"/><Relationship Id="rId12" Type="http://schemas.openxmlformats.org/officeDocument/2006/relationships/image" Target="../media/image8.png"/><Relationship Id="rId17" Type="http://schemas.openxmlformats.org/officeDocument/2006/relationships/image" Target="../media/image11.png"/><Relationship Id="rId2" Type="http://schemas.openxmlformats.org/officeDocument/2006/relationships/slideLayout" Target="../slideLayouts/slideLayout13.xml"/><Relationship Id="rId16" Type="http://schemas.openxmlformats.org/officeDocument/2006/relationships/image" Target="../media/image3.wmf"/><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7.png"/><Relationship Id="rId5" Type="http://schemas.openxmlformats.org/officeDocument/2006/relationships/image" Target="../media/image5.png"/><Relationship Id="rId15" Type="http://schemas.openxmlformats.org/officeDocument/2006/relationships/oleObject" Target="../embeddings/oleObject3.bin"/><Relationship Id="rId10" Type="http://schemas.openxmlformats.org/officeDocument/2006/relationships/image" Target="../media/image6.png"/><Relationship Id="rId19" Type="http://schemas.openxmlformats.org/officeDocument/2006/relationships/image" Target="../media/image4.wmf"/><Relationship Id="rId4" Type="http://schemas.openxmlformats.org/officeDocument/2006/relationships/image" Target="../media/image23.png"/><Relationship Id="rId9" Type="http://schemas.openxmlformats.org/officeDocument/2006/relationships/image" Target="../media/image2.wmf"/><Relationship Id="rId1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image" Target="../media/image59.png"/><Relationship Id="rId7" Type="http://schemas.openxmlformats.org/officeDocument/2006/relationships/oleObject" Target="../embeddings/oleObject18.bin"/><Relationship Id="rId12" Type="http://schemas.openxmlformats.org/officeDocument/2006/relationships/image" Target="../media/image58.wmf"/><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62.png"/><Relationship Id="rId11" Type="http://schemas.openxmlformats.org/officeDocument/2006/relationships/oleObject" Target="../embeddings/oleObject20.bin"/><Relationship Id="rId5" Type="http://schemas.openxmlformats.org/officeDocument/2006/relationships/image" Target="../media/image61.png"/><Relationship Id="rId10" Type="http://schemas.openxmlformats.org/officeDocument/2006/relationships/image" Target="../media/image57.wmf"/><Relationship Id="rId4" Type="http://schemas.openxmlformats.org/officeDocument/2006/relationships/image" Target="../media/image60.png"/><Relationship Id="rId9" Type="http://schemas.openxmlformats.org/officeDocument/2006/relationships/oleObject" Target="../embeddings/oleObject19.bin"/></Relationships>
</file>

<file path=ppt/slides/_rels/slide2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7.xml"/><Relationship Id="rId4" Type="http://schemas.openxmlformats.org/officeDocument/2006/relationships/image" Target="../media/image65.png"/></Relationships>
</file>

<file path=ppt/slides/_rels/slide25.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3.w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12.wmf"/><Relationship Id="rId4"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3.xml"/><Relationship Id="rId7" Type="http://schemas.openxmlformats.org/officeDocument/2006/relationships/image" Target="../media/image2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Status of the Beam Method</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M. Scott Dewey</a:t>
            </a:r>
          </a:p>
          <a:p>
            <a:r>
              <a:rPr lang="en-US" dirty="0" smtClean="0"/>
              <a:t>National Institute of Standards and Technology</a:t>
            </a:r>
          </a:p>
          <a:p>
            <a:endParaRPr lang="en-US" dirty="0" smtClean="0"/>
          </a:p>
          <a:p>
            <a:r>
              <a:rPr lang="en-US" dirty="0"/>
              <a:t>Workshop on Next Generation Neutron Lifetime Measurements in the U.S.</a:t>
            </a:r>
          </a:p>
        </p:txBody>
      </p:sp>
    </p:spTree>
    <p:extLst>
      <p:ext uri="{BB962C8B-B14F-4D97-AF65-F5344CB8AC3E}">
        <p14:creationId xmlns:p14="http://schemas.microsoft.com/office/powerpoint/2010/main" val="2859254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1667"/>
            <a:ext cx="9144000" cy="8242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300335"/>
            <a:ext cx="9144000" cy="461665"/>
          </a:xfrm>
          <a:prstGeom prst="rect">
            <a:avLst/>
          </a:prstGeom>
          <a:noFill/>
        </p:spPr>
        <p:txBody>
          <a:bodyPr wrap="square" rtlCol="0">
            <a:spAutoFit/>
          </a:bodyPr>
          <a:lstStyle/>
          <a:p>
            <a:pPr algn="ctr"/>
            <a:r>
              <a:rPr lang="en-US" sz="2400" dirty="0" smtClean="0"/>
              <a:t>Sussex-ILL-NIST Beam Experiments</a:t>
            </a:r>
            <a:endParaRPr lang="en-US" sz="2400" dirty="0"/>
          </a:p>
        </p:txBody>
      </p:sp>
      <p:pic>
        <p:nvPicPr>
          <p:cNvPr id="6" name="Picture 3" descr="E:\LibDocuments\Work\Presentations\PSIPosterfinal\OverviewFred.png"/>
          <p:cNvPicPr>
            <a:picLocks noChangeAspect="1" noChangeArrowheads="1"/>
          </p:cNvPicPr>
          <p:nvPr/>
        </p:nvPicPr>
        <p:blipFill>
          <a:blip r:embed="rId2" cstate="print"/>
          <a:srcRect/>
          <a:stretch>
            <a:fillRect/>
          </a:stretch>
        </p:blipFill>
        <p:spPr bwMode="auto">
          <a:xfrm>
            <a:off x="1388356" y="946526"/>
            <a:ext cx="6296151" cy="2266472"/>
          </a:xfrm>
          <a:prstGeom prst="rect">
            <a:avLst/>
          </a:prstGeom>
          <a:noFill/>
        </p:spPr>
      </p:pic>
      <p:sp>
        <p:nvSpPr>
          <p:cNvPr id="7" name="TextBox 6"/>
          <p:cNvSpPr txBox="1"/>
          <p:nvPr/>
        </p:nvSpPr>
        <p:spPr>
          <a:xfrm>
            <a:off x="7701566" y="2768958"/>
            <a:ext cx="1442434" cy="215444"/>
          </a:xfrm>
          <a:prstGeom prst="rect">
            <a:avLst/>
          </a:prstGeom>
          <a:noFill/>
        </p:spPr>
        <p:txBody>
          <a:bodyPr wrap="square" rtlCol="0">
            <a:spAutoFit/>
          </a:bodyPr>
          <a:lstStyle/>
          <a:p>
            <a:r>
              <a:rPr lang="en-US" sz="800" dirty="0" smtClean="0"/>
              <a:t>graphic by F </a:t>
            </a:r>
            <a:r>
              <a:rPr lang="en-US" sz="800" dirty="0" err="1" smtClean="0"/>
              <a:t>Wietfeldt</a:t>
            </a:r>
            <a:endParaRPr lang="en-US" sz="800" dirty="0"/>
          </a:p>
        </p:txBody>
      </p:sp>
      <p:sp>
        <p:nvSpPr>
          <p:cNvPr id="8" name="TextBox 7"/>
          <p:cNvSpPr txBox="1"/>
          <p:nvPr/>
        </p:nvSpPr>
        <p:spPr>
          <a:xfrm>
            <a:off x="1524000" y="3276600"/>
            <a:ext cx="1447800" cy="461665"/>
          </a:xfrm>
          <a:prstGeom prst="rect">
            <a:avLst/>
          </a:prstGeom>
          <a:noFill/>
        </p:spPr>
        <p:txBody>
          <a:bodyPr wrap="square" rtlCol="0">
            <a:spAutoFit/>
          </a:bodyPr>
          <a:lstStyle/>
          <a:p>
            <a:r>
              <a:rPr lang="en-US" sz="2400" b="1" dirty="0" smtClean="0"/>
              <a:t>Timing</a:t>
            </a:r>
          </a:p>
        </p:txBody>
      </p:sp>
      <p:pic>
        <p:nvPicPr>
          <p:cNvPr id="8194" name="Picture 2" descr="\\elwood.nist.gov\682\users\jrm3\My Documents\Presentations\JPARCVisit\detectorTim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5541" y="3352800"/>
            <a:ext cx="4419600" cy="3047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463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639763" y="76200"/>
            <a:ext cx="14938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600">
                <a:solidFill>
                  <a:prstClr val="white"/>
                </a:solidFill>
                <a:latin typeface="Arial" pitchFamily="34" charset="0"/>
              </a:rPr>
              <a:t>Alpha-Gamma</a:t>
            </a:r>
          </a:p>
        </p:txBody>
      </p:sp>
      <p:sp>
        <p:nvSpPr>
          <p:cNvPr id="13315" name="Text Box 10"/>
          <p:cNvSpPr txBox="1">
            <a:spLocks noChangeArrowheads="1"/>
          </p:cNvSpPr>
          <p:nvPr/>
        </p:nvSpPr>
        <p:spPr bwMode="auto">
          <a:xfrm>
            <a:off x="0" y="-1588"/>
            <a:ext cx="2727325"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a:solidFill>
                  <a:prstClr val="black"/>
                </a:solidFill>
                <a:latin typeface="Gill Sans MT" pitchFamily="34" charset="0"/>
              </a:rPr>
              <a:t>Determining </a:t>
            </a:r>
            <a:r>
              <a:rPr lang="en-US" altLang="en-US">
                <a:solidFill>
                  <a:prstClr val="black"/>
                </a:solidFill>
                <a:latin typeface="Symbol" pitchFamily="18" charset="2"/>
              </a:rPr>
              <a:t>t</a:t>
            </a:r>
            <a:r>
              <a:rPr lang="en-US" altLang="en-US" baseline="-25000">
                <a:solidFill>
                  <a:prstClr val="black"/>
                </a:solidFill>
                <a:latin typeface="Gill Sans MT" pitchFamily="34" charset="0"/>
              </a:rPr>
              <a:t>n</a:t>
            </a:r>
          </a:p>
        </p:txBody>
      </p:sp>
      <p:pic>
        <p:nvPicPr>
          <p:cNvPr id="13316" name="Picture 2"/>
          <p:cNvPicPr>
            <a:picLocks noChangeAspect="1" noChangeArrowheads="1"/>
          </p:cNvPicPr>
          <p:nvPr/>
        </p:nvPicPr>
        <p:blipFill>
          <a:blip r:embed="rId3">
            <a:extLst>
              <a:ext uri="{28A0092B-C50C-407E-A947-70E740481C1C}">
                <a14:useLocalDpi xmlns:a14="http://schemas.microsoft.com/office/drawing/2010/main" val="0"/>
              </a:ext>
            </a:extLst>
          </a:blip>
          <a:srcRect l="2536" t="13300" r="7867" b="7912"/>
          <a:stretch>
            <a:fillRect/>
          </a:stretch>
        </p:blipFill>
        <p:spPr bwMode="auto">
          <a:xfrm>
            <a:off x="1276350" y="714375"/>
            <a:ext cx="656272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7" name="Group 3"/>
          <p:cNvGrpSpPr>
            <a:grpSpLocks/>
          </p:cNvGrpSpPr>
          <p:nvPr/>
        </p:nvGrpSpPr>
        <p:grpSpPr bwMode="auto">
          <a:xfrm>
            <a:off x="342900" y="2886075"/>
            <a:ext cx="8551863" cy="3409950"/>
            <a:chOff x="342899" y="2628900"/>
            <a:chExt cx="8551864" cy="3409950"/>
          </a:xfrm>
        </p:grpSpPr>
        <p:sp>
          <p:nvSpPr>
            <p:cNvPr id="13319" name="Text Box 11"/>
            <p:cNvSpPr txBox="1">
              <a:spLocks noChangeArrowheads="1"/>
            </p:cNvSpPr>
            <p:nvPr/>
          </p:nvSpPr>
          <p:spPr bwMode="auto">
            <a:xfrm>
              <a:off x="1524000" y="3048000"/>
              <a:ext cx="7370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dirty="0">
                  <a:solidFill>
                    <a:prstClr val="black"/>
                  </a:solidFill>
                  <a:latin typeface="Gill Sans MT" pitchFamily="34" charset="0"/>
                </a:rPr>
                <a:t>Proton rate measured </a:t>
              </a:r>
              <a:r>
                <a:rPr lang="en-US" altLang="en-US" sz="2400" dirty="0" smtClean="0">
                  <a:solidFill>
                    <a:prstClr val="black"/>
                  </a:solidFill>
                  <a:latin typeface="Gill Sans MT" pitchFamily="34" charset="0"/>
                </a:rPr>
                <a:t>as function of trap length</a:t>
              </a:r>
              <a:endParaRPr lang="en-US" altLang="en-US" sz="2400" dirty="0">
                <a:solidFill>
                  <a:prstClr val="black"/>
                </a:solidFill>
                <a:latin typeface="Gill Sans MT" pitchFamily="34" charset="0"/>
              </a:endParaRPr>
            </a:p>
          </p:txBody>
        </p:sp>
        <p:sp>
          <p:nvSpPr>
            <p:cNvPr id="13320" name="Text Box 12"/>
            <p:cNvSpPr txBox="1">
              <a:spLocks noChangeArrowheads="1"/>
            </p:cNvSpPr>
            <p:nvPr/>
          </p:nvSpPr>
          <p:spPr bwMode="auto">
            <a:xfrm>
              <a:off x="1524000" y="3962400"/>
              <a:ext cx="70572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prstClr val="black"/>
                  </a:solidFill>
                  <a:latin typeface="Gill Sans MT" pitchFamily="34" charset="0"/>
                </a:rPr>
                <a:t>Proton detection efficiency</a:t>
              </a:r>
            </a:p>
          </p:txBody>
        </p:sp>
        <p:sp>
          <p:nvSpPr>
            <p:cNvPr id="13321" name="Text Box 13"/>
            <p:cNvSpPr txBox="1">
              <a:spLocks noChangeArrowheads="1"/>
            </p:cNvSpPr>
            <p:nvPr/>
          </p:nvSpPr>
          <p:spPr bwMode="auto">
            <a:xfrm>
              <a:off x="1533525" y="48768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prstClr val="black"/>
                  </a:solidFill>
                  <a:latin typeface="Gill Sans MT" pitchFamily="34" charset="0"/>
                </a:rPr>
                <a:t>n + </a:t>
              </a:r>
              <a:r>
                <a:rPr lang="en-US" altLang="en-US" sz="2400" baseline="30000">
                  <a:solidFill>
                    <a:prstClr val="black"/>
                  </a:solidFill>
                  <a:latin typeface="Gill Sans MT" pitchFamily="34" charset="0"/>
                </a:rPr>
                <a:t>6</a:t>
              </a:r>
              <a:r>
                <a:rPr lang="en-US" altLang="en-US" sz="2400">
                  <a:solidFill>
                    <a:prstClr val="black"/>
                  </a:solidFill>
                  <a:latin typeface="Gill Sans MT" pitchFamily="34" charset="0"/>
                </a:rPr>
                <a:t>Li reaction product counting</a:t>
              </a:r>
            </a:p>
          </p:txBody>
        </p:sp>
        <p:sp>
          <p:nvSpPr>
            <p:cNvPr id="13322" name="Text Box 14"/>
            <p:cNvSpPr txBox="1">
              <a:spLocks noChangeArrowheads="1"/>
            </p:cNvSpPr>
            <p:nvPr/>
          </p:nvSpPr>
          <p:spPr bwMode="auto">
            <a:xfrm>
              <a:off x="1524000" y="5562600"/>
              <a:ext cx="6099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prstClr val="black"/>
                  </a:solidFill>
                  <a:latin typeface="Gill Sans MT" pitchFamily="34" charset="0"/>
                </a:rPr>
                <a:t>Neutron flux monitor efficiency for</a:t>
              </a:r>
            </a:p>
          </p:txBody>
        </p:sp>
        <p:pic>
          <p:nvPicPr>
            <p:cNvPr id="13323" name="Picture 2"/>
            <p:cNvPicPr>
              <a:picLocks noChangeAspect="1" noChangeArrowheads="1"/>
            </p:cNvPicPr>
            <p:nvPr/>
          </p:nvPicPr>
          <p:blipFill>
            <a:blip r:embed="rId3">
              <a:extLst>
                <a:ext uri="{28A0092B-C50C-407E-A947-70E740481C1C}">
                  <a14:useLocalDpi xmlns:a14="http://schemas.microsoft.com/office/drawing/2010/main" val="0"/>
                </a:ext>
              </a:extLst>
            </a:blip>
            <a:srcRect l="52251" t="22177" r="34035" b="12350"/>
            <a:stretch>
              <a:fillRect/>
            </a:stretch>
          </p:blipFill>
          <p:spPr bwMode="auto">
            <a:xfrm>
              <a:off x="504824" y="2628900"/>
              <a:ext cx="609601"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2"/>
            <p:cNvPicPr>
              <a:picLocks noChangeAspect="1" noChangeArrowheads="1"/>
            </p:cNvPicPr>
            <p:nvPr/>
          </p:nvPicPr>
          <p:blipFill>
            <a:blip r:embed="rId3">
              <a:extLst>
                <a:ext uri="{28A0092B-C50C-407E-A947-70E740481C1C}">
                  <a14:useLocalDpi xmlns:a14="http://schemas.microsoft.com/office/drawing/2010/main" val="0"/>
                </a:ext>
              </a:extLst>
            </a:blip>
            <a:srcRect l="79466" t="27725" r="12177" b="49525"/>
            <a:stretch>
              <a:fillRect/>
            </a:stretch>
          </p:blipFill>
          <p:spPr bwMode="auto">
            <a:xfrm>
              <a:off x="609600" y="4057650"/>
              <a:ext cx="371476" cy="3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2"/>
            <p:cNvPicPr>
              <a:picLocks noChangeAspect="1" noChangeArrowheads="1"/>
            </p:cNvPicPr>
            <p:nvPr/>
          </p:nvPicPr>
          <p:blipFill>
            <a:blip r:embed="rId3">
              <a:extLst>
                <a:ext uri="{28A0092B-C50C-407E-A947-70E740481C1C}">
                  <a14:useLocalDpi xmlns:a14="http://schemas.microsoft.com/office/drawing/2010/main" val="0"/>
                </a:ext>
              </a:extLst>
            </a:blip>
            <a:srcRect l="23320" t="34383" r="56322" b="32881"/>
            <a:stretch>
              <a:fillRect/>
            </a:stretch>
          </p:blipFill>
          <p:spPr bwMode="auto">
            <a:xfrm>
              <a:off x="342899" y="4819650"/>
              <a:ext cx="904876" cy="56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2"/>
            <p:cNvPicPr>
              <a:picLocks noChangeAspect="1" noChangeArrowheads="1"/>
            </p:cNvPicPr>
            <p:nvPr/>
          </p:nvPicPr>
          <p:blipFill>
            <a:blip r:embed="rId3">
              <a:extLst>
                <a:ext uri="{28A0092B-C50C-407E-A947-70E740481C1C}">
                  <a14:useLocalDpi xmlns:a14="http://schemas.microsoft.com/office/drawing/2010/main" val="0"/>
                </a:ext>
              </a:extLst>
            </a:blip>
            <a:srcRect l="75822" t="61571" r="17105" b="17345"/>
            <a:stretch>
              <a:fillRect/>
            </a:stretch>
          </p:blipFill>
          <p:spPr bwMode="auto">
            <a:xfrm>
              <a:off x="647700" y="5657849"/>
              <a:ext cx="314325"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2"/>
            <p:cNvPicPr>
              <a:picLocks noChangeAspect="1" noChangeArrowheads="1"/>
            </p:cNvPicPr>
            <p:nvPr/>
          </p:nvPicPr>
          <p:blipFill>
            <a:blip r:embed="rId3">
              <a:extLst>
                <a:ext uri="{28A0092B-C50C-407E-A947-70E740481C1C}">
                  <a14:useLocalDpi xmlns:a14="http://schemas.microsoft.com/office/drawing/2010/main" val="0"/>
                </a:ext>
              </a:extLst>
            </a:blip>
            <a:srcRect l="83109" t="63235" r="8534" b="17345"/>
            <a:stretch>
              <a:fillRect/>
            </a:stretch>
          </p:blipFill>
          <p:spPr bwMode="auto">
            <a:xfrm>
              <a:off x="6076950" y="5705475"/>
              <a:ext cx="371476"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26871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762490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41667"/>
            <a:ext cx="9144000" cy="8242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0" y="300337"/>
            <a:ext cx="9144000" cy="461665"/>
          </a:xfrm>
          <a:prstGeom prst="rect">
            <a:avLst/>
          </a:prstGeom>
          <a:noFill/>
        </p:spPr>
        <p:txBody>
          <a:bodyPr wrap="square" rtlCol="0">
            <a:spAutoFit/>
          </a:bodyPr>
          <a:lstStyle/>
          <a:p>
            <a:pPr algn="ctr"/>
            <a:r>
              <a:rPr lang="en-US" sz="2400" dirty="0">
                <a:solidFill>
                  <a:prstClr val="black"/>
                </a:solidFill>
              </a:rPr>
              <a:t>NIST 2005 Error Budget</a:t>
            </a:r>
          </a:p>
        </p:txBody>
      </p:sp>
      <p:pic>
        <p:nvPicPr>
          <p:cNvPr id="7" name="Picture 7"/>
          <p:cNvPicPr>
            <a:picLocks noChangeAspect="1" noChangeArrowheads="1"/>
          </p:cNvPicPr>
          <p:nvPr/>
        </p:nvPicPr>
        <p:blipFill>
          <a:blip r:embed="rId2" cstate="print"/>
          <a:srcRect/>
          <a:stretch>
            <a:fillRect/>
          </a:stretch>
        </p:blipFill>
        <p:spPr bwMode="auto">
          <a:xfrm>
            <a:off x="1239715" y="1009284"/>
            <a:ext cx="6465888" cy="5334000"/>
          </a:xfrm>
          <a:prstGeom prst="rect">
            <a:avLst/>
          </a:prstGeom>
          <a:noFill/>
          <a:ln w="9525">
            <a:noFill/>
            <a:miter lim="800000"/>
            <a:headEnd/>
            <a:tailEnd/>
          </a:ln>
        </p:spPr>
      </p:pic>
      <p:sp>
        <p:nvSpPr>
          <p:cNvPr id="8" name="AutoShape 8"/>
          <p:cNvSpPr>
            <a:spLocks noChangeArrowheads="1"/>
          </p:cNvSpPr>
          <p:nvPr/>
        </p:nvSpPr>
        <p:spPr bwMode="auto">
          <a:xfrm>
            <a:off x="1356361" y="2690446"/>
            <a:ext cx="6220655" cy="838200"/>
          </a:xfrm>
          <a:prstGeom prst="roundRect">
            <a:avLst>
              <a:gd name="adj" fmla="val 22727"/>
            </a:avLst>
          </a:prstGeom>
          <a:noFill/>
          <a:ln w="25400">
            <a:solidFill>
              <a:srgbClr val="FF2B00"/>
            </a:solidFill>
            <a:round/>
            <a:headEnd/>
            <a:tailEnd/>
          </a:ln>
        </p:spPr>
        <p:txBody>
          <a:bodyPr/>
          <a:lstStyle/>
          <a:p>
            <a:endParaRPr lang="en-US">
              <a:solidFill>
                <a:prstClr val="black"/>
              </a:solidFill>
            </a:endParaRPr>
          </a:p>
        </p:txBody>
      </p:sp>
      <p:sp>
        <p:nvSpPr>
          <p:cNvPr id="2" name="TextBox 1"/>
          <p:cNvSpPr txBox="1"/>
          <p:nvPr/>
        </p:nvSpPr>
        <p:spPr>
          <a:xfrm>
            <a:off x="76200" y="2690448"/>
            <a:ext cx="1432560" cy="830997"/>
          </a:xfrm>
          <a:prstGeom prst="rect">
            <a:avLst/>
          </a:prstGeom>
          <a:noFill/>
        </p:spPr>
        <p:txBody>
          <a:bodyPr wrap="square" rtlCol="0">
            <a:spAutoFit/>
          </a:bodyPr>
          <a:lstStyle/>
          <a:p>
            <a:r>
              <a:rPr lang="en-US" sz="1600" dirty="0">
                <a:solidFill>
                  <a:srgbClr val="FF0000"/>
                </a:solidFill>
              </a:rPr>
              <a:t>Most significant improvement</a:t>
            </a:r>
          </a:p>
        </p:txBody>
      </p:sp>
      <p:sp>
        <p:nvSpPr>
          <p:cNvPr id="6" name="AutoShape 8"/>
          <p:cNvSpPr>
            <a:spLocks noChangeArrowheads="1"/>
          </p:cNvSpPr>
          <p:nvPr/>
        </p:nvSpPr>
        <p:spPr bwMode="auto">
          <a:xfrm>
            <a:off x="1342904" y="3902026"/>
            <a:ext cx="6220655" cy="243254"/>
          </a:xfrm>
          <a:prstGeom prst="roundRect">
            <a:avLst>
              <a:gd name="adj" fmla="val 22727"/>
            </a:avLst>
          </a:prstGeom>
          <a:noFill/>
          <a:ln w="25400">
            <a:solidFill>
              <a:schemeClr val="accent1"/>
            </a:solidFill>
            <a:round/>
            <a:headEnd/>
            <a:tailEnd/>
          </a:ln>
        </p:spPr>
        <p:txBody>
          <a:bodyPr/>
          <a:lstStyle/>
          <a:p>
            <a:endParaRPr lang="en-US">
              <a:solidFill>
                <a:prstClr val="black"/>
              </a:solidFill>
            </a:endParaRPr>
          </a:p>
        </p:txBody>
      </p:sp>
      <p:sp>
        <p:nvSpPr>
          <p:cNvPr id="9" name="AutoShape 8"/>
          <p:cNvSpPr>
            <a:spLocks noChangeArrowheads="1"/>
          </p:cNvSpPr>
          <p:nvPr/>
        </p:nvSpPr>
        <p:spPr bwMode="auto">
          <a:xfrm>
            <a:off x="1342903" y="4488766"/>
            <a:ext cx="6220655" cy="243254"/>
          </a:xfrm>
          <a:prstGeom prst="roundRect">
            <a:avLst>
              <a:gd name="adj" fmla="val 22727"/>
            </a:avLst>
          </a:prstGeom>
          <a:noFill/>
          <a:ln w="25400">
            <a:solidFill>
              <a:schemeClr val="accent1"/>
            </a:solidFill>
            <a:round/>
            <a:headEnd/>
            <a:tailEnd/>
          </a:ln>
        </p:spPr>
        <p:txBody>
          <a:bodyPr/>
          <a:lstStyle/>
          <a:p>
            <a:endParaRPr lang="en-US">
              <a:solidFill>
                <a:srgbClr val="4F81BD"/>
              </a:solidFill>
            </a:endParaRPr>
          </a:p>
        </p:txBody>
      </p:sp>
      <p:sp>
        <p:nvSpPr>
          <p:cNvPr id="10" name="AutoShape 8"/>
          <p:cNvSpPr>
            <a:spLocks noChangeArrowheads="1"/>
          </p:cNvSpPr>
          <p:nvPr/>
        </p:nvSpPr>
        <p:spPr bwMode="auto">
          <a:xfrm>
            <a:off x="1342902" y="5235526"/>
            <a:ext cx="6220655" cy="243254"/>
          </a:xfrm>
          <a:prstGeom prst="roundRect">
            <a:avLst>
              <a:gd name="adj" fmla="val 22727"/>
            </a:avLst>
          </a:prstGeom>
          <a:noFill/>
          <a:ln w="25400">
            <a:solidFill>
              <a:schemeClr val="accent1"/>
            </a:solidFill>
            <a:round/>
            <a:headEnd/>
            <a:tailEnd/>
          </a:ln>
        </p:spPr>
        <p:txBody>
          <a:bodyPr/>
          <a:lstStyle/>
          <a:p>
            <a:endParaRPr lang="en-US">
              <a:solidFill>
                <a:prstClr val="black"/>
              </a:solidFill>
            </a:endParaRPr>
          </a:p>
        </p:txBody>
      </p:sp>
      <p:sp>
        <p:nvSpPr>
          <p:cNvPr id="3" name="TextBox 2"/>
          <p:cNvSpPr txBox="1"/>
          <p:nvPr/>
        </p:nvSpPr>
        <p:spPr>
          <a:xfrm>
            <a:off x="15240" y="4152902"/>
            <a:ext cx="1393202" cy="584775"/>
          </a:xfrm>
          <a:prstGeom prst="rect">
            <a:avLst/>
          </a:prstGeom>
          <a:noFill/>
        </p:spPr>
        <p:txBody>
          <a:bodyPr wrap="none" rtlCol="0">
            <a:spAutoFit/>
          </a:bodyPr>
          <a:lstStyle/>
          <a:p>
            <a:r>
              <a:rPr lang="en-US" sz="1600" dirty="0">
                <a:solidFill>
                  <a:srgbClr val="4F81BD"/>
                </a:solidFill>
              </a:rPr>
              <a:t>Other major </a:t>
            </a:r>
          </a:p>
          <a:p>
            <a:r>
              <a:rPr lang="en-US" sz="1600" dirty="0">
                <a:solidFill>
                  <a:srgbClr val="4F81BD"/>
                </a:solidFill>
              </a:rPr>
              <a:t>improvements</a:t>
            </a:r>
          </a:p>
        </p:txBody>
      </p:sp>
      <p:sp>
        <p:nvSpPr>
          <p:cNvPr id="12" name="TextBox 11"/>
          <p:cNvSpPr txBox="1"/>
          <p:nvPr/>
        </p:nvSpPr>
        <p:spPr>
          <a:xfrm>
            <a:off x="5783386" y="6550225"/>
            <a:ext cx="3204308" cy="307777"/>
          </a:xfrm>
          <a:prstGeom prst="rect">
            <a:avLst/>
          </a:prstGeom>
          <a:noFill/>
        </p:spPr>
        <p:txBody>
          <a:bodyPr wrap="square" rtlCol="0">
            <a:spAutoFit/>
          </a:bodyPr>
          <a:lstStyle/>
          <a:p>
            <a:r>
              <a:rPr lang="en-US" sz="1400" dirty="0" err="1"/>
              <a:t>Nico</a:t>
            </a:r>
            <a:r>
              <a:rPr lang="en-US" sz="1400" dirty="0"/>
              <a:t> et al Phys. Rev. C </a:t>
            </a:r>
            <a:r>
              <a:rPr lang="en-US" sz="1400" b="1" dirty="0"/>
              <a:t>71</a:t>
            </a:r>
            <a:r>
              <a:rPr lang="en-US" sz="1400" dirty="0"/>
              <a:t> 055502 (2005)</a:t>
            </a:r>
          </a:p>
        </p:txBody>
      </p:sp>
    </p:spTree>
    <p:extLst>
      <p:ext uri="{BB962C8B-B14F-4D97-AF65-F5344CB8AC3E}">
        <p14:creationId xmlns:p14="http://schemas.microsoft.com/office/powerpoint/2010/main" val="262000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141667"/>
            <a:ext cx="9144000" cy="8242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300337"/>
            <a:ext cx="9144000" cy="461665"/>
          </a:xfrm>
          <a:prstGeom prst="rect">
            <a:avLst/>
          </a:prstGeom>
          <a:noFill/>
        </p:spPr>
        <p:txBody>
          <a:bodyPr wrap="square" rtlCol="0">
            <a:spAutoFit/>
          </a:bodyPr>
          <a:lstStyle/>
          <a:p>
            <a:pPr algn="ctr"/>
            <a:r>
              <a:rPr lang="en-US" sz="2400" dirty="0"/>
              <a:t>Projected Error </a:t>
            </a:r>
            <a:r>
              <a:rPr lang="en-US" sz="2400" dirty="0" smtClean="0"/>
              <a:t>Budget (BL2)</a:t>
            </a:r>
            <a:endParaRPr lang="en-US" sz="2400" dirty="0"/>
          </a:p>
        </p:txBody>
      </p:sp>
      <p:pic>
        <p:nvPicPr>
          <p:cNvPr id="7" name="Picture 7"/>
          <p:cNvPicPr>
            <a:picLocks noChangeAspect="1" noChangeArrowheads="1"/>
          </p:cNvPicPr>
          <p:nvPr/>
        </p:nvPicPr>
        <p:blipFill>
          <a:blip r:embed="rId3" cstate="print"/>
          <a:srcRect/>
          <a:stretch>
            <a:fillRect/>
          </a:stretch>
        </p:blipFill>
        <p:spPr bwMode="auto">
          <a:xfrm>
            <a:off x="1239715" y="1009284"/>
            <a:ext cx="6465888" cy="5334000"/>
          </a:xfrm>
          <a:prstGeom prst="rect">
            <a:avLst/>
          </a:prstGeom>
          <a:noFill/>
          <a:ln w="9525">
            <a:noFill/>
            <a:miter lim="800000"/>
            <a:headEnd/>
            <a:tailEnd/>
          </a:ln>
        </p:spPr>
      </p:pic>
      <p:sp>
        <p:nvSpPr>
          <p:cNvPr id="8" name="AutoShape 8"/>
          <p:cNvSpPr>
            <a:spLocks noChangeArrowheads="1"/>
          </p:cNvSpPr>
          <p:nvPr/>
        </p:nvSpPr>
        <p:spPr bwMode="auto">
          <a:xfrm>
            <a:off x="1356361" y="2690446"/>
            <a:ext cx="6220655" cy="838200"/>
          </a:xfrm>
          <a:prstGeom prst="roundRect">
            <a:avLst>
              <a:gd name="adj" fmla="val 22727"/>
            </a:avLst>
          </a:prstGeom>
          <a:noFill/>
          <a:ln w="25400">
            <a:solidFill>
              <a:srgbClr val="FF2B00"/>
            </a:solidFill>
            <a:round/>
            <a:headEnd/>
            <a:tailEnd/>
          </a:ln>
        </p:spPr>
        <p:txBody>
          <a:bodyPr/>
          <a:lstStyle/>
          <a:p>
            <a:endParaRPr lang="en-US"/>
          </a:p>
        </p:txBody>
      </p:sp>
      <p:sp>
        <p:nvSpPr>
          <p:cNvPr id="2" name="TextBox 1"/>
          <p:cNvSpPr txBox="1"/>
          <p:nvPr/>
        </p:nvSpPr>
        <p:spPr>
          <a:xfrm>
            <a:off x="76200" y="2690448"/>
            <a:ext cx="1432560" cy="830997"/>
          </a:xfrm>
          <a:prstGeom prst="rect">
            <a:avLst/>
          </a:prstGeom>
          <a:noFill/>
        </p:spPr>
        <p:txBody>
          <a:bodyPr wrap="square" rtlCol="0">
            <a:spAutoFit/>
          </a:bodyPr>
          <a:lstStyle/>
          <a:p>
            <a:r>
              <a:rPr lang="en-US" sz="1600" dirty="0">
                <a:solidFill>
                  <a:srgbClr val="FF0000"/>
                </a:solidFill>
              </a:rPr>
              <a:t>Most significant improvement</a:t>
            </a:r>
          </a:p>
        </p:txBody>
      </p:sp>
      <p:sp>
        <p:nvSpPr>
          <p:cNvPr id="6" name="AutoShape 8"/>
          <p:cNvSpPr>
            <a:spLocks noChangeArrowheads="1"/>
          </p:cNvSpPr>
          <p:nvPr/>
        </p:nvSpPr>
        <p:spPr bwMode="auto">
          <a:xfrm>
            <a:off x="1342904" y="3902026"/>
            <a:ext cx="6220655" cy="243254"/>
          </a:xfrm>
          <a:prstGeom prst="roundRect">
            <a:avLst>
              <a:gd name="adj" fmla="val 22727"/>
            </a:avLst>
          </a:prstGeom>
          <a:noFill/>
          <a:ln w="25400">
            <a:solidFill>
              <a:schemeClr val="accent1"/>
            </a:solidFill>
            <a:round/>
            <a:headEnd/>
            <a:tailEnd/>
          </a:ln>
        </p:spPr>
        <p:txBody>
          <a:bodyPr/>
          <a:lstStyle/>
          <a:p>
            <a:endParaRPr lang="en-US"/>
          </a:p>
        </p:txBody>
      </p:sp>
      <p:sp>
        <p:nvSpPr>
          <p:cNvPr id="9" name="AutoShape 8"/>
          <p:cNvSpPr>
            <a:spLocks noChangeArrowheads="1"/>
          </p:cNvSpPr>
          <p:nvPr/>
        </p:nvSpPr>
        <p:spPr bwMode="auto">
          <a:xfrm>
            <a:off x="1342903" y="4488766"/>
            <a:ext cx="6220655" cy="243254"/>
          </a:xfrm>
          <a:prstGeom prst="roundRect">
            <a:avLst>
              <a:gd name="adj" fmla="val 22727"/>
            </a:avLst>
          </a:prstGeom>
          <a:noFill/>
          <a:ln w="25400">
            <a:solidFill>
              <a:schemeClr val="accent1"/>
            </a:solidFill>
            <a:round/>
            <a:headEnd/>
            <a:tailEnd/>
          </a:ln>
        </p:spPr>
        <p:txBody>
          <a:bodyPr/>
          <a:lstStyle/>
          <a:p>
            <a:endParaRPr lang="en-US">
              <a:solidFill>
                <a:schemeClr val="accent1"/>
              </a:solidFill>
            </a:endParaRPr>
          </a:p>
        </p:txBody>
      </p:sp>
      <p:sp>
        <p:nvSpPr>
          <p:cNvPr id="10" name="AutoShape 8"/>
          <p:cNvSpPr>
            <a:spLocks noChangeArrowheads="1"/>
          </p:cNvSpPr>
          <p:nvPr/>
        </p:nvSpPr>
        <p:spPr bwMode="auto">
          <a:xfrm>
            <a:off x="1342902" y="5235526"/>
            <a:ext cx="6220655" cy="243254"/>
          </a:xfrm>
          <a:prstGeom prst="roundRect">
            <a:avLst>
              <a:gd name="adj" fmla="val 22727"/>
            </a:avLst>
          </a:prstGeom>
          <a:noFill/>
          <a:ln w="25400">
            <a:solidFill>
              <a:schemeClr val="accent1"/>
            </a:solidFill>
            <a:round/>
            <a:headEnd/>
            <a:tailEnd/>
          </a:ln>
        </p:spPr>
        <p:txBody>
          <a:bodyPr/>
          <a:lstStyle/>
          <a:p>
            <a:endParaRPr lang="en-US"/>
          </a:p>
        </p:txBody>
      </p:sp>
      <p:sp>
        <p:nvSpPr>
          <p:cNvPr id="3" name="TextBox 2"/>
          <p:cNvSpPr txBox="1"/>
          <p:nvPr/>
        </p:nvSpPr>
        <p:spPr>
          <a:xfrm>
            <a:off x="15240" y="4152902"/>
            <a:ext cx="1393202" cy="584775"/>
          </a:xfrm>
          <a:prstGeom prst="rect">
            <a:avLst/>
          </a:prstGeom>
          <a:noFill/>
        </p:spPr>
        <p:txBody>
          <a:bodyPr wrap="none" rtlCol="0">
            <a:spAutoFit/>
          </a:bodyPr>
          <a:lstStyle/>
          <a:p>
            <a:r>
              <a:rPr lang="en-US" sz="1600" dirty="0">
                <a:solidFill>
                  <a:schemeClr val="accent1"/>
                </a:solidFill>
              </a:rPr>
              <a:t>Other major </a:t>
            </a:r>
          </a:p>
          <a:p>
            <a:r>
              <a:rPr lang="en-US" sz="1600" dirty="0">
                <a:solidFill>
                  <a:schemeClr val="accent1"/>
                </a:solidFill>
              </a:rPr>
              <a:t>improvements</a:t>
            </a:r>
          </a:p>
        </p:txBody>
      </p:sp>
      <p:sp>
        <p:nvSpPr>
          <p:cNvPr id="12" name="Right Arrow 11"/>
          <p:cNvSpPr/>
          <p:nvPr/>
        </p:nvSpPr>
        <p:spPr>
          <a:xfrm>
            <a:off x="5514975" y="2867027"/>
            <a:ext cx="2381250" cy="504825"/>
          </a:xfrm>
          <a:prstGeom prst="rightArrow">
            <a:avLst/>
          </a:prstGeom>
          <a:solidFill>
            <a:schemeClr val="accent2">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extLst/>
          </p:nvPr>
        </p:nvGraphicFramePr>
        <p:xfrm>
          <a:off x="8001001" y="2905919"/>
          <a:ext cx="619125" cy="361156"/>
        </p:xfrm>
        <a:graphic>
          <a:graphicData uri="http://schemas.openxmlformats.org/presentationml/2006/ole">
            <mc:AlternateContent xmlns:mc="http://schemas.openxmlformats.org/markup-compatibility/2006">
              <mc:Choice xmlns:v="urn:schemas-microsoft-com:vml" Requires="v">
                <p:oleObj spid="_x0000_s5262" name="Equation" r:id="rId4" imgW="304404" imgH="177569" progId="Equation.3">
                  <p:embed/>
                </p:oleObj>
              </mc:Choice>
              <mc:Fallback>
                <p:oleObj name="Equation" r:id="rId4" imgW="304404" imgH="17756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1" y="2905919"/>
                        <a:ext cx="619125" cy="3611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ight Arrow 13"/>
          <p:cNvSpPr/>
          <p:nvPr/>
        </p:nvSpPr>
        <p:spPr>
          <a:xfrm>
            <a:off x="5514975" y="3903748"/>
            <a:ext cx="2381250" cy="252412"/>
          </a:xfrm>
          <a:prstGeom prst="rightArrow">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Object 14"/>
          <p:cNvGraphicFramePr>
            <a:graphicFrameLocks noChangeAspect="1"/>
          </p:cNvGraphicFramePr>
          <p:nvPr>
            <p:extLst/>
          </p:nvPr>
        </p:nvGraphicFramePr>
        <p:xfrm>
          <a:off x="8032750" y="3794127"/>
          <a:ext cx="592138" cy="360363"/>
        </p:xfrm>
        <a:graphic>
          <a:graphicData uri="http://schemas.openxmlformats.org/presentationml/2006/ole">
            <mc:AlternateContent xmlns:mc="http://schemas.openxmlformats.org/markup-compatibility/2006">
              <mc:Choice xmlns:v="urn:schemas-microsoft-com:vml" Requires="v">
                <p:oleObj spid="_x0000_s5263" name="Equation" r:id="rId6" imgW="291847" imgH="177646" progId="Equation.3">
                  <p:embed/>
                </p:oleObj>
              </mc:Choice>
              <mc:Fallback>
                <p:oleObj name="Equation" r:id="rId6" imgW="291847" imgH="177646"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32750" y="3794127"/>
                        <a:ext cx="592138"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ight Arrow 15"/>
          <p:cNvSpPr/>
          <p:nvPr/>
        </p:nvSpPr>
        <p:spPr>
          <a:xfrm>
            <a:off x="5515680" y="4489645"/>
            <a:ext cx="2381250" cy="252412"/>
          </a:xfrm>
          <a:prstGeom prst="rightArrow">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Object 16"/>
          <p:cNvGraphicFramePr>
            <a:graphicFrameLocks noChangeAspect="1"/>
          </p:cNvGraphicFramePr>
          <p:nvPr>
            <p:extLst/>
          </p:nvPr>
        </p:nvGraphicFramePr>
        <p:xfrm>
          <a:off x="8058150" y="4435477"/>
          <a:ext cx="617538" cy="360363"/>
        </p:xfrm>
        <a:graphic>
          <a:graphicData uri="http://schemas.openxmlformats.org/presentationml/2006/ole">
            <mc:AlternateContent xmlns:mc="http://schemas.openxmlformats.org/markup-compatibility/2006">
              <mc:Choice xmlns:v="urn:schemas-microsoft-com:vml" Requires="v">
                <p:oleObj spid="_x0000_s5264" name="Equation" r:id="rId8" imgW="304404" imgH="177569" progId="Equation.3">
                  <p:embed/>
                </p:oleObj>
              </mc:Choice>
              <mc:Fallback>
                <p:oleObj name="Equation" r:id="rId8" imgW="304404" imgH="177569"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58150" y="4435477"/>
                        <a:ext cx="617538"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ight Arrow 17"/>
          <p:cNvSpPr/>
          <p:nvPr/>
        </p:nvSpPr>
        <p:spPr>
          <a:xfrm>
            <a:off x="5515680" y="5235526"/>
            <a:ext cx="2381250" cy="252412"/>
          </a:xfrm>
          <a:prstGeom prst="rightArrow">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Object 18"/>
          <p:cNvGraphicFramePr>
            <a:graphicFrameLocks noChangeAspect="1"/>
          </p:cNvGraphicFramePr>
          <p:nvPr>
            <p:extLst/>
          </p:nvPr>
        </p:nvGraphicFramePr>
        <p:xfrm>
          <a:off x="8067675" y="5176973"/>
          <a:ext cx="617538" cy="360363"/>
        </p:xfrm>
        <a:graphic>
          <a:graphicData uri="http://schemas.openxmlformats.org/presentationml/2006/ole">
            <mc:AlternateContent xmlns:mc="http://schemas.openxmlformats.org/markup-compatibility/2006">
              <mc:Choice xmlns:v="urn:schemas-microsoft-com:vml" Requires="v">
                <p:oleObj spid="_x0000_s5265" name="Equation" r:id="rId10" imgW="304404" imgH="177569" progId="Equation.3">
                  <p:embed/>
                </p:oleObj>
              </mc:Choice>
              <mc:Fallback>
                <p:oleObj name="Equation" r:id="rId10" imgW="304404" imgH="177569"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67675" y="5176973"/>
                        <a:ext cx="617538"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nvPr>
        </p:nvGraphicFramePr>
        <p:xfrm>
          <a:off x="7705603" y="5713283"/>
          <a:ext cx="1243658" cy="429941"/>
        </p:xfrm>
        <a:graphic>
          <a:graphicData uri="http://schemas.openxmlformats.org/presentationml/2006/ole">
            <mc:AlternateContent xmlns:mc="http://schemas.openxmlformats.org/markup-compatibility/2006">
              <mc:Choice xmlns:v="urn:schemas-microsoft-com:vml" Requires="v">
                <p:oleObj spid="_x0000_s5266" name="Equation" r:id="rId12" imgW="660400" imgH="228600" progId="Equation.3">
                  <p:embed/>
                </p:oleObj>
              </mc:Choice>
              <mc:Fallback>
                <p:oleObj name="Equation" r:id="rId12" imgW="660400"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05603" y="5713283"/>
                        <a:ext cx="1243658" cy="4299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AutoShape 8"/>
          <p:cNvSpPr>
            <a:spLocks noChangeArrowheads="1"/>
          </p:cNvSpPr>
          <p:nvPr/>
        </p:nvSpPr>
        <p:spPr bwMode="auto">
          <a:xfrm>
            <a:off x="1408443" y="5791200"/>
            <a:ext cx="5959146" cy="248992"/>
          </a:xfrm>
          <a:prstGeom prst="roundRect">
            <a:avLst>
              <a:gd name="adj" fmla="val 22727"/>
            </a:avLst>
          </a:prstGeom>
          <a:noFill/>
          <a:ln w="25400">
            <a:solidFill>
              <a:srgbClr val="FF2B00"/>
            </a:solidFill>
            <a:round/>
            <a:headEnd/>
            <a:tailEnd/>
          </a:ln>
        </p:spPr>
        <p:txBody>
          <a:bodyPr/>
          <a:lstStyle/>
          <a:p>
            <a:endParaRPr lang="en-US"/>
          </a:p>
        </p:txBody>
      </p:sp>
      <p:sp>
        <p:nvSpPr>
          <p:cNvPr id="22" name="Right Arrow 21"/>
          <p:cNvSpPr/>
          <p:nvPr/>
        </p:nvSpPr>
        <p:spPr>
          <a:xfrm>
            <a:off x="5515680" y="5738813"/>
            <a:ext cx="2213734" cy="357188"/>
          </a:xfrm>
          <a:prstGeom prst="rightArrow">
            <a:avLst/>
          </a:prstGeom>
          <a:solidFill>
            <a:schemeClr val="accent2">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54461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Mark 3 Trap</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64988"/>
            <a:ext cx="7772400" cy="2264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04951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1104635"/>
            <a:ext cx="6165682" cy="3391165"/>
            <a:chOff x="2327291" y="1219200"/>
            <a:chExt cx="6165682" cy="3391165"/>
          </a:xfrm>
        </p:grpSpPr>
        <p:grpSp>
          <p:nvGrpSpPr>
            <p:cNvPr id="11" name="Group 15"/>
            <p:cNvGrpSpPr/>
            <p:nvPr/>
          </p:nvGrpSpPr>
          <p:grpSpPr>
            <a:xfrm>
              <a:off x="3733800" y="1219200"/>
              <a:ext cx="3996690" cy="3391165"/>
              <a:chOff x="2248275" y="643625"/>
              <a:chExt cx="4638300" cy="3756925"/>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8275" y="643625"/>
                <a:ext cx="4638300" cy="375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a:xfrm>
                <a:off x="5419200" y="2497727"/>
                <a:ext cx="45719" cy="7364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 name="Straight Arrow Connector 13"/>
            <p:cNvCxnSpPr/>
            <p:nvPr/>
          </p:nvCxnSpPr>
          <p:spPr>
            <a:xfrm flipH="1" flipV="1">
              <a:off x="6485792" y="2926032"/>
              <a:ext cx="475077" cy="543358"/>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968007" y="3244695"/>
              <a:ext cx="1524966" cy="646331"/>
            </a:xfrm>
            <a:prstGeom prst="rect">
              <a:avLst/>
            </a:prstGeom>
            <a:noFill/>
          </p:spPr>
          <p:txBody>
            <a:bodyPr wrap="square" rtlCol="0">
              <a:spAutoFit/>
            </a:bodyPr>
            <a:lstStyle/>
            <a:p>
              <a:r>
                <a:rPr lang="en-US" dirty="0" smtClean="0">
                  <a:solidFill>
                    <a:srgbClr val="00B050"/>
                  </a:solidFill>
                  <a:latin typeface="Gill Sans MT" pitchFamily="34" charset="0"/>
                </a:rPr>
                <a:t>Absorbed neutrons</a:t>
              </a:r>
              <a:endParaRPr lang="en-US" dirty="0">
                <a:solidFill>
                  <a:srgbClr val="00B050"/>
                </a:solidFill>
                <a:latin typeface="Gill Sans MT" pitchFamily="34" charset="0"/>
              </a:endParaRPr>
            </a:p>
          </p:txBody>
        </p:sp>
        <p:grpSp>
          <p:nvGrpSpPr>
            <p:cNvPr id="16" name="Group 16"/>
            <p:cNvGrpSpPr/>
            <p:nvPr/>
          </p:nvGrpSpPr>
          <p:grpSpPr>
            <a:xfrm>
              <a:off x="3616292" y="2139314"/>
              <a:ext cx="1957374" cy="308213"/>
              <a:chOff x="268780" y="880032"/>
              <a:chExt cx="2551676" cy="383555"/>
            </a:xfrm>
          </p:grpSpPr>
          <p:sp>
            <p:nvSpPr>
              <p:cNvPr id="17" name="TextBox 16"/>
              <p:cNvSpPr txBox="1"/>
              <p:nvPr/>
            </p:nvSpPr>
            <p:spPr>
              <a:xfrm>
                <a:off x="268780" y="880032"/>
                <a:ext cx="2210862" cy="369332"/>
              </a:xfrm>
              <a:prstGeom prst="rect">
                <a:avLst/>
              </a:prstGeom>
              <a:noFill/>
            </p:spPr>
            <p:txBody>
              <a:bodyPr wrap="none" rtlCol="0">
                <a:spAutoFit/>
              </a:bodyPr>
              <a:lstStyle/>
              <a:p>
                <a:r>
                  <a:rPr lang="en-US" dirty="0" smtClean="0">
                    <a:solidFill>
                      <a:srgbClr val="FF0000"/>
                    </a:solidFill>
                    <a:latin typeface="Gill Sans MT" pitchFamily="34" charset="0"/>
                  </a:rPr>
                  <a:t>Detected </a:t>
                </a:r>
                <a:r>
                  <a:rPr lang="en-US" dirty="0" smtClean="0">
                    <a:solidFill>
                      <a:srgbClr val="FF0000"/>
                    </a:solidFill>
                    <a:latin typeface="Symbol" pitchFamily="18" charset="2"/>
                  </a:rPr>
                  <a:t>a</a:t>
                </a:r>
                <a:r>
                  <a:rPr lang="en-US" dirty="0" smtClean="0">
                    <a:solidFill>
                      <a:srgbClr val="FF0000"/>
                    </a:solidFill>
                    <a:latin typeface="Gill Sans MT" pitchFamily="34" charset="0"/>
                  </a:rPr>
                  <a:t> + t</a:t>
                </a:r>
                <a:r>
                  <a:rPr lang="en-US" dirty="0" smtClean="0">
                    <a:latin typeface="Gill Sans MT" pitchFamily="34" charset="0"/>
                  </a:rPr>
                  <a:t> (      )</a:t>
                </a:r>
                <a:endParaRPr lang="en-US" dirty="0">
                  <a:solidFill>
                    <a:srgbClr val="FF0000"/>
                  </a:solidFill>
                  <a:latin typeface="Gill Sans MT" pitchFamily="34" charset="0"/>
                </a:endParaRPr>
              </a:p>
            </p:txBody>
          </p:sp>
          <p:pic>
            <p:nvPicPr>
              <p:cNvPr id="18"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124" t="18889" r="12773" b="15555"/>
              <a:stretch/>
            </p:blipFill>
            <p:spPr bwMode="auto">
              <a:xfrm>
                <a:off x="2449840" y="1059228"/>
                <a:ext cx="370616" cy="20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9" name="Group 22"/>
            <p:cNvGrpSpPr/>
            <p:nvPr/>
          </p:nvGrpSpPr>
          <p:grpSpPr>
            <a:xfrm>
              <a:off x="2327291" y="2522780"/>
              <a:ext cx="1858111" cy="403242"/>
              <a:chOff x="228470" y="2285224"/>
              <a:chExt cx="2422276" cy="501817"/>
            </a:xfrm>
          </p:grpSpPr>
          <p:grpSp>
            <p:nvGrpSpPr>
              <p:cNvPr id="20" name="Group 18"/>
              <p:cNvGrpSpPr/>
              <p:nvPr/>
            </p:nvGrpSpPr>
            <p:grpSpPr>
              <a:xfrm>
                <a:off x="228470" y="2285224"/>
                <a:ext cx="2422276" cy="378539"/>
                <a:chOff x="0" y="3371857"/>
                <a:chExt cx="2422276" cy="378539"/>
              </a:xfrm>
            </p:grpSpPr>
            <p:sp>
              <p:nvSpPr>
                <p:cNvPr id="22" name="TextBox 21"/>
                <p:cNvSpPr txBox="1"/>
                <p:nvPr/>
              </p:nvSpPr>
              <p:spPr>
                <a:xfrm>
                  <a:off x="0" y="3371857"/>
                  <a:ext cx="2096088" cy="369334"/>
                </a:xfrm>
                <a:prstGeom prst="rect">
                  <a:avLst/>
                </a:prstGeom>
                <a:noFill/>
              </p:spPr>
              <p:txBody>
                <a:bodyPr wrap="none" rtlCol="0">
                  <a:spAutoFit/>
                </a:bodyPr>
                <a:lstStyle/>
                <a:p>
                  <a:r>
                    <a:rPr lang="en-US" dirty="0" smtClean="0">
                      <a:latin typeface="Gill Sans MT" pitchFamily="34" charset="0"/>
                    </a:rPr>
                    <a:t>Neutron beam (     )</a:t>
                  </a:r>
                  <a:endParaRPr lang="en-US" dirty="0">
                    <a:latin typeface="Gill Sans MT" pitchFamily="34" charset="0"/>
                  </a:endParaRPr>
                </a:p>
              </p:txBody>
            </p:sp>
            <p:pic>
              <p:nvPicPr>
                <p:cNvPr id="2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06878" y="3494134"/>
                  <a:ext cx="315398" cy="25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21" name="Straight Arrow Connector 20"/>
              <p:cNvCxnSpPr/>
              <p:nvPr/>
            </p:nvCxnSpPr>
            <p:spPr>
              <a:xfrm>
                <a:off x="457200" y="2787041"/>
                <a:ext cx="159706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7" name="Straight Arrow Connector 26"/>
            <p:cNvCxnSpPr/>
            <p:nvPr/>
          </p:nvCxnSpPr>
          <p:spPr>
            <a:xfrm flipH="1">
              <a:off x="6717029" y="2424668"/>
              <a:ext cx="358141" cy="2181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019841" y="1796144"/>
              <a:ext cx="895433" cy="646331"/>
            </a:xfrm>
            <a:prstGeom prst="rect">
              <a:avLst/>
            </a:prstGeom>
            <a:noFill/>
          </p:spPr>
          <p:txBody>
            <a:bodyPr wrap="square" rtlCol="0">
              <a:spAutoFit/>
            </a:bodyPr>
            <a:lstStyle/>
            <a:p>
              <a:r>
                <a:rPr lang="en-US" baseline="30000" dirty="0" smtClean="0">
                  <a:latin typeface="Gill Sans MT" pitchFamily="34" charset="0"/>
                </a:rPr>
                <a:t>6</a:t>
              </a:r>
              <a:r>
                <a:rPr lang="en-US" dirty="0" smtClean="0">
                  <a:latin typeface="Gill Sans MT" pitchFamily="34" charset="0"/>
                </a:rPr>
                <a:t>Li deposit</a:t>
              </a:r>
              <a:endParaRPr lang="en-US" dirty="0">
                <a:latin typeface="Gill Sans MT" pitchFamily="34" charset="0"/>
              </a:endParaRPr>
            </a:p>
          </p:txBody>
        </p:sp>
        <p:sp>
          <p:nvSpPr>
            <p:cNvPr id="30" name="TextBox 29"/>
            <p:cNvSpPr txBox="1"/>
            <p:nvPr/>
          </p:nvSpPr>
          <p:spPr>
            <a:xfrm>
              <a:off x="5886449" y="3528325"/>
              <a:ext cx="184731" cy="369332"/>
            </a:xfrm>
            <a:prstGeom prst="rect">
              <a:avLst/>
            </a:prstGeom>
            <a:noFill/>
          </p:spPr>
          <p:txBody>
            <a:bodyPr wrap="none" rtlCol="0">
              <a:spAutoFit/>
            </a:bodyPr>
            <a:lstStyle/>
            <a:p>
              <a:endParaRPr lang="en-US" dirty="0"/>
            </a:p>
          </p:txBody>
        </p:sp>
        <p:graphicFrame>
          <p:nvGraphicFramePr>
            <p:cNvPr id="31" name="Object 30"/>
            <p:cNvGraphicFramePr>
              <a:graphicFrameLocks noChangeAspect="1"/>
            </p:cNvGraphicFramePr>
            <p:nvPr>
              <p:extLst>
                <p:ext uri="{D42A27DB-BD31-4B8C-83A1-F6EECF244321}">
                  <p14:modId xmlns:p14="http://schemas.microsoft.com/office/powerpoint/2010/main" val="3370959958"/>
                </p:ext>
              </p:extLst>
            </p:nvPr>
          </p:nvGraphicFramePr>
          <p:xfrm>
            <a:off x="6286499" y="3877575"/>
            <a:ext cx="114300" cy="215900"/>
          </p:xfrm>
          <a:graphic>
            <a:graphicData uri="http://schemas.openxmlformats.org/presentationml/2006/ole">
              <mc:AlternateContent xmlns:mc="http://schemas.openxmlformats.org/markup-compatibility/2006">
                <mc:Choice xmlns:v="urn:schemas-microsoft-com:vml" Requires="v">
                  <p:oleObj spid="_x0000_s6260" name="Equation" r:id="rId6" imgW="114151" imgH="215619" progId="Equation.3">
                    <p:embed/>
                  </p:oleObj>
                </mc:Choice>
                <mc:Fallback>
                  <p:oleObj name="Equation" r:id="rId6" imgW="114151" imgH="21561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6499" y="3877575"/>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718528697"/>
                </p:ext>
              </p:extLst>
            </p:nvPr>
          </p:nvGraphicFramePr>
          <p:xfrm>
            <a:off x="6286499" y="3877575"/>
            <a:ext cx="114300" cy="215900"/>
          </p:xfrm>
          <a:graphic>
            <a:graphicData uri="http://schemas.openxmlformats.org/presentationml/2006/ole">
              <mc:AlternateContent xmlns:mc="http://schemas.openxmlformats.org/markup-compatibility/2006">
                <mc:Choice xmlns:v="urn:schemas-microsoft-com:vml" Requires="v">
                  <p:oleObj spid="_x0000_s6261" name="Equation" r:id="rId8" imgW="114151" imgH="215619" progId="Equation.3">
                    <p:embed/>
                  </p:oleObj>
                </mc:Choice>
                <mc:Fallback>
                  <p:oleObj name="Equation" r:id="rId8" imgW="114151" imgH="21561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6499" y="3877575"/>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2355453658"/>
                </p:ext>
              </p:extLst>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262" name="Equation" r:id="rId9" imgW="114120" imgH="215640" progId="Equation.3">
                    <p:embed/>
                  </p:oleObj>
                </mc:Choice>
                <mc:Fallback>
                  <p:oleObj name="Equation" r:id="rId9" imgW="11412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 name="Rectangle 8"/>
          <p:cNvSpPr/>
          <p:nvPr/>
        </p:nvSpPr>
        <p:spPr>
          <a:xfrm>
            <a:off x="0" y="141667"/>
            <a:ext cx="9144000" cy="8242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0" y="300335"/>
            <a:ext cx="9144000" cy="461665"/>
          </a:xfrm>
          <a:prstGeom prst="rect">
            <a:avLst/>
          </a:prstGeom>
          <a:noFill/>
        </p:spPr>
        <p:txBody>
          <a:bodyPr wrap="square" rtlCol="0">
            <a:spAutoFit/>
          </a:bodyPr>
          <a:lstStyle/>
          <a:p>
            <a:pPr algn="ctr"/>
            <a:r>
              <a:rPr lang="en-US" sz="2400" dirty="0" smtClean="0"/>
              <a:t>Neutron Counting : 1/V Neutron Monitor</a:t>
            </a:r>
            <a:endParaRPr lang="en-US" sz="2400" dirty="0"/>
          </a:p>
        </p:txBody>
      </p:sp>
      <p:graphicFrame>
        <p:nvGraphicFramePr>
          <p:cNvPr id="36" name="Object 35"/>
          <p:cNvGraphicFramePr>
            <a:graphicFrameLocks noChangeAspect="1"/>
          </p:cNvGraphicFramePr>
          <p:nvPr/>
        </p:nvGraphicFramePr>
        <p:xfrm>
          <a:off x="4724400" y="5562600"/>
          <a:ext cx="1111250" cy="533400"/>
        </p:xfrm>
        <a:graphic>
          <a:graphicData uri="http://schemas.openxmlformats.org/presentationml/2006/ole">
            <mc:AlternateContent xmlns:mc="http://schemas.openxmlformats.org/markup-compatibility/2006">
              <mc:Choice xmlns:v="urn:schemas-microsoft-com:vml" Requires="v">
                <p:oleObj spid="_x0000_s6263" name="Equation" r:id="rId10" imgW="634680" imgH="304560" progId="Equation.3">
                  <p:embed/>
                </p:oleObj>
              </mc:Choice>
              <mc:Fallback>
                <p:oleObj name="Equation" r:id="rId10" imgW="634680" imgH="30456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24400" y="5562600"/>
                        <a:ext cx="111125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TextBox 36"/>
          <p:cNvSpPr txBox="1"/>
          <p:nvPr/>
        </p:nvSpPr>
        <p:spPr>
          <a:xfrm>
            <a:off x="152400" y="4953000"/>
            <a:ext cx="2667000" cy="1292662"/>
          </a:xfrm>
          <a:prstGeom prst="rect">
            <a:avLst/>
          </a:prstGeom>
          <a:noFill/>
        </p:spPr>
        <p:txBody>
          <a:bodyPr wrap="square" rtlCol="0">
            <a:spAutoFit/>
          </a:bodyPr>
          <a:lstStyle/>
          <a:p>
            <a:r>
              <a:rPr lang="en-US" dirty="0" smtClean="0"/>
              <a:t>Neutron Beam is not monochromatic, and the spectrum is not used for calculating </a:t>
            </a:r>
            <a:r>
              <a:rPr lang="el-GR" sz="2400" dirty="0" smtClean="0">
                <a:latin typeface="Times New Roman"/>
                <a:cs typeface="Times New Roman"/>
              </a:rPr>
              <a:t>τ</a:t>
            </a:r>
            <a:r>
              <a:rPr lang="en-US" sz="2400" baseline="-25000" dirty="0" smtClean="0">
                <a:latin typeface="Times New Roman"/>
                <a:cs typeface="Times New Roman"/>
              </a:rPr>
              <a:t>n</a:t>
            </a:r>
            <a:r>
              <a:rPr lang="en-US" dirty="0" smtClean="0">
                <a:latin typeface="Times New Roman"/>
                <a:cs typeface="Times New Roman"/>
              </a:rPr>
              <a:t>. </a:t>
            </a:r>
            <a:endParaRPr lang="en-US" dirty="0"/>
          </a:p>
        </p:txBody>
      </p:sp>
      <p:graphicFrame>
        <p:nvGraphicFramePr>
          <p:cNvPr id="30726" name="Object 6"/>
          <p:cNvGraphicFramePr>
            <a:graphicFrameLocks noChangeAspect="1"/>
          </p:cNvGraphicFramePr>
          <p:nvPr/>
        </p:nvGraphicFramePr>
        <p:xfrm>
          <a:off x="2971800" y="5562600"/>
          <a:ext cx="1155700" cy="533400"/>
        </p:xfrm>
        <a:graphic>
          <a:graphicData uri="http://schemas.openxmlformats.org/presentationml/2006/ole">
            <mc:AlternateContent xmlns:mc="http://schemas.openxmlformats.org/markup-compatibility/2006">
              <mc:Choice xmlns:v="urn:schemas-microsoft-com:vml" Requires="v">
                <p:oleObj spid="_x0000_s6264" name="Equation" r:id="rId12" imgW="660240" imgH="304560" progId="Equation.3">
                  <p:embed/>
                </p:oleObj>
              </mc:Choice>
              <mc:Fallback>
                <p:oleObj name="Equation" r:id="rId12" imgW="660240" imgH="30456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1800" y="5562600"/>
                        <a:ext cx="11557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 name="TextBox 37"/>
          <p:cNvSpPr txBox="1"/>
          <p:nvPr/>
        </p:nvSpPr>
        <p:spPr>
          <a:xfrm>
            <a:off x="4267200" y="5638800"/>
            <a:ext cx="838200" cy="369332"/>
          </a:xfrm>
          <a:prstGeom prst="rect">
            <a:avLst/>
          </a:prstGeom>
          <a:noFill/>
        </p:spPr>
        <p:txBody>
          <a:bodyPr wrap="square" rtlCol="0">
            <a:spAutoFit/>
          </a:bodyPr>
          <a:lstStyle/>
          <a:p>
            <a:r>
              <a:rPr lang="en-US" dirty="0" smtClean="0"/>
              <a:t>&amp;</a:t>
            </a:r>
            <a:endParaRPr lang="en-US" dirty="0"/>
          </a:p>
        </p:txBody>
      </p:sp>
      <p:graphicFrame>
        <p:nvGraphicFramePr>
          <p:cNvPr id="30729" name="Object 9"/>
          <p:cNvGraphicFramePr>
            <a:graphicFrameLocks noChangeAspect="1"/>
          </p:cNvGraphicFramePr>
          <p:nvPr/>
        </p:nvGraphicFramePr>
        <p:xfrm>
          <a:off x="6248400" y="5410200"/>
          <a:ext cx="2578100" cy="749300"/>
        </p:xfrm>
        <a:graphic>
          <a:graphicData uri="http://schemas.openxmlformats.org/presentationml/2006/ole">
            <mc:AlternateContent xmlns:mc="http://schemas.openxmlformats.org/markup-compatibility/2006">
              <mc:Choice xmlns:v="urn:schemas-microsoft-com:vml" Requires="v">
                <p:oleObj spid="_x0000_s6265" name="Equation" r:id="rId14" imgW="1651000" imgH="482600" progId="Equation.3">
                  <p:embed/>
                </p:oleObj>
              </mc:Choice>
              <mc:Fallback>
                <p:oleObj name="Equation" r:id="rId14" imgW="1651000" imgH="4826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48400" y="5410200"/>
                        <a:ext cx="2578100" cy="74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 name="TextBox 39"/>
          <p:cNvSpPr txBox="1"/>
          <p:nvPr/>
        </p:nvSpPr>
        <p:spPr>
          <a:xfrm>
            <a:off x="3505200" y="6248400"/>
            <a:ext cx="5943600" cy="307777"/>
          </a:xfrm>
          <a:prstGeom prst="rect">
            <a:avLst/>
          </a:prstGeom>
          <a:noFill/>
        </p:spPr>
        <p:txBody>
          <a:bodyPr wrap="square" rtlCol="0">
            <a:spAutoFit/>
          </a:bodyPr>
          <a:lstStyle/>
          <a:p>
            <a:r>
              <a:rPr lang="en-US" sz="1400" dirty="0" smtClean="0"/>
              <a:t>Lifetime calculation is not dependent on neutron energy spectrum</a:t>
            </a:r>
            <a:endParaRPr lang="en-US" sz="1400" dirty="0"/>
          </a:p>
        </p:txBody>
      </p:sp>
      <p:grpSp>
        <p:nvGrpSpPr>
          <p:cNvPr id="45" name="Group 44"/>
          <p:cNvGrpSpPr/>
          <p:nvPr/>
        </p:nvGrpSpPr>
        <p:grpSpPr>
          <a:xfrm>
            <a:off x="4094853" y="4038600"/>
            <a:ext cx="4591273" cy="1167468"/>
            <a:chOff x="207884" y="1996069"/>
            <a:chExt cx="8799251" cy="2237474"/>
          </a:xfrm>
        </p:grpSpPr>
        <p:pic>
          <p:nvPicPr>
            <p:cNvPr id="46"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07884" y="2030927"/>
              <a:ext cx="8799251" cy="1530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1"/>
            <p:cNvSpPr txBox="1">
              <a:spLocks noChangeArrowheads="1"/>
            </p:cNvSpPr>
            <p:nvPr/>
          </p:nvSpPr>
          <p:spPr bwMode="auto">
            <a:xfrm>
              <a:off x="5586770" y="3702482"/>
              <a:ext cx="3318571" cy="53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00" dirty="0">
                  <a:solidFill>
                    <a:srgbClr val="FF0000"/>
                  </a:solidFill>
                  <a:latin typeface="Symbol" pitchFamily="18" charset="2"/>
                </a:rPr>
                <a:t>a</a:t>
              </a:r>
              <a:r>
                <a:rPr lang="en-US" sz="1200" dirty="0">
                  <a:solidFill>
                    <a:srgbClr val="FF0000"/>
                  </a:solidFill>
                  <a:latin typeface="Gill Sans MT" pitchFamily="34" charset="0"/>
                </a:rPr>
                <a:t>, t detection probability</a:t>
              </a:r>
            </a:p>
          </p:txBody>
        </p:sp>
        <p:sp>
          <p:nvSpPr>
            <p:cNvPr id="48" name="TextBox 47"/>
            <p:cNvSpPr txBox="1"/>
            <p:nvPr/>
          </p:nvSpPr>
          <p:spPr bwMode="auto">
            <a:xfrm>
              <a:off x="1198815" y="3702669"/>
              <a:ext cx="4105665" cy="530874"/>
            </a:xfrm>
            <a:prstGeom prst="rect">
              <a:avLst/>
            </a:prstGeom>
            <a:noFill/>
          </p:spPr>
          <p:txBody>
            <a:bodyPr wrap="none">
              <a:spAutoFit/>
            </a:bodyPr>
            <a:lstStyle/>
            <a:p>
              <a:pPr algn="ctr">
                <a:defRPr/>
              </a:pPr>
              <a:r>
                <a:rPr lang="en-US" sz="1200" dirty="0">
                  <a:solidFill>
                    <a:srgbClr val="00B050"/>
                  </a:solidFill>
                  <a:latin typeface="Gill Sans MT" pitchFamily="34" charset="0"/>
                </a:rPr>
                <a:t>Neutron absorption probability</a:t>
              </a:r>
            </a:p>
          </p:txBody>
        </p:sp>
        <p:sp>
          <p:nvSpPr>
            <p:cNvPr id="49" name="Rectangle 48"/>
            <p:cNvSpPr/>
            <p:nvPr/>
          </p:nvSpPr>
          <p:spPr bwMode="auto">
            <a:xfrm>
              <a:off x="5610810" y="2433698"/>
              <a:ext cx="3320222" cy="76532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Rectangle 49"/>
            <p:cNvSpPr/>
            <p:nvPr/>
          </p:nvSpPr>
          <p:spPr bwMode="auto">
            <a:xfrm>
              <a:off x="1388888" y="1996069"/>
              <a:ext cx="3668160" cy="1701799"/>
            </a:xfrm>
            <a:prstGeom prst="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grpSp>
    </p:spTree>
    <p:extLst>
      <p:ext uri="{BB962C8B-B14F-4D97-AF65-F5344CB8AC3E}">
        <p14:creationId xmlns:p14="http://schemas.microsoft.com/office/powerpoint/2010/main" val="9688190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D:\alpha gamma\talks\120331 APS meeting\title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4"/>
          <p:cNvSpPr txBox="1">
            <a:spLocks noChangeArrowheads="1"/>
          </p:cNvSpPr>
          <p:nvPr/>
        </p:nvSpPr>
        <p:spPr bwMode="auto">
          <a:xfrm>
            <a:off x="200025" y="2733675"/>
            <a:ext cx="2005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a:solidFill>
                  <a:srgbClr val="2FE938"/>
                </a:solidFill>
                <a:latin typeface="Gill Sans MT" pitchFamily="34" charset="0"/>
              </a:rPr>
              <a:t>Neutron monitor</a:t>
            </a:r>
          </a:p>
        </p:txBody>
      </p:sp>
      <p:sp>
        <p:nvSpPr>
          <p:cNvPr id="7" name="Rectangle 6"/>
          <p:cNvSpPr/>
          <p:nvPr/>
        </p:nvSpPr>
        <p:spPr>
          <a:xfrm>
            <a:off x="6105525" y="685800"/>
            <a:ext cx="2619375" cy="5276850"/>
          </a:xfrm>
          <a:prstGeom prst="rect">
            <a:avLst/>
          </a:prstGeom>
          <a:noFill/>
          <a:ln w="28575">
            <a:solidFill>
              <a:srgbClr val="EBB90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89" name="Text Box 10"/>
          <p:cNvSpPr txBox="1">
            <a:spLocks noChangeArrowheads="1"/>
          </p:cNvSpPr>
          <p:nvPr/>
        </p:nvSpPr>
        <p:spPr bwMode="auto">
          <a:xfrm>
            <a:off x="0" y="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dirty="0" smtClean="0">
                <a:solidFill>
                  <a:schemeClr val="bg1"/>
                </a:solidFill>
                <a:latin typeface="Gill Sans MT" pitchFamily="34" charset="0"/>
              </a:rPr>
              <a:t>Using AG to calibrate the neutron monitor</a:t>
            </a:r>
            <a:endParaRPr lang="en-US" altLang="en-US" dirty="0">
              <a:solidFill>
                <a:schemeClr val="bg1"/>
              </a:solidFill>
              <a:latin typeface="Gill Sans MT" pitchFamily="34" charset="0"/>
            </a:endParaRPr>
          </a:p>
        </p:txBody>
      </p:sp>
      <p:sp>
        <p:nvSpPr>
          <p:cNvPr id="16390" name="TextBox 7"/>
          <p:cNvSpPr txBox="1">
            <a:spLocks noChangeArrowheads="1"/>
          </p:cNvSpPr>
          <p:nvPr/>
        </p:nvSpPr>
        <p:spPr bwMode="auto">
          <a:xfrm rot="-840000">
            <a:off x="3108325" y="3497263"/>
            <a:ext cx="27352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D1CC00"/>
                </a:solidFill>
                <a:latin typeface="Gill Sans MT" pitchFamily="34" charset="0"/>
              </a:rPr>
              <a:t>Monochromatic neutron beam</a:t>
            </a:r>
          </a:p>
        </p:txBody>
      </p:sp>
      <p:sp>
        <p:nvSpPr>
          <p:cNvPr id="16391" name="TextBox 8"/>
          <p:cNvSpPr txBox="1">
            <a:spLocks noChangeArrowheads="1"/>
          </p:cNvSpPr>
          <p:nvPr/>
        </p:nvSpPr>
        <p:spPr bwMode="auto">
          <a:xfrm>
            <a:off x="6772275" y="1009650"/>
            <a:ext cx="14684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a:solidFill>
                  <a:schemeClr val="bg1"/>
                </a:solidFill>
                <a:latin typeface="Gill Sans MT" pitchFamily="34" charset="0"/>
              </a:rPr>
              <a:t>HPGe detector</a:t>
            </a:r>
          </a:p>
        </p:txBody>
      </p:sp>
      <p:sp>
        <p:nvSpPr>
          <p:cNvPr id="16392" name="TextBox 27"/>
          <p:cNvSpPr txBox="1">
            <a:spLocks noChangeArrowheads="1"/>
          </p:cNvSpPr>
          <p:nvPr/>
        </p:nvSpPr>
        <p:spPr bwMode="auto">
          <a:xfrm>
            <a:off x="4362450" y="4981575"/>
            <a:ext cx="16621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000">
                <a:solidFill>
                  <a:srgbClr val="EBB903"/>
                </a:solidFill>
                <a:latin typeface="Gill Sans MT" pitchFamily="34" charset="0"/>
              </a:rPr>
              <a:t>Alpha-Gamma</a:t>
            </a:r>
          </a:p>
          <a:p>
            <a:pPr algn="ctr" eaLnBrk="1" hangingPunct="1">
              <a:spcBef>
                <a:spcPct val="0"/>
              </a:spcBef>
              <a:buFontTx/>
              <a:buNone/>
            </a:pPr>
            <a:r>
              <a:rPr lang="en-US" altLang="en-US" sz="2000">
                <a:solidFill>
                  <a:srgbClr val="EBB903"/>
                </a:solidFill>
                <a:latin typeface="Gill Sans MT" pitchFamily="34" charset="0"/>
              </a:rPr>
              <a:t>device</a:t>
            </a:r>
          </a:p>
        </p:txBody>
      </p:sp>
      <p:sp>
        <p:nvSpPr>
          <p:cNvPr id="16393" name="TextBox 28"/>
          <p:cNvSpPr txBox="1">
            <a:spLocks noChangeArrowheads="1"/>
          </p:cNvSpPr>
          <p:nvPr/>
        </p:nvSpPr>
        <p:spPr bwMode="auto">
          <a:xfrm>
            <a:off x="6096000" y="4133850"/>
            <a:ext cx="1319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a:solidFill>
                  <a:schemeClr val="bg1"/>
                </a:solidFill>
                <a:latin typeface="Gill Sans MT" pitchFamily="34" charset="0"/>
              </a:rPr>
              <a:t>PIPS detector</a:t>
            </a:r>
          </a:p>
          <a:p>
            <a:pPr eaLnBrk="1" hangingPunct="1">
              <a:spcBef>
                <a:spcPct val="0"/>
              </a:spcBef>
              <a:buFontTx/>
              <a:buNone/>
            </a:pPr>
            <a:r>
              <a:rPr lang="en-US" altLang="en-US" sz="1600">
                <a:solidFill>
                  <a:schemeClr val="bg1"/>
                </a:solidFill>
                <a:latin typeface="Gill Sans MT" pitchFamily="34" charset="0"/>
              </a:rPr>
              <a:t>with aperture</a:t>
            </a:r>
          </a:p>
        </p:txBody>
      </p:sp>
      <p:sp>
        <p:nvSpPr>
          <p:cNvPr id="16394" name="TextBox 29"/>
          <p:cNvSpPr txBox="1">
            <a:spLocks noChangeArrowheads="1"/>
          </p:cNvSpPr>
          <p:nvPr/>
        </p:nvSpPr>
        <p:spPr bwMode="auto">
          <a:xfrm>
            <a:off x="6600825" y="2124075"/>
            <a:ext cx="1755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800">
                <a:solidFill>
                  <a:schemeClr val="bg1"/>
                </a:solidFill>
                <a:latin typeface="Gill Sans MT" pitchFamily="34" charset="0"/>
              </a:rPr>
              <a:t>Totally absorbing</a:t>
            </a:r>
          </a:p>
          <a:p>
            <a:pPr algn="ctr" eaLnBrk="1" hangingPunct="1">
              <a:spcBef>
                <a:spcPct val="0"/>
              </a:spcBef>
              <a:buFontTx/>
              <a:buNone/>
            </a:pPr>
            <a:r>
              <a:rPr lang="en-US" altLang="en-US" sz="1800" baseline="30000">
                <a:solidFill>
                  <a:schemeClr val="bg1"/>
                </a:solidFill>
                <a:latin typeface="Gill Sans MT" pitchFamily="34" charset="0"/>
              </a:rPr>
              <a:t>10</a:t>
            </a:r>
            <a:r>
              <a:rPr lang="en-US" altLang="en-US" sz="1800">
                <a:solidFill>
                  <a:schemeClr val="bg1"/>
                </a:solidFill>
                <a:latin typeface="Gill Sans MT" pitchFamily="34" charset="0"/>
              </a:rPr>
              <a:t>B target foil</a:t>
            </a:r>
          </a:p>
        </p:txBody>
      </p:sp>
      <p:sp>
        <p:nvSpPr>
          <p:cNvPr id="16395" name="TextBox 30"/>
          <p:cNvSpPr txBox="1">
            <a:spLocks noChangeArrowheads="1"/>
          </p:cNvSpPr>
          <p:nvPr/>
        </p:nvSpPr>
        <p:spPr bwMode="auto">
          <a:xfrm>
            <a:off x="6781800" y="4943475"/>
            <a:ext cx="14684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a:solidFill>
                  <a:schemeClr val="bg1"/>
                </a:solidFill>
                <a:latin typeface="Gill Sans MT" pitchFamily="34" charset="0"/>
              </a:rPr>
              <a:t>HPGe detector</a:t>
            </a:r>
          </a:p>
        </p:txBody>
      </p:sp>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9974"/>
          <a:stretch/>
        </p:blipFill>
        <p:spPr bwMode="auto">
          <a:xfrm>
            <a:off x="1028699" y="928993"/>
            <a:ext cx="3322549" cy="148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71058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DSCN00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flipV="1">
            <a:off x="0" y="3619500"/>
            <a:ext cx="3067050" cy="209550"/>
          </a:xfrm>
          <a:prstGeom prst="straightConnector1">
            <a:avLst/>
          </a:prstGeom>
          <a:ln w="101600" cmpd="sng">
            <a:solidFill>
              <a:srgbClr val="00FF00">
                <a:alpha val="69804"/>
              </a:srgbClr>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a:spLocks noChangeArrowheads="1"/>
          </p:cNvSpPr>
          <p:nvPr/>
        </p:nvSpPr>
        <p:spPr bwMode="auto">
          <a:xfrm>
            <a:off x="5780088" y="2638425"/>
            <a:ext cx="166370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000">
                <a:solidFill>
                  <a:srgbClr val="FF0000"/>
                </a:solidFill>
                <a:latin typeface="Gill Sans MT" pitchFamily="34" charset="0"/>
              </a:rPr>
              <a:t>Alpha-Gamma</a:t>
            </a:r>
          </a:p>
          <a:p>
            <a:pPr algn="ctr" eaLnBrk="1" hangingPunct="1">
              <a:spcBef>
                <a:spcPct val="0"/>
              </a:spcBef>
              <a:buFontTx/>
              <a:buNone/>
            </a:pPr>
            <a:r>
              <a:rPr lang="en-US" altLang="en-US" sz="2000">
                <a:solidFill>
                  <a:srgbClr val="FF0000"/>
                </a:solidFill>
                <a:latin typeface="Gill Sans MT" pitchFamily="34" charset="0"/>
              </a:rPr>
              <a:t>device</a:t>
            </a:r>
          </a:p>
        </p:txBody>
      </p:sp>
      <p:sp>
        <p:nvSpPr>
          <p:cNvPr id="5" name="TextBox 4"/>
          <p:cNvSpPr txBox="1">
            <a:spLocks noChangeArrowheads="1"/>
          </p:cNvSpPr>
          <p:nvPr/>
        </p:nvSpPr>
        <p:spPr bwMode="auto">
          <a:xfrm>
            <a:off x="3762375" y="4529138"/>
            <a:ext cx="108585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000">
                <a:solidFill>
                  <a:srgbClr val="FF0000"/>
                </a:solidFill>
                <a:latin typeface="Gill Sans MT" pitchFamily="34" charset="0"/>
              </a:rPr>
              <a:t>Neutron</a:t>
            </a:r>
          </a:p>
          <a:p>
            <a:pPr algn="ctr" eaLnBrk="1" hangingPunct="1">
              <a:spcBef>
                <a:spcPct val="0"/>
              </a:spcBef>
              <a:buFontTx/>
              <a:buNone/>
            </a:pPr>
            <a:r>
              <a:rPr lang="en-US" altLang="en-US" sz="2000">
                <a:solidFill>
                  <a:srgbClr val="FF0000"/>
                </a:solidFill>
                <a:latin typeface="Gill Sans MT" pitchFamily="34" charset="0"/>
              </a:rPr>
              <a:t>monitor</a:t>
            </a:r>
          </a:p>
        </p:txBody>
      </p:sp>
      <p:sp>
        <p:nvSpPr>
          <p:cNvPr id="7" name="TextBox 6"/>
          <p:cNvSpPr txBox="1">
            <a:spLocks noChangeArrowheads="1"/>
          </p:cNvSpPr>
          <p:nvPr/>
        </p:nvSpPr>
        <p:spPr bwMode="auto">
          <a:xfrm>
            <a:off x="1951038" y="1114425"/>
            <a:ext cx="1806575"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000">
                <a:solidFill>
                  <a:srgbClr val="FF0000"/>
                </a:solidFill>
                <a:latin typeface="Symbol" pitchFamily="18" charset="2"/>
              </a:rPr>
              <a:t>l</a:t>
            </a:r>
            <a:r>
              <a:rPr lang="en-US" altLang="en-US" sz="2000">
                <a:solidFill>
                  <a:srgbClr val="FF0000"/>
                </a:solidFill>
                <a:latin typeface="Gill Sans MT" pitchFamily="34" charset="0"/>
              </a:rPr>
              <a:t> measurement</a:t>
            </a:r>
          </a:p>
          <a:p>
            <a:pPr algn="ctr" eaLnBrk="1" hangingPunct="1">
              <a:spcBef>
                <a:spcPct val="0"/>
              </a:spcBef>
              <a:buFontTx/>
              <a:buNone/>
            </a:pPr>
            <a:r>
              <a:rPr lang="en-US" altLang="en-US" sz="2000">
                <a:solidFill>
                  <a:srgbClr val="FF0000"/>
                </a:solidFill>
                <a:latin typeface="Gill Sans MT" pitchFamily="34" charset="0"/>
              </a:rPr>
              <a:t>device</a:t>
            </a:r>
          </a:p>
        </p:txBody>
      </p:sp>
    </p:spTree>
    <p:custDataLst>
      <p:tags r:id="rId1"/>
    </p:custDataLst>
    <p:extLst>
      <p:ext uri="{BB962C8B-B14F-4D97-AF65-F5344CB8AC3E}">
        <p14:creationId xmlns:p14="http://schemas.microsoft.com/office/powerpoint/2010/main" val="26157011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0" y="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dirty="0" smtClean="0">
                <a:latin typeface="Gill Sans MT" pitchFamily="34" charset="0"/>
              </a:rPr>
              <a:t>Neutron monitor efficiency uncertainty </a:t>
            </a:r>
            <a:r>
              <a:rPr lang="en-US" altLang="en-US" dirty="0">
                <a:latin typeface="Gill Sans MT" pitchFamily="34" charset="0"/>
              </a:rPr>
              <a:t>budget</a:t>
            </a:r>
          </a:p>
        </p:txBody>
      </p:sp>
      <p:pic>
        <p:nvPicPr>
          <p:cNvPr id="2867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2225" y="571500"/>
            <a:ext cx="6565900" cy="605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011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41667"/>
            <a:ext cx="9144000" cy="8242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3"/>
              <p:cNvSpPr txBox="1"/>
              <p:nvPr/>
            </p:nvSpPr>
            <p:spPr>
              <a:xfrm>
                <a:off x="0" y="243185"/>
                <a:ext cx="9144000" cy="593239"/>
              </a:xfrm>
              <a:prstGeom prst="rect">
                <a:avLst/>
              </a:prstGeom>
              <a:noFill/>
            </p:spPr>
            <p:txBody>
              <a:bodyPr wrap="square" rtlCol="0">
                <a:spAutoFit/>
              </a:bodyPr>
              <a:lstStyle/>
              <a:p>
                <a:pPr algn="ctr"/>
                <a:r>
                  <a:rPr lang="en-US" sz="2400" dirty="0" smtClean="0">
                    <a:latin typeface="Gill Sans"/>
                    <a:cs typeface="Times New Roman" panose="02020603050405020304" pitchFamily="18" charset="0"/>
                  </a:rPr>
                  <a:t>How to Measure </a:t>
                </a:r>
                <a:r>
                  <a:rPr lang="el-GR" sz="3200" i="1" dirty="0" smtClean="0">
                    <a:latin typeface="Times New Roman" panose="02020603050405020304" pitchFamily="18" charset="0"/>
                    <a:cs typeface="Times New Roman" panose="02020603050405020304" pitchFamily="18" charset="0"/>
                  </a:rPr>
                  <a:t>τ</a:t>
                </a:r>
                <a:r>
                  <a:rPr lang="en-US" sz="3200" i="1" baseline="-25000" dirty="0" smtClean="0">
                    <a:latin typeface="Times New Roman" panose="02020603050405020304" pitchFamily="18" charset="0"/>
                    <a:cs typeface="Times New Roman" panose="02020603050405020304" pitchFamily="18" charset="0"/>
                  </a:rPr>
                  <a:t>n</a:t>
                </a:r>
                <a:r>
                  <a:rPr lang="en-US" sz="2400" dirty="0" smtClean="0"/>
                  <a:t> … </a:t>
                </a:r>
                <a14:m>
                  <m:oMath xmlns:m="http://schemas.openxmlformats.org/officeDocument/2006/math">
                    <m:r>
                      <a:rPr lang="en-US" sz="2400" b="0" i="1" smtClean="0">
                        <a:latin typeface="Cambria Math"/>
                      </a:rPr>
                      <m:t>𝑁</m:t>
                    </m:r>
                    <m:r>
                      <a:rPr lang="en-US" sz="2400" b="0" i="1" smtClean="0">
                        <a:latin typeface="Cambria Math"/>
                      </a:rPr>
                      <m:t>(</m:t>
                    </m:r>
                    <m:r>
                      <a:rPr lang="en-US" sz="2400" b="0" i="1" smtClean="0">
                        <a:latin typeface="Cambria Math"/>
                      </a:rPr>
                      <m:t>𝑡</m:t>
                    </m:r>
                    <m:r>
                      <a:rPr lang="en-US" sz="2400" b="0" i="1" smtClean="0">
                        <a:latin typeface="Cambria Math"/>
                      </a:rPr>
                      <m:t>)=</m:t>
                    </m:r>
                    <m:sSub>
                      <m:sSubPr>
                        <m:ctrlPr>
                          <a:rPr lang="en-US" sz="2400" b="0" i="1" smtClean="0">
                            <a:latin typeface="Cambria Math"/>
                          </a:rPr>
                        </m:ctrlPr>
                      </m:sSubPr>
                      <m:e>
                        <m:r>
                          <a:rPr lang="en-US" sz="2400" b="0" i="1" smtClean="0">
                            <a:latin typeface="Cambria Math"/>
                          </a:rPr>
                          <m:t>𝑁</m:t>
                        </m:r>
                      </m:e>
                      <m:sub>
                        <m:r>
                          <a:rPr lang="en-US" sz="2400" b="0" i="1" smtClean="0">
                            <a:latin typeface="Cambria Math"/>
                          </a:rPr>
                          <m:t>0</m:t>
                        </m:r>
                      </m:sub>
                    </m:sSub>
                    <m:sSup>
                      <m:sSupPr>
                        <m:ctrlPr>
                          <a:rPr lang="en-US" sz="2400" b="0" i="1" smtClean="0">
                            <a:latin typeface="Cambria Math"/>
                          </a:rPr>
                        </m:ctrlPr>
                      </m:sSupPr>
                      <m:e>
                        <m:r>
                          <a:rPr lang="en-US" sz="2400" b="0" i="1" smtClean="0">
                            <a:latin typeface="Cambria Math"/>
                          </a:rPr>
                          <m:t>𝑒</m:t>
                        </m:r>
                      </m:e>
                      <m:sup>
                        <m:r>
                          <a:rPr lang="en-US" sz="2400" b="0" i="1" smtClean="0">
                            <a:latin typeface="Cambria Math"/>
                          </a:rPr>
                          <m:t>−</m:t>
                        </m:r>
                        <m:f>
                          <m:fPr>
                            <m:type m:val="skw"/>
                            <m:ctrlPr>
                              <a:rPr lang="en-US" sz="2400" b="0" i="1" smtClean="0">
                                <a:latin typeface="Cambria Math"/>
                              </a:rPr>
                            </m:ctrlPr>
                          </m:fPr>
                          <m:num>
                            <m:r>
                              <a:rPr lang="en-US" sz="2400" b="0" i="1" smtClean="0">
                                <a:latin typeface="Cambria Math"/>
                              </a:rPr>
                              <m:t>𝑡</m:t>
                            </m:r>
                          </m:num>
                          <m:den>
                            <m:sSub>
                              <m:sSubPr>
                                <m:ctrlPr>
                                  <a:rPr lang="en-US" sz="2400" b="0" i="1" smtClean="0">
                                    <a:latin typeface="Cambria Math"/>
                                    <a:ea typeface="Cambria Math"/>
                                  </a:rPr>
                                </m:ctrlPr>
                              </m:sSubPr>
                              <m:e>
                                <m:r>
                                  <a:rPr lang="en-US" sz="2400" i="1">
                                    <a:latin typeface="Cambria Math"/>
                                    <a:ea typeface="Cambria Math"/>
                                  </a:rPr>
                                  <m:t>𝜏</m:t>
                                </m:r>
                              </m:e>
                              <m:sub>
                                <m:r>
                                  <a:rPr lang="en-US" sz="2400" b="0" i="1" smtClean="0">
                                    <a:latin typeface="Cambria Math"/>
                                    <a:ea typeface="Cambria Math"/>
                                  </a:rPr>
                                  <m:t>𝑛</m:t>
                                </m:r>
                              </m:sub>
                            </m:sSub>
                          </m:den>
                        </m:f>
                      </m:sup>
                    </m:sSup>
                  </m:oMath>
                </a14:m>
                <a:endParaRPr 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0" y="243185"/>
                <a:ext cx="9144000" cy="593239"/>
              </a:xfrm>
              <a:prstGeom prst="rect">
                <a:avLst/>
              </a:prstGeom>
              <a:blipFill rotWithShape="1">
                <a:blip r:embed="rId4"/>
                <a:stretch>
                  <a:fillRect t="-14433" b="-30928"/>
                </a:stretch>
              </a:blipFill>
            </p:spPr>
            <p:txBody>
              <a:bodyPr/>
              <a:lstStyle/>
              <a:p>
                <a:r>
                  <a:rPr lang="en-US">
                    <a:noFill/>
                  </a:rPr>
                  <a:t> </a:t>
                </a:r>
              </a:p>
            </p:txBody>
          </p:sp>
        </mc:Fallback>
      </mc:AlternateContent>
      <p:sp>
        <p:nvSpPr>
          <p:cNvPr id="3" name="TextBox 2"/>
          <p:cNvSpPr txBox="1"/>
          <p:nvPr/>
        </p:nvSpPr>
        <p:spPr>
          <a:xfrm>
            <a:off x="100130" y="2558560"/>
            <a:ext cx="2962275" cy="430887"/>
          </a:xfrm>
          <a:prstGeom prst="rect">
            <a:avLst/>
          </a:prstGeom>
          <a:noFill/>
        </p:spPr>
        <p:txBody>
          <a:bodyPr wrap="square" rtlCol="0">
            <a:spAutoFit/>
          </a:bodyPr>
          <a:lstStyle/>
          <a:p>
            <a:r>
              <a:rPr lang="en-US" sz="2200" dirty="0" smtClean="0">
                <a:latin typeface="Gill Sans"/>
                <a:cs typeface="Times New Roman" panose="02020603050405020304" pitchFamily="18" charset="0"/>
              </a:rPr>
              <a:t>“Bottle” Experiments:</a:t>
            </a:r>
            <a:endParaRPr lang="en-US" sz="2200" i="1" dirty="0">
              <a:latin typeface="Gill Sans"/>
              <a:cs typeface="Times New Roman" panose="02020603050405020304" pitchFamily="18" charset="0"/>
            </a:endParaRPr>
          </a:p>
        </p:txBody>
      </p:sp>
      <p:pic>
        <p:nvPicPr>
          <p:cNvPr id="33793" name="Picture 1" descr="E:\LibDocuments\Work\Presentations\APSSpring2014\radioactiveDecay.png"/>
          <p:cNvPicPr>
            <a:picLocks noChangeAspect="1" noChangeArrowheads="1"/>
          </p:cNvPicPr>
          <p:nvPr/>
        </p:nvPicPr>
        <p:blipFill>
          <a:blip r:embed="rId5" cstate="print"/>
          <a:srcRect/>
          <a:stretch>
            <a:fillRect/>
          </a:stretch>
        </p:blipFill>
        <p:spPr bwMode="auto">
          <a:xfrm rot="21062604">
            <a:off x="254013" y="1513685"/>
            <a:ext cx="1422278" cy="1165814"/>
          </a:xfrm>
          <a:prstGeom prst="rect">
            <a:avLst/>
          </a:prstGeom>
          <a:noFill/>
        </p:spPr>
      </p:pic>
      <p:sp>
        <p:nvSpPr>
          <p:cNvPr id="6" name="TextBox 5"/>
          <p:cNvSpPr txBox="1"/>
          <p:nvPr/>
        </p:nvSpPr>
        <p:spPr>
          <a:xfrm>
            <a:off x="158745" y="1007206"/>
            <a:ext cx="6656266" cy="430887"/>
          </a:xfrm>
          <a:prstGeom prst="rect">
            <a:avLst/>
          </a:prstGeom>
          <a:noFill/>
        </p:spPr>
        <p:txBody>
          <a:bodyPr wrap="square" rtlCol="0">
            <a:spAutoFit/>
          </a:bodyPr>
          <a:lstStyle/>
          <a:p>
            <a:r>
              <a:rPr lang="en-US" sz="2200" dirty="0" smtClean="0">
                <a:latin typeface="Gill Sans"/>
                <a:cs typeface="Times New Roman" panose="02020603050405020304" pitchFamily="18" charset="0"/>
              </a:rPr>
              <a:t>Direct Observation of Exponential Decay:</a:t>
            </a:r>
            <a:endParaRPr lang="en-US" sz="2200" i="1" dirty="0">
              <a:latin typeface="Gill Sans"/>
              <a:cs typeface="Times New Roman" panose="02020603050405020304" pitchFamily="18" charset="0"/>
            </a:endParaRPr>
          </a:p>
        </p:txBody>
      </p:sp>
      <p:sp>
        <p:nvSpPr>
          <p:cNvPr id="9" name="TextBox 8"/>
          <p:cNvSpPr txBox="1"/>
          <p:nvPr/>
        </p:nvSpPr>
        <p:spPr>
          <a:xfrm>
            <a:off x="5439504" y="1070706"/>
            <a:ext cx="3446590" cy="646331"/>
          </a:xfrm>
          <a:prstGeom prst="rect">
            <a:avLst/>
          </a:prstGeom>
          <a:noFill/>
        </p:spPr>
        <p:txBody>
          <a:bodyPr wrap="square" rtlCol="0">
            <a:spAutoFit/>
          </a:bodyPr>
          <a:lstStyle/>
          <a:p>
            <a:r>
              <a:rPr lang="en-US" dirty="0" smtClean="0">
                <a:latin typeface="Times New Roman" pitchFamily="18" charset="0"/>
                <a:cs typeface="Times New Roman" pitchFamily="18" charset="0"/>
              </a:rPr>
              <a:t>Observe the decay rate of </a:t>
            </a:r>
            <a:r>
              <a:rPr lang="en-US" i="1" dirty="0" smtClean="0">
                <a:latin typeface="Times New Roman" pitchFamily="18" charset="0"/>
                <a:cs typeface="Times New Roman" pitchFamily="18" charset="0"/>
              </a:rPr>
              <a:t>N</a:t>
            </a:r>
            <a:r>
              <a:rPr lang="en-US" i="1" baseline="-25000" dirty="0" smtClean="0">
                <a:latin typeface="Times New Roman" pitchFamily="18" charset="0"/>
                <a:cs typeface="Times New Roman" pitchFamily="18" charset="0"/>
              </a:rPr>
              <a:t>0</a:t>
            </a:r>
            <a:r>
              <a:rPr lang="en-US" dirty="0" smtClean="0">
                <a:latin typeface="Times New Roman" pitchFamily="18" charset="0"/>
                <a:cs typeface="Times New Roman" pitchFamily="18" charset="0"/>
              </a:rPr>
              <a:t> neutrons and the slope of </a:t>
            </a:r>
          </a:p>
        </p:txBody>
      </p:sp>
      <p:sp>
        <p:nvSpPr>
          <p:cNvPr id="10" name="TextBox 9"/>
          <p:cNvSpPr txBox="1"/>
          <p:nvPr/>
        </p:nvSpPr>
        <p:spPr>
          <a:xfrm>
            <a:off x="6541471" y="1781906"/>
            <a:ext cx="445477" cy="369332"/>
          </a:xfrm>
          <a:prstGeom prst="rect">
            <a:avLst/>
          </a:prstGeom>
          <a:noFill/>
        </p:spPr>
        <p:txBody>
          <a:bodyPr wrap="square" rtlCol="0">
            <a:spAutoFit/>
          </a:bodyPr>
          <a:lstStyle/>
          <a:p>
            <a:r>
              <a:rPr lang="en-US" dirty="0" smtClean="0">
                <a:latin typeface="Times New Roman" pitchFamily="18" charset="0"/>
                <a:cs typeface="Times New Roman" pitchFamily="18" charset="0"/>
              </a:rPr>
              <a:t>is </a:t>
            </a:r>
            <a:endParaRPr lang="en-US" dirty="0">
              <a:latin typeface="Times New Roman" pitchFamily="18" charset="0"/>
              <a:cs typeface="Times New Roman" pitchFamily="18" charset="0"/>
            </a:endParaRPr>
          </a:p>
        </p:txBody>
      </p:sp>
      <p:graphicFrame>
        <p:nvGraphicFramePr>
          <p:cNvPr id="11" name="Object 10"/>
          <p:cNvGraphicFramePr>
            <a:graphicFrameLocks noChangeAspect="1"/>
          </p:cNvGraphicFramePr>
          <p:nvPr/>
        </p:nvGraphicFramePr>
        <p:xfrm>
          <a:off x="5518634" y="1681282"/>
          <a:ext cx="1016288" cy="639885"/>
        </p:xfrm>
        <a:graphic>
          <a:graphicData uri="http://schemas.openxmlformats.org/presentationml/2006/ole">
            <mc:AlternateContent xmlns:mc="http://schemas.openxmlformats.org/markup-compatibility/2006">
              <mc:Choice xmlns:v="urn:schemas-microsoft-com:vml" Requires="v">
                <p:oleObj spid="_x0000_s3238" name="Equation" r:id="rId6" imgW="685800" imgH="431640" progId="Equation.3">
                  <p:embed/>
                </p:oleObj>
              </mc:Choice>
              <mc:Fallback>
                <p:oleObj name="Equation" r:id="rId6" imgW="685800" imgH="431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18634" y="1681282"/>
                        <a:ext cx="1016288" cy="6398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6" name="Object 4"/>
          <p:cNvGraphicFramePr>
            <a:graphicFrameLocks noChangeAspect="1"/>
          </p:cNvGraphicFramePr>
          <p:nvPr/>
        </p:nvGraphicFramePr>
        <p:xfrm>
          <a:off x="6931508" y="1795217"/>
          <a:ext cx="717693" cy="416535"/>
        </p:xfrm>
        <a:graphic>
          <a:graphicData uri="http://schemas.openxmlformats.org/presentationml/2006/ole">
            <mc:AlternateContent xmlns:mc="http://schemas.openxmlformats.org/markup-compatibility/2006">
              <mc:Choice xmlns:v="urn:schemas-microsoft-com:vml" Requires="v">
                <p:oleObj spid="_x0000_s3239" name="Equation" r:id="rId8" imgW="393480" imgH="228600" progId="Equation.3">
                  <p:embed/>
                </p:oleObj>
              </mc:Choice>
              <mc:Fallback>
                <p:oleObj name="Equation" r:id="rId8" imgW="39348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1508" y="1795217"/>
                        <a:ext cx="717693" cy="4165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1609964" y="1641230"/>
            <a:ext cx="2188308" cy="830997"/>
          </a:xfrm>
          <a:prstGeom prst="rect">
            <a:avLst/>
          </a:prstGeom>
          <a:noFill/>
        </p:spPr>
        <p:txBody>
          <a:bodyPr wrap="square" rtlCol="0">
            <a:spAutoFit/>
          </a:bodyPr>
          <a:lstStyle/>
          <a:p>
            <a:r>
              <a:rPr lang="en-US" sz="1200" dirty="0" smtClean="0"/>
              <a:t>Similar in principle to Freshman Physics Majors measuring radionuclide half lives</a:t>
            </a:r>
          </a:p>
          <a:p>
            <a:r>
              <a:rPr lang="en-US" sz="1200" dirty="0" smtClean="0"/>
              <a:t>-- only a lot harder.</a:t>
            </a:r>
            <a:endParaRPr lang="en-US" sz="1200" dirty="0"/>
          </a:p>
        </p:txBody>
      </p:sp>
      <p:pic>
        <p:nvPicPr>
          <p:cNvPr id="16" name="Picture 1" descr="E:\LibDocuments\Work\Presentations\APSSpring2014\radioactiveDecay.png"/>
          <p:cNvPicPr>
            <a:picLocks noChangeAspect="1" noChangeArrowheads="1"/>
          </p:cNvPicPr>
          <p:nvPr/>
        </p:nvPicPr>
        <p:blipFill>
          <a:blip r:embed="rId5" cstate="print"/>
          <a:srcRect/>
          <a:stretch>
            <a:fillRect/>
          </a:stretch>
        </p:blipFill>
        <p:spPr bwMode="auto">
          <a:xfrm rot="10800000">
            <a:off x="3532567" y="1384730"/>
            <a:ext cx="1422278" cy="1165814"/>
          </a:xfrm>
          <a:prstGeom prst="rect">
            <a:avLst/>
          </a:prstGeom>
          <a:noFill/>
        </p:spPr>
      </p:pic>
      <p:sp>
        <p:nvSpPr>
          <p:cNvPr id="17" name="TextBox 16"/>
          <p:cNvSpPr txBox="1"/>
          <p:nvPr/>
        </p:nvSpPr>
        <p:spPr>
          <a:xfrm>
            <a:off x="5192497" y="2657911"/>
            <a:ext cx="3344305" cy="923330"/>
          </a:xfrm>
          <a:prstGeom prst="rect">
            <a:avLst/>
          </a:prstGeom>
          <a:noFill/>
        </p:spPr>
        <p:txBody>
          <a:bodyPr wrap="square" rtlCol="0">
            <a:spAutoFit/>
          </a:bodyPr>
          <a:lstStyle/>
          <a:p>
            <a:r>
              <a:rPr lang="en-US" dirty="0" smtClean="0">
                <a:latin typeface="Times New Roman" pitchFamily="18" charset="0"/>
                <a:cs typeface="Times New Roman" pitchFamily="18" charset="0"/>
              </a:rPr>
              <a:t>Form two identical ensembles of neutrons and then count how many are left after different times.</a:t>
            </a:r>
            <a:endParaRPr lang="en-US" dirty="0">
              <a:latin typeface="Times New Roman" pitchFamily="18" charset="0"/>
              <a:cs typeface="Times New Roman" pitchFamily="18" charset="0"/>
            </a:endParaRPr>
          </a:p>
        </p:txBody>
      </p:sp>
      <p:pic>
        <p:nvPicPr>
          <p:cNvPr id="33797" name="Picture 5" descr="E:\LibDocuments\Work\Presentations\APSSpring2014\bottle.png"/>
          <p:cNvPicPr>
            <a:picLocks noChangeAspect="1" noChangeArrowheads="1"/>
          </p:cNvPicPr>
          <p:nvPr/>
        </p:nvPicPr>
        <p:blipFill>
          <a:blip r:embed="rId10" cstate="print"/>
          <a:srcRect/>
          <a:stretch>
            <a:fillRect/>
          </a:stretch>
        </p:blipFill>
        <p:spPr bwMode="auto">
          <a:xfrm>
            <a:off x="4415583" y="3657600"/>
            <a:ext cx="531952" cy="791071"/>
          </a:xfrm>
          <a:prstGeom prst="rect">
            <a:avLst/>
          </a:prstGeom>
          <a:noFill/>
        </p:spPr>
      </p:pic>
      <p:pic>
        <p:nvPicPr>
          <p:cNvPr id="33798" name="Picture 6" descr="E:\LibDocuments\Work\Presentations\APSSpring2014\HalfFullBottle.png"/>
          <p:cNvPicPr>
            <a:picLocks noChangeAspect="1" noChangeArrowheads="1"/>
          </p:cNvPicPr>
          <p:nvPr/>
        </p:nvPicPr>
        <p:blipFill>
          <a:blip r:embed="rId11" cstate="print"/>
          <a:srcRect/>
          <a:stretch>
            <a:fillRect/>
          </a:stretch>
        </p:blipFill>
        <p:spPr bwMode="auto">
          <a:xfrm>
            <a:off x="3731677" y="2806810"/>
            <a:ext cx="548240" cy="816222"/>
          </a:xfrm>
          <a:prstGeom prst="rect">
            <a:avLst/>
          </a:prstGeom>
          <a:noFill/>
        </p:spPr>
      </p:pic>
      <p:pic>
        <p:nvPicPr>
          <p:cNvPr id="33799" name="Picture 7" descr="E:\LibDocuments\Work\Presentations\APSSpring2014\FullBottle.png"/>
          <p:cNvPicPr>
            <a:picLocks noChangeAspect="1" noChangeArrowheads="1"/>
          </p:cNvPicPr>
          <p:nvPr/>
        </p:nvPicPr>
        <p:blipFill>
          <a:blip r:embed="rId12" cstate="print"/>
          <a:srcRect/>
          <a:stretch>
            <a:fillRect/>
          </a:stretch>
        </p:blipFill>
        <p:spPr bwMode="auto">
          <a:xfrm>
            <a:off x="1687968" y="3315691"/>
            <a:ext cx="550376" cy="818984"/>
          </a:xfrm>
          <a:prstGeom prst="rect">
            <a:avLst/>
          </a:prstGeom>
          <a:noFill/>
        </p:spPr>
      </p:pic>
      <p:pic>
        <p:nvPicPr>
          <p:cNvPr id="33800" name="Picture 8" descr="E:\LibDocuments\Work\Presentations\APSSpring2014\alarmclock1.png"/>
          <p:cNvPicPr>
            <a:picLocks noChangeAspect="1" noChangeArrowheads="1"/>
          </p:cNvPicPr>
          <p:nvPr/>
        </p:nvPicPr>
        <p:blipFill>
          <a:blip r:embed="rId13" cstate="print"/>
          <a:srcRect/>
          <a:stretch>
            <a:fillRect/>
          </a:stretch>
        </p:blipFill>
        <p:spPr bwMode="auto">
          <a:xfrm>
            <a:off x="3717425" y="3856381"/>
            <a:ext cx="601131" cy="573530"/>
          </a:xfrm>
          <a:prstGeom prst="rect">
            <a:avLst/>
          </a:prstGeom>
          <a:noFill/>
        </p:spPr>
      </p:pic>
      <p:pic>
        <p:nvPicPr>
          <p:cNvPr id="33801" name="Picture 9" descr="E:\LibDocuments\Work\Presentations\APSSpring2014\alarmclock2.png"/>
          <p:cNvPicPr>
            <a:picLocks noChangeAspect="1" noChangeArrowheads="1"/>
          </p:cNvPicPr>
          <p:nvPr/>
        </p:nvPicPr>
        <p:blipFill>
          <a:blip r:embed="rId14" cstate="print"/>
          <a:srcRect/>
          <a:stretch>
            <a:fillRect/>
          </a:stretch>
        </p:blipFill>
        <p:spPr bwMode="auto">
          <a:xfrm>
            <a:off x="3044069" y="3077354"/>
            <a:ext cx="591502" cy="564344"/>
          </a:xfrm>
          <a:prstGeom prst="rect">
            <a:avLst/>
          </a:prstGeom>
          <a:noFill/>
        </p:spPr>
      </p:pic>
      <p:sp>
        <p:nvSpPr>
          <p:cNvPr id="22" name="Right Arrow 21"/>
          <p:cNvSpPr/>
          <p:nvPr/>
        </p:nvSpPr>
        <p:spPr>
          <a:xfrm rot="20744478">
            <a:off x="2355170" y="3504615"/>
            <a:ext cx="648102" cy="14355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452497">
            <a:off x="2394204" y="3971837"/>
            <a:ext cx="1258080" cy="12323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3802" name="Object 10"/>
          <p:cNvGraphicFramePr>
            <a:graphicFrameLocks noChangeAspect="1"/>
          </p:cNvGraphicFramePr>
          <p:nvPr>
            <p:extLst>
              <p:ext uri="{D42A27DB-BD31-4B8C-83A1-F6EECF244321}">
                <p14:modId xmlns:p14="http://schemas.microsoft.com/office/powerpoint/2010/main" val="1737634461"/>
              </p:ext>
            </p:extLst>
          </p:nvPr>
        </p:nvGraphicFramePr>
        <p:xfrm>
          <a:off x="5927235" y="3620599"/>
          <a:ext cx="1694627" cy="685677"/>
        </p:xfrm>
        <a:graphic>
          <a:graphicData uri="http://schemas.openxmlformats.org/presentationml/2006/ole">
            <mc:AlternateContent xmlns:mc="http://schemas.openxmlformats.org/markup-compatibility/2006">
              <mc:Choice xmlns:v="urn:schemas-microsoft-com:vml" Requires="v">
                <p:oleObj spid="_x0000_s3240" name="Equation" r:id="rId15" imgW="1066680" imgH="431640" progId="Equation.3">
                  <p:embed/>
                </p:oleObj>
              </mc:Choice>
              <mc:Fallback>
                <p:oleObj name="Equation" r:id="rId15" imgW="1066680" imgH="4316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27235" y="3620599"/>
                        <a:ext cx="1694627" cy="6856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TextBox 26"/>
          <p:cNvSpPr txBox="1"/>
          <p:nvPr/>
        </p:nvSpPr>
        <p:spPr>
          <a:xfrm>
            <a:off x="144097" y="4563206"/>
            <a:ext cx="2962275" cy="430887"/>
          </a:xfrm>
          <a:prstGeom prst="rect">
            <a:avLst/>
          </a:prstGeom>
          <a:noFill/>
        </p:spPr>
        <p:txBody>
          <a:bodyPr wrap="square" rtlCol="0">
            <a:spAutoFit/>
          </a:bodyPr>
          <a:lstStyle/>
          <a:p>
            <a:r>
              <a:rPr lang="en-US" sz="2200" dirty="0" smtClean="0">
                <a:latin typeface="Gill Sans"/>
                <a:cs typeface="Times New Roman" panose="02020603050405020304" pitchFamily="18" charset="0"/>
              </a:rPr>
              <a:t>Beam Experiments:</a:t>
            </a:r>
            <a:endParaRPr lang="en-US" sz="2200" i="1" dirty="0">
              <a:latin typeface="Gill Sans"/>
              <a:cs typeface="Times New Roman" panose="02020603050405020304" pitchFamily="18" charset="0"/>
            </a:endParaRPr>
          </a:p>
        </p:txBody>
      </p:sp>
      <p:grpSp>
        <p:nvGrpSpPr>
          <p:cNvPr id="36" name="Group 35"/>
          <p:cNvGrpSpPr/>
          <p:nvPr/>
        </p:nvGrpSpPr>
        <p:grpSpPr>
          <a:xfrm>
            <a:off x="1581151" y="4729642"/>
            <a:ext cx="3197914" cy="2128358"/>
            <a:chOff x="824709" y="4900778"/>
            <a:chExt cx="2995245" cy="1949271"/>
          </a:xfrm>
        </p:grpSpPr>
        <p:pic>
          <p:nvPicPr>
            <p:cNvPr id="31" name="Picture 2" descr="E:\LibDocuments\Work\Presentations\PSIPosterfinal\beammockup.png"/>
            <p:cNvPicPr>
              <a:picLocks noChangeAspect="1" noChangeArrowheads="1"/>
            </p:cNvPicPr>
            <p:nvPr/>
          </p:nvPicPr>
          <p:blipFill>
            <a:blip r:embed="rId17" cstate="print"/>
            <a:srcRect/>
            <a:stretch>
              <a:fillRect/>
            </a:stretch>
          </p:blipFill>
          <p:spPr bwMode="auto">
            <a:xfrm>
              <a:off x="1458543" y="4900778"/>
              <a:ext cx="2214959" cy="1764078"/>
            </a:xfrm>
            <a:prstGeom prst="rect">
              <a:avLst/>
            </a:prstGeom>
            <a:noFill/>
          </p:spPr>
        </p:pic>
        <p:sp>
          <p:nvSpPr>
            <p:cNvPr id="32" name="TextBox 31"/>
            <p:cNvSpPr txBox="1"/>
            <p:nvPr/>
          </p:nvSpPr>
          <p:spPr>
            <a:xfrm>
              <a:off x="1782531" y="5662657"/>
              <a:ext cx="1087889" cy="230832"/>
            </a:xfrm>
            <a:prstGeom prst="rect">
              <a:avLst/>
            </a:prstGeom>
            <a:noFill/>
          </p:spPr>
          <p:txBody>
            <a:bodyPr wrap="square" rtlCol="0">
              <a:spAutoFit/>
            </a:bodyPr>
            <a:lstStyle/>
            <a:p>
              <a:r>
                <a:rPr lang="en-US" sz="900" b="1" dirty="0" smtClean="0"/>
                <a:t>Decay Detector</a:t>
              </a:r>
              <a:endParaRPr lang="en-US" sz="900" b="1" dirty="0"/>
            </a:p>
          </p:txBody>
        </p:sp>
        <p:sp>
          <p:nvSpPr>
            <p:cNvPr id="33" name="TextBox 32"/>
            <p:cNvSpPr txBox="1"/>
            <p:nvPr/>
          </p:nvSpPr>
          <p:spPr>
            <a:xfrm>
              <a:off x="2672893" y="6603828"/>
              <a:ext cx="1147061" cy="246221"/>
            </a:xfrm>
            <a:prstGeom prst="rect">
              <a:avLst/>
            </a:prstGeom>
            <a:noFill/>
          </p:spPr>
          <p:txBody>
            <a:bodyPr wrap="square" rtlCol="0">
              <a:spAutoFit/>
            </a:bodyPr>
            <a:lstStyle/>
            <a:p>
              <a:r>
                <a:rPr lang="en-US" sz="1000" b="1" dirty="0" smtClean="0"/>
                <a:t>Neutron Detector</a:t>
              </a:r>
              <a:endParaRPr lang="en-US" sz="1000" b="1" dirty="0"/>
            </a:p>
          </p:txBody>
        </p:sp>
        <p:sp>
          <p:nvSpPr>
            <p:cNvPr id="34" name="TextBox 33"/>
            <p:cNvSpPr txBox="1"/>
            <p:nvPr/>
          </p:nvSpPr>
          <p:spPr>
            <a:xfrm>
              <a:off x="1734946" y="6209969"/>
              <a:ext cx="1127522" cy="246221"/>
            </a:xfrm>
            <a:prstGeom prst="rect">
              <a:avLst/>
            </a:prstGeom>
            <a:noFill/>
          </p:spPr>
          <p:txBody>
            <a:bodyPr wrap="square" rtlCol="0">
              <a:spAutoFit/>
            </a:bodyPr>
            <a:lstStyle/>
            <a:p>
              <a:r>
                <a:rPr lang="en-US" sz="1000" b="1" dirty="0" err="1" smtClean="0"/>
                <a:t>Fiducial</a:t>
              </a:r>
              <a:r>
                <a:rPr lang="en-US" sz="1000" b="1" dirty="0" smtClean="0"/>
                <a:t> Volume</a:t>
              </a:r>
              <a:endParaRPr lang="en-US" sz="1000" b="1" dirty="0"/>
            </a:p>
          </p:txBody>
        </p:sp>
        <p:sp>
          <p:nvSpPr>
            <p:cNvPr id="35" name="Right Arrow 34"/>
            <p:cNvSpPr/>
            <p:nvPr/>
          </p:nvSpPr>
          <p:spPr>
            <a:xfrm>
              <a:off x="824709" y="6058894"/>
              <a:ext cx="606525" cy="1266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p:cNvSpPr txBox="1"/>
          <p:nvPr/>
        </p:nvSpPr>
        <p:spPr>
          <a:xfrm>
            <a:off x="1160928" y="5763862"/>
            <a:ext cx="960399" cy="246221"/>
          </a:xfrm>
          <a:prstGeom prst="rect">
            <a:avLst/>
          </a:prstGeom>
          <a:noFill/>
        </p:spPr>
        <p:txBody>
          <a:bodyPr wrap="square" rtlCol="0">
            <a:spAutoFit/>
          </a:bodyPr>
          <a:lstStyle/>
          <a:p>
            <a:r>
              <a:rPr lang="en-US" sz="1000" b="1" dirty="0" smtClean="0"/>
              <a:t>Neutron Beam</a:t>
            </a:r>
            <a:endParaRPr lang="en-US" sz="1000" b="1" dirty="0"/>
          </a:p>
        </p:txBody>
      </p:sp>
      <p:sp>
        <p:nvSpPr>
          <p:cNvPr id="43" name="TextBox 42"/>
          <p:cNvSpPr txBox="1"/>
          <p:nvPr/>
        </p:nvSpPr>
        <p:spPr>
          <a:xfrm>
            <a:off x="5136812" y="4615665"/>
            <a:ext cx="3344305" cy="923330"/>
          </a:xfrm>
          <a:prstGeom prst="rect">
            <a:avLst/>
          </a:prstGeom>
          <a:noFill/>
        </p:spPr>
        <p:txBody>
          <a:bodyPr wrap="square" rtlCol="0">
            <a:spAutoFit/>
          </a:bodyPr>
          <a:lstStyle/>
          <a:p>
            <a:r>
              <a:rPr lang="en-US" dirty="0" smtClean="0">
                <a:latin typeface="Times New Roman" pitchFamily="18" charset="0"/>
                <a:cs typeface="Times New Roman" pitchFamily="18" charset="0"/>
              </a:rPr>
              <a:t>Decay rates within a </a:t>
            </a:r>
            <a:r>
              <a:rPr lang="en-US" dirty="0" err="1" smtClean="0">
                <a:latin typeface="Times New Roman" pitchFamily="18" charset="0"/>
                <a:cs typeface="Times New Roman" pitchFamily="18" charset="0"/>
              </a:rPr>
              <a:t>fiducial</a:t>
            </a:r>
            <a:r>
              <a:rPr lang="en-US" dirty="0" smtClean="0">
                <a:latin typeface="Times New Roman" pitchFamily="18" charset="0"/>
                <a:cs typeface="Times New Roman" pitchFamily="18" charset="0"/>
              </a:rPr>
              <a:t> volume are measured for a beam of well known </a:t>
            </a:r>
            <a:r>
              <a:rPr lang="en-US" dirty="0" err="1" smtClean="0">
                <a:latin typeface="Times New Roman" pitchFamily="18" charset="0"/>
                <a:cs typeface="Times New Roman" pitchFamily="18" charset="0"/>
              </a:rPr>
              <a:t>fluence</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graphicFrame>
        <p:nvGraphicFramePr>
          <p:cNvPr id="33804" name="Object 12"/>
          <p:cNvGraphicFramePr>
            <a:graphicFrameLocks noChangeAspect="1"/>
          </p:cNvGraphicFramePr>
          <p:nvPr>
            <p:extLst>
              <p:ext uri="{D42A27DB-BD31-4B8C-83A1-F6EECF244321}">
                <p14:modId xmlns:p14="http://schemas.microsoft.com/office/powerpoint/2010/main" val="1146286252"/>
              </p:ext>
            </p:extLst>
          </p:nvPr>
        </p:nvGraphicFramePr>
        <p:xfrm>
          <a:off x="5843954" y="5763358"/>
          <a:ext cx="1573213" cy="625475"/>
        </p:xfrm>
        <a:graphic>
          <a:graphicData uri="http://schemas.openxmlformats.org/presentationml/2006/ole">
            <mc:AlternateContent xmlns:mc="http://schemas.openxmlformats.org/markup-compatibility/2006">
              <mc:Choice xmlns:v="urn:schemas-microsoft-com:vml" Requires="v">
                <p:oleObj spid="_x0000_s3241" name="Equation" r:id="rId18" imgW="990360" imgH="393480" progId="Equation.3">
                  <p:embed/>
                </p:oleObj>
              </mc:Choice>
              <mc:Fallback>
                <p:oleObj name="Equation" r:id="rId18" imgW="990360" imgH="39348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843954" y="5763358"/>
                        <a:ext cx="1573213" cy="625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789496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930" y="1"/>
            <a:ext cx="8962140" cy="6857998"/>
          </a:xfrm>
          <a:prstGeom prst="rect">
            <a:avLst/>
          </a:prstGeom>
        </p:spPr>
      </p:pic>
    </p:spTree>
    <p:extLst>
      <p:ext uri="{BB962C8B-B14F-4D97-AF65-F5344CB8AC3E}">
        <p14:creationId xmlns:p14="http://schemas.microsoft.com/office/powerpoint/2010/main" val="1186076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50" y="618649"/>
            <a:ext cx="4411980"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12642" name="Rectangle 2"/>
          <p:cNvSpPr>
            <a:spLocks/>
          </p:cNvSpPr>
          <p:nvPr/>
        </p:nvSpPr>
        <p:spPr bwMode="auto">
          <a:xfrm>
            <a:off x="0" y="0"/>
            <a:ext cx="9144000" cy="834390"/>
          </a:xfrm>
          <a:prstGeom prst="rect">
            <a:avLst/>
          </a:prstGeom>
          <a:gradFill rotWithShape="0">
            <a:gsLst>
              <a:gs pos="0">
                <a:srgbClr val="FFFFFF">
                  <a:alpha val="24622"/>
                </a:srgbClr>
              </a:gs>
              <a:gs pos="100000">
                <a:srgbClr val="464658">
                  <a:alpha val="49248"/>
                </a:srgbClr>
              </a:gs>
            </a:gsLst>
            <a:lin ang="5400000" scaled="1"/>
          </a:gradFill>
          <a:ln w="25400">
            <a:solidFill>
              <a:schemeClr val="tx1">
                <a:alpha val="49411"/>
              </a:schemeClr>
            </a:solidFill>
            <a:miter lim="800000"/>
            <a:headEnd/>
            <a:tailEnd/>
          </a:ln>
          <a:effectLst>
            <a:outerShdw blurRad="127000" dist="76199" dir="2700000" algn="ctr" rotWithShape="0">
              <a:schemeClr val="bg2">
                <a:alpha val="75000"/>
              </a:schemeClr>
            </a:outerShdw>
          </a:effectLst>
        </p:spPr>
        <p:txBody>
          <a:bodyPr lIns="0" tIns="0" rIns="0" bIns="0"/>
          <a:lstStyle/>
          <a:p>
            <a:pPr>
              <a:defRPr/>
            </a:pPr>
            <a:endParaRPr lang="en-US">
              <a:solidFill>
                <a:prstClr val="black"/>
              </a:solidFill>
              <a:ea typeface="ヒラギノ角ゴ ProN W3" charset="0"/>
            </a:endParaRPr>
          </a:p>
        </p:txBody>
      </p:sp>
      <p:sp>
        <p:nvSpPr>
          <p:cNvPr id="112643" name="Rectangle 3"/>
          <p:cNvSpPr>
            <a:spLocks/>
          </p:cNvSpPr>
          <p:nvPr/>
        </p:nvSpPr>
        <p:spPr bwMode="auto">
          <a:xfrm>
            <a:off x="0" y="171450"/>
            <a:ext cx="9144000" cy="457200"/>
          </a:xfrm>
          <a:prstGeom prst="rect">
            <a:avLst/>
          </a:prstGeom>
          <a:noFill/>
          <a:ln>
            <a:noFill/>
          </a:ln>
          <a:effectLst>
            <a:outerShdw blurRad="25400" dist="25399" dir="2700000" algn="ctr" rotWithShape="0">
              <a:srgbClr val="FFFFFF">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ctr">
              <a:tabLst>
                <a:tab pos="320040" algn="l"/>
                <a:tab pos="640080" algn="l"/>
                <a:tab pos="960120" algn="l"/>
                <a:tab pos="1280160" algn="l"/>
                <a:tab pos="1600200" algn="l"/>
                <a:tab pos="1920240" algn="l"/>
                <a:tab pos="2240280" algn="l"/>
                <a:tab pos="2560320" algn="l"/>
                <a:tab pos="2880360" algn="l"/>
                <a:tab pos="3200400" algn="l"/>
                <a:tab pos="3520440" algn="l"/>
                <a:tab pos="3840480" algn="l"/>
              </a:tabLst>
              <a:defRPr/>
            </a:pPr>
            <a:r>
              <a:rPr lang="en-US" sz="2500" b="1" dirty="0" smtClean="0">
                <a:solidFill>
                  <a:prstClr val="black"/>
                </a:solidFill>
                <a:latin typeface="Helvetica" charset="0"/>
                <a:ea typeface="ＭＳ Ｐゴシック" charset="0"/>
                <a:cs typeface="Helvetica" charset="0"/>
                <a:sym typeface="Helvetica" charset="0"/>
              </a:rPr>
              <a:t>Neutron Radiometer</a:t>
            </a:r>
            <a:endParaRPr lang="en-US" sz="2500" b="1" dirty="0">
              <a:solidFill>
                <a:prstClr val="black"/>
              </a:solidFill>
              <a:latin typeface="Helvetica" charset="0"/>
              <a:ea typeface="ＭＳ Ｐゴシック" charset="0"/>
              <a:cs typeface="Helvetica" charset="0"/>
              <a:sym typeface="Helvetica" charset="0"/>
            </a:endParaRPr>
          </a:p>
        </p:txBody>
      </p:sp>
      <p:sp>
        <p:nvSpPr>
          <p:cNvPr id="112645" name="Rectangle 5"/>
          <p:cNvSpPr>
            <a:spLocks/>
          </p:cNvSpPr>
          <p:nvPr/>
        </p:nvSpPr>
        <p:spPr bwMode="auto">
          <a:xfrm>
            <a:off x="0" y="6410324"/>
            <a:ext cx="9144000" cy="447675"/>
          </a:xfrm>
          <a:prstGeom prst="rect">
            <a:avLst/>
          </a:prstGeom>
          <a:gradFill rotWithShape="0">
            <a:gsLst>
              <a:gs pos="0">
                <a:srgbClr val="FFFFFF">
                  <a:alpha val="24622"/>
                </a:srgbClr>
              </a:gs>
              <a:gs pos="100000">
                <a:srgbClr val="464658">
                  <a:alpha val="49248"/>
                </a:srgbClr>
              </a:gs>
            </a:gsLst>
            <a:lin ang="5400000" scaled="1"/>
          </a:gradFill>
          <a:ln w="25400">
            <a:solidFill>
              <a:schemeClr val="tx1">
                <a:alpha val="49411"/>
              </a:schemeClr>
            </a:solidFill>
            <a:miter lim="800000"/>
            <a:headEnd/>
            <a:tailEnd/>
          </a:ln>
          <a:effectLst>
            <a:outerShdw blurRad="127000" dist="76199" dir="2700000" algn="ctr" rotWithShape="0">
              <a:schemeClr val="bg2">
                <a:alpha val="75000"/>
              </a:schemeClr>
            </a:outerShdw>
          </a:effectLst>
        </p:spPr>
        <p:txBody>
          <a:bodyPr lIns="0" tIns="0" rIns="0" bIns="0"/>
          <a:lstStyle/>
          <a:p>
            <a:pPr>
              <a:defRPr/>
            </a:pPr>
            <a:endParaRPr lang="en-US">
              <a:solidFill>
                <a:prstClr val="black"/>
              </a:solidFill>
              <a:ea typeface="ヒラギノ角ゴ ProN W3" charset="0"/>
            </a:endParaRPr>
          </a:p>
        </p:txBody>
      </p:sp>
      <p:sp>
        <p:nvSpPr>
          <p:cNvPr id="22534" name="Rectangle 6"/>
          <p:cNvSpPr>
            <a:spLocks/>
          </p:cNvSpPr>
          <p:nvPr/>
        </p:nvSpPr>
        <p:spPr bwMode="auto">
          <a:xfrm>
            <a:off x="160020" y="6480810"/>
            <a:ext cx="442341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tabLst>
                <a:tab pos="320040" algn="l"/>
                <a:tab pos="640080" algn="l"/>
                <a:tab pos="960120" algn="l"/>
                <a:tab pos="1280160" algn="l"/>
                <a:tab pos="1600200" algn="l"/>
                <a:tab pos="1920240" algn="l"/>
                <a:tab pos="2240280" algn="l"/>
                <a:tab pos="2560320" algn="l"/>
                <a:tab pos="2880360" algn="l"/>
                <a:tab pos="3200400" algn="l"/>
                <a:tab pos="3520440" algn="l"/>
                <a:tab pos="3840480" algn="l"/>
                <a:tab pos="6800850" algn="l"/>
              </a:tabLst>
            </a:pPr>
            <a:r>
              <a:rPr lang="en-US" sz="1400">
                <a:solidFill>
                  <a:prstClr val="black"/>
                </a:solidFill>
                <a:latin typeface="Times" charset="0"/>
                <a:ea typeface="MS PGothic" pitchFamily="34" charset="-128"/>
                <a:sym typeface="Times" charset="0"/>
              </a:rPr>
              <a:t>R.G.H. Robertson and P.E. Koehler,</a:t>
            </a:r>
            <a:r>
              <a:rPr lang="en-US" sz="1400" i="1">
                <a:solidFill>
                  <a:prstClr val="black"/>
                </a:solidFill>
                <a:latin typeface="Times" charset="0"/>
                <a:ea typeface="MS PGothic" pitchFamily="34" charset="-128"/>
                <a:sym typeface="Times" charset="0"/>
              </a:rPr>
              <a:t> NIM A </a:t>
            </a:r>
            <a:r>
              <a:rPr lang="en-US" sz="1400" b="1">
                <a:solidFill>
                  <a:prstClr val="black"/>
                </a:solidFill>
                <a:latin typeface="Times" charset="0"/>
                <a:ea typeface="MS PGothic" pitchFamily="34" charset="-128"/>
                <a:sym typeface="Times" charset="0"/>
              </a:rPr>
              <a:t>37</a:t>
            </a:r>
            <a:r>
              <a:rPr lang="en-US" sz="1400">
                <a:solidFill>
                  <a:prstClr val="black"/>
                </a:solidFill>
                <a:latin typeface="Times" charset="0"/>
                <a:ea typeface="MS PGothic" pitchFamily="34" charset="-128"/>
                <a:sym typeface="Times" charset="0"/>
              </a:rPr>
              <a:t>, 251 (1986)</a:t>
            </a:r>
          </a:p>
        </p:txBody>
      </p:sp>
      <p:pic>
        <p:nvPicPr>
          <p:cNvPr id="2253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4902" y="1600200"/>
            <a:ext cx="4011930" cy="1665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2536" name="Rectangle 8"/>
          <p:cNvSpPr>
            <a:spLocks/>
          </p:cNvSpPr>
          <p:nvPr/>
        </p:nvSpPr>
        <p:spPr bwMode="auto">
          <a:xfrm>
            <a:off x="5052060" y="6480810"/>
            <a:ext cx="41719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tabLst>
                <a:tab pos="320040" algn="l"/>
                <a:tab pos="640080" algn="l"/>
                <a:tab pos="960120" algn="l"/>
                <a:tab pos="1280160" algn="l"/>
                <a:tab pos="1600200" algn="l"/>
                <a:tab pos="1920240" algn="l"/>
                <a:tab pos="2240280" algn="l"/>
                <a:tab pos="2560320" algn="l"/>
                <a:tab pos="2880360" algn="l"/>
                <a:tab pos="3200400" algn="l"/>
                <a:tab pos="3520440" algn="l"/>
                <a:tab pos="3840480" algn="l"/>
                <a:tab pos="6800850" algn="l"/>
              </a:tabLst>
            </a:pPr>
            <a:r>
              <a:rPr lang="en-US" sz="1400">
                <a:solidFill>
                  <a:prstClr val="black"/>
                </a:solidFill>
                <a:latin typeface="Times" charset="0"/>
                <a:ea typeface="MS PGothic" pitchFamily="34" charset="-128"/>
                <a:sym typeface="Times" charset="0"/>
              </a:rPr>
              <a:t>Z. Chowdhuri et al.,</a:t>
            </a:r>
            <a:r>
              <a:rPr lang="en-US" sz="1400" i="1">
                <a:solidFill>
                  <a:prstClr val="black"/>
                </a:solidFill>
                <a:latin typeface="Times" charset="0"/>
                <a:ea typeface="MS PGothic" pitchFamily="34" charset="-128"/>
                <a:sym typeface="Times" charset="0"/>
              </a:rPr>
              <a:t> Rev. Sci. Instrum. </a:t>
            </a:r>
            <a:r>
              <a:rPr lang="en-US" sz="1400" b="1">
                <a:solidFill>
                  <a:prstClr val="black"/>
                </a:solidFill>
                <a:latin typeface="Times" charset="0"/>
                <a:ea typeface="MS PGothic" pitchFamily="34" charset="-128"/>
                <a:sym typeface="Times" charset="0"/>
              </a:rPr>
              <a:t>74</a:t>
            </a:r>
            <a:r>
              <a:rPr lang="en-US" sz="1400">
                <a:solidFill>
                  <a:prstClr val="black"/>
                </a:solidFill>
                <a:latin typeface="Times" charset="0"/>
                <a:ea typeface="MS PGothic" pitchFamily="34" charset="-128"/>
                <a:sym typeface="Times" charset="0"/>
              </a:rPr>
              <a:t>, 4280 (2003)</a:t>
            </a:r>
          </a:p>
        </p:txBody>
      </p:sp>
      <p:sp>
        <p:nvSpPr>
          <p:cNvPr id="22537" name="Rectangle 9"/>
          <p:cNvSpPr>
            <a:spLocks/>
          </p:cNvSpPr>
          <p:nvPr/>
        </p:nvSpPr>
        <p:spPr bwMode="auto">
          <a:xfrm>
            <a:off x="5301615" y="3438525"/>
            <a:ext cx="361378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r>
              <a:rPr lang="en-US" sz="1600" dirty="0">
                <a:solidFill>
                  <a:prstClr val="black"/>
                </a:solidFill>
                <a:latin typeface="Helvetica" charset="0"/>
                <a:ea typeface="MS PGothic" pitchFamily="34" charset="-128"/>
                <a:sym typeface="Helvetica" charset="0"/>
              </a:rPr>
              <a:t>• Measurement in 2002 using </a:t>
            </a:r>
            <a:r>
              <a:rPr lang="en-US" sz="1600" dirty="0" err="1">
                <a:solidFill>
                  <a:prstClr val="black"/>
                </a:solidFill>
                <a:latin typeface="Helvetica" charset="0"/>
                <a:ea typeface="MS PGothic" pitchFamily="34" charset="-128"/>
                <a:sym typeface="Helvetica" charset="0"/>
              </a:rPr>
              <a:t>LiMg</a:t>
            </a:r>
            <a:r>
              <a:rPr lang="en-US" sz="1600" dirty="0">
                <a:solidFill>
                  <a:prstClr val="black"/>
                </a:solidFill>
                <a:latin typeface="Helvetica" charset="0"/>
                <a:ea typeface="MS PGothic" pitchFamily="34" charset="-128"/>
                <a:sym typeface="Helvetica" charset="0"/>
              </a:rPr>
              <a:t> target but concern about solid state effects.</a:t>
            </a:r>
          </a:p>
          <a:p>
            <a:endParaRPr lang="en-US" sz="1600" dirty="0">
              <a:solidFill>
                <a:prstClr val="black"/>
              </a:solidFill>
              <a:latin typeface="Helvetica" charset="0"/>
              <a:ea typeface="MS PGothic" pitchFamily="34" charset="-128"/>
              <a:sym typeface="Helvetica" charset="0"/>
            </a:endParaRPr>
          </a:p>
          <a:p>
            <a:r>
              <a:rPr lang="en-US" sz="1600" dirty="0">
                <a:solidFill>
                  <a:prstClr val="black"/>
                </a:solidFill>
                <a:latin typeface="Helvetica" charset="0"/>
                <a:ea typeface="MS PGothic" pitchFamily="34" charset="-128"/>
                <a:sym typeface="Helvetica" charset="0"/>
              </a:rPr>
              <a:t>• Measurement in 2004 with LHe-3 target but  limited around 2%.</a:t>
            </a:r>
          </a:p>
          <a:p>
            <a:endParaRPr lang="en-US" sz="1600" dirty="0">
              <a:solidFill>
                <a:prstClr val="black"/>
              </a:solidFill>
              <a:latin typeface="Helvetica" charset="0"/>
              <a:ea typeface="MS PGothic" pitchFamily="34" charset="-128"/>
              <a:sym typeface="Helvetica" charset="0"/>
            </a:endParaRPr>
          </a:p>
          <a:p>
            <a:r>
              <a:rPr lang="en-US" sz="1600" dirty="0">
                <a:solidFill>
                  <a:prstClr val="black"/>
                </a:solidFill>
                <a:latin typeface="Helvetica" charset="0"/>
                <a:ea typeface="MS PGothic" pitchFamily="34" charset="-128"/>
                <a:sym typeface="Helvetica" charset="0"/>
              </a:rPr>
              <a:t>• Investigation into an improved measurement using LHe-3 (T. </a:t>
            </a:r>
            <a:r>
              <a:rPr lang="en-US" sz="1600" dirty="0" err="1">
                <a:solidFill>
                  <a:prstClr val="black"/>
                </a:solidFill>
                <a:latin typeface="Helvetica" charset="0"/>
                <a:ea typeface="MS PGothic" pitchFamily="34" charset="-128"/>
                <a:sym typeface="Helvetica" charset="0"/>
              </a:rPr>
              <a:t>Chupp</a:t>
            </a:r>
            <a:r>
              <a:rPr lang="en-US" sz="1600" dirty="0">
                <a:solidFill>
                  <a:prstClr val="black"/>
                </a:solidFill>
                <a:latin typeface="Helvetica" charset="0"/>
                <a:ea typeface="MS PGothic" pitchFamily="34" charset="-128"/>
                <a:sym typeface="Helvetica" charset="0"/>
              </a:rPr>
              <a:t>, M. Snow)</a:t>
            </a:r>
          </a:p>
        </p:txBody>
      </p:sp>
      <p:sp>
        <p:nvSpPr>
          <p:cNvPr id="22538" name="Rectangle 10"/>
          <p:cNvSpPr>
            <a:spLocks/>
          </p:cNvSpPr>
          <p:nvPr/>
        </p:nvSpPr>
        <p:spPr bwMode="auto">
          <a:xfrm>
            <a:off x="1975485" y="5704656"/>
            <a:ext cx="83997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1100" i="1" dirty="0">
                <a:solidFill>
                  <a:prstClr val="black"/>
                </a:solidFill>
                <a:latin typeface="Helvetica" charset="0"/>
                <a:ea typeface="MS PGothic" pitchFamily="34" charset="-128"/>
                <a:sym typeface="Helvetica" charset="0"/>
              </a:rPr>
              <a:t>Z. </a:t>
            </a:r>
            <a:r>
              <a:rPr lang="en-US" sz="1100" i="1" dirty="0" err="1">
                <a:solidFill>
                  <a:prstClr val="black"/>
                </a:solidFill>
                <a:latin typeface="Helvetica" charset="0"/>
                <a:ea typeface="MS PGothic" pitchFamily="34" charset="-128"/>
                <a:sym typeface="Helvetica" charset="0"/>
              </a:rPr>
              <a:t>Chowdhuri</a:t>
            </a:r>
            <a:endParaRPr lang="en-US" sz="1100" i="1" dirty="0">
              <a:solidFill>
                <a:prstClr val="black"/>
              </a:solidFill>
              <a:latin typeface="Helvetica" charset="0"/>
              <a:ea typeface="MS PGothic" pitchFamily="34" charset="-128"/>
              <a:sym typeface="Helvetica" charset="0"/>
            </a:endParaRPr>
          </a:p>
        </p:txBody>
      </p:sp>
    </p:spTree>
    <p:extLst>
      <p:ext uri="{BB962C8B-B14F-4D97-AF65-F5344CB8AC3E}">
        <p14:creationId xmlns:p14="http://schemas.microsoft.com/office/powerpoint/2010/main" val="2660229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141667"/>
            <a:ext cx="9144000" cy="8242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300335"/>
            <a:ext cx="9144000" cy="461665"/>
          </a:xfrm>
          <a:prstGeom prst="rect">
            <a:avLst/>
          </a:prstGeom>
          <a:noFill/>
        </p:spPr>
        <p:txBody>
          <a:bodyPr wrap="square" rtlCol="0">
            <a:spAutoFit/>
          </a:bodyPr>
          <a:lstStyle/>
          <a:p>
            <a:pPr algn="ctr"/>
            <a:r>
              <a:rPr lang="en-US" sz="2400" dirty="0" smtClean="0">
                <a:latin typeface="Gill Sans"/>
              </a:rPr>
              <a:t>Beam Halo</a:t>
            </a:r>
            <a:endParaRPr lang="en-US" sz="2400" dirty="0">
              <a:latin typeface="Gill Sans"/>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6432" y="2258371"/>
            <a:ext cx="2339340" cy="1829395"/>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699" y="1422227"/>
            <a:ext cx="2923123" cy="2699016"/>
          </a:xfrm>
          <a:prstGeom prst="rect">
            <a:avLst/>
          </a:prstGeom>
        </p:spPr>
      </p:pic>
      <p:sp>
        <p:nvSpPr>
          <p:cNvPr id="15" name="TextBox 14"/>
          <p:cNvSpPr txBox="1"/>
          <p:nvPr/>
        </p:nvSpPr>
        <p:spPr>
          <a:xfrm>
            <a:off x="255650" y="4466066"/>
            <a:ext cx="2640240" cy="2031325"/>
          </a:xfrm>
          <a:prstGeom prst="rect">
            <a:avLst/>
          </a:prstGeom>
          <a:noFill/>
        </p:spPr>
        <p:txBody>
          <a:bodyPr wrap="square" rtlCol="0">
            <a:spAutoFit/>
          </a:bodyPr>
          <a:lstStyle/>
          <a:p>
            <a:r>
              <a:rPr lang="en-US" dirty="0" smtClean="0">
                <a:latin typeface="Gill Sans"/>
                <a:cs typeface="Times New Roman" panose="02020603050405020304" pitchFamily="18" charset="0"/>
              </a:rPr>
              <a:t>Dysprosium imaging techniques were used to measure the neutron beam profile. 10</a:t>
            </a:r>
            <a:r>
              <a:rPr lang="en-US" baseline="30000" dirty="0" smtClean="0">
                <a:latin typeface="Gill Sans"/>
                <a:cs typeface="Times New Roman" panose="02020603050405020304" pitchFamily="18" charset="0"/>
              </a:rPr>
              <a:t>-3</a:t>
            </a:r>
            <a:r>
              <a:rPr lang="en-US" dirty="0" smtClean="0">
                <a:latin typeface="Gill Sans"/>
                <a:cs typeface="Times New Roman" panose="02020603050405020304" pitchFamily="18" charset="0"/>
              </a:rPr>
              <a:t> beam fraction were found outside the active detector radius.</a:t>
            </a:r>
            <a:endParaRPr lang="en-US" dirty="0">
              <a:latin typeface="Gill Sans"/>
              <a:cs typeface="Times New Roman" panose="02020603050405020304" pitchFamily="18" charset="0"/>
            </a:endParaRPr>
          </a:p>
        </p:txBody>
      </p:sp>
      <p:sp>
        <p:nvSpPr>
          <p:cNvPr id="16" name="TextBox 15"/>
          <p:cNvSpPr txBox="1"/>
          <p:nvPr/>
        </p:nvSpPr>
        <p:spPr>
          <a:xfrm>
            <a:off x="5879507" y="1100252"/>
            <a:ext cx="2988268" cy="2585323"/>
          </a:xfrm>
          <a:prstGeom prst="rect">
            <a:avLst/>
          </a:prstGeom>
          <a:noFill/>
        </p:spPr>
        <p:txBody>
          <a:bodyPr wrap="square" rtlCol="0">
            <a:spAutoFit/>
          </a:bodyPr>
          <a:lstStyle/>
          <a:p>
            <a:r>
              <a:rPr lang="en-US" dirty="0" smtClean="0">
                <a:latin typeface="Gill Sans"/>
                <a:cs typeface="Times New Roman" panose="02020603050405020304" pitchFamily="18" charset="0"/>
              </a:rPr>
              <a:t>We are re-examining the imaging process. We suspect the halo might have been over estimated. If not, we will be using larger detectors. Either way the uncertainty in halo loss for this run will be around 0.1s  instead of 1s. </a:t>
            </a:r>
            <a:endParaRPr lang="en-US" dirty="0">
              <a:latin typeface="Gill Sans"/>
              <a:cs typeface="Times New Roman" panose="02020603050405020304" pitchFamily="18"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2854" y="3930601"/>
            <a:ext cx="3431143" cy="1845891"/>
          </a:xfrm>
          <a:prstGeom prst="rect">
            <a:avLst/>
          </a:prstGeom>
        </p:spPr>
      </p:pic>
      <p:sp>
        <p:nvSpPr>
          <p:cNvPr id="3" name="TextBox 2"/>
          <p:cNvSpPr txBox="1"/>
          <p:nvPr/>
        </p:nvSpPr>
        <p:spPr>
          <a:xfrm>
            <a:off x="5734228" y="5776492"/>
            <a:ext cx="3238856" cy="523220"/>
          </a:xfrm>
          <a:prstGeom prst="rect">
            <a:avLst/>
          </a:prstGeom>
          <a:noFill/>
        </p:spPr>
        <p:txBody>
          <a:bodyPr wrap="square" rtlCol="0">
            <a:spAutoFit/>
          </a:bodyPr>
          <a:lstStyle/>
          <a:p>
            <a:r>
              <a:rPr lang="en-US" sz="1400" dirty="0" smtClean="0">
                <a:latin typeface="Gill Sans"/>
                <a:cs typeface="Times New Roman" panose="02020603050405020304" pitchFamily="18" charset="0"/>
              </a:rPr>
              <a:t>Precision machined Cadmium mask for </a:t>
            </a:r>
            <a:r>
              <a:rPr lang="en-US" sz="1400" dirty="0" err="1" smtClean="0">
                <a:latin typeface="Gill Sans"/>
                <a:cs typeface="Times New Roman" panose="02020603050405020304" pitchFamily="18" charset="0"/>
              </a:rPr>
              <a:t>Dy</a:t>
            </a:r>
            <a:r>
              <a:rPr lang="en-US" sz="1400" dirty="0" smtClean="0">
                <a:latin typeface="Gill Sans"/>
                <a:cs typeface="Times New Roman" panose="02020603050405020304" pitchFamily="18" charset="0"/>
              </a:rPr>
              <a:t> foil in collimator mount.</a:t>
            </a:r>
            <a:endParaRPr lang="en-US" sz="1400" dirty="0">
              <a:latin typeface="Gill Sans"/>
              <a:cs typeface="Times New Roman" panose="02020603050405020304" pitchFamily="18" charset="0"/>
            </a:endParaRPr>
          </a:p>
        </p:txBody>
      </p:sp>
      <p:sp>
        <p:nvSpPr>
          <p:cNvPr id="10" name="TextBox 9"/>
          <p:cNvSpPr txBox="1"/>
          <p:nvPr/>
        </p:nvSpPr>
        <p:spPr>
          <a:xfrm>
            <a:off x="218941" y="4139038"/>
            <a:ext cx="2975020" cy="246221"/>
          </a:xfrm>
          <a:prstGeom prst="rect">
            <a:avLst/>
          </a:prstGeom>
          <a:noFill/>
        </p:spPr>
        <p:txBody>
          <a:bodyPr wrap="square" rtlCol="0">
            <a:spAutoFit/>
          </a:bodyPr>
          <a:lstStyle/>
          <a:p>
            <a:r>
              <a:rPr lang="en-US" sz="1000" dirty="0" err="1" smtClean="0"/>
              <a:t>Nico</a:t>
            </a:r>
            <a:r>
              <a:rPr lang="en-US" sz="1000" dirty="0" smtClean="0"/>
              <a:t> et al Phys Rev  C 71 055502 (2005)</a:t>
            </a:r>
          </a:p>
        </p:txBody>
      </p:sp>
      <p:sp>
        <p:nvSpPr>
          <p:cNvPr id="12" name="TextBox 11"/>
          <p:cNvSpPr txBox="1"/>
          <p:nvPr/>
        </p:nvSpPr>
        <p:spPr>
          <a:xfrm>
            <a:off x="3258355" y="1519707"/>
            <a:ext cx="2150772" cy="738664"/>
          </a:xfrm>
          <a:prstGeom prst="rect">
            <a:avLst/>
          </a:prstGeom>
          <a:noFill/>
        </p:spPr>
        <p:txBody>
          <a:bodyPr wrap="square" rtlCol="0">
            <a:spAutoFit/>
          </a:bodyPr>
          <a:lstStyle/>
          <a:p>
            <a:r>
              <a:rPr lang="en-US" sz="1400" dirty="0" smtClean="0">
                <a:latin typeface="Gill Sans"/>
                <a:cs typeface="Times New Roman" panose="02020603050405020304" pitchFamily="18" charset="0"/>
              </a:rPr>
              <a:t>Images were taken using </a:t>
            </a:r>
            <a:r>
              <a:rPr lang="en-US" sz="1400" dirty="0" err="1" smtClean="0">
                <a:latin typeface="Gill Sans"/>
                <a:cs typeface="Times New Roman" panose="02020603050405020304" pitchFamily="18" charset="0"/>
              </a:rPr>
              <a:t>Cd</a:t>
            </a:r>
            <a:r>
              <a:rPr lang="en-US" sz="1400" dirty="0" smtClean="0">
                <a:latin typeface="Gill Sans"/>
                <a:cs typeface="Times New Roman" panose="02020603050405020304" pitchFamily="18" charset="0"/>
              </a:rPr>
              <a:t> masks to obtain sharp edges</a:t>
            </a:r>
            <a:endParaRPr lang="en-US" sz="1400" dirty="0">
              <a:latin typeface="Gill Sans"/>
              <a:cs typeface="Times New Roman" panose="02020603050405020304" pitchFamily="18" charset="0"/>
            </a:endParaRPr>
          </a:p>
        </p:txBody>
      </p:sp>
      <p:sp>
        <p:nvSpPr>
          <p:cNvPr id="14" name="TextBox 13"/>
          <p:cNvSpPr txBox="1"/>
          <p:nvPr/>
        </p:nvSpPr>
        <p:spPr>
          <a:xfrm>
            <a:off x="3567449" y="1120463"/>
            <a:ext cx="1425390" cy="400110"/>
          </a:xfrm>
          <a:prstGeom prst="rect">
            <a:avLst/>
          </a:prstGeom>
          <a:noFill/>
        </p:spPr>
        <p:txBody>
          <a:bodyPr wrap="none" rtlCol="0">
            <a:spAutoFit/>
          </a:bodyPr>
          <a:lstStyle/>
          <a:p>
            <a:r>
              <a:rPr lang="en-US" sz="2000" dirty="0" smtClean="0">
                <a:latin typeface="Gill Sans"/>
              </a:rPr>
              <a:t>“Blooming”</a:t>
            </a:r>
            <a:endParaRPr lang="en-US" sz="2000" dirty="0">
              <a:latin typeface="Gill Sans"/>
            </a:endParaRP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95890" y="4588844"/>
            <a:ext cx="2740423" cy="1785767"/>
          </a:xfrm>
          <a:prstGeom prst="rect">
            <a:avLst/>
          </a:prstGeom>
        </p:spPr>
      </p:pic>
    </p:spTree>
    <p:extLst>
      <p:ext uri="{BB962C8B-B14F-4D97-AF65-F5344CB8AC3E}">
        <p14:creationId xmlns:p14="http://schemas.microsoft.com/office/powerpoint/2010/main" val="24536750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141667"/>
            <a:ext cx="9144000" cy="8242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300335"/>
            <a:ext cx="9144000" cy="461665"/>
          </a:xfrm>
          <a:prstGeom prst="rect">
            <a:avLst/>
          </a:prstGeom>
          <a:noFill/>
        </p:spPr>
        <p:txBody>
          <a:bodyPr wrap="square" rtlCol="0">
            <a:spAutoFit/>
          </a:bodyPr>
          <a:lstStyle/>
          <a:p>
            <a:pPr algn="ctr"/>
            <a:r>
              <a:rPr lang="en-US" sz="2400" dirty="0" smtClean="0">
                <a:latin typeface="Gill Sans"/>
              </a:rPr>
              <a:t>Trap Non-Linearity</a:t>
            </a:r>
            <a:endParaRPr lang="en-US" sz="2400" dirty="0">
              <a:latin typeface="Gill Sans"/>
            </a:endParaRPr>
          </a:p>
        </p:txBody>
      </p:sp>
      <p:grpSp>
        <p:nvGrpSpPr>
          <p:cNvPr id="3" name="Group 2"/>
          <p:cNvGrpSpPr/>
          <p:nvPr/>
        </p:nvGrpSpPr>
        <p:grpSpPr>
          <a:xfrm>
            <a:off x="213082" y="1362076"/>
            <a:ext cx="3958573" cy="5212134"/>
            <a:chOff x="634525" y="1513105"/>
            <a:chExt cx="3447873" cy="4746779"/>
          </a:xfrm>
        </p:grpSpPr>
        <p:pic>
          <p:nvPicPr>
            <p:cNvPr id="5124" name="Picture 4" descr="\\elwood.nist.gov\682\users\jrm3\My Documents\Presentations\DNPPresentation2013\HorizontalCrossCoi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525" y="3673979"/>
              <a:ext cx="3447873" cy="258590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elwood.nist.gov\682\users\jrm3\My Documents\Presentations\DNPPresentation2013\OxfordPlo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985" y="1513105"/>
              <a:ext cx="3031619" cy="24258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2603" y="4608429"/>
              <a:ext cx="1918425" cy="690523"/>
            </a:xfrm>
            <a:prstGeom prst="rect">
              <a:avLst/>
            </a:prstGeom>
          </p:spPr>
        </p:pic>
        <p:cxnSp>
          <p:nvCxnSpPr>
            <p:cNvPr id="7" name="Straight Connector 6"/>
            <p:cNvCxnSpPr/>
            <p:nvPr/>
          </p:nvCxnSpPr>
          <p:spPr>
            <a:xfrm flipV="1">
              <a:off x="1632247" y="2170632"/>
              <a:ext cx="0" cy="27962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436204" y="2170631"/>
              <a:ext cx="0" cy="27962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75097" y="2123559"/>
              <a:ext cx="934871" cy="261610"/>
            </a:xfrm>
            <a:prstGeom prst="rect">
              <a:avLst/>
            </a:prstGeom>
            <a:noFill/>
          </p:spPr>
          <p:txBody>
            <a:bodyPr wrap="none" rtlCol="0">
              <a:spAutoFit/>
            </a:bodyPr>
            <a:lstStyle/>
            <a:p>
              <a:r>
                <a:rPr lang="en-US" sz="1100" dirty="0" smtClean="0"/>
                <a:t>Trap Position</a:t>
              </a:r>
              <a:endParaRPr lang="en-US" sz="1100" dirty="0"/>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27857" y="4690576"/>
              <a:ext cx="301753" cy="222505"/>
            </a:xfrm>
            <a:prstGeom prst="rect">
              <a:avLst/>
            </a:prstGeom>
          </p:spPr>
        </p:pic>
      </p:grpSp>
      <p:graphicFrame>
        <p:nvGraphicFramePr>
          <p:cNvPr id="14" name="Object 13"/>
          <p:cNvGraphicFramePr>
            <a:graphicFrameLocks noChangeAspect="1"/>
          </p:cNvGraphicFramePr>
          <p:nvPr>
            <p:extLst>
              <p:ext uri="{D42A27DB-BD31-4B8C-83A1-F6EECF244321}">
                <p14:modId xmlns:p14="http://schemas.microsoft.com/office/powerpoint/2010/main" val="3517425425"/>
              </p:ext>
            </p:extLst>
          </p:nvPr>
        </p:nvGraphicFramePr>
        <p:xfrm>
          <a:off x="5016992" y="1645858"/>
          <a:ext cx="2581275" cy="752475"/>
        </p:xfrm>
        <a:graphic>
          <a:graphicData uri="http://schemas.openxmlformats.org/presentationml/2006/ole">
            <mc:AlternateContent xmlns:mc="http://schemas.openxmlformats.org/markup-compatibility/2006">
              <mc:Choice xmlns:v="urn:schemas-microsoft-com:vml" Requires="v">
                <p:oleObj spid="_x0000_s7209" name="Equation" r:id="rId7" imgW="1651000" imgH="482600" progId="Equation.3">
                  <p:embed/>
                </p:oleObj>
              </mc:Choice>
              <mc:Fallback>
                <p:oleObj name="Equation" r:id="rId7" imgW="1651000" imgH="482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16992" y="1645858"/>
                        <a:ext cx="2581275" cy="75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4563146" y="2667000"/>
            <a:ext cx="3733800" cy="861774"/>
          </a:xfrm>
          <a:prstGeom prst="rect">
            <a:avLst/>
          </a:prstGeom>
          <a:noFill/>
        </p:spPr>
        <p:txBody>
          <a:bodyPr wrap="square" rtlCol="0">
            <a:spAutoFit/>
          </a:bodyPr>
          <a:lstStyle/>
          <a:p>
            <a:r>
              <a:rPr lang="en-US" sz="1400" i="1" dirty="0" smtClean="0">
                <a:latin typeface="Times New Roman" panose="02020603050405020304" pitchFamily="18" charset="0"/>
                <a:cs typeface="Times New Roman" panose="02020603050405020304" pitchFamily="18" charset="0"/>
              </a:rPr>
              <a:t>L</a:t>
            </a:r>
            <a:r>
              <a:rPr lang="en-US" sz="1400" i="1" baseline="-25000" dirty="0" smtClean="0">
                <a:latin typeface="Times New Roman" panose="02020603050405020304" pitchFamily="18" charset="0"/>
                <a:cs typeface="Times New Roman" panose="02020603050405020304" pitchFamily="18" charset="0"/>
              </a:rPr>
              <a:t>end</a:t>
            </a:r>
            <a:r>
              <a:rPr lang="en-US" sz="1200" i="1" dirty="0" smtClean="0">
                <a:latin typeface="Times New Roman" panose="02020603050405020304" pitchFamily="18" charset="0"/>
                <a:cs typeface="Times New Roman" panose="02020603050405020304" pitchFamily="18" charset="0"/>
              </a:rPr>
              <a:t> </a:t>
            </a:r>
            <a:r>
              <a:rPr lang="en-US" sz="1200" dirty="0" smtClean="0">
                <a:latin typeface="Gill Sans"/>
                <a:cs typeface="Times New Roman" panose="02020603050405020304" pitchFamily="18" charset="0"/>
              </a:rPr>
              <a:t>varies with the trap length due to difference in the electrostatic potential at different radial positions and with the changing magnetic fields near the trap ends. </a:t>
            </a:r>
            <a:endParaRPr lang="en-US" sz="1200" i="1" dirty="0">
              <a:latin typeface="Gill Sans"/>
              <a:cs typeface="Times New Roman" panose="02020603050405020304" pitchFamily="18" charset="0"/>
            </a:endParaRPr>
          </a:p>
        </p:txBody>
      </p:sp>
      <p:sp>
        <p:nvSpPr>
          <p:cNvPr id="16" name="TextBox 15"/>
          <p:cNvSpPr txBox="1"/>
          <p:nvPr/>
        </p:nvSpPr>
        <p:spPr>
          <a:xfrm>
            <a:off x="4306998" y="3635304"/>
            <a:ext cx="4437757" cy="830997"/>
          </a:xfrm>
          <a:prstGeom prst="rect">
            <a:avLst/>
          </a:prstGeom>
          <a:noFill/>
        </p:spPr>
        <p:txBody>
          <a:bodyPr wrap="square" rtlCol="0">
            <a:spAutoFit/>
          </a:bodyPr>
          <a:lstStyle/>
          <a:p>
            <a:r>
              <a:rPr lang="en-US" sz="1600" dirty="0" smtClean="0">
                <a:latin typeface="Gill Sans"/>
                <a:cs typeface="Times New Roman" panose="02020603050405020304" pitchFamily="18" charset="0"/>
              </a:rPr>
              <a:t>Previously uncertainty dominated by the variation in the magnetic field for the longest trap length :</a:t>
            </a:r>
            <a:endParaRPr lang="en-US" sz="1600" dirty="0">
              <a:latin typeface="Gill Sans"/>
              <a:cs typeface="Times New Roman" panose="02020603050405020304" pitchFamily="18" charset="0"/>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2306771933"/>
              </p:ext>
            </p:extLst>
          </p:nvPr>
        </p:nvGraphicFramePr>
        <p:xfrm>
          <a:off x="5648636" y="4158113"/>
          <a:ext cx="1096315" cy="364414"/>
        </p:xfrm>
        <a:graphic>
          <a:graphicData uri="http://schemas.openxmlformats.org/presentationml/2006/ole">
            <mc:AlternateContent xmlns:mc="http://schemas.openxmlformats.org/markup-compatibility/2006">
              <mc:Choice xmlns:v="urn:schemas-microsoft-com:vml" Requires="v">
                <p:oleObj spid="_x0000_s7210" name="Equation" r:id="rId9" imgW="723586" imgH="241195" progId="Equation.3">
                  <p:embed/>
                </p:oleObj>
              </mc:Choice>
              <mc:Fallback>
                <p:oleObj name="Equation" r:id="rId9" imgW="723586" imgH="241195"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48636" y="4158113"/>
                        <a:ext cx="1096315" cy="3644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a:off x="4296936" y="4629158"/>
            <a:ext cx="4642867" cy="830997"/>
          </a:xfrm>
          <a:prstGeom prst="rect">
            <a:avLst/>
          </a:prstGeom>
          <a:noFill/>
        </p:spPr>
        <p:txBody>
          <a:bodyPr wrap="square" rtlCol="0">
            <a:spAutoFit/>
          </a:bodyPr>
          <a:lstStyle/>
          <a:p>
            <a:r>
              <a:rPr lang="en-US" sz="1600" dirty="0" smtClean="0">
                <a:latin typeface="Gill Sans"/>
                <a:cs typeface="Times New Roman" panose="02020603050405020304" pitchFamily="18" charset="0"/>
              </a:rPr>
              <a:t>Running with smaller trap lengths will eliminate the largest contribution to this systematic uncertainty, giving : </a:t>
            </a:r>
            <a:endParaRPr lang="en-US" sz="1600" dirty="0">
              <a:latin typeface="Gill Sans"/>
              <a:cs typeface="Times New Roman" panose="02020603050405020304" pitchFamily="18"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1133457625"/>
              </p:ext>
            </p:extLst>
          </p:nvPr>
        </p:nvGraphicFramePr>
        <p:xfrm>
          <a:off x="6276303" y="5200860"/>
          <a:ext cx="1051596" cy="348584"/>
        </p:xfrm>
        <a:graphic>
          <a:graphicData uri="http://schemas.openxmlformats.org/presentationml/2006/ole">
            <mc:AlternateContent xmlns:mc="http://schemas.openxmlformats.org/markup-compatibility/2006">
              <mc:Choice xmlns:v="urn:schemas-microsoft-com:vml" Requires="v">
                <p:oleObj spid="_x0000_s7211" name="Equation" r:id="rId11" imgW="723586" imgH="241195" progId="Equation.3">
                  <p:embed/>
                </p:oleObj>
              </mc:Choice>
              <mc:Fallback>
                <p:oleObj name="Equation" r:id="rId11" imgW="723586" imgH="241195"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76303" y="5200860"/>
                        <a:ext cx="1051596" cy="3485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05804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“Delta-doped” detectors</a:t>
            </a:r>
            <a:endParaRPr lang="en-US" dirty="0"/>
          </a:p>
        </p:txBody>
      </p:sp>
      <p:pic>
        <p:nvPicPr>
          <p:cNvPr id="3" name="Picture 2" descr="\\elwood.nist.gov\682\users\jrm3\My Documents\My Pictures\UCLADetector\P102017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1447800"/>
            <a:ext cx="3386923" cy="26413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elwood.nist.gov\682\users\jrm3\My Documents\My Pictures\UCLADetector\P1020181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1061" y="4419600"/>
            <a:ext cx="3352800" cy="21333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72" y="2209800"/>
            <a:ext cx="4998027" cy="3388493"/>
          </a:xfrm>
          <a:prstGeom prst="rect">
            <a:avLst/>
          </a:prstGeom>
        </p:spPr>
      </p:pic>
    </p:spTree>
    <p:extLst>
      <p:ext uri="{BB962C8B-B14F-4D97-AF65-F5344CB8AC3E}">
        <p14:creationId xmlns:p14="http://schemas.microsoft.com/office/powerpoint/2010/main" val="5640790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04800"/>
            <a:ext cx="7924800" cy="5943600"/>
          </a:xfrm>
          <a:prstGeom prst="rect">
            <a:avLst/>
          </a:prstGeom>
        </p:spPr>
      </p:pic>
    </p:spTree>
    <p:extLst>
      <p:ext uri="{BB962C8B-B14F-4D97-AF65-F5344CB8AC3E}">
        <p14:creationId xmlns:p14="http://schemas.microsoft.com/office/powerpoint/2010/main" val="15656660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5" y="685800"/>
            <a:ext cx="7953375"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40693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41667"/>
            <a:ext cx="9144000" cy="8242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300335"/>
            <a:ext cx="9144000" cy="461665"/>
          </a:xfrm>
          <a:prstGeom prst="rect">
            <a:avLst/>
          </a:prstGeom>
          <a:noFill/>
        </p:spPr>
        <p:txBody>
          <a:bodyPr wrap="square" rtlCol="0">
            <a:spAutoFit/>
          </a:bodyPr>
          <a:lstStyle/>
          <a:p>
            <a:pPr algn="ctr"/>
            <a:r>
              <a:rPr lang="en-US" sz="2400" dirty="0" smtClean="0">
                <a:latin typeface="Gill Sans"/>
              </a:rPr>
              <a:t>NIST Beam Lifetime Collaboration</a:t>
            </a:r>
            <a:endParaRPr lang="en-US" sz="2400" dirty="0">
              <a:latin typeface="Gill Sans"/>
            </a:endParaRPr>
          </a:p>
        </p:txBody>
      </p:sp>
      <p:sp>
        <p:nvSpPr>
          <p:cNvPr id="3" name="TextBox 2"/>
          <p:cNvSpPr txBox="1"/>
          <p:nvPr/>
        </p:nvSpPr>
        <p:spPr>
          <a:xfrm>
            <a:off x="4851636" y="4094661"/>
            <a:ext cx="3958989" cy="1261884"/>
          </a:xfrm>
          <a:prstGeom prst="rect">
            <a:avLst/>
          </a:prstGeom>
          <a:noFill/>
        </p:spPr>
        <p:txBody>
          <a:bodyPr wrap="square" rtlCol="0">
            <a:spAutoFit/>
          </a:bodyPr>
          <a:lstStyle/>
          <a:p>
            <a:r>
              <a:rPr lang="en-US" sz="2000" b="1" dirty="0" smtClean="0">
                <a:latin typeface="Gill Sans"/>
              </a:rPr>
              <a:t>  </a:t>
            </a:r>
            <a:r>
              <a:rPr lang="en-US" b="1" dirty="0" smtClean="0">
                <a:latin typeface="Gill Sans"/>
              </a:rPr>
              <a:t>University of Tennessee</a:t>
            </a:r>
          </a:p>
          <a:p>
            <a:r>
              <a:rPr lang="en-US" sz="2000" b="1" dirty="0">
                <a:latin typeface="Gill Sans"/>
              </a:rPr>
              <a:t> </a:t>
            </a:r>
            <a:r>
              <a:rPr lang="en-US" sz="2000" b="1" dirty="0" smtClean="0">
                <a:latin typeface="Gill Sans"/>
              </a:rPr>
              <a:t>   </a:t>
            </a:r>
            <a:r>
              <a:rPr lang="en-US" sz="1600" dirty="0" smtClean="0">
                <a:latin typeface="Gill Sans"/>
              </a:rPr>
              <a:t>G Greene   J Mulholland</a:t>
            </a:r>
          </a:p>
          <a:p>
            <a:r>
              <a:rPr lang="en-US" sz="1600" dirty="0">
                <a:latin typeface="Gill Sans"/>
              </a:rPr>
              <a:t> </a:t>
            </a:r>
            <a:r>
              <a:rPr lang="en-US" sz="1600" dirty="0" smtClean="0">
                <a:latin typeface="Gill Sans"/>
              </a:rPr>
              <a:t>    N </a:t>
            </a:r>
            <a:r>
              <a:rPr lang="en-US" sz="1600" dirty="0" err="1" smtClean="0">
                <a:latin typeface="Gill Sans"/>
              </a:rPr>
              <a:t>Fomin</a:t>
            </a:r>
            <a:r>
              <a:rPr lang="en-US" sz="1600" dirty="0" smtClean="0">
                <a:latin typeface="Gill Sans"/>
              </a:rPr>
              <a:t>     K </a:t>
            </a:r>
            <a:r>
              <a:rPr lang="en-US" sz="1600" dirty="0" err="1" smtClean="0">
                <a:latin typeface="Gill Sans"/>
              </a:rPr>
              <a:t>Grammer</a:t>
            </a:r>
            <a:endParaRPr lang="en-US" sz="1600" dirty="0" smtClean="0">
              <a:latin typeface="Gill Sans"/>
            </a:endParaRPr>
          </a:p>
          <a:p>
            <a:endParaRPr lang="en-US" dirty="0">
              <a:latin typeface="Gill Sans"/>
            </a:endParaRPr>
          </a:p>
        </p:txBody>
      </p:sp>
      <p:sp>
        <p:nvSpPr>
          <p:cNvPr id="5" name="TextBox 4"/>
          <p:cNvSpPr txBox="1"/>
          <p:nvPr/>
        </p:nvSpPr>
        <p:spPr>
          <a:xfrm>
            <a:off x="76200" y="5304621"/>
            <a:ext cx="3471520" cy="954107"/>
          </a:xfrm>
          <a:prstGeom prst="rect">
            <a:avLst/>
          </a:prstGeom>
          <a:noFill/>
        </p:spPr>
        <p:txBody>
          <a:bodyPr wrap="square" rtlCol="0">
            <a:spAutoFit/>
          </a:bodyPr>
          <a:lstStyle/>
          <a:p>
            <a:r>
              <a:rPr lang="en-US" sz="2000" b="1" dirty="0" smtClean="0">
                <a:latin typeface="Gill Sans"/>
              </a:rPr>
              <a:t>       </a:t>
            </a:r>
            <a:r>
              <a:rPr lang="en-US" b="1" dirty="0" smtClean="0">
                <a:latin typeface="Gill Sans"/>
              </a:rPr>
              <a:t>Indiana University</a:t>
            </a:r>
          </a:p>
          <a:p>
            <a:r>
              <a:rPr lang="en-US" dirty="0" smtClean="0">
                <a:latin typeface="Gill Sans"/>
              </a:rPr>
              <a:t>       </a:t>
            </a:r>
            <a:r>
              <a:rPr lang="en-US" sz="1600" dirty="0" smtClean="0">
                <a:latin typeface="Gill Sans"/>
              </a:rPr>
              <a:t>M Snow       E Anderson</a:t>
            </a:r>
          </a:p>
          <a:p>
            <a:r>
              <a:rPr lang="en-US" sz="1600" dirty="0" smtClean="0">
                <a:latin typeface="Gill Sans"/>
              </a:rPr>
              <a:t>        R Cooper     J Fry</a:t>
            </a:r>
            <a:endParaRPr lang="en-US" sz="1600" dirty="0">
              <a:latin typeface="Gill Sans"/>
            </a:endParaRPr>
          </a:p>
        </p:txBody>
      </p:sp>
      <p:sp>
        <p:nvSpPr>
          <p:cNvPr id="7" name="TextBox 6"/>
          <p:cNvSpPr txBox="1"/>
          <p:nvPr/>
        </p:nvSpPr>
        <p:spPr>
          <a:xfrm>
            <a:off x="3328652" y="5338551"/>
            <a:ext cx="2562896" cy="861774"/>
          </a:xfrm>
          <a:prstGeom prst="rect">
            <a:avLst/>
          </a:prstGeom>
          <a:noFill/>
        </p:spPr>
        <p:txBody>
          <a:bodyPr wrap="square" rtlCol="0">
            <a:spAutoFit/>
          </a:bodyPr>
          <a:lstStyle/>
          <a:p>
            <a:r>
              <a:rPr lang="en-US" b="1" dirty="0" smtClean="0">
                <a:latin typeface="Gill Sans"/>
              </a:rPr>
              <a:t>Tulane University</a:t>
            </a:r>
          </a:p>
          <a:p>
            <a:r>
              <a:rPr lang="en-US" sz="1600" b="1" dirty="0">
                <a:latin typeface="Gill Sans"/>
              </a:rPr>
              <a:t> </a:t>
            </a:r>
            <a:r>
              <a:rPr lang="en-US" sz="1600" b="1" dirty="0" smtClean="0">
                <a:latin typeface="Gill Sans"/>
              </a:rPr>
              <a:t>       </a:t>
            </a:r>
            <a:r>
              <a:rPr lang="en-US" sz="1600" dirty="0" smtClean="0">
                <a:latin typeface="Gill Sans"/>
              </a:rPr>
              <a:t>F </a:t>
            </a:r>
            <a:r>
              <a:rPr lang="en-US" sz="1600" dirty="0" err="1" smtClean="0">
                <a:latin typeface="Gill Sans"/>
              </a:rPr>
              <a:t>Wietfeldt</a:t>
            </a:r>
            <a:r>
              <a:rPr lang="en-US" sz="1600" dirty="0">
                <a:latin typeface="Gill Sans"/>
              </a:rPr>
              <a:t> </a:t>
            </a:r>
            <a:endParaRPr lang="en-US" sz="1600" dirty="0" smtClean="0">
              <a:latin typeface="Gill Sans"/>
            </a:endParaRPr>
          </a:p>
          <a:p>
            <a:r>
              <a:rPr lang="en-US" sz="1600" dirty="0">
                <a:latin typeface="Gill Sans"/>
              </a:rPr>
              <a:t> </a:t>
            </a:r>
            <a:r>
              <a:rPr lang="en-US" sz="1600" dirty="0" smtClean="0">
                <a:latin typeface="Gill Sans"/>
              </a:rPr>
              <a:t>       G Darius</a:t>
            </a:r>
            <a:endParaRPr lang="en-US" sz="1600" dirty="0">
              <a:latin typeface="Gill Sans"/>
            </a:endParaRPr>
          </a:p>
        </p:txBody>
      </p:sp>
      <p:sp>
        <p:nvSpPr>
          <p:cNvPr id="8" name="TextBox 7"/>
          <p:cNvSpPr txBox="1"/>
          <p:nvPr/>
        </p:nvSpPr>
        <p:spPr>
          <a:xfrm>
            <a:off x="5817770" y="5347913"/>
            <a:ext cx="3288130" cy="861774"/>
          </a:xfrm>
          <a:prstGeom prst="rect">
            <a:avLst/>
          </a:prstGeom>
          <a:noFill/>
        </p:spPr>
        <p:txBody>
          <a:bodyPr wrap="square" rtlCol="0">
            <a:spAutoFit/>
          </a:bodyPr>
          <a:lstStyle/>
          <a:p>
            <a:r>
              <a:rPr lang="en-US" b="1" dirty="0" smtClean="0">
                <a:latin typeface="Gill Sans"/>
              </a:rPr>
              <a:t>University of Michigan</a:t>
            </a:r>
          </a:p>
          <a:p>
            <a:pPr marL="640080"/>
            <a:r>
              <a:rPr lang="en-US" sz="1600" dirty="0" smtClean="0">
                <a:latin typeface="Gill Sans"/>
              </a:rPr>
              <a:t>T </a:t>
            </a:r>
            <a:r>
              <a:rPr lang="en-US" sz="1600" dirty="0" err="1" smtClean="0">
                <a:latin typeface="Gill Sans"/>
              </a:rPr>
              <a:t>Chupp</a:t>
            </a:r>
            <a:endParaRPr lang="en-US" sz="1600" dirty="0" smtClean="0">
              <a:latin typeface="Gill Sans"/>
            </a:endParaRPr>
          </a:p>
          <a:p>
            <a:pPr marL="640080"/>
            <a:r>
              <a:rPr lang="en-US" sz="1600" dirty="0" smtClean="0">
                <a:latin typeface="Gill Sans"/>
              </a:rPr>
              <a:t>M Bales</a:t>
            </a:r>
            <a:endParaRPr lang="en-US" sz="1600" dirty="0">
              <a:latin typeface="Gill Sans"/>
            </a:endParaRPr>
          </a:p>
        </p:txBody>
      </p:sp>
      <p:sp>
        <p:nvSpPr>
          <p:cNvPr id="9" name="TextBox 8"/>
          <p:cNvSpPr txBox="1"/>
          <p:nvPr/>
        </p:nvSpPr>
        <p:spPr>
          <a:xfrm>
            <a:off x="1070210" y="3827076"/>
            <a:ext cx="4438651" cy="1446550"/>
          </a:xfrm>
          <a:prstGeom prst="rect">
            <a:avLst/>
          </a:prstGeom>
          <a:noFill/>
        </p:spPr>
        <p:txBody>
          <a:bodyPr wrap="square" rtlCol="0">
            <a:spAutoFit/>
          </a:bodyPr>
          <a:lstStyle/>
          <a:p>
            <a:r>
              <a:rPr lang="en-US" b="1" dirty="0" smtClean="0">
                <a:latin typeface="Gill Sans"/>
              </a:rPr>
              <a:t>National Institute of Standards </a:t>
            </a:r>
          </a:p>
          <a:p>
            <a:r>
              <a:rPr lang="en-US" b="1" dirty="0" smtClean="0">
                <a:latin typeface="Gill Sans"/>
              </a:rPr>
              <a:t>           and Technology</a:t>
            </a:r>
          </a:p>
          <a:p>
            <a:r>
              <a:rPr lang="en-US" sz="2000" b="1" dirty="0">
                <a:latin typeface="Gill Sans"/>
              </a:rPr>
              <a:t> </a:t>
            </a:r>
            <a:r>
              <a:rPr lang="en-US" sz="2000" b="1" dirty="0" smtClean="0">
                <a:latin typeface="Gill Sans"/>
              </a:rPr>
              <a:t>       </a:t>
            </a:r>
            <a:r>
              <a:rPr lang="en-US" sz="1600" dirty="0" smtClean="0">
                <a:latin typeface="Gill Sans"/>
              </a:rPr>
              <a:t>M S Dewey    J </a:t>
            </a:r>
            <a:r>
              <a:rPr lang="en-US" sz="1600" dirty="0" err="1" smtClean="0">
                <a:latin typeface="Gill Sans"/>
              </a:rPr>
              <a:t>Nico</a:t>
            </a:r>
            <a:endParaRPr lang="en-US" sz="1600" dirty="0">
              <a:latin typeface="Gill Sans"/>
            </a:endParaRPr>
          </a:p>
          <a:p>
            <a:r>
              <a:rPr lang="en-US" sz="1600" dirty="0" smtClean="0">
                <a:latin typeface="Gill Sans"/>
              </a:rPr>
              <a:t>          A Yue             D Gilliam</a:t>
            </a:r>
          </a:p>
          <a:p>
            <a:r>
              <a:rPr lang="en-US" sz="1600" dirty="0">
                <a:latin typeface="Gill Sans"/>
              </a:rPr>
              <a:t> </a:t>
            </a:r>
            <a:r>
              <a:rPr lang="en-US" sz="1600" dirty="0" smtClean="0">
                <a:latin typeface="Gill Sans"/>
              </a:rPr>
              <a:t>         P </a:t>
            </a:r>
            <a:r>
              <a:rPr lang="en-US" sz="1600" dirty="0" err="1" smtClean="0">
                <a:latin typeface="Gill Sans"/>
              </a:rPr>
              <a:t>Mumm</a:t>
            </a:r>
            <a:r>
              <a:rPr lang="en-US" sz="1600" dirty="0" smtClean="0">
                <a:latin typeface="Gill Sans"/>
              </a:rPr>
              <a:t> </a:t>
            </a:r>
          </a:p>
        </p:txBody>
      </p:sp>
      <p:sp>
        <p:nvSpPr>
          <p:cNvPr id="17" name="TextBox 16"/>
          <p:cNvSpPr txBox="1"/>
          <p:nvPr/>
        </p:nvSpPr>
        <p:spPr>
          <a:xfrm>
            <a:off x="1514474" y="1219200"/>
            <a:ext cx="6448425" cy="2369880"/>
          </a:xfrm>
          <a:prstGeom prst="rect">
            <a:avLst/>
          </a:prstGeom>
          <a:noFill/>
        </p:spPr>
        <p:txBody>
          <a:bodyPr wrap="square" rtlCol="0">
            <a:spAutoFit/>
          </a:bodyPr>
          <a:lstStyle/>
          <a:p>
            <a:r>
              <a:rPr lang="en-US" sz="2200" b="1" dirty="0" smtClean="0">
                <a:latin typeface="Gill Sans"/>
              </a:rPr>
              <a:t>Timeline</a:t>
            </a:r>
          </a:p>
          <a:p>
            <a:pPr marL="285750" indent="-285750">
              <a:buFont typeface="Arial" panose="020B0604020202020204" pitchFamily="34" charset="0"/>
              <a:buChar char="•"/>
            </a:pPr>
            <a:r>
              <a:rPr lang="en-US" dirty="0" smtClean="0">
                <a:latin typeface="Gill Sans"/>
              </a:rPr>
              <a:t>June 2013 – Moved into the guide hall</a:t>
            </a:r>
          </a:p>
          <a:p>
            <a:pPr marL="285750" indent="-285750">
              <a:buFont typeface="Arial" panose="020B0604020202020204" pitchFamily="34" charset="0"/>
              <a:buChar char="•"/>
            </a:pPr>
            <a:r>
              <a:rPr lang="en-US" dirty="0" smtClean="0">
                <a:latin typeface="Gill Sans"/>
              </a:rPr>
              <a:t>October 2014 – aCORN moves onto NGC, we are fully operational and exploring systematic effects sans neutrons</a:t>
            </a:r>
          </a:p>
          <a:p>
            <a:pPr marL="285750" indent="-285750">
              <a:buFont typeface="Arial" panose="020B0604020202020204" pitchFamily="34" charset="0"/>
              <a:buChar char="•"/>
            </a:pPr>
            <a:r>
              <a:rPr lang="en-US" dirty="0" smtClean="0">
                <a:latin typeface="Gill Sans"/>
              </a:rPr>
              <a:t>October 2015 – The beam lifetime experiment begins installation on NGC, with a 1 year long run anticipated </a:t>
            </a:r>
          </a:p>
          <a:p>
            <a:pPr marL="285750" indent="-285750">
              <a:buFont typeface="Arial" panose="020B0604020202020204" pitchFamily="34" charset="0"/>
              <a:buChar char="•"/>
            </a:pPr>
            <a:r>
              <a:rPr lang="en-US" dirty="0" smtClean="0">
                <a:latin typeface="Gill Sans"/>
              </a:rPr>
              <a:t>Preliminary results should be available during data production</a:t>
            </a:r>
          </a:p>
        </p:txBody>
      </p:sp>
      <p:sp>
        <p:nvSpPr>
          <p:cNvPr id="18" name="TextBox 17"/>
          <p:cNvSpPr txBox="1"/>
          <p:nvPr/>
        </p:nvSpPr>
        <p:spPr>
          <a:xfrm>
            <a:off x="0" y="6581001"/>
            <a:ext cx="4581524" cy="276999"/>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Jonathan.Mulholland@nist.gov</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76808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Two beam lifetime measurements should be forthcoming; both are aiming for 1 s uncertainties</a:t>
            </a:r>
          </a:p>
          <a:p>
            <a:pPr lvl="1"/>
            <a:r>
              <a:rPr lang="en-US" dirty="0" smtClean="0"/>
              <a:t>Penning trap lifetime final result: 2017?</a:t>
            </a:r>
          </a:p>
          <a:p>
            <a:pPr lvl="1"/>
            <a:r>
              <a:rPr lang="en-US" dirty="0" smtClean="0"/>
              <a:t>TPC beam bunch lifetime final result: 2018</a:t>
            </a:r>
            <a:r>
              <a:rPr lang="en-US" dirty="0" smtClean="0"/>
              <a:t>?</a:t>
            </a:r>
          </a:p>
          <a:p>
            <a:r>
              <a:rPr lang="en-US" dirty="0" smtClean="0"/>
              <a:t>Concerning the Penning trap lifetime experiment</a:t>
            </a:r>
          </a:p>
          <a:p>
            <a:pPr lvl="1"/>
            <a:r>
              <a:rPr lang="en-US" dirty="0" smtClean="0"/>
              <a:t>We will have nearly a year to test and debug the experiment before accepting neutrons; this is unprecedented</a:t>
            </a:r>
          </a:p>
          <a:p>
            <a:pPr lvl="1"/>
            <a:r>
              <a:rPr lang="en-US" dirty="0" smtClean="0"/>
              <a:t>Many of the things we will learn carrying out BL2 will guide BL3 going forward</a:t>
            </a:r>
            <a:endParaRPr lang="en-US" dirty="0" smtClean="0"/>
          </a:p>
          <a:p>
            <a:pPr lvl="1"/>
            <a:endParaRPr lang="en-US" dirty="0" smtClean="0"/>
          </a:p>
          <a:p>
            <a:endParaRPr lang="en-US" dirty="0" smtClean="0"/>
          </a:p>
        </p:txBody>
      </p:sp>
    </p:spTree>
    <p:extLst>
      <p:ext uri="{BB962C8B-B14F-4D97-AF65-F5344CB8AC3E}">
        <p14:creationId xmlns:p14="http://schemas.microsoft.com/office/powerpoint/2010/main" val="3981156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elwood.nist.gov\682\users\jrm3\My Documents\Presentations\APSSpring2014\worldAverageSe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116" y="1376832"/>
            <a:ext cx="6697014" cy="468791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141667"/>
            <a:ext cx="9144000" cy="8242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0" y="300337"/>
            <a:ext cx="9144000" cy="461665"/>
          </a:xfrm>
          <a:prstGeom prst="rect">
            <a:avLst/>
          </a:prstGeom>
          <a:noFill/>
        </p:spPr>
        <p:txBody>
          <a:bodyPr wrap="square" rtlCol="0">
            <a:spAutoFit/>
          </a:bodyPr>
          <a:lstStyle/>
          <a:p>
            <a:pPr algn="ctr"/>
            <a:r>
              <a:rPr lang="en-US" sz="2400" dirty="0">
                <a:solidFill>
                  <a:prstClr val="black"/>
                </a:solidFill>
                <a:latin typeface="Gill Sans"/>
              </a:rPr>
              <a:t>The State of the Neutron Lifetime</a:t>
            </a:r>
          </a:p>
        </p:txBody>
      </p:sp>
      <p:graphicFrame>
        <p:nvGraphicFramePr>
          <p:cNvPr id="2" name="Object 1"/>
          <p:cNvGraphicFramePr>
            <a:graphicFrameLocks noChangeAspect="1"/>
          </p:cNvGraphicFramePr>
          <p:nvPr>
            <p:extLst/>
          </p:nvPr>
        </p:nvGraphicFramePr>
        <p:xfrm>
          <a:off x="6653215" y="3057527"/>
          <a:ext cx="2378075" cy="557213"/>
        </p:xfrm>
        <a:graphic>
          <a:graphicData uri="http://schemas.openxmlformats.org/presentationml/2006/ole">
            <mc:AlternateContent xmlns:mc="http://schemas.openxmlformats.org/markup-compatibility/2006">
              <mc:Choice xmlns:v="urn:schemas-microsoft-com:vml" Requires="v">
                <p:oleObj spid="_x0000_s2134" name="Equation" r:id="rId4" imgW="1054080" imgH="228600" progId="Equation.3">
                  <p:embed/>
                </p:oleObj>
              </mc:Choice>
              <mc:Fallback>
                <p:oleObj name="Equation" r:id="rId4" imgW="1054080" imgH="228600" progId="Equation.3">
                  <p:embed/>
                  <p:pic>
                    <p:nvPicPr>
                      <p:cNvPr id="0" name=""/>
                      <p:cNvPicPr>
                        <a:picLocks noChangeAspect="1" noChangeArrowheads="1"/>
                      </p:cNvPicPr>
                      <p:nvPr/>
                    </p:nvPicPr>
                    <p:blipFill>
                      <a:blip r:embed="rId5"/>
                      <a:srcRect/>
                      <a:stretch>
                        <a:fillRect/>
                      </a:stretch>
                    </p:blipFill>
                    <p:spPr bwMode="auto">
                      <a:xfrm>
                        <a:off x="6653215" y="3057527"/>
                        <a:ext cx="2378075" cy="557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nvPr>
        </p:nvGraphicFramePr>
        <p:xfrm>
          <a:off x="6718302" y="4293245"/>
          <a:ext cx="2378075" cy="557212"/>
        </p:xfrm>
        <a:graphic>
          <a:graphicData uri="http://schemas.openxmlformats.org/presentationml/2006/ole">
            <mc:AlternateContent xmlns:mc="http://schemas.openxmlformats.org/markup-compatibility/2006">
              <mc:Choice xmlns:v="urn:schemas-microsoft-com:vml" Requires="v">
                <p:oleObj spid="_x0000_s2135" name="Equation" r:id="rId6" imgW="1054080" imgH="228600" progId="Equation.3">
                  <p:embed/>
                </p:oleObj>
              </mc:Choice>
              <mc:Fallback>
                <p:oleObj name="Equation" r:id="rId6" imgW="1054080" imgH="228600" progId="Equation.3">
                  <p:embed/>
                  <p:pic>
                    <p:nvPicPr>
                      <p:cNvPr id="0" name=""/>
                      <p:cNvPicPr>
                        <a:picLocks noChangeAspect="1" noChangeArrowheads="1"/>
                      </p:cNvPicPr>
                      <p:nvPr/>
                    </p:nvPicPr>
                    <p:blipFill>
                      <a:blip r:embed="rId7"/>
                      <a:srcRect/>
                      <a:stretch>
                        <a:fillRect/>
                      </a:stretch>
                    </p:blipFill>
                    <p:spPr bwMode="auto">
                      <a:xfrm>
                        <a:off x="6718302" y="4293245"/>
                        <a:ext cx="2378075" cy="557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6850417" y="2659785"/>
            <a:ext cx="2189408" cy="461665"/>
          </a:xfrm>
          <a:prstGeom prst="rect">
            <a:avLst/>
          </a:prstGeom>
          <a:noFill/>
        </p:spPr>
        <p:txBody>
          <a:bodyPr wrap="square" rtlCol="0">
            <a:spAutoFit/>
          </a:bodyPr>
          <a:lstStyle/>
          <a:p>
            <a:r>
              <a:rPr lang="en-US" sz="2400" dirty="0">
                <a:solidFill>
                  <a:prstClr val="black"/>
                </a:solidFill>
                <a:latin typeface="Times New Roman" panose="02020603050405020304" pitchFamily="18" charset="0"/>
                <a:cs typeface="Times New Roman" panose="02020603050405020304" pitchFamily="18" charset="0"/>
              </a:rPr>
              <a:t>Beam Average</a:t>
            </a:r>
          </a:p>
        </p:txBody>
      </p:sp>
      <p:sp>
        <p:nvSpPr>
          <p:cNvPr id="13" name="TextBox 12"/>
          <p:cNvSpPr txBox="1"/>
          <p:nvPr/>
        </p:nvSpPr>
        <p:spPr>
          <a:xfrm>
            <a:off x="6850417" y="3818711"/>
            <a:ext cx="2189408" cy="461665"/>
          </a:xfrm>
          <a:prstGeom prst="rect">
            <a:avLst/>
          </a:prstGeom>
          <a:noFill/>
        </p:spPr>
        <p:txBody>
          <a:bodyPr wrap="square" rtlCol="0">
            <a:spAutoFit/>
          </a:bodyPr>
          <a:lstStyle/>
          <a:p>
            <a:r>
              <a:rPr lang="en-US" sz="2400" dirty="0">
                <a:solidFill>
                  <a:prstClr val="black"/>
                </a:solidFill>
                <a:latin typeface="Times New Roman" panose="02020603050405020304" pitchFamily="18" charset="0"/>
                <a:cs typeface="Times New Roman" panose="02020603050405020304" pitchFamily="18" charset="0"/>
              </a:rPr>
              <a:t>Storage Average</a:t>
            </a:r>
          </a:p>
        </p:txBody>
      </p:sp>
    </p:spTree>
    <p:extLst>
      <p:ext uri="{BB962C8B-B14F-4D97-AF65-F5344CB8AC3E}">
        <p14:creationId xmlns:p14="http://schemas.microsoft.com/office/powerpoint/2010/main" val="847674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Beam Methods in Use Today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Bunches of neutrons (a chopped beam)</a:t>
            </a:r>
          </a:p>
          <a:p>
            <a:pPr lvl="1"/>
            <a:r>
              <a:rPr lang="en-US" dirty="0" smtClean="0"/>
              <a:t>Define a measuring time during which a bunch is entirely inside the detector</a:t>
            </a:r>
          </a:p>
          <a:p>
            <a:pPr lvl="1"/>
            <a:r>
              <a:rPr lang="en-US" dirty="0" smtClean="0"/>
              <a:t>Measure the number of neutrons in the bunch</a:t>
            </a:r>
          </a:p>
          <a:p>
            <a:pPr lvl="1"/>
            <a:r>
              <a:rPr lang="en-US" dirty="0" smtClean="0"/>
              <a:t>Measure the number of decays produced during that time</a:t>
            </a:r>
          </a:p>
          <a:p>
            <a:r>
              <a:rPr lang="en-US" dirty="0" smtClean="0"/>
              <a:t>Continuous neutron beam</a:t>
            </a:r>
          </a:p>
          <a:p>
            <a:pPr lvl="1"/>
            <a:r>
              <a:rPr lang="en-US" dirty="0" smtClean="0"/>
              <a:t>Define a length of the beam to monitor</a:t>
            </a:r>
          </a:p>
          <a:p>
            <a:pPr lvl="1"/>
            <a:r>
              <a:rPr lang="en-US" dirty="0" smtClean="0"/>
              <a:t>Define a measuring time</a:t>
            </a:r>
          </a:p>
          <a:p>
            <a:pPr lvl="1"/>
            <a:r>
              <a:rPr lang="en-US" dirty="0" smtClean="0"/>
              <a:t>Measure the average density of neutrons in the beam during that time</a:t>
            </a:r>
          </a:p>
          <a:p>
            <a:pPr lvl="1"/>
            <a:r>
              <a:rPr lang="en-US" dirty="0" smtClean="0"/>
              <a:t>Measure the number of decays produced in that length during that time</a:t>
            </a:r>
          </a:p>
        </p:txBody>
      </p:sp>
    </p:spTree>
    <p:extLst>
      <p:ext uri="{BB962C8B-B14F-4D97-AF65-F5344CB8AC3E}">
        <p14:creationId xmlns:p14="http://schemas.microsoft.com/office/powerpoint/2010/main" val="832963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83535" y="1170944"/>
            <a:ext cx="8234680" cy="1478280"/>
          </a:xfrm>
        </p:spPr>
        <p:txBody>
          <a:bodyPr/>
          <a:lstStyle/>
          <a:p>
            <a:pPr>
              <a:defRPr/>
            </a:pPr>
            <a:r>
              <a:rPr lang="en-US" altLang="ja-JP" dirty="0"/>
              <a:t>Precise measurement of neutron lifetime with pulsed neutron beam at J-PARC </a:t>
            </a:r>
            <a:endParaRPr lang="en-US" altLang="ja-JP" sz="3600" dirty="0" smtClean="0"/>
          </a:p>
        </p:txBody>
      </p:sp>
      <p:sp>
        <p:nvSpPr>
          <p:cNvPr id="5123" name="Rectangle 3"/>
          <p:cNvSpPr>
            <a:spLocks noGrp="1" noChangeArrowheads="1"/>
          </p:cNvSpPr>
          <p:nvPr>
            <p:ph type="subTitle" idx="1"/>
          </p:nvPr>
        </p:nvSpPr>
        <p:spPr>
          <a:xfrm>
            <a:off x="1094188" y="3944325"/>
            <a:ext cx="6929120" cy="1752600"/>
          </a:xfrm>
        </p:spPr>
        <p:txBody>
          <a:bodyPr/>
          <a:lstStyle/>
          <a:p>
            <a:r>
              <a:rPr lang="en-US" altLang="ja-JP" sz="1600" dirty="0"/>
              <a:t>T. Yamada</a:t>
            </a:r>
            <a:r>
              <a:rPr lang="en-US" altLang="ja-JP" sz="1600" baseline="30000" dirty="0"/>
              <a:t>1#</a:t>
            </a:r>
            <a:r>
              <a:rPr lang="en-US" altLang="ja-JP" sz="1600" dirty="0" smtClean="0"/>
              <a:t>,</a:t>
            </a:r>
            <a:r>
              <a:rPr lang="ja-JP" altLang="en-US" sz="1600" dirty="0" smtClean="0"/>
              <a:t>　</a:t>
            </a:r>
            <a:r>
              <a:rPr lang="en-US" altLang="ja-JP" sz="1600" dirty="0" smtClean="0"/>
              <a:t>N</a:t>
            </a:r>
            <a:r>
              <a:rPr lang="en-US" altLang="ja-JP" sz="1600" dirty="0"/>
              <a:t>. Higashi</a:t>
            </a:r>
            <a:r>
              <a:rPr lang="en-US" altLang="ja-JP" sz="1600" baseline="30000" dirty="0"/>
              <a:t>1</a:t>
            </a:r>
            <a:r>
              <a:rPr lang="en-US" altLang="ja-JP" sz="1600" dirty="0"/>
              <a:t>, K. Hirota</a:t>
            </a:r>
            <a:r>
              <a:rPr lang="en-US" altLang="ja-JP" sz="1600" baseline="30000" dirty="0"/>
              <a:t>2</a:t>
            </a:r>
            <a:r>
              <a:rPr lang="en-US" altLang="ja-JP" sz="1600" dirty="0"/>
              <a:t>, T. Ino</a:t>
            </a:r>
            <a:r>
              <a:rPr lang="en-US" altLang="ja-JP" sz="1600" baseline="30000" dirty="0"/>
              <a:t>3</a:t>
            </a:r>
            <a:r>
              <a:rPr lang="en-US" altLang="ja-JP" sz="1600" dirty="0"/>
              <a:t>, Y. Iwashita</a:t>
            </a:r>
            <a:r>
              <a:rPr lang="en-US" altLang="ja-JP" sz="1600" baseline="30000" dirty="0"/>
              <a:t>4</a:t>
            </a:r>
            <a:r>
              <a:rPr lang="en-US" altLang="ja-JP" sz="1600" dirty="0" smtClean="0"/>
              <a:t>,</a:t>
            </a:r>
          </a:p>
          <a:p>
            <a:r>
              <a:rPr lang="en-US" altLang="ja-JP" sz="1600" dirty="0" smtClean="0"/>
              <a:t>R</a:t>
            </a:r>
            <a:r>
              <a:rPr lang="en-US" altLang="ja-JP" sz="1600" dirty="0"/>
              <a:t>. Katayama</a:t>
            </a:r>
            <a:r>
              <a:rPr lang="en-US" altLang="ja-JP" sz="1600" baseline="30000" dirty="0"/>
              <a:t>1</a:t>
            </a:r>
            <a:r>
              <a:rPr lang="en-US" altLang="ja-JP" sz="1600" dirty="0" smtClean="0"/>
              <a:t>,</a:t>
            </a:r>
            <a:r>
              <a:rPr lang="en-US" altLang="ja-JP" sz="1600" dirty="0"/>
              <a:t> </a:t>
            </a:r>
            <a:r>
              <a:rPr lang="en-US" altLang="ja-JP" sz="1600" dirty="0" smtClean="0"/>
              <a:t>M</a:t>
            </a:r>
            <a:r>
              <a:rPr lang="en-US" altLang="ja-JP" sz="1600" dirty="0"/>
              <a:t>. Kitaguch</a:t>
            </a:r>
            <a:r>
              <a:rPr lang="en-US" altLang="ja-JP" sz="1600" baseline="30000" dirty="0"/>
              <a:t>5</a:t>
            </a:r>
            <a:r>
              <a:rPr lang="en-US" altLang="ja-JP" sz="1600" dirty="0"/>
              <a:t>, R. Kitahara</a:t>
            </a:r>
            <a:r>
              <a:rPr lang="en-US" altLang="ja-JP" sz="1600" baseline="30000" dirty="0"/>
              <a:t>6</a:t>
            </a:r>
            <a:r>
              <a:rPr lang="en-US" altLang="ja-JP" sz="1600" dirty="0"/>
              <a:t>, K. Mishima</a:t>
            </a:r>
            <a:r>
              <a:rPr lang="en-US" altLang="ja-JP" sz="1600" baseline="30000" dirty="0"/>
              <a:t>3</a:t>
            </a:r>
            <a:r>
              <a:rPr lang="en-US" altLang="ja-JP" sz="1600" dirty="0"/>
              <a:t>, H. Oide</a:t>
            </a:r>
            <a:r>
              <a:rPr lang="en-US" altLang="ja-JP" sz="1600" baseline="30000" dirty="0"/>
              <a:t>7</a:t>
            </a:r>
            <a:r>
              <a:rPr lang="en-US" altLang="ja-JP" sz="1600" dirty="0" smtClean="0"/>
              <a:t>,</a:t>
            </a:r>
          </a:p>
          <a:p>
            <a:r>
              <a:rPr lang="en-US" altLang="ja-JP" sz="1600" dirty="0" smtClean="0"/>
              <a:t>H</a:t>
            </a:r>
            <a:r>
              <a:rPr lang="en-US" altLang="ja-JP" sz="1600" dirty="0"/>
              <a:t>. Otono</a:t>
            </a:r>
            <a:r>
              <a:rPr lang="en-US" altLang="ja-JP" sz="1600" baseline="30000" dirty="0"/>
              <a:t>8</a:t>
            </a:r>
            <a:r>
              <a:rPr lang="en-US" altLang="ja-JP" sz="1600" dirty="0" smtClean="0"/>
              <a:t>, R</a:t>
            </a:r>
            <a:r>
              <a:rPr lang="en-US" altLang="ja-JP" sz="1600" dirty="0"/>
              <a:t>. Sakakibara</a:t>
            </a:r>
            <a:r>
              <a:rPr lang="en-US" altLang="ja-JP" sz="1600" baseline="30000" dirty="0"/>
              <a:t>2</a:t>
            </a:r>
            <a:r>
              <a:rPr lang="en-US" altLang="ja-JP" sz="1600" dirty="0"/>
              <a:t>, Y. Seki</a:t>
            </a:r>
            <a:r>
              <a:rPr lang="en-US" altLang="ja-JP" sz="1600" baseline="30000" dirty="0"/>
              <a:t>9</a:t>
            </a:r>
            <a:r>
              <a:rPr lang="en-US" altLang="ja-JP" sz="1600" dirty="0"/>
              <a:t>, T. Shima</a:t>
            </a:r>
            <a:r>
              <a:rPr lang="en-US" altLang="ja-JP" sz="1600" baseline="30000" dirty="0"/>
              <a:t>10</a:t>
            </a:r>
            <a:r>
              <a:rPr lang="en-US" altLang="ja-JP" sz="1600" dirty="0"/>
              <a:t>, H. M. Shimizu</a:t>
            </a:r>
            <a:r>
              <a:rPr lang="en-US" altLang="ja-JP" sz="1600" baseline="30000" dirty="0"/>
              <a:t>2</a:t>
            </a:r>
            <a:r>
              <a:rPr lang="en-US" altLang="ja-JP" sz="1600" dirty="0" smtClean="0"/>
              <a:t>,</a:t>
            </a:r>
          </a:p>
          <a:p>
            <a:r>
              <a:rPr lang="en-US" altLang="ja-JP" sz="1600" dirty="0" smtClean="0"/>
              <a:t>T</a:t>
            </a:r>
            <a:r>
              <a:rPr lang="en-US" altLang="ja-JP" sz="1600" dirty="0"/>
              <a:t>. Sugino</a:t>
            </a:r>
            <a:r>
              <a:rPr lang="en-US" altLang="ja-JP" sz="1600" baseline="30000" dirty="0"/>
              <a:t>2</a:t>
            </a:r>
            <a:r>
              <a:rPr lang="en-US" altLang="ja-JP" sz="1600" dirty="0" smtClean="0"/>
              <a:t>, N</a:t>
            </a:r>
            <a:r>
              <a:rPr lang="en-US" altLang="ja-JP" sz="1600" dirty="0"/>
              <a:t>. Sumi</a:t>
            </a:r>
            <a:r>
              <a:rPr lang="en-US" altLang="ja-JP" sz="1600" baseline="30000" dirty="0"/>
              <a:t>11</a:t>
            </a:r>
            <a:r>
              <a:rPr lang="en-US" altLang="ja-JP" sz="1600" dirty="0"/>
              <a:t>, H. Sumino</a:t>
            </a:r>
            <a:r>
              <a:rPr lang="en-US" altLang="ja-JP" sz="1600" baseline="30000" dirty="0"/>
              <a:t>12</a:t>
            </a:r>
            <a:r>
              <a:rPr lang="en-US" altLang="ja-JP" sz="1600" dirty="0"/>
              <a:t>, K. Taketani</a:t>
            </a:r>
            <a:r>
              <a:rPr lang="en-US" altLang="ja-JP" sz="1600" baseline="30000" dirty="0"/>
              <a:t>3</a:t>
            </a:r>
            <a:r>
              <a:rPr lang="en-US" altLang="ja-JP" sz="1600" dirty="0"/>
              <a:t>, G. Tanaka</a:t>
            </a:r>
            <a:r>
              <a:rPr lang="en-US" altLang="ja-JP" sz="1600" baseline="30000" dirty="0"/>
              <a:t>11</a:t>
            </a:r>
            <a:r>
              <a:rPr lang="en-US" altLang="ja-JP" sz="1600" dirty="0" smtClean="0"/>
              <a:t>,</a:t>
            </a:r>
          </a:p>
          <a:p>
            <a:r>
              <a:rPr lang="en-US" altLang="ja-JP" sz="1600" dirty="0" smtClean="0"/>
              <a:t>S</a:t>
            </a:r>
            <a:r>
              <a:rPr lang="en-US" altLang="ja-JP" sz="1600" dirty="0"/>
              <a:t>. Yamashita</a:t>
            </a:r>
            <a:r>
              <a:rPr lang="en-US" altLang="ja-JP" sz="1600" baseline="30000" dirty="0"/>
              <a:t>13</a:t>
            </a:r>
            <a:r>
              <a:rPr lang="en-US" altLang="ja-JP" sz="1600" dirty="0" smtClean="0"/>
              <a:t>, H</a:t>
            </a:r>
            <a:r>
              <a:rPr lang="en-US" altLang="ja-JP" sz="1600" dirty="0"/>
              <a:t>. Yokoyama</a:t>
            </a:r>
            <a:r>
              <a:rPr lang="en-US" altLang="ja-JP" sz="1600" baseline="30000" dirty="0"/>
              <a:t>1</a:t>
            </a:r>
            <a:r>
              <a:rPr lang="en-US" altLang="ja-JP" sz="1600" dirty="0"/>
              <a:t>, and T. Yoshioka</a:t>
            </a:r>
            <a:r>
              <a:rPr lang="en-US" altLang="ja-JP" sz="1600" baseline="30000" dirty="0"/>
              <a:t>8</a:t>
            </a:r>
            <a:endParaRPr lang="en-US" altLang="ja-JP" sz="1050" baseline="30000" dirty="0"/>
          </a:p>
          <a:p>
            <a:endParaRPr lang="en-US" altLang="ja-JP" sz="200" dirty="0" smtClean="0"/>
          </a:p>
          <a:p>
            <a:endParaRPr lang="en-US" altLang="ja-JP" sz="200" dirty="0"/>
          </a:p>
          <a:p>
            <a:endParaRPr lang="en-US" altLang="ja-JP" sz="200" dirty="0"/>
          </a:p>
          <a:p>
            <a:r>
              <a:rPr lang="en-US" altLang="ja-JP" sz="1400" dirty="0" smtClean="0"/>
              <a:t>Univ</a:t>
            </a:r>
            <a:r>
              <a:rPr lang="en-US" altLang="ja-JP" sz="1400" dirty="0"/>
              <a:t>. of Tokyo</a:t>
            </a:r>
            <a:r>
              <a:rPr lang="en-US" altLang="ja-JP" sz="1400" baseline="30000" dirty="0"/>
              <a:t>1</a:t>
            </a:r>
            <a:r>
              <a:rPr lang="en-US" altLang="ja-JP" sz="1400" dirty="0"/>
              <a:t>, Nagoya Univ.</a:t>
            </a:r>
            <a:r>
              <a:rPr lang="en-US" altLang="ja-JP" sz="1400" baseline="30000" dirty="0"/>
              <a:t>2</a:t>
            </a:r>
            <a:r>
              <a:rPr lang="en-US" altLang="ja-JP" sz="1400" dirty="0"/>
              <a:t>, KEK</a:t>
            </a:r>
            <a:r>
              <a:rPr lang="en-US" altLang="ja-JP" sz="1400" baseline="30000" dirty="0"/>
              <a:t>3</a:t>
            </a:r>
            <a:r>
              <a:rPr lang="en-US" altLang="ja-JP" sz="1400" dirty="0"/>
              <a:t>, ICR, Kyoto Univ.</a:t>
            </a:r>
            <a:r>
              <a:rPr lang="en-US" altLang="ja-JP" sz="1400" baseline="30000" dirty="0"/>
              <a:t>4</a:t>
            </a:r>
            <a:r>
              <a:rPr lang="en-US" altLang="ja-JP" sz="1400" dirty="0"/>
              <a:t>, KMI, Nagoya Univ.</a:t>
            </a:r>
            <a:r>
              <a:rPr lang="en-US" altLang="ja-JP" sz="1400" baseline="30000" dirty="0"/>
              <a:t>5</a:t>
            </a:r>
            <a:r>
              <a:rPr lang="en-US" altLang="ja-JP" sz="1400" dirty="0"/>
              <a:t>, Kyoto Univ.</a:t>
            </a:r>
            <a:r>
              <a:rPr lang="en-US" altLang="ja-JP" sz="1400" baseline="30000" dirty="0"/>
              <a:t>6</a:t>
            </a:r>
            <a:r>
              <a:rPr lang="en-US" altLang="ja-JP" sz="1400" dirty="0"/>
              <a:t>, CERN</a:t>
            </a:r>
            <a:r>
              <a:rPr lang="en-US" altLang="ja-JP" sz="1400" baseline="30000" dirty="0"/>
              <a:t>7</a:t>
            </a:r>
            <a:r>
              <a:rPr lang="en-US" altLang="ja-JP" sz="1400" dirty="0"/>
              <a:t>, RCAPP, Kyushu Univ.</a:t>
            </a:r>
            <a:r>
              <a:rPr lang="en-US" altLang="ja-JP" sz="1400" baseline="30000" dirty="0"/>
              <a:t>8</a:t>
            </a:r>
            <a:r>
              <a:rPr lang="en-US" altLang="ja-JP" sz="1400" dirty="0"/>
              <a:t>, RIKEN</a:t>
            </a:r>
            <a:r>
              <a:rPr lang="en-US" altLang="ja-JP" sz="1400" baseline="30000" dirty="0"/>
              <a:t>9</a:t>
            </a:r>
            <a:r>
              <a:rPr lang="en-US" altLang="ja-JP" sz="1400" dirty="0"/>
              <a:t>, RCNP, Osaka Univ.</a:t>
            </a:r>
            <a:r>
              <a:rPr lang="en-US" altLang="ja-JP" sz="1400" baseline="30000" dirty="0"/>
              <a:t>10</a:t>
            </a:r>
            <a:r>
              <a:rPr lang="en-US" altLang="ja-JP" sz="1400" dirty="0"/>
              <a:t>, Kyushu Univ.</a:t>
            </a:r>
            <a:r>
              <a:rPr lang="en-US" altLang="ja-JP" sz="1400" baseline="30000" dirty="0"/>
              <a:t>11</a:t>
            </a:r>
            <a:r>
              <a:rPr lang="en-US" altLang="ja-JP" sz="1400" dirty="0"/>
              <a:t>, GCRC, Univ. of Tokyo</a:t>
            </a:r>
            <a:r>
              <a:rPr lang="en-US" altLang="ja-JP" sz="1400" baseline="30000" dirty="0"/>
              <a:t>12</a:t>
            </a:r>
            <a:r>
              <a:rPr lang="en-US" altLang="ja-JP" sz="1400" dirty="0"/>
              <a:t>, ICEPP, Univ. of Tokyo</a:t>
            </a:r>
            <a:r>
              <a:rPr lang="en-US" altLang="ja-JP" sz="1400" baseline="30000" dirty="0"/>
              <a:t>13</a:t>
            </a:r>
          </a:p>
        </p:txBody>
      </p:sp>
      <p:sp>
        <p:nvSpPr>
          <p:cNvPr id="3" name="テキスト ボックス 2"/>
          <p:cNvSpPr txBox="1"/>
          <p:nvPr/>
        </p:nvSpPr>
        <p:spPr>
          <a:xfrm>
            <a:off x="2700670" y="2838893"/>
            <a:ext cx="3213380" cy="461665"/>
          </a:xfrm>
          <a:prstGeom prst="rect">
            <a:avLst/>
          </a:prstGeom>
          <a:noFill/>
        </p:spPr>
        <p:txBody>
          <a:bodyPr wrap="none" rtlCol="0">
            <a:spAutoFit/>
          </a:bodyPr>
          <a:lstStyle/>
          <a:p>
            <a:pPr fontAlgn="base">
              <a:spcBef>
                <a:spcPct val="0"/>
              </a:spcBef>
              <a:spcAft>
                <a:spcPct val="0"/>
              </a:spcAft>
            </a:pPr>
            <a:r>
              <a:rPr kumimoji="1" lang="en-US" altLang="ja-JP" sz="2400" dirty="0" smtClean="0">
                <a:solidFill>
                  <a:srgbClr val="000000"/>
                </a:solidFill>
                <a:latin typeface="Times New Roman" charset="0"/>
              </a:rPr>
              <a:t>Kenji MISHIMA (KEK)</a:t>
            </a:r>
            <a:endParaRPr kumimoji="1" lang="ja-JP" altLang="en-US" sz="2400" dirty="0">
              <a:solidFill>
                <a:srgbClr val="000000"/>
              </a:solidFill>
              <a:latin typeface="Times New Roman" charset="0"/>
            </a:endParaRPr>
          </a:p>
        </p:txBody>
      </p:sp>
    </p:spTree>
    <p:extLst>
      <p:ext uri="{BB962C8B-B14F-4D97-AF65-F5344CB8AC3E}">
        <p14:creationId xmlns:p14="http://schemas.microsoft.com/office/powerpoint/2010/main" val="2579405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Principle of our </a:t>
            </a:r>
            <a:r>
              <a:rPr lang="en-US" altLang="ja-JP" dirty="0" smtClean="0"/>
              <a:t>experiment</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6AC730CE-0D65-AC44-B509-7AC79B4CA3E9}" type="slidenum">
              <a:rPr lang="en-US" altLang="ja-JP" smtClean="0"/>
              <a:pPr>
                <a:defRPr/>
              </a:pPr>
              <a:t>6</a:t>
            </a:fld>
            <a:endParaRPr lang="en-US" altLang="ja-JP" dirty="0"/>
          </a:p>
        </p:txBody>
      </p:sp>
      <p:sp>
        <p:nvSpPr>
          <p:cNvPr id="5" name="Rectangle 11"/>
          <p:cNvSpPr>
            <a:spLocks/>
          </p:cNvSpPr>
          <p:nvPr/>
        </p:nvSpPr>
        <p:spPr bwMode="auto">
          <a:xfrm>
            <a:off x="379512" y="830295"/>
            <a:ext cx="8158386" cy="59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26788" tIns="26788" rIns="26788" bIns="26788"/>
          <a:lstStyle/>
          <a:p>
            <a:pPr fontAlgn="base">
              <a:spcBef>
                <a:spcPct val="0"/>
              </a:spcBef>
              <a:spcAft>
                <a:spcPct val="0"/>
              </a:spcAft>
            </a:pPr>
            <a:r>
              <a:rPr kumimoji="1" lang="en-US" altLang="ja-JP" dirty="0">
                <a:solidFill>
                  <a:srgbClr val="000000"/>
                </a:solidFill>
                <a:latin typeface="Times New Roman" charset="0"/>
              </a:rPr>
              <a:t>Cold neutrons are injected into a TPC.</a:t>
            </a:r>
            <a:endParaRPr kumimoji="1" lang="ja-JP" altLang="ja-JP" dirty="0">
              <a:solidFill>
                <a:srgbClr val="000000"/>
              </a:solidFill>
              <a:latin typeface="Times New Roman" charset="0"/>
            </a:endParaRPr>
          </a:p>
          <a:p>
            <a:pPr fontAlgn="base">
              <a:spcBef>
                <a:spcPct val="0"/>
              </a:spcBef>
              <a:spcAft>
                <a:spcPct val="0"/>
              </a:spcAft>
            </a:pPr>
            <a:r>
              <a:rPr kumimoji="1" lang="en-US" altLang="ja-JP" dirty="0">
                <a:solidFill>
                  <a:srgbClr val="000000"/>
                </a:solidFill>
                <a:latin typeface="Times New Roman" charset="0"/>
              </a:rPr>
              <a:t>The neutron </a:t>
            </a:r>
            <a:r>
              <a:rPr kumimoji="1" lang="en-US" altLang="ja-JP" dirty="0" smtClean="0">
                <a:solidFill>
                  <a:srgbClr val="000000"/>
                </a:solidFill>
                <a:latin typeface="Times New Roman" charset="0"/>
                <a:sym typeface="Symbol"/>
              </a:rPr>
              <a:t></a:t>
            </a:r>
            <a:r>
              <a:rPr kumimoji="1" lang="en-US" altLang="ja-JP" dirty="0" smtClean="0">
                <a:solidFill>
                  <a:srgbClr val="000000"/>
                </a:solidFill>
                <a:latin typeface="Times New Roman" charset="0"/>
              </a:rPr>
              <a:t>-</a:t>
            </a:r>
            <a:r>
              <a:rPr kumimoji="1" lang="en-US" altLang="ja-JP" dirty="0">
                <a:solidFill>
                  <a:srgbClr val="000000"/>
                </a:solidFill>
                <a:latin typeface="Times New Roman" charset="0"/>
              </a:rPr>
              <a:t>decay and the </a:t>
            </a:r>
            <a:r>
              <a:rPr kumimoji="1" lang="en-US" altLang="ja-JP" baseline="30000" dirty="0">
                <a:solidFill>
                  <a:srgbClr val="000000"/>
                </a:solidFill>
                <a:latin typeface="Times New Roman" charset="0"/>
              </a:rPr>
              <a:t>3</a:t>
            </a:r>
            <a:r>
              <a:rPr kumimoji="1" lang="en-US" altLang="ja-JP" dirty="0">
                <a:solidFill>
                  <a:srgbClr val="000000"/>
                </a:solidFill>
                <a:latin typeface="Times New Roman" charset="0"/>
              </a:rPr>
              <a:t>He(</a:t>
            </a:r>
            <a:r>
              <a:rPr kumimoji="1" lang="en-US" altLang="ja-JP" dirty="0" err="1">
                <a:solidFill>
                  <a:srgbClr val="000000"/>
                </a:solidFill>
                <a:latin typeface="Times New Roman" charset="0"/>
              </a:rPr>
              <a:t>n,p</a:t>
            </a:r>
            <a:r>
              <a:rPr kumimoji="1" lang="en-US" altLang="ja-JP" dirty="0">
                <a:solidFill>
                  <a:srgbClr val="000000"/>
                </a:solidFill>
                <a:latin typeface="Times New Roman" charset="0"/>
              </a:rPr>
              <a:t>)</a:t>
            </a:r>
            <a:r>
              <a:rPr kumimoji="1" lang="en-US" altLang="ja-JP" baseline="30000" dirty="0">
                <a:solidFill>
                  <a:srgbClr val="000000"/>
                </a:solidFill>
                <a:latin typeface="Times New Roman" charset="0"/>
              </a:rPr>
              <a:t>3</a:t>
            </a:r>
            <a:r>
              <a:rPr kumimoji="1" lang="en-US" altLang="ja-JP" dirty="0">
                <a:solidFill>
                  <a:srgbClr val="000000"/>
                </a:solidFill>
                <a:latin typeface="Times New Roman" charset="0"/>
              </a:rPr>
              <a:t>H reaction are measured simultaneously. </a:t>
            </a:r>
            <a:endParaRPr kumimoji="1" lang="en-US" altLang="ja-JP" dirty="0" smtClean="0">
              <a:solidFill>
                <a:srgbClr val="000000"/>
              </a:solidFill>
              <a:latin typeface="Times New Roman"/>
              <a:ea typeface="ヒラギノ角ゴ ProN W3" charset="0"/>
              <a:cs typeface="Times New Roman"/>
              <a:sym typeface="ヒラギノ角ゴ ProN W3" charset="0"/>
            </a:endParaRPr>
          </a:p>
        </p:txBody>
      </p:sp>
      <p:sp>
        <p:nvSpPr>
          <p:cNvPr id="6" name="Rectangle 13"/>
          <p:cNvSpPr>
            <a:spLocks/>
          </p:cNvSpPr>
          <p:nvPr/>
        </p:nvSpPr>
        <p:spPr bwMode="auto">
          <a:xfrm>
            <a:off x="982266" y="2131963"/>
            <a:ext cx="2494732" cy="66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tabLst>
                <a:tab pos="750067" algn="l"/>
              </a:tabLst>
            </a:pPr>
            <a:r>
              <a:rPr kumimoji="1" lang="en-US" altLang="ja-JP" sz="1500" dirty="0" smtClean="0">
                <a:solidFill>
                  <a:srgbClr val="000000"/>
                </a:solidFill>
                <a:latin typeface="Helvetica Neue" charset="0"/>
                <a:ea typeface="ヒラギノ角ゴ ProN W3" charset="0"/>
                <a:cs typeface="ヒラギノ角ゴ ProN W3" charset="0"/>
                <a:sym typeface="Helvetica Neue" charset="0"/>
              </a:rPr>
              <a:t>Neutron bunch</a:t>
            </a:r>
          </a:p>
          <a:p>
            <a:pPr fontAlgn="base">
              <a:lnSpc>
                <a:spcPct val="70000"/>
              </a:lnSpc>
              <a:spcBef>
                <a:spcPct val="0"/>
              </a:spcBef>
              <a:spcAft>
                <a:spcPct val="0"/>
              </a:spcAft>
              <a:tabLst>
                <a:tab pos="750067" algn="l"/>
              </a:tabLst>
            </a:pPr>
            <a:r>
              <a:rPr kumimoji="1" lang="en-US" altLang="ja-JP" sz="1500" dirty="0">
                <a:solidFill>
                  <a:srgbClr val="000000"/>
                </a:solidFill>
                <a:latin typeface="Helvetica Neue" charset="0"/>
                <a:ea typeface="ヒラギノ角ゴ ProN W3" charset="0"/>
                <a:cs typeface="ヒラギノ角ゴ ProN W3" charset="0"/>
                <a:sym typeface="Helvetica Neue" charset="0"/>
              </a:rPr>
              <a:t>s</a:t>
            </a:r>
            <a:r>
              <a:rPr kumimoji="1" lang="en-US" altLang="ja-JP" sz="1500" dirty="0" smtClean="0">
                <a:solidFill>
                  <a:srgbClr val="000000"/>
                </a:solidFill>
                <a:latin typeface="Helvetica Neue" charset="0"/>
                <a:ea typeface="ヒラギノ角ゴ ProN W3" charset="0"/>
                <a:cs typeface="ヒラギノ角ゴ ProN W3" charset="0"/>
                <a:sym typeface="Helvetica Neue" charset="0"/>
              </a:rPr>
              <a:t>horter than TPC</a:t>
            </a:r>
            <a:endParaRPr kumimoji="1" lang="ja-JP" altLang="en-US" sz="1500" dirty="0">
              <a:solidFill>
                <a:srgbClr val="000000"/>
              </a:solidFill>
              <a:latin typeface="Helvetica Neue" charset="0"/>
              <a:ea typeface="ヒラギノ角ゴ ProN W3" charset="0"/>
              <a:cs typeface="ヒラギノ角ゴ ProN W3" charset="0"/>
              <a:sym typeface="Helvetica Neue" charset="0"/>
            </a:endParaRPr>
          </a:p>
        </p:txBody>
      </p:sp>
      <p:grpSp>
        <p:nvGrpSpPr>
          <p:cNvPr id="7" name="Group 21"/>
          <p:cNvGrpSpPr>
            <a:grpSpLocks/>
          </p:cNvGrpSpPr>
          <p:nvPr/>
        </p:nvGrpSpPr>
        <p:grpSpPr bwMode="auto">
          <a:xfrm>
            <a:off x="1696640" y="2918892"/>
            <a:ext cx="1197695" cy="209848"/>
            <a:chOff x="0" y="0"/>
            <a:chExt cx="1073" cy="187"/>
          </a:xfrm>
        </p:grpSpPr>
        <p:sp>
          <p:nvSpPr>
            <p:cNvPr id="8" name="Line 14"/>
            <p:cNvSpPr>
              <a:spLocks noChangeShapeType="1"/>
            </p:cNvSpPr>
            <p:nvPr/>
          </p:nvSpPr>
          <p:spPr bwMode="auto">
            <a:xfrm flipH="1">
              <a:off x="468" y="101"/>
              <a:ext cx="605" cy="0"/>
            </a:xfrm>
            <a:prstGeom prst="line">
              <a:avLst/>
            </a:prstGeom>
            <a:noFill/>
            <a:ln w="635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fontAlgn="base">
                <a:spcBef>
                  <a:spcPct val="0"/>
                </a:spcBef>
                <a:spcAft>
                  <a:spcPct val="0"/>
                </a:spcAft>
              </a:pPr>
              <a:endParaRPr kumimoji="1" lang="ja-JP" altLang="en-US" sz="2400">
                <a:solidFill>
                  <a:srgbClr val="000000"/>
                </a:solidFill>
                <a:latin typeface="Times New Roman" charset="0"/>
              </a:endParaRPr>
            </a:p>
          </p:txBody>
        </p:sp>
        <p:grpSp>
          <p:nvGrpSpPr>
            <p:cNvPr id="9" name="Group 20"/>
            <p:cNvGrpSpPr>
              <a:grpSpLocks/>
            </p:cNvGrpSpPr>
            <p:nvPr/>
          </p:nvGrpSpPr>
          <p:grpSpPr bwMode="auto">
            <a:xfrm>
              <a:off x="0" y="0"/>
              <a:ext cx="591" cy="187"/>
              <a:chOff x="0" y="0"/>
              <a:chExt cx="591" cy="187"/>
            </a:xfrm>
          </p:grpSpPr>
          <p:sp>
            <p:nvSpPr>
              <p:cNvPr id="10" name="Oval 15"/>
              <p:cNvSpPr>
                <a:spLocks/>
              </p:cNvSpPr>
              <p:nvPr/>
            </p:nvSpPr>
            <p:spPr bwMode="auto">
              <a:xfrm>
                <a:off x="441" y="1"/>
                <a:ext cx="150" cy="186"/>
              </a:xfrm>
              <a:prstGeom prst="ellipse">
                <a:avLst/>
              </a:prstGeom>
              <a:solidFill>
                <a:srgbClr val="0000FF"/>
              </a:solidFill>
              <a:ln w="12700" cap="flat">
                <a:solidFill>
                  <a:schemeClr val="tx1"/>
                </a:solidFill>
                <a:prstDash val="solid"/>
                <a:miter lim="800000"/>
                <a:headEnd type="none" w="med" len="med"/>
                <a:tailEnd type="none" w="med" len="med"/>
              </a:ln>
            </p:spPr>
            <p:txBody>
              <a:bodyPr lIns="0" tIns="0" rIns="0" bIns="0"/>
              <a:lstStyle/>
              <a:p>
                <a:pPr fontAlgn="base">
                  <a:spcBef>
                    <a:spcPct val="0"/>
                  </a:spcBef>
                  <a:spcAft>
                    <a:spcPct val="0"/>
                  </a:spcAft>
                </a:pPr>
                <a:endParaRPr kumimoji="1" lang="ja-JP" altLang="en-US" sz="2400">
                  <a:solidFill>
                    <a:srgbClr val="000000"/>
                  </a:solidFill>
                  <a:latin typeface="Times New Roman" charset="0"/>
                </a:endParaRPr>
              </a:p>
            </p:txBody>
          </p:sp>
          <p:sp>
            <p:nvSpPr>
              <p:cNvPr id="11" name="Rectangle 16"/>
              <p:cNvSpPr>
                <a:spLocks/>
              </p:cNvSpPr>
              <p:nvPr/>
            </p:nvSpPr>
            <p:spPr bwMode="auto">
              <a:xfrm>
                <a:off x="81" y="1"/>
                <a:ext cx="428" cy="186"/>
              </a:xfrm>
              <a:prstGeom prst="rect">
                <a:avLst/>
              </a:prstGeom>
              <a:solidFill>
                <a:srgbClr val="0000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base">
                  <a:spcBef>
                    <a:spcPct val="0"/>
                  </a:spcBef>
                  <a:spcAft>
                    <a:spcPct val="0"/>
                  </a:spcAft>
                </a:pPr>
                <a:endParaRPr kumimoji="1" lang="ja-JP" altLang="en-US" sz="2400">
                  <a:solidFill>
                    <a:srgbClr val="000000"/>
                  </a:solidFill>
                  <a:latin typeface="Times New Roman" charset="0"/>
                </a:endParaRPr>
              </a:p>
            </p:txBody>
          </p:sp>
          <p:sp>
            <p:nvSpPr>
              <p:cNvPr id="12" name="Oval 17"/>
              <p:cNvSpPr>
                <a:spLocks/>
              </p:cNvSpPr>
              <p:nvPr/>
            </p:nvSpPr>
            <p:spPr bwMode="auto">
              <a:xfrm>
                <a:off x="0" y="1"/>
                <a:ext cx="149" cy="186"/>
              </a:xfrm>
              <a:prstGeom prst="ellipse">
                <a:avLst/>
              </a:prstGeom>
              <a:solidFill>
                <a:srgbClr val="0000FF"/>
              </a:solidFill>
              <a:ln w="12700" cap="flat">
                <a:solidFill>
                  <a:schemeClr val="tx1"/>
                </a:solidFill>
                <a:prstDash val="solid"/>
                <a:miter lim="800000"/>
                <a:headEnd type="none" w="med" len="med"/>
                <a:tailEnd type="none" w="med" len="med"/>
              </a:ln>
            </p:spPr>
            <p:txBody>
              <a:bodyPr lIns="0" tIns="0" rIns="0" bIns="0"/>
              <a:lstStyle/>
              <a:p>
                <a:pPr fontAlgn="base">
                  <a:spcBef>
                    <a:spcPct val="0"/>
                  </a:spcBef>
                  <a:spcAft>
                    <a:spcPct val="0"/>
                  </a:spcAft>
                </a:pPr>
                <a:endParaRPr kumimoji="1" lang="ja-JP" altLang="en-US" sz="2400">
                  <a:solidFill>
                    <a:srgbClr val="000000"/>
                  </a:solidFill>
                  <a:latin typeface="Times New Roman" charset="0"/>
                </a:endParaRPr>
              </a:p>
            </p:txBody>
          </p:sp>
          <p:sp>
            <p:nvSpPr>
              <p:cNvPr id="13" name="Line 18"/>
              <p:cNvSpPr>
                <a:spLocks noChangeShapeType="1"/>
              </p:cNvSpPr>
              <p:nvPr/>
            </p:nvSpPr>
            <p:spPr bwMode="auto">
              <a:xfrm>
                <a:off x="81" y="0"/>
                <a:ext cx="428" cy="0"/>
              </a:xfrm>
              <a:prstGeom prst="line">
                <a:avLst/>
              </a:prstGeom>
              <a:noFill/>
              <a:ln w="127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fontAlgn="base">
                  <a:spcBef>
                    <a:spcPct val="0"/>
                  </a:spcBef>
                  <a:spcAft>
                    <a:spcPct val="0"/>
                  </a:spcAft>
                </a:pPr>
                <a:endParaRPr kumimoji="1" lang="ja-JP" altLang="en-US" sz="2400">
                  <a:solidFill>
                    <a:srgbClr val="000000"/>
                  </a:solidFill>
                  <a:latin typeface="Times New Roman" charset="0"/>
                </a:endParaRPr>
              </a:p>
            </p:txBody>
          </p:sp>
          <p:sp>
            <p:nvSpPr>
              <p:cNvPr id="14" name="Line 19"/>
              <p:cNvSpPr>
                <a:spLocks noChangeShapeType="1"/>
              </p:cNvSpPr>
              <p:nvPr/>
            </p:nvSpPr>
            <p:spPr bwMode="auto">
              <a:xfrm>
                <a:off x="81" y="187"/>
                <a:ext cx="428" cy="0"/>
              </a:xfrm>
              <a:prstGeom prst="line">
                <a:avLst/>
              </a:prstGeom>
              <a:noFill/>
              <a:ln w="127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fontAlgn="base">
                  <a:spcBef>
                    <a:spcPct val="0"/>
                  </a:spcBef>
                  <a:spcAft>
                    <a:spcPct val="0"/>
                  </a:spcAft>
                </a:pPr>
                <a:endParaRPr kumimoji="1" lang="ja-JP" altLang="en-US" sz="2400">
                  <a:solidFill>
                    <a:srgbClr val="000000"/>
                  </a:solidFill>
                  <a:latin typeface="Times New Roman" charset="0"/>
                </a:endParaRPr>
              </a:p>
            </p:txBody>
          </p:sp>
        </p:grpSp>
      </p:grpSp>
      <p:sp>
        <p:nvSpPr>
          <p:cNvPr id="15" name="Rectangle 22"/>
          <p:cNvSpPr>
            <a:spLocks/>
          </p:cNvSpPr>
          <p:nvPr/>
        </p:nvSpPr>
        <p:spPr bwMode="auto">
          <a:xfrm>
            <a:off x="3696891" y="2456781"/>
            <a:ext cx="2760390" cy="1100584"/>
          </a:xfrm>
          <a:prstGeom prst="rect">
            <a:avLst/>
          </a:prstGeom>
          <a:solidFill>
            <a:srgbClr val="B3FFC3"/>
          </a:solidFill>
          <a:ln w="25400" cap="flat">
            <a:solidFill>
              <a:schemeClr val="tx1"/>
            </a:solidFill>
            <a:prstDash val="solid"/>
            <a:miter lim="800000"/>
            <a:headEnd type="none" w="med" len="med"/>
            <a:tailEnd type="none" w="med" len="med"/>
          </a:ln>
        </p:spPr>
        <p:txBody>
          <a:bodyPr lIns="0" tIns="0" rIns="0" bIns="0"/>
          <a:lstStyle/>
          <a:p>
            <a:pPr fontAlgn="base">
              <a:spcBef>
                <a:spcPct val="0"/>
              </a:spcBef>
              <a:spcAft>
                <a:spcPct val="0"/>
              </a:spcAft>
            </a:pPr>
            <a:endParaRPr kumimoji="1" lang="ja-JP" altLang="en-US" sz="2400">
              <a:solidFill>
                <a:srgbClr val="000000"/>
              </a:solidFill>
              <a:latin typeface="Times New Roman" charset="0"/>
            </a:endParaRPr>
          </a:p>
        </p:txBody>
      </p:sp>
      <p:sp>
        <p:nvSpPr>
          <p:cNvPr id="16" name="Rectangle 23"/>
          <p:cNvSpPr>
            <a:spLocks/>
          </p:cNvSpPr>
          <p:nvPr/>
        </p:nvSpPr>
        <p:spPr bwMode="auto">
          <a:xfrm>
            <a:off x="3840882" y="2346276"/>
            <a:ext cx="2759273" cy="1101701"/>
          </a:xfrm>
          <a:prstGeom prst="rect">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fontAlgn="base">
              <a:spcBef>
                <a:spcPct val="0"/>
              </a:spcBef>
              <a:spcAft>
                <a:spcPct val="0"/>
              </a:spcAft>
            </a:pPr>
            <a:endParaRPr kumimoji="1" lang="ja-JP" altLang="en-US" sz="2400">
              <a:solidFill>
                <a:srgbClr val="000000"/>
              </a:solidFill>
              <a:latin typeface="Times New Roman" charset="0"/>
            </a:endParaRPr>
          </a:p>
        </p:txBody>
      </p:sp>
      <p:sp>
        <p:nvSpPr>
          <p:cNvPr id="17" name="Rectangle 24"/>
          <p:cNvSpPr>
            <a:spLocks/>
          </p:cNvSpPr>
          <p:nvPr/>
        </p:nvSpPr>
        <p:spPr bwMode="auto">
          <a:xfrm>
            <a:off x="1614041" y="2930054"/>
            <a:ext cx="824880" cy="187523"/>
          </a:xfrm>
          <a:prstGeom prst="rect">
            <a:avLst/>
          </a:prstGeom>
          <a:solidFill>
            <a:srgbClr val="0000FF">
              <a:alpha val="49803"/>
            </a:srgbClr>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base">
              <a:spcBef>
                <a:spcPct val="0"/>
              </a:spcBef>
              <a:spcAft>
                <a:spcPct val="0"/>
              </a:spcAft>
            </a:pPr>
            <a:endParaRPr kumimoji="1" lang="ja-JP" altLang="en-US" sz="2400">
              <a:solidFill>
                <a:srgbClr val="000000"/>
              </a:solidFill>
              <a:latin typeface="Times New Roman" charset="0"/>
            </a:endParaRPr>
          </a:p>
        </p:txBody>
      </p:sp>
      <p:sp>
        <p:nvSpPr>
          <p:cNvPr id="18" name="Rectangle 25"/>
          <p:cNvSpPr>
            <a:spLocks/>
          </p:cNvSpPr>
          <p:nvPr/>
        </p:nvSpPr>
        <p:spPr bwMode="auto">
          <a:xfrm>
            <a:off x="4038452" y="1647527"/>
            <a:ext cx="2442268" cy="66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tabLst>
                <a:tab pos="750067" algn="l"/>
              </a:tabLst>
            </a:pPr>
            <a:r>
              <a:rPr kumimoji="1" lang="en-US" altLang="ja-JP" sz="1500" dirty="0" smtClean="0">
                <a:solidFill>
                  <a:srgbClr val="000000"/>
                </a:solidFill>
                <a:latin typeface="Helvetica Neue" charset="0"/>
                <a:ea typeface="ヒラギノ角ゴ ProN W3" charset="0"/>
                <a:cs typeface="ヒラギノ角ゴ ProN W3" charset="0"/>
                <a:sym typeface="Helvetica Neue" charset="0"/>
              </a:rPr>
              <a:t>Count events during time of bunch in the TPC </a:t>
            </a:r>
            <a:endParaRPr kumimoji="1" lang="ja-JP" altLang="en-US" sz="1500" dirty="0">
              <a:solidFill>
                <a:srgbClr val="000000"/>
              </a:solidFill>
              <a:latin typeface="Helvetica Neue" charset="0"/>
              <a:ea typeface="ヒラギノ角ゴ ProN W3" charset="0"/>
              <a:cs typeface="ヒラギノ角ゴ ProN W3" charset="0"/>
              <a:sym typeface="Helvetica Neue" charset="0"/>
            </a:endParaRPr>
          </a:p>
        </p:txBody>
      </p:sp>
      <p:grpSp>
        <p:nvGrpSpPr>
          <p:cNvPr id="19" name="Group 32"/>
          <p:cNvGrpSpPr>
            <a:grpSpLocks/>
          </p:cNvGrpSpPr>
          <p:nvPr/>
        </p:nvGrpSpPr>
        <p:grpSpPr bwMode="auto">
          <a:xfrm>
            <a:off x="4356572" y="2599656"/>
            <a:ext cx="1312664" cy="958825"/>
            <a:chOff x="0" y="0"/>
            <a:chExt cx="1175" cy="858"/>
          </a:xfrm>
        </p:grpSpPr>
        <p:sp>
          <p:nvSpPr>
            <p:cNvPr id="20" name="Line 26"/>
            <p:cNvSpPr>
              <a:spLocks noChangeShapeType="1"/>
            </p:cNvSpPr>
            <p:nvPr/>
          </p:nvSpPr>
          <p:spPr bwMode="auto">
            <a:xfrm>
              <a:off x="482" y="236"/>
              <a:ext cx="29" cy="142"/>
            </a:xfrm>
            <a:prstGeom prst="line">
              <a:avLst/>
            </a:prstGeom>
            <a:noFill/>
            <a:ln w="127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fontAlgn="base">
                <a:spcBef>
                  <a:spcPct val="0"/>
                </a:spcBef>
                <a:spcAft>
                  <a:spcPct val="0"/>
                </a:spcAft>
              </a:pPr>
              <a:endParaRPr kumimoji="1" lang="ja-JP" altLang="en-US" sz="2400">
                <a:solidFill>
                  <a:srgbClr val="000000"/>
                </a:solidFill>
                <a:latin typeface="Times New Roman" charset="0"/>
              </a:endParaRPr>
            </a:p>
          </p:txBody>
        </p:sp>
        <p:sp>
          <p:nvSpPr>
            <p:cNvPr id="21" name="Line 27"/>
            <p:cNvSpPr>
              <a:spLocks noChangeShapeType="1"/>
            </p:cNvSpPr>
            <p:nvPr/>
          </p:nvSpPr>
          <p:spPr bwMode="auto">
            <a:xfrm rot="10800000">
              <a:off x="522" y="384"/>
              <a:ext cx="367" cy="286"/>
            </a:xfrm>
            <a:prstGeom prst="line">
              <a:avLst/>
            </a:prstGeom>
            <a:noFill/>
            <a:ln w="3175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fontAlgn="base">
                <a:spcBef>
                  <a:spcPct val="0"/>
                </a:spcBef>
                <a:spcAft>
                  <a:spcPct val="0"/>
                </a:spcAft>
              </a:pPr>
              <a:endParaRPr kumimoji="1" lang="ja-JP" altLang="en-US" sz="2400">
                <a:solidFill>
                  <a:srgbClr val="000000"/>
                </a:solidFill>
                <a:latin typeface="Times New Roman" charset="0"/>
              </a:endParaRPr>
            </a:p>
          </p:txBody>
        </p:sp>
        <p:sp>
          <p:nvSpPr>
            <p:cNvPr id="22" name="Rectangle 28"/>
            <p:cNvSpPr>
              <a:spLocks/>
            </p:cNvSpPr>
            <p:nvPr/>
          </p:nvSpPr>
          <p:spPr bwMode="auto">
            <a:xfrm>
              <a:off x="896" y="365"/>
              <a:ext cx="279" cy="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pPr>
              <a:r>
                <a:rPr kumimoji="1" lang="en-US" altLang="ja-JP" sz="2500" i="1">
                  <a:solidFill>
                    <a:srgbClr val="000000"/>
                  </a:solidFill>
                  <a:latin typeface="Helvetica Neue" charset="0"/>
                  <a:cs typeface="Helvetica Neue" charset="0"/>
                  <a:sym typeface="Helvetica Neue" charset="0"/>
                </a:rPr>
                <a:t>e</a:t>
              </a:r>
            </a:p>
          </p:txBody>
        </p:sp>
        <p:sp>
          <p:nvSpPr>
            <p:cNvPr id="23" name="Rectangle 29"/>
            <p:cNvSpPr>
              <a:spLocks/>
            </p:cNvSpPr>
            <p:nvPr/>
          </p:nvSpPr>
          <p:spPr bwMode="auto">
            <a:xfrm>
              <a:off x="384" y="0"/>
              <a:ext cx="193"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pPr>
              <a:r>
                <a:rPr kumimoji="1" lang="en-US" altLang="ja-JP" sz="1300" i="1">
                  <a:solidFill>
                    <a:srgbClr val="000000"/>
                  </a:solidFill>
                  <a:latin typeface="Helvetica Neue" charset="0"/>
                  <a:cs typeface="Helvetica Neue" charset="0"/>
                  <a:sym typeface="Helvetica Neue" charset="0"/>
                </a:rPr>
                <a:t>p</a:t>
              </a:r>
            </a:p>
          </p:txBody>
        </p:sp>
        <p:sp>
          <p:nvSpPr>
            <p:cNvPr id="24" name="Line 30"/>
            <p:cNvSpPr>
              <a:spLocks noChangeShapeType="1"/>
            </p:cNvSpPr>
            <p:nvPr/>
          </p:nvSpPr>
          <p:spPr bwMode="auto">
            <a:xfrm rot="10800000" flipH="1">
              <a:off x="0" y="384"/>
              <a:ext cx="503" cy="391"/>
            </a:xfrm>
            <a:prstGeom prst="line">
              <a:avLst/>
            </a:prstGeom>
            <a:noFill/>
            <a:ln w="12700" cap="flat">
              <a:solidFill>
                <a:schemeClr val="tx1"/>
              </a:solidFill>
              <a:prstDash val="sysDot"/>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fontAlgn="base">
                <a:spcBef>
                  <a:spcPct val="0"/>
                </a:spcBef>
                <a:spcAft>
                  <a:spcPct val="0"/>
                </a:spcAft>
              </a:pPr>
              <a:endParaRPr kumimoji="1" lang="ja-JP" altLang="en-US" sz="2400">
                <a:solidFill>
                  <a:srgbClr val="000000"/>
                </a:solidFill>
                <a:latin typeface="Times New Roman" charset="0"/>
              </a:endParaRPr>
            </a:p>
          </p:txBody>
        </p:sp>
        <p:sp>
          <p:nvSpPr>
            <p:cNvPr id="25" name="Rectangle 31"/>
            <p:cNvSpPr>
              <a:spLocks/>
            </p:cNvSpPr>
            <p:nvPr/>
          </p:nvSpPr>
          <p:spPr bwMode="auto">
            <a:xfrm>
              <a:off x="197" y="503"/>
              <a:ext cx="174"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pPr>
              <a:r>
                <a:rPr kumimoji="1" lang="en-US" altLang="ja-JP" sz="1300" i="1">
                  <a:solidFill>
                    <a:srgbClr val="000000"/>
                  </a:solidFill>
                  <a:latin typeface="Helvetica Neue" charset="0"/>
                  <a:cs typeface="Helvetica Neue" charset="0"/>
                  <a:sym typeface="Helvetica Neue" charset="0"/>
                </a:rPr>
                <a:t>ν</a:t>
              </a:r>
            </a:p>
          </p:txBody>
        </p:sp>
      </p:grpSp>
      <p:grpSp>
        <p:nvGrpSpPr>
          <p:cNvPr id="26" name="Group 42"/>
          <p:cNvGrpSpPr>
            <a:grpSpLocks/>
          </p:cNvGrpSpPr>
          <p:nvPr/>
        </p:nvGrpSpPr>
        <p:grpSpPr bwMode="auto">
          <a:xfrm>
            <a:off x="5381253" y="2385343"/>
            <a:ext cx="2963540" cy="812602"/>
            <a:chOff x="0" y="0"/>
            <a:chExt cx="2655" cy="728"/>
          </a:xfrm>
        </p:grpSpPr>
        <p:grpSp>
          <p:nvGrpSpPr>
            <p:cNvPr id="27" name="Group 40"/>
            <p:cNvGrpSpPr>
              <a:grpSpLocks/>
            </p:cNvGrpSpPr>
            <p:nvPr/>
          </p:nvGrpSpPr>
          <p:grpSpPr bwMode="auto">
            <a:xfrm>
              <a:off x="0" y="304"/>
              <a:ext cx="848" cy="388"/>
              <a:chOff x="0" y="0"/>
              <a:chExt cx="848" cy="388"/>
            </a:xfrm>
          </p:grpSpPr>
          <p:sp>
            <p:nvSpPr>
              <p:cNvPr id="29" name="Line 33"/>
              <p:cNvSpPr>
                <a:spLocks noChangeShapeType="1"/>
              </p:cNvSpPr>
              <p:nvPr/>
            </p:nvSpPr>
            <p:spPr bwMode="auto">
              <a:xfrm rot="10800000">
                <a:off x="179" y="286"/>
                <a:ext cx="102" cy="102"/>
              </a:xfrm>
              <a:prstGeom prst="line">
                <a:avLst/>
              </a:prstGeom>
              <a:noFill/>
              <a:ln w="38100" cap="flat">
                <a:solidFill>
                  <a:srgbClr val="7F7F7F"/>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fontAlgn="base">
                  <a:spcBef>
                    <a:spcPct val="0"/>
                  </a:spcBef>
                  <a:spcAft>
                    <a:spcPct val="0"/>
                  </a:spcAft>
                </a:pPr>
                <a:endParaRPr kumimoji="1" lang="ja-JP" altLang="en-US" sz="2400">
                  <a:solidFill>
                    <a:srgbClr val="000000"/>
                  </a:solidFill>
                  <a:latin typeface="Times New Roman" charset="0"/>
                </a:endParaRPr>
              </a:p>
            </p:txBody>
          </p:sp>
          <p:sp>
            <p:nvSpPr>
              <p:cNvPr id="30" name="Line 34"/>
              <p:cNvSpPr>
                <a:spLocks noChangeShapeType="1"/>
              </p:cNvSpPr>
              <p:nvPr/>
            </p:nvSpPr>
            <p:spPr bwMode="auto">
              <a:xfrm>
                <a:off x="2" y="111"/>
                <a:ext cx="124" cy="125"/>
              </a:xfrm>
              <a:prstGeom prst="line">
                <a:avLst/>
              </a:prstGeom>
              <a:noFill/>
              <a:ln w="38100" cap="flat">
                <a:solidFill>
                  <a:srgbClr val="7F7F7F"/>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fontAlgn="base">
                  <a:spcBef>
                    <a:spcPct val="0"/>
                  </a:spcBef>
                  <a:spcAft>
                    <a:spcPct val="0"/>
                  </a:spcAft>
                </a:pPr>
                <a:endParaRPr kumimoji="1" lang="ja-JP" altLang="en-US" sz="2400">
                  <a:solidFill>
                    <a:srgbClr val="000000"/>
                  </a:solidFill>
                  <a:latin typeface="Times New Roman" charset="0"/>
                </a:endParaRPr>
              </a:p>
            </p:txBody>
          </p:sp>
          <p:grpSp>
            <p:nvGrpSpPr>
              <p:cNvPr id="31" name="Group 38"/>
              <p:cNvGrpSpPr>
                <a:grpSpLocks/>
              </p:cNvGrpSpPr>
              <p:nvPr/>
            </p:nvGrpSpPr>
            <p:grpSpPr bwMode="auto">
              <a:xfrm>
                <a:off x="87" y="213"/>
                <a:ext cx="89" cy="89"/>
                <a:chOff x="0" y="0"/>
                <a:chExt cx="88" cy="88"/>
              </a:xfrm>
            </p:grpSpPr>
            <p:sp>
              <p:nvSpPr>
                <p:cNvPr id="33" name="Oval 35"/>
                <p:cNvSpPr>
                  <a:spLocks/>
                </p:cNvSpPr>
                <p:nvPr/>
              </p:nvSpPr>
              <p:spPr bwMode="auto">
                <a:xfrm>
                  <a:off x="0" y="9"/>
                  <a:ext cx="59" cy="60"/>
                </a:xfrm>
                <a:prstGeom prst="ellipse">
                  <a:avLst/>
                </a:prstGeom>
                <a:gradFill rotWithShape="0">
                  <a:gsLst>
                    <a:gs pos="0">
                      <a:srgbClr val="FF0000"/>
                    </a:gs>
                    <a:gs pos="100000">
                      <a:srgbClr val="464658"/>
                    </a:gs>
                  </a:gsLst>
                  <a:lin ang="5400000" scaled="1"/>
                </a:gradFill>
                <a:ln w="6350" cap="flat">
                  <a:solidFill>
                    <a:schemeClr val="tx1"/>
                  </a:solidFill>
                  <a:prstDash val="solid"/>
                  <a:miter lim="800000"/>
                  <a:headEnd type="none" w="med" len="med"/>
                  <a:tailEnd type="none" w="med" len="med"/>
                </a:ln>
              </p:spPr>
              <p:txBody>
                <a:bodyPr lIns="0" tIns="0" rIns="0" bIns="0"/>
                <a:lstStyle/>
                <a:p>
                  <a:pPr fontAlgn="base">
                    <a:spcBef>
                      <a:spcPct val="0"/>
                    </a:spcBef>
                    <a:spcAft>
                      <a:spcPct val="0"/>
                    </a:spcAft>
                  </a:pPr>
                  <a:endParaRPr kumimoji="1" lang="ja-JP" altLang="en-US" sz="2400">
                    <a:solidFill>
                      <a:srgbClr val="000000"/>
                    </a:solidFill>
                    <a:latin typeface="Times New Roman" charset="0"/>
                  </a:endParaRPr>
                </a:p>
              </p:txBody>
            </p:sp>
            <p:sp>
              <p:nvSpPr>
                <p:cNvPr id="34" name="Oval 36"/>
                <p:cNvSpPr>
                  <a:spLocks/>
                </p:cNvSpPr>
                <p:nvPr/>
              </p:nvSpPr>
              <p:spPr bwMode="auto">
                <a:xfrm>
                  <a:off x="29" y="29"/>
                  <a:ext cx="59" cy="59"/>
                </a:xfrm>
                <a:prstGeom prst="ellipse">
                  <a:avLst/>
                </a:prstGeom>
                <a:gradFill rotWithShape="0">
                  <a:gsLst>
                    <a:gs pos="0">
                      <a:srgbClr val="FF0000"/>
                    </a:gs>
                    <a:gs pos="100000">
                      <a:srgbClr val="464658"/>
                    </a:gs>
                  </a:gsLst>
                  <a:lin ang="5400000" scaled="1"/>
                </a:gradFill>
                <a:ln w="6350" cap="flat">
                  <a:solidFill>
                    <a:schemeClr val="tx1"/>
                  </a:solidFill>
                  <a:prstDash val="solid"/>
                  <a:miter lim="800000"/>
                  <a:headEnd type="none" w="med" len="med"/>
                  <a:tailEnd type="none" w="med" len="med"/>
                </a:ln>
              </p:spPr>
              <p:txBody>
                <a:bodyPr lIns="0" tIns="0" rIns="0" bIns="0"/>
                <a:lstStyle/>
                <a:p>
                  <a:pPr fontAlgn="base">
                    <a:spcBef>
                      <a:spcPct val="0"/>
                    </a:spcBef>
                    <a:spcAft>
                      <a:spcPct val="0"/>
                    </a:spcAft>
                  </a:pPr>
                  <a:endParaRPr kumimoji="1" lang="ja-JP" altLang="en-US" sz="2400">
                    <a:solidFill>
                      <a:srgbClr val="000000"/>
                    </a:solidFill>
                    <a:latin typeface="Times New Roman" charset="0"/>
                  </a:endParaRPr>
                </a:p>
              </p:txBody>
            </p:sp>
            <p:sp>
              <p:nvSpPr>
                <p:cNvPr id="35" name="Oval 37"/>
                <p:cNvSpPr>
                  <a:spLocks/>
                </p:cNvSpPr>
                <p:nvPr/>
              </p:nvSpPr>
              <p:spPr bwMode="auto">
                <a:xfrm>
                  <a:off x="29" y="0"/>
                  <a:ext cx="59" cy="59"/>
                </a:xfrm>
                <a:prstGeom prst="ellipse">
                  <a:avLst/>
                </a:prstGeom>
                <a:gradFill rotWithShape="0">
                  <a:gsLst>
                    <a:gs pos="0">
                      <a:srgbClr val="0000FF"/>
                    </a:gs>
                    <a:gs pos="100000">
                      <a:srgbClr val="464658"/>
                    </a:gs>
                  </a:gsLst>
                  <a:lin ang="5400000" scaled="1"/>
                </a:gradFill>
                <a:ln w="6350" cap="flat">
                  <a:solidFill>
                    <a:schemeClr val="tx1"/>
                  </a:solidFill>
                  <a:prstDash val="solid"/>
                  <a:miter lim="800000"/>
                  <a:headEnd type="none" w="med" len="med"/>
                  <a:tailEnd type="none" w="med" len="med"/>
                </a:ln>
              </p:spPr>
              <p:txBody>
                <a:bodyPr lIns="0" tIns="0" rIns="0" bIns="0"/>
                <a:lstStyle/>
                <a:p>
                  <a:pPr fontAlgn="base">
                    <a:spcBef>
                      <a:spcPct val="0"/>
                    </a:spcBef>
                    <a:spcAft>
                      <a:spcPct val="0"/>
                    </a:spcAft>
                  </a:pPr>
                  <a:endParaRPr kumimoji="1" lang="ja-JP" altLang="en-US" sz="2400">
                    <a:solidFill>
                      <a:srgbClr val="000000"/>
                    </a:solidFill>
                    <a:latin typeface="Times New Roman" charset="0"/>
                  </a:endParaRPr>
                </a:p>
              </p:txBody>
            </p:sp>
          </p:grpSp>
          <p:sp>
            <p:nvSpPr>
              <p:cNvPr id="32" name="Rectangle 39"/>
              <p:cNvSpPr>
                <a:spLocks/>
              </p:cNvSpPr>
              <p:nvPr/>
            </p:nvSpPr>
            <p:spPr bwMode="auto">
              <a:xfrm>
                <a:off x="0" y="0"/>
                <a:ext cx="84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pPr>
                <a:r>
                  <a:rPr kumimoji="1" lang="en-US" altLang="ja-JP" sz="1300" baseline="32000">
                    <a:solidFill>
                      <a:srgbClr val="000000"/>
                    </a:solidFill>
                    <a:latin typeface="Helvetica Neue" charset="0"/>
                    <a:cs typeface="Helvetica Neue" charset="0"/>
                    <a:sym typeface="Helvetica Neue" charset="0"/>
                  </a:rPr>
                  <a:t>3</a:t>
                </a:r>
                <a:r>
                  <a:rPr kumimoji="1" lang="en-US" altLang="ja-JP" sz="1300">
                    <a:solidFill>
                      <a:srgbClr val="000000"/>
                    </a:solidFill>
                    <a:latin typeface="Helvetica Neue" charset="0"/>
                    <a:cs typeface="Helvetica Neue" charset="0"/>
                    <a:sym typeface="Helvetica Neue" charset="0"/>
                  </a:rPr>
                  <a:t>He(</a:t>
                </a:r>
                <a:r>
                  <a:rPr kumimoji="1" lang="en-US" altLang="ja-JP" sz="1300" i="1">
                    <a:solidFill>
                      <a:srgbClr val="000000"/>
                    </a:solidFill>
                    <a:latin typeface="Helvetica Neue" charset="0"/>
                    <a:cs typeface="Helvetica Neue" charset="0"/>
                    <a:sym typeface="Helvetica Neue" charset="0"/>
                  </a:rPr>
                  <a:t>n,p</a:t>
                </a:r>
                <a:r>
                  <a:rPr kumimoji="1" lang="en-US" altLang="ja-JP" sz="1300">
                    <a:solidFill>
                      <a:srgbClr val="000000"/>
                    </a:solidFill>
                    <a:latin typeface="Helvetica Neue" charset="0"/>
                    <a:cs typeface="Helvetica Neue" charset="0"/>
                    <a:sym typeface="Helvetica Neue" charset="0"/>
                  </a:rPr>
                  <a:t>)t</a:t>
                </a:r>
              </a:p>
            </p:txBody>
          </p:sp>
        </p:grpSp>
        <p:sp>
          <p:nvSpPr>
            <p:cNvPr id="28" name="Rectangle 41"/>
            <p:cNvSpPr>
              <a:spLocks/>
            </p:cNvSpPr>
            <p:nvPr/>
          </p:nvSpPr>
          <p:spPr bwMode="auto">
            <a:xfrm>
              <a:off x="1151" y="0"/>
              <a:ext cx="1504" cy="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tabLst>
                  <a:tab pos="750067" algn="l"/>
                  <a:tab pos="750067" algn="l"/>
                  <a:tab pos="750067" algn="l"/>
                </a:tabLst>
              </a:pPr>
              <a:r>
                <a:rPr kumimoji="1" lang="en-US" altLang="ja-JP" sz="1500" dirty="0" smtClean="0">
                  <a:solidFill>
                    <a:srgbClr val="000000"/>
                  </a:solidFill>
                  <a:latin typeface="Helvetica Neue" charset="0"/>
                  <a:ea typeface="ヒラギノ角ゴ ProN W3" charset="0"/>
                  <a:cs typeface="ヒラギノ角ゴ ProN W3" charset="0"/>
                  <a:sym typeface="Helvetica Neue" charset="0"/>
                </a:rPr>
                <a:t>Neutron bunch </a:t>
              </a:r>
              <a:endParaRPr kumimoji="1" lang="ja-JP" altLang="en-US" sz="1500" dirty="0">
                <a:solidFill>
                  <a:srgbClr val="000000"/>
                </a:solidFill>
                <a:latin typeface="Helvetica Neue" charset="0"/>
                <a:ea typeface="ヒラギノ角ゴ ProN W3" charset="0"/>
                <a:cs typeface="ヒラギノ角ゴ ProN W3" charset="0"/>
                <a:sym typeface="Helvetica Neue" charset="0"/>
              </a:endParaRPr>
            </a:p>
          </p:txBody>
        </p:sp>
      </p:grpSp>
      <p:sp>
        <p:nvSpPr>
          <p:cNvPr id="36" name="Rectangle 43"/>
          <p:cNvSpPr>
            <a:spLocks/>
          </p:cNvSpPr>
          <p:nvPr/>
        </p:nvSpPr>
        <p:spPr bwMode="auto">
          <a:xfrm>
            <a:off x="1518047" y="1670521"/>
            <a:ext cx="165112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fontAlgn="base">
              <a:spcBef>
                <a:spcPct val="0"/>
              </a:spcBef>
              <a:spcAft>
                <a:spcPct val="0"/>
              </a:spcAft>
            </a:pPr>
            <a:r>
              <a:rPr kumimoji="1" lang="ja-JP" altLang="en-US" sz="1500" dirty="0">
                <a:solidFill>
                  <a:srgbClr val="000000"/>
                </a:solidFill>
                <a:latin typeface="Times New Roman" charset="0"/>
              </a:rPr>
              <a:t>（</a:t>
            </a:r>
            <a:r>
              <a:rPr kumimoji="1" lang="en-US" altLang="ja-JP" sz="1500" dirty="0">
                <a:solidFill>
                  <a:srgbClr val="000000"/>
                </a:solidFill>
                <a:latin typeface="Times New Roman" charset="0"/>
              </a:rPr>
              <a:t>Kossakowski,1989</a:t>
            </a:r>
            <a:r>
              <a:rPr kumimoji="1" lang="ja-JP" altLang="en-US" sz="1500" dirty="0">
                <a:solidFill>
                  <a:srgbClr val="000000"/>
                </a:solidFill>
                <a:latin typeface="Times New Roman" charset="0"/>
              </a:rPr>
              <a:t>）</a:t>
            </a:r>
          </a:p>
        </p:txBody>
      </p:sp>
      <p:sp>
        <p:nvSpPr>
          <p:cNvPr id="37" name="Rectangle 44"/>
          <p:cNvSpPr>
            <a:spLocks/>
          </p:cNvSpPr>
          <p:nvPr/>
        </p:nvSpPr>
        <p:spPr bwMode="auto">
          <a:xfrm>
            <a:off x="522387" y="1637273"/>
            <a:ext cx="101570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fontAlgn="base">
              <a:spcBef>
                <a:spcPct val="0"/>
              </a:spcBef>
              <a:spcAft>
                <a:spcPct val="0"/>
              </a:spcAft>
            </a:pPr>
            <a:r>
              <a:rPr kumimoji="1" lang="en-US" altLang="ja-JP" sz="1700" dirty="0" smtClean="0">
                <a:solidFill>
                  <a:srgbClr val="000000"/>
                </a:solidFill>
                <a:latin typeface="ヒラギノ角ゴ Pro W6" charset="0"/>
                <a:ea typeface="ヒラギノ角ゴ Pro W6" charset="0"/>
                <a:cs typeface="ヒラギノ角ゴ Pro W6" charset="0"/>
                <a:sym typeface="ヒラギノ角ゴ Pro W6" charset="0"/>
              </a:rPr>
              <a:t>Principle</a:t>
            </a:r>
            <a:endParaRPr kumimoji="1" lang="ja-JP" altLang="en-US" sz="1700" dirty="0">
              <a:solidFill>
                <a:srgbClr val="000000"/>
              </a:solidFill>
              <a:latin typeface="ヒラギノ角ゴ Pro W6" charset="0"/>
              <a:ea typeface="ヒラギノ角ゴ Pro W6" charset="0"/>
              <a:cs typeface="ヒラギノ角ゴ Pro W6" charset="0"/>
              <a:sym typeface="ヒラギノ角ゴ Pro W6" charset="0"/>
            </a:endParaRPr>
          </a:p>
        </p:txBody>
      </p:sp>
      <p:sp>
        <p:nvSpPr>
          <p:cNvPr id="38" name="Rectangle 45"/>
          <p:cNvSpPr>
            <a:spLocks/>
          </p:cNvSpPr>
          <p:nvPr/>
        </p:nvSpPr>
        <p:spPr bwMode="auto">
          <a:xfrm>
            <a:off x="660797" y="5671145"/>
            <a:ext cx="7822406" cy="723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26788" tIns="26788" rIns="26788" bIns="26788"/>
          <a:lstStyle/>
          <a:p>
            <a:pPr fontAlgn="base">
              <a:spcBef>
                <a:spcPct val="0"/>
              </a:spcBef>
              <a:spcAft>
                <a:spcPct val="0"/>
              </a:spcAft>
            </a:pPr>
            <a:r>
              <a:rPr kumimoji="1" lang="en-US" altLang="ja-JP" sz="2000" dirty="0" smtClean="0">
                <a:solidFill>
                  <a:srgbClr val="FF0000"/>
                </a:solidFill>
                <a:latin typeface="Times New Roman" charset="0"/>
              </a:rPr>
              <a:t>This </a:t>
            </a:r>
            <a:r>
              <a:rPr kumimoji="1" lang="en-US" altLang="ja-JP" sz="2000" dirty="0">
                <a:solidFill>
                  <a:srgbClr val="FF0000"/>
                </a:solidFill>
                <a:latin typeface="Times New Roman" charset="0"/>
              </a:rPr>
              <a:t>method is free from the uncertainties due to external flux monitor, wall loss, depolarization, etc.</a:t>
            </a:r>
            <a:endParaRPr kumimoji="1" lang="en-US" altLang="ja-JP" sz="2100" dirty="0">
              <a:solidFill>
                <a:srgbClr val="FF0000"/>
              </a:solidFill>
              <a:latin typeface="ヒラギノ角ゴ ProN W6" charset="0"/>
              <a:ea typeface="ヒラギノ角ゴ ProN W6" charset="0"/>
              <a:cs typeface="ヒラギノ角ゴ ProN W6" charset="0"/>
              <a:sym typeface="ヒラギノ角ゴ ProN W6" charset="0"/>
            </a:endParaRPr>
          </a:p>
        </p:txBody>
      </p:sp>
      <p:grpSp>
        <p:nvGrpSpPr>
          <p:cNvPr id="39" name="図形グループ 38"/>
          <p:cNvGrpSpPr/>
          <p:nvPr/>
        </p:nvGrpSpPr>
        <p:grpSpPr>
          <a:xfrm>
            <a:off x="315022" y="3687961"/>
            <a:ext cx="8631532" cy="1816075"/>
            <a:chOff x="983382" y="3687961"/>
            <a:chExt cx="8631532" cy="1816075"/>
          </a:xfrm>
        </p:grpSpPr>
        <p:pic>
          <p:nvPicPr>
            <p:cNvPr id="4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7627" y="3777258"/>
              <a:ext cx="1272480" cy="59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4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2091" y="4589859"/>
              <a:ext cx="1330523" cy="343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42" name="Rectangle 3"/>
            <p:cNvSpPr>
              <a:spLocks/>
            </p:cNvSpPr>
            <p:nvPr/>
          </p:nvSpPr>
          <p:spPr bwMode="auto">
            <a:xfrm>
              <a:off x="6534345" y="4443636"/>
              <a:ext cx="3080569" cy="654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26788" tIns="26788" rIns="26788" bIns="26788">
              <a:spAutoFit/>
            </a:bodyPr>
            <a:lstStyle/>
            <a:p>
              <a:pPr fontAlgn="base">
                <a:spcBef>
                  <a:spcPct val="0"/>
                </a:spcBef>
                <a:spcAft>
                  <a:spcPct val="0"/>
                </a:spcAft>
              </a:pPr>
              <a:r>
                <a:rPr kumimoji="1" lang="en-US" altLang="ja-JP" sz="1300" dirty="0">
                  <a:solidFill>
                    <a:srgbClr val="000000"/>
                  </a:solidFill>
                  <a:latin typeface="ヒラギノ角ゴ ProN W3" charset="0"/>
                  <a:ea typeface="ヒラギノ角ゴ ProN W3" charset="0"/>
                  <a:cs typeface="ヒラギノ角ゴ ProN W3" charset="0"/>
                  <a:sym typeface="ヒラギノ角ゴ ProN W3" charset="0"/>
                </a:rPr>
                <a:t>: </a:t>
              </a:r>
              <a:r>
                <a:rPr kumimoji="1" lang="en-US" altLang="ja-JP" sz="1300" dirty="0" smtClean="0">
                  <a:solidFill>
                    <a:srgbClr val="000000"/>
                  </a:solidFill>
                  <a:latin typeface="ヒラギノ角ゴ ProN W3" charset="0"/>
                  <a:ea typeface="ヒラギノ角ゴ ProN W3" charset="0"/>
                  <a:cs typeface="ヒラギノ角ゴ ProN W3" charset="0"/>
                  <a:sym typeface="ヒラギノ角ゴ ProN W3" charset="0"/>
                </a:rPr>
                <a:t>detection efficiency of </a:t>
              </a:r>
              <a:r>
                <a:rPr kumimoji="1" lang="en-US" altLang="ja-JP" sz="1300" baseline="30000" dirty="0" smtClean="0">
                  <a:solidFill>
                    <a:srgbClr val="000000"/>
                  </a:solidFill>
                  <a:latin typeface="ヒラギノ角ゴ ProN W3" charset="0"/>
                  <a:ea typeface="ヒラギノ角ゴ ProN W3" charset="0"/>
                  <a:cs typeface="ヒラギノ角ゴ ProN W3" charset="0"/>
                  <a:sym typeface="ヒラギノ角ゴ ProN W3" charset="0"/>
                </a:rPr>
                <a:t>3</a:t>
              </a:r>
              <a:r>
                <a:rPr kumimoji="1" lang="en-US" altLang="ja-JP" sz="1300" dirty="0" smtClean="0">
                  <a:solidFill>
                    <a:srgbClr val="000000"/>
                  </a:solidFill>
                  <a:latin typeface="ヒラギノ角ゴ ProN W3" charset="0"/>
                  <a:ea typeface="ヒラギノ角ゴ ProN W3" charset="0"/>
                  <a:cs typeface="ヒラギノ角ゴ ProN W3" charset="0"/>
                  <a:sym typeface="ヒラギノ角ゴ ProN W3" charset="0"/>
                </a:rPr>
                <a:t>He reaction</a:t>
              </a:r>
              <a:endParaRPr kumimoji="1" lang="en-US" altLang="ja-JP" sz="1300" dirty="0">
                <a:solidFill>
                  <a:srgbClr val="000000"/>
                </a:solidFill>
                <a:latin typeface="ヒラギノ角ゴ ProN W3" charset="0"/>
                <a:ea typeface="ヒラギノ角ゴ ProN W3" charset="0"/>
                <a:cs typeface="ヒラギノ角ゴ ProN W3" charset="0"/>
                <a:sym typeface="ヒラギノ角ゴ ProN W3" charset="0"/>
              </a:endParaRPr>
            </a:p>
            <a:p>
              <a:pPr fontAlgn="base">
                <a:spcBef>
                  <a:spcPct val="0"/>
                </a:spcBef>
                <a:spcAft>
                  <a:spcPct val="0"/>
                </a:spcAft>
              </a:pPr>
              <a:r>
                <a:rPr kumimoji="1" lang="en-US" altLang="ja-JP" sz="1300" dirty="0">
                  <a:solidFill>
                    <a:srgbClr val="000000"/>
                  </a:solidFill>
                  <a:latin typeface="ヒラギノ角ゴ ProN W3" charset="0"/>
                  <a:ea typeface="ヒラギノ角ゴ ProN W3" charset="0"/>
                  <a:cs typeface="ヒラギノ角ゴ ProN W3" charset="0"/>
                  <a:sym typeface="ヒラギノ角ゴ ProN W3" charset="0"/>
                </a:rPr>
                <a:t>: </a:t>
              </a:r>
              <a:r>
                <a:rPr kumimoji="1" lang="en-US" altLang="ja-JP" sz="1300" dirty="0" smtClean="0">
                  <a:solidFill>
                    <a:srgbClr val="000000"/>
                  </a:solidFill>
                  <a:latin typeface="ヒラギノ角ゴ ProN W3" charset="0"/>
                  <a:ea typeface="ヒラギノ角ゴ ProN W3" charset="0"/>
                  <a:cs typeface="ヒラギノ角ゴ ProN W3" charset="0"/>
                  <a:sym typeface="ヒラギノ角ゴ ProN W3" charset="0"/>
                </a:rPr>
                <a:t>density of </a:t>
              </a:r>
              <a:r>
                <a:rPr kumimoji="1" lang="en-US" altLang="ja-JP" sz="1300" baseline="30000" dirty="0" smtClean="0">
                  <a:solidFill>
                    <a:srgbClr val="000000"/>
                  </a:solidFill>
                  <a:latin typeface="ヒラギノ角ゴ ProN W3" charset="0"/>
                  <a:ea typeface="ヒラギノ角ゴ ProN W3" charset="0"/>
                  <a:cs typeface="ヒラギノ角ゴ ProN W3" charset="0"/>
                  <a:sym typeface="ヒラギノ角ゴ ProN W3" charset="0"/>
                </a:rPr>
                <a:t>3</a:t>
              </a:r>
              <a:r>
                <a:rPr kumimoji="1" lang="en-US" altLang="ja-JP" sz="1300" dirty="0" smtClean="0">
                  <a:solidFill>
                    <a:srgbClr val="000000"/>
                  </a:solidFill>
                  <a:latin typeface="ヒラギノ角ゴ ProN W3" charset="0"/>
                  <a:ea typeface="ヒラギノ角ゴ ProN W3" charset="0"/>
                  <a:cs typeface="ヒラギノ角ゴ ProN W3" charset="0"/>
                  <a:sym typeface="ヒラギノ角ゴ ProN W3" charset="0"/>
                </a:rPr>
                <a:t>He</a:t>
              </a:r>
              <a:endParaRPr kumimoji="1" lang="en-US" altLang="ja-JP" sz="1300" dirty="0">
                <a:solidFill>
                  <a:srgbClr val="000000"/>
                </a:solidFill>
                <a:latin typeface="ヒラギノ角ゴ ProN W3" charset="0"/>
                <a:ea typeface="ヒラギノ角ゴ ProN W3" charset="0"/>
                <a:cs typeface="ヒラギノ角ゴ ProN W3" charset="0"/>
                <a:sym typeface="ヒラギノ角ゴ ProN W3" charset="0"/>
              </a:endParaRPr>
            </a:p>
            <a:p>
              <a:pPr fontAlgn="base">
                <a:spcBef>
                  <a:spcPct val="0"/>
                </a:spcBef>
                <a:spcAft>
                  <a:spcPct val="0"/>
                </a:spcAft>
              </a:pPr>
              <a:r>
                <a:rPr kumimoji="1" lang="en-US" altLang="ja-JP" sz="1300" dirty="0">
                  <a:solidFill>
                    <a:srgbClr val="000000"/>
                  </a:solidFill>
                  <a:latin typeface="ヒラギノ角ゴ ProN W3" charset="0"/>
                  <a:ea typeface="ヒラギノ角ゴ ProN W3" charset="0"/>
                  <a:cs typeface="ヒラギノ角ゴ ProN W3" charset="0"/>
                  <a:sym typeface="ヒラギノ角ゴ ProN W3" charset="0"/>
                </a:rPr>
                <a:t>: </a:t>
              </a:r>
              <a:r>
                <a:rPr kumimoji="1" lang="en-US" altLang="ja-JP" sz="1300" dirty="0" smtClean="0">
                  <a:solidFill>
                    <a:srgbClr val="000000"/>
                  </a:solidFill>
                  <a:latin typeface="ヒラギノ角ゴ ProN W3" charset="0"/>
                  <a:ea typeface="ヒラギノ角ゴ ProN W3" charset="0"/>
                  <a:cs typeface="ヒラギノ角ゴ ProN W3" charset="0"/>
                  <a:sym typeface="ヒラギノ角ゴ ProN W3" charset="0"/>
                </a:rPr>
                <a:t>cross section of </a:t>
              </a:r>
              <a:r>
                <a:rPr kumimoji="1" lang="en-US" altLang="ja-JP" sz="1300" baseline="30000" dirty="0" smtClean="0">
                  <a:solidFill>
                    <a:srgbClr val="000000"/>
                  </a:solidFill>
                  <a:latin typeface="ヒラギノ角ゴ ProN W3" charset="0"/>
                  <a:ea typeface="ヒラギノ角ゴ ProN W3" charset="0"/>
                  <a:cs typeface="ヒラギノ角ゴ ProN W3" charset="0"/>
                  <a:sym typeface="ヒラギノ角ゴ ProN W3" charset="0"/>
                </a:rPr>
                <a:t>3</a:t>
              </a:r>
              <a:r>
                <a:rPr kumimoji="1" lang="en-US" altLang="ja-JP" sz="1300" dirty="0" smtClean="0">
                  <a:solidFill>
                    <a:srgbClr val="000000"/>
                  </a:solidFill>
                  <a:latin typeface="ヒラギノ角ゴ ProN W3" charset="0"/>
                  <a:ea typeface="ヒラギノ角ゴ ProN W3" charset="0"/>
                  <a:cs typeface="ヒラギノ角ゴ ProN W3" charset="0"/>
                  <a:sym typeface="ヒラギノ角ゴ ProN W3" charset="0"/>
                </a:rPr>
                <a:t>He reaction</a:t>
              </a:r>
              <a:endParaRPr kumimoji="1" lang="ja-JP" altLang="en-US" sz="1300" dirty="0">
                <a:solidFill>
                  <a:srgbClr val="000000"/>
                </a:solidFill>
                <a:latin typeface="ヒラギノ角ゴ ProN W3" charset="0"/>
                <a:ea typeface="ヒラギノ角ゴ ProN W3" charset="0"/>
                <a:cs typeface="ヒラギノ角ゴ ProN W3" charset="0"/>
                <a:sym typeface="ヒラギノ角ゴ ProN W3" charset="0"/>
              </a:endParaRPr>
            </a:p>
          </p:txBody>
        </p:sp>
        <p:sp>
          <p:nvSpPr>
            <p:cNvPr id="43" name="Rectangle 4"/>
            <p:cNvSpPr>
              <a:spLocks/>
            </p:cNvSpPr>
            <p:nvPr/>
          </p:nvSpPr>
          <p:spPr bwMode="auto">
            <a:xfrm>
              <a:off x="6209527" y="4446984"/>
              <a:ext cx="375047" cy="723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26788" tIns="26788" rIns="26788" bIns="26788"/>
            <a:lstStyle/>
            <a:p>
              <a:pPr fontAlgn="base">
                <a:spcBef>
                  <a:spcPct val="0"/>
                </a:spcBef>
                <a:spcAft>
                  <a:spcPct val="0"/>
                </a:spcAft>
              </a:pPr>
              <a:r>
                <a:rPr kumimoji="1" lang="en-US" altLang="ja-JP" sz="1300">
                  <a:solidFill>
                    <a:srgbClr val="000000"/>
                  </a:solidFill>
                  <a:latin typeface="ヒラギノ明朝 ProN W3" charset="0"/>
                  <a:ea typeface="ヒラギノ明朝 ProN W3" charset="0"/>
                  <a:cs typeface="ヒラギノ明朝 ProN W3" charset="0"/>
                  <a:sym typeface="ヒラギノ明朝 ProN W3" charset="0"/>
                </a:rPr>
                <a:t>ε</a:t>
              </a:r>
              <a:r>
                <a:rPr kumimoji="1" lang="en-US" altLang="ja-JP" sz="1300" baseline="-21000">
                  <a:solidFill>
                    <a:srgbClr val="000000"/>
                  </a:solidFill>
                  <a:latin typeface="ヒラギノ明朝 ProN W3" charset="0"/>
                  <a:ea typeface="ヒラギノ明朝 ProN W3" charset="0"/>
                  <a:cs typeface="ヒラギノ明朝 ProN W3" charset="0"/>
                  <a:sym typeface="ヒラギノ明朝 ProN W3" charset="0"/>
                </a:rPr>
                <a:t>n</a:t>
              </a:r>
              <a:endParaRPr kumimoji="1" lang="en-US" altLang="ja-JP" sz="1300">
                <a:solidFill>
                  <a:srgbClr val="000000"/>
                </a:solidFill>
                <a:latin typeface="ヒラギノ明朝 ProN W3" charset="0"/>
                <a:ea typeface="ヒラギノ明朝 ProN W3" charset="0"/>
                <a:cs typeface="ヒラギノ明朝 ProN W3" charset="0"/>
                <a:sym typeface="ヒラギノ明朝 ProN W3" charset="0"/>
              </a:endParaRPr>
            </a:p>
            <a:p>
              <a:pPr fontAlgn="base">
                <a:spcBef>
                  <a:spcPct val="0"/>
                </a:spcBef>
                <a:spcAft>
                  <a:spcPct val="0"/>
                </a:spcAft>
              </a:pPr>
              <a:r>
                <a:rPr kumimoji="1" lang="en-US" altLang="ja-JP" sz="1300">
                  <a:solidFill>
                    <a:srgbClr val="000000"/>
                  </a:solidFill>
                  <a:latin typeface="ヒラギノ明朝 ProN W3" charset="0"/>
                  <a:ea typeface="ヒラギノ明朝 ProN W3" charset="0"/>
                  <a:cs typeface="ヒラギノ明朝 ProN W3" charset="0"/>
                  <a:sym typeface="ヒラギノ明朝 ProN W3" charset="0"/>
                </a:rPr>
                <a:t>ρ</a:t>
              </a:r>
            </a:p>
            <a:p>
              <a:pPr fontAlgn="base">
                <a:spcBef>
                  <a:spcPct val="0"/>
                </a:spcBef>
                <a:spcAft>
                  <a:spcPct val="0"/>
                </a:spcAft>
              </a:pPr>
              <a:r>
                <a:rPr kumimoji="1" lang="en-US" altLang="ja-JP" sz="1300">
                  <a:solidFill>
                    <a:srgbClr val="000000"/>
                  </a:solidFill>
                  <a:latin typeface="ヒラギノ明朝 ProN W3" charset="0"/>
                  <a:ea typeface="ヒラギノ明朝 ProN W3" charset="0"/>
                  <a:cs typeface="ヒラギノ明朝 ProN W3" charset="0"/>
                  <a:sym typeface="ヒラギノ明朝 ProN W3" charset="0"/>
                </a:rPr>
                <a:t>σ</a:t>
              </a:r>
            </a:p>
          </p:txBody>
        </p:sp>
        <p:sp>
          <p:nvSpPr>
            <p:cNvPr id="44" name="Rectangle 5"/>
            <p:cNvSpPr>
              <a:spLocks/>
            </p:cNvSpPr>
            <p:nvPr/>
          </p:nvSpPr>
          <p:spPr bwMode="auto">
            <a:xfrm>
              <a:off x="6210643" y="3687961"/>
              <a:ext cx="312539" cy="750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26788" tIns="26788" rIns="26788" bIns="26788"/>
            <a:lstStyle/>
            <a:p>
              <a:pPr fontAlgn="base">
                <a:spcBef>
                  <a:spcPct val="0"/>
                </a:spcBef>
                <a:spcAft>
                  <a:spcPct val="0"/>
                </a:spcAft>
              </a:pPr>
              <a:r>
                <a:rPr kumimoji="1" lang="en-US" altLang="ja-JP" sz="1300">
                  <a:solidFill>
                    <a:srgbClr val="000000"/>
                  </a:solidFill>
                  <a:latin typeface="ヒラギノ明朝 ProN W3" charset="0"/>
                  <a:ea typeface="ヒラギノ明朝 ProN W3" charset="0"/>
                  <a:cs typeface="ヒラギノ明朝 ProN W3" charset="0"/>
                  <a:sym typeface="ヒラギノ明朝 ProN W3" charset="0"/>
                </a:rPr>
                <a:t>τ</a:t>
              </a:r>
              <a:r>
                <a:rPr kumimoji="1" lang="en-US" altLang="ja-JP" sz="1300" baseline="-21000">
                  <a:solidFill>
                    <a:srgbClr val="000000"/>
                  </a:solidFill>
                  <a:latin typeface="ヒラギノ明朝 ProN W3" charset="0"/>
                  <a:ea typeface="ヒラギノ明朝 ProN W3" charset="0"/>
                  <a:cs typeface="ヒラギノ明朝 ProN W3" charset="0"/>
                  <a:sym typeface="ヒラギノ明朝 ProN W3" charset="0"/>
                </a:rPr>
                <a:t>n</a:t>
              </a:r>
              <a:endParaRPr kumimoji="1" lang="en-US" altLang="ja-JP" sz="1300">
                <a:solidFill>
                  <a:srgbClr val="000000"/>
                </a:solidFill>
                <a:latin typeface="ヒラギノ明朝 ProN W3" charset="0"/>
                <a:ea typeface="ヒラギノ明朝 ProN W3" charset="0"/>
                <a:cs typeface="ヒラギノ明朝 ProN W3" charset="0"/>
                <a:sym typeface="ヒラギノ明朝 ProN W3" charset="0"/>
              </a:endParaRPr>
            </a:p>
            <a:p>
              <a:pPr fontAlgn="base">
                <a:spcBef>
                  <a:spcPct val="0"/>
                </a:spcBef>
                <a:spcAft>
                  <a:spcPct val="0"/>
                </a:spcAft>
              </a:pPr>
              <a:r>
                <a:rPr kumimoji="1" lang="en-US" altLang="ja-JP" sz="1300">
                  <a:solidFill>
                    <a:srgbClr val="000000"/>
                  </a:solidFill>
                  <a:latin typeface="ヒラギノ明朝 ProN W3" charset="0"/>
                  <a:ea typeface="ヒラギノ明朝 ProN W3" charset="0"/>
                  <a:cs typeface="ヒラギノ明朝 ProN W3" charset="0"/>
                  <a:sym typeface="ヒラギノ明朝 ProN W3" charset="0"/>
                </a:rPr>
                <a:t>v</a:t>
              </a:r>
            </a:p>
            <a:p>
              <a:pPr fontAlgn="base">
                <a:spcBef>
                  <a:spcPct val="0"/>
                </a:spcBef>
                <a:spcAft>
                  <a:spcPct val="0"/>
                </a:spcAft>
              </a:pPr>
              <a:r>
                <a:rPr kumimoji="1" lang="en-US" altLang="ja-JP" sz="1300">
                  <a:solidFill>
                    <a:srgbClr val="000000"/>
                  </a:solidFill>
                  <a:latin typeface="ヒラギノ明朝 ProN W3" charset="0"/>
                  <a:ea typeface="ヒラギノ明朝 ProN W3" charset="0"/>
                  <a:cs typeface="ヒラギノ明朝 ProN W3" charset="0"/>
                  <a:sym typeface="ヒラギノ明朝 ProN W3" charset="0"/>
                </a:rPr>
                <a:t>ε</a:t>
              </a:r>
              <a:r>
                <a:rPr kumimoji="1" lang="en-US" altLang="ja-JP" sz="1300" baseline="-21000">
                  <a:solidFill>
                    <a:srgbClr val="000000"/>
                  </a:solidFill>
                  <a:latin typeface="ヒラギノ明朝 ProN W3" charset="0"/>
                  <a:ea typeface="ヒラギノ明朝 ProN W3" charset="0"/>
                  <a:cs typeface="ヒラギノ明朝 ProN W3" charset="0"/>
                  <a:sym typeface="ヒラギノ明朝 ProN W3" charset="0"/>
                </a:rPr>
                <a:t>e</a:t>
              </a:r>
            </a:p>
          </p:txBody>
        </p:sp>
        <p:sp>
          <p:nvSpPr>
            <p:cNvPr id="45" name="Rectangle 6"/>
            <p:cNvSpPr>
              <a:spLocks/>
            </p:cNvSpPr>
            <p:nvPr/>
          </p:nvSpPr>
          <p:spPr bwMode="auto">
            <a:xfrm>
              <a:off x="6532111" y="3713634"/>
              <a:ext cx="2858347" cy="69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26788" tIns="26788" rIns="26788" bIns="26788"/>
            <a:lstStyle/>
            <a:p>
              <a:pPr fontAlgn="base">
                <a:spcBef>
                  <a:spcPct val="0"/>
                </a:spcBef>
                <a:spcAft>
                  <a:spcPct val="0"/>
                </a:spcAft>
              </a:pPr>
              <a:r>
                <a:rPr kumimoji="1" lang="en-US" altLang="ja-JP" sz="1300" dirty="0">
                  <a:solidFill>
                    <a:srgbClr val="000000"/>
                  </a:solidFill>
                  <a:latin typeface="ヒラギノ角ゴ ProN W3" charset="0"/>
                  <a:ea typeface="ヒラギノ角ゴ ProN W3" charset="0"/>
                  <a:cs typeface="ヒラギノ角ゴ ProN W3" charset="0"/>
                  <a:sym typeface="ヒラギノ角ゴ ProN W3" charset="0"/>
                </a:rPr>
                <a:t>: </a:t>
              </a:r>
              <a:r>
                <a:rPr kumimoji="1" lang="en-US" altLang="ja-JP" sz="1300" dirty="0" smtClean="0">
                  <a:solidFill>
                    <a:srgbClr val="000000"/>
                  </a:solidFill>
                  <a:latin typeface="ヒラギノ角ゴ ProN W3" charset="0"/>
                  <a:ea typeface="ヒラギノ角ゴ ProN W3" charset="0"/>
                  <a:cs typeface="ヒラギノ角ゴ ProN W3" charset="0"/>
                  <a:sym typeface="ヒラギノ角ゴ ProN W3" charset="0"/>
                </a:rPr>
                <a:t>lifetime of neutron</a:t>
              </a:r>
              <a:endParaRPr kumimoji="1" lang="en-US" altLang="ja-JP" sz="1300" dirty="0">
                <a:solidFill>
                  <a:srgbClr val="000000"/>
                </a:solidFill>
                <a:latin typeface="ヒラギノ角ゴ ProN W3" charset="0"/>
                <a:ea typeface="ヒラギノ角ゴ ProN W3" charset="0"/>
                <a:cs typeface="ヒラギノ角ゴ ProN W3" charset="0"/>
                <a:sym typeface="ヒラギノ角ゴ ProN W3" charset="0"/>
              </a:endParaRPr>
            </a:p>
            <a:p>
              <a:pPr fontAlgn="base">
                <a:spcBef>
                  <a:spcPct val="0"/>
                </a:spcBef>
                <a:spcAft>
                  <a:spcPct val="0"/>
                </a:spcAft>
              </a:pPr>
              <a:r>
                <a:rPr kumimoji="1" lang="en-US" altLang="ja-JP" sz="1300" dirty="0">
                  <a:solidFill>
                    <a:srgbClr val="000000"/>
                  </a:solidFill>
                  <a:latin typeface="ヒラギノ角ゴ ProN W3" charset="0"/>
                  <a:ea typeface="ヒラギノ角ゴ ProN W3" charset="0"/>
                  <a:cs typeface="ヒラギノ角ゴ ProN W3" charset="0"/>
                  <a:sym typeface="ヒラギノ角ゴ ProN W3" charset="0"/>
                </a:rPr>
                <a:t>: </a:t>
              </a:r>
              <a:r>
                <a:rPr kumimoji="1" lang="en-US" altLang="ja-JP" sz="1300" dirty="0" smtClean="0">
                  <a:solidFill>
                    <a:srgbClr val="000000"/>
                  </a:solidFill>
                  <a:latin typeface="ヒラギノ角ゴ ProN W3" charset="0"/>
                  <a:ea typeface="ヒラギノ角ゴ ProN W3" charset="0"/>
                  <a:cs typeface="ヒラギノ角ゴ ProN W3" charset="0"/>
                  <a:sym typeface="ヒラギノ角ゴ ProN W3" charset="0"/>
                </a:rPr>
                <a:t>velocity of neutron</a:t>
              </a:r>
              <a:endParaRPr kumimoji="1" lang="en-US" altLang="ja-JP" sz="1300" dirty="0">
                <a:solidFill>
                  <a:srgbClr val="000000"/>
                </a:solidFill>
                <a:latin typeface="ヒラギノ角ゴ ProN W3" charset="0"/>
                <a:ea typeface="ヒラギノ角ゴ ProN W3" charset="0"/>
                <a:cs typeface="ヒラギノ角ゴ ProN W3" charset="0"/>
                <a:sym typeface="ヒラギノ角ゴ ProN W3" charset="0"/>
              </a:endParaRPr>
            </a:p>
            <a:p>
              <a:pPr fontAlgn="base">
                <a:spcBef>
                  <a:spcPct val="0"/>
                </a:spcBef>
                <a:spcAft>
                  <a:spcPct val="0"/>
                </a:spcAft>
              </a:pPr>
              <a:r>
                <a:rPr kumimoji="1" lang="en-US" altLang="ja-JP" sz="1300" dirty="0">
                  <a:solidFill>
                    <a:srgbClr val="000000"/>
                  </a:solidFill>
                  <a:latin typeface="ヒラギノ角ゴ ProN W3" charset="0"/>
                  <a:ea typeface="ヒラギノ角ゴ ProN W3" charset="0"/>
                  <a:cs typeface="ヒラギノ角ゴ ProN W3" charset="0"/>
                  <a:sym typeface="ヒラギノ角ゴ ProN W3" charset="0"/>
                </a:rPr>
                <a:t>: detection efficiency of electron</a:t>
              </a:r>
              <a:endParaRPr kumimoji="1" lang="ja-JP" altLang="en-US" sz="1300" dirty="0">
                <a:solidFill>
                  <a:srgbClr val="000000"/>
                </a:solidFill>
                <a:latin typeface="ヒラギノ角ゴ ProN W3" charset="0"/>
                <a:ea typeface="ヒラギノ角ゴ ProN W3" charset="0"/>
                <a:cs typeface="ヒラギノ角ゴ ProN W3" charset="0"/>
                <a:sym typeface="ヒラギノ角ゴ ProN W3" charset="0"/>
              </a:endParaRPr>
            </a:p>
          </p:txBody>
        </p:sp>
        <p:pic>
          <p:nvPicPr>
            <p:cNvPr id="4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3382" y="3920133"/>
              <a:ext cx="2284883" cy="62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47"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53684" y="5286375"/>
              <a:ext cx="1116211" cy="217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48" name="Rectangle 9"/>
            <p:cNvSpPr>
              <a:spLocks/>
            </p:cNvSpPr>
            <p:nvPr/>
          </p:nvSpPr>
          <p:spPr bwMode="auto">
            <a:xfrm>
              <a:off x="5501849" y="5286375"/>
              <a:ext cx="3511304"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26788" tIns="26788" rIns="26788" bIns="26788"/>
            <a:lstStyle/>
            <a:p>
              <a:pPr fontAlgn="base">
                <a:spcBef>
                  <a:spcPct val="0"/>
                </a:spcBef>
                <a:spcAft>
                  <a:spcPct val="0"/>
                </a:spcAft>
              </a:pPr>
              <a:r>
                <a:rPr kumimoji="1" lang="en-US" altLang="ja-JP" sz="1300" dirty="0" smtClean="0">
                  <a:solidFill>
                    <a:srgbClr val="000000"/>
                  </a:solidFill>
                  <a:latin typeface="ヒラギノ角ゴ ProN W3" charset="0"/>
                  <a:ea typeface="ヒラギノ角ゴ ProN W3" charset="0"/>
                  <a:cs typeface="ヒラギノ角ゴ ProN W3" charset="0"/>
                  <a:sym typeface="ヒラギノ角ゴ ProN W3" charset="0"/>
                </a:rPr>
                <a:t>σ</a:t>
              </a:r>
              <a:r>
                <a:rPr kumimoji="1" lang="en-US" altLang="ja-JP" sz="1300" baseline="-25000" dirty="0" smtClean="0">
                  <a:solidFill>
                    <a:srgbClr val="000000"/>
                  </a:solidFill>
                  <a:latin typeface="ヒラギノ角ゴ ProN W3" charset="0"/>
                  <a:ea typeface="ヒラギノ角ゴ ProN W3" charset="0"/>
                  <a:cs typeface="ヒラギノ角ゴ ProN W3" charset="0"/>
                  <a:sym typeface="ヒラギノ角ゴ ProN W3" charset="0"/>
                </a:rPr>
                <a:t>0</a:t>
              </a:r>
              <a:r>
                <a:rPr kumimoji="1" lang="en-US" altLang="ja-JP" sz="1300" dirty="0" smtClean="0">
                  <a:solidFill>
                    <a:srgbClr val="000000"/>
                  </a:solidFill>
                  <a:latin typeface="ヒラギノ角ゴ ProN W3" charset="0"/>
                  <a:ea typeface="ヒラギノ角ゴ ProN W3" charset="0"/>
                  <a:cs typeface="ヒラギノ角ゴ ProN W3" charset="0"/>
                  <a:sym typeface="ヒラギノ角ゴ ProN W3" charset="0"/>
                </a:rPr>
                <a:t>=cross section@v</a:t>
              </a:r>
              <a:r>
                <a:rPr kumimoji="1" lang="en-US" altLang="ja-JP" sz="1300" baseline="-25000" dirty="0" smtClean="0">
                  <a:solidFill>
                    <a:srgbClr val="000000"/>
                  </a:solidFill>
                  <a:latin typeface="ヒラギノ角ゴ ProN W3" charset="0"/>
                  <a:ea typeface="ヒラギノ角ゴ ProN W3" charset="0"/>
                  <a:cs typeface="ヒラギノ角ゴ ProN W3" charset="0"/>
                  <a:sym typeface="ヒラギノ角ゴ ProN W3" charset="0"/>
                </a:rPr>
                <a:t>0</a:t>
              </a:r>
              <a:r>
                <a:rPr kumimoji="1" lang="en-US" altLang="ja-JP" sz="1300" dirty="0" smtClean="0">
                  <a:solidFill>
                    <a:srgbClr val="000000"/>
                  </a:solidFill>
                  <a:latin typeface="ヒラギノ角ゴ ProN W3" charset="0"/>
                  <a:ea typeface="ヒラギノ角ゴ ProN W3" charset="0"/>
                  <a:cs typeface="ヒラギノ角ゴ ProN W3" charset="0"/>
                  <a:sym typeface="ヒラギノ角ゴ ProN W3" charset="0"/>
                </a:rPr>
                <a:t>, v</a:t>
              </a:r>
              <a:r>
                <a:rPr kumimoji="1" lang="en-US" altLang="ja-JP" sz="1300" baseline="-25000" dirty="0" smtClean="0">
                  <a:solidFill>
                    <a:srgbClr val="000000"/>
                  </a:solidFill>
                  <a:latin typeface="ヒラギノ角ゴ ProN W3" charset="0"/>
                  <a:ea typeface="ヒラギノ角ゴ ProN W3" charset="0"/>
                  <a:cs typeface="ヒラギノ角ゴ ProN W3" charset="0"/>
                  <a:sym typeface="ヒラギノ角ゴ ProN W3" charset="0"/>
                </a:rPr>
                <a:t>0</a:t>
              </a:r>
              <a:r>
                <a:rPr kumimoji="1" lang="en-US" altLang="ja-JP" sz="1300" dirty="0" smtClean="0">
                  <a:solidFill>
                    <a:srgbClr val="000000"/>
                  </a:solidFill>
                  <a:latin typeface="ヒラギノ角ゴ ProN W3" charset="0"/>
                  <a:ea typeface="ヒラギノ角ゴ ProN W3" charset="0"/>
                  <a:cs typeface="ヒラギノ角ゴ ProN W3" charset="0"/>
                  <a:sym typeface="ヒラギノ角ゴ ProN W3" charset="0"/>
                </a:rPr>
                <a:t>=2200[m/s]</a:t>
              </a:r>
              <a:endParaRPr kumimoji="1" lang="ja-JP" altLang="en-US" sz="1300" dirty="0">
                <a:solidFill>
                  <a:srgbClr val="000000"/>
                </a:solidFill>
                <a:latin typeface="ヒラギノ角ゴ ProN W3" charset="0"/>
                <a:ea typeface="ヒラギノ角ゴ ProN W3" charset="0"/>
                <a:cs typeface="ヒラギノ角ゴ ProN W3" charset="0"/>
                <a:sym typeface="ヒラギノ角ゴ ProN W3" charset="0"/>
              </a:endParaRPr>
            </a:p>
          </p:txBody>
        </p:sp>
        <p:sp>
          <p:nvSpPr>
            <p:cNvPr id="49" name="Rectangle 46"/>
            <p:cNvSpPr>
              <a:spLocks/>
            </p:cNvSpPr>
            <p:nvPr/>
          </p:nvSpPr>
          <p:spPr bwMode="auto">
            <a:xfrm>
              <a:off x="3468113" y="3976446"/>
              <a:ext cx="705321"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fontAlgn="base">
                <a:lnSpc>
                  <a:spcPct val="70000"/>
                </a:lnSpc>
                <a:spcBef>
                  <a:spcPct val="0"/>
                </a:spcBef>
                <a:spcAft>
                  <a:spcPct val="0"/>
                </a:spcAft>
                <a:tabLst>
                  <a:tab pos="750067" algn="l"/>
                </a:tabLst>
              </a:pPr>
              <a:r>
                <a:rPr kumimoji="1" lang="en-US" altLang="ja-JP" sz="1500" dirty="0" smtClean="0">
                  <a:solidFill>
                    <a:srgbClr val="000000"/>
                  </a:solidFill>
                  <a:latin typeface="Helvetica Neue" charset="0"/>
                  <a:ea typeface="ヒラギノ角ゴ ProN W3" charset="0"/>
                  <a:cs typeface="ヒラギノ角ゴ ProN W3" charset="0"/>
                  <a:sym typeface="Helvetica Neue" charset="0"/>
                </a:rPr>
                <a:t>β-decay</a:t>
              </a:r>
              <a:endParaRPr kumimoji="1" lang="ja-JP" altLang="en-US" sz="1500" dirty="0">
                <a:solidFill>
                  <a:srgbClr val="000000"/>
                </a:solidFill>
                <a:latin typeface="Helvetica Neue" charset="0"/>
                <a:ea typeface="ヒラギノ角ゴ ProN W3" charset="0"/>
                <a:cs typeface="ヒラギノ角ゴ ProN W3" charset="0"/>
                <a:sym typeface="Helvetica Neue" charset="0"/>
              </a:endParaRPr>
            </a:p>
          </p:txBody>
        </p:sp>
        <p:sp>
          <p:nvSpPr>
            <p:cNvPr id="50" name="Rectangle 47"/>
            <p:cNvSpPr>
              <a:spLocks/>
            </p:cNvSpPr>
            <p:nvPr/>
          </p:nvSpPr>
          <p:spPr bwMode="auto">
            <a:xfrm>
              <a:off x="3468113" y="4696591"/>
              <a:ext cx="923330"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fontAlgn="base">
                <a:lnSpc>
                  <a:spcPct val="70000"/>
                </a:lnSpc>
                <a:spcBef>
                  <a:spcPct val="0"/>
                </a:spcBef>
                <a:spcAft>
                  <a:spcPct val="0"/>
                </a:spcAft>
                <a:tabLst>
                  <a:tab pos="750067" algn="l"/>
                </a:tabLst>
              </a:pPr>
              <a:r>
                <a:rPr kumimoji="1" lang="en-US" altLang="ja-JP" sz="1500" baseline="32000" dirty="0" smtClean="0">
                  <a:solidFill>
                    <a:srgbClr val="000000"/>
                  </a:solidFill>
                  <a:latin typeface="Helvetica Neue" charset="0"/>
                  <a:cs typeface="Helvetica Neue" charset="0"/>
                  <a:sym typeface="Helvetica Neue" charset="0"/>
                </a:rPr>
                <a:t>3</a:t>
              </a:r>
              <a:r>
                <a:rPr kumimoji="1" lang="en-US" altLang="ja-JP" sz="1500" dirty="0" smtClean="0">
                  <a:solidFill>
                    <a:srgbClr val="000000"/>
                  </a:solidFill>
                  <a:latin typeface="Helvetica Neue" charset="0"/>
                  <a:ea typeface="ヒラギノ角ゴ ProN W3" charset="0"/>
                  <a:cs typeface="ヒラギノ角ゴ ProN W3" charset="0"/>
                  <a:sym typeface="Helvetica Neue" charset="0"/>
                </a:rPr>
                <a:t>He(</a:t>
              </a:r>
              <a:r>
                <a:rPr kumimoji="1" lang="en-US" altLang="ja-JP" sz="1500" dirty="0" err="1" smtClean="0">
                  <a:solidFill>
                    <a:srgbClr val="000000"/>
                  </a:solidFill>
                  <a:latin typeface="Helvetica Neue" charset="0"/>
                  <a:ea typeface="ヒラギノ角ゴ ProN W3" charset="0"/>
                  <a:cs typeface="ヒラギノ角ゴ ProN W3" charset="0"/>
                  <a:sym typeface="Helvetica Neue" charset="0"/>
                </a:rPr>
                <a:t>n,p</a:t>
              </a:r>
              <a:r>
                <a:rPr kumimoji="1" lang="en-US" altLang="ja-JP" sz="1500" dirty="0" smtClean="0">
                  <a:solidFill>
                    <a:srgbClr val="000000"/>
                  </a:solidFill>
                  <a:latin typeface="Helvetica Neue" charset="0"/>
                  <a:ea typeface="ヒラギノ角ゴ ProN W3" charset="0"/>
                  <a:cs typeface="ヒラギノ角ゴ ProN W3" charset="0"/>
                  <a:sym typeface="Helvetica Neue" charset="0"/>
                </a:rPr>
                <a:t>)</a:t>
              </a:r>
              <a:r>
                <a:rPr kumimoji="1" lang="en-US" altLang="ja-JP" sz="1500" baseline="30000" dirty="0" smtClean="0">
                  <a:solidFill>
                    <a:srgbClr val="000000"/>
                  </a:solidFill>
                  <a:latin typeface="Helvetica Neue" charset="0"/>
                  <a:ea typeface="ヒラギノ角ゴ ProN W3" charset="0"/>
                  <a:cs typeface="ヒラギノ角ゴ ProN W3" charset="0"/>
                  <a:sym typeface="Helvetica Neue" charset="0"/>
                </a:rPr>
                <a:t>3</a:t>
              </a:r>
              <a:r>
                <a:rPr kumimoji="1" lang="en-US" altLang="ja-JP" sz="1500" dirty="0" smtClean="0">
                  <a:solidFill>
                    <a:srgbClr val="000000"/>
                  </a:solidFill>
                  <a:latin typeface="Helvetica Neue" charset="0"/>
                  <a:ea typeface="ヒラギノ角ゴ ProN W3" charset="0"/>
                  <a:cs typeface="ヒラギノ角ゴ ProN W3" charset="0"/>
                  <a:sym typeface="Helvetica Neue" charset="0"/>
                </a:rPr>
                <a:t>H</a:t>
              </a:r>
              <a:endParaRPr kumimoji="1" lang="ja-JP" altLang="en-US" sz="1500" dirty="0">
                <a:solidFill>
                  <a:srgbClr val="000000"/>
                </a:solidFill>
                <a:latin typeface="Helvetica Neue" charset="0"/>
                <a:ea typeface="ヒラギノ角ゴ ProN W3" charset="0"/>
                <a:cs typeface="ヒラギノ角ゴ ProN W3" charset="0"/>
                <a:sym typeface="Helvetica Neue" charset="0"/>
              </a:endParaRPr>
            </a:p>
          </p:txBody>
        </p:sp>
      </p:grpSp>
      <p:sp>
        <p:nvSpPr>
          <p:cNvPr id="51" name="テキスト ボックス 50"/>
          <p:cNvSpPr txBox="1"/>
          <p:nvPr/>
        </p:nvSpPr>
        <p:spPr>
          <a:xfrm>
            <a:off x="676732" y="6349135"/>
            <a:ext cx="6268896" cy="461665"/>
          </a:xfrm>
          <a:prstGeom prst="rect">
            <a:avLst/>
          </a:prstGeom>
          <a:noFill/>
        </p:spPr>
        <p:txBody>
          <a:bodyPr wrap="none" rtlCol="0">
            <a:spAutoFit/>
          </a:bodyPr>
          <a:lstStyle/>
          <a:p>
            <a:pPr fontAlgn="base">
              <a:spcBef>
                <a:spcPct val="0"/>
              </a:spcBef>
              <a:spcAft>
                <a:spcPct val="0"/>
              </a:spcAft>
            </a:pPr>
            <a:r>
              <a:rPr kumimoji="1" lang="en-US" altLang="ja-JP" sz="2400" dirty="0" smtClean="0">
                <a:solidFill>
                  <a:srgbClr val="000000"/>
                </a:solidFill>
                <a:latin typeface="Times New Roman" charset="0"/>
              </a:rPr>
              <a:t>Our goal is measurement with </a:t>
            </a:r>
            <a:r>
              <a:rPr kumimoji="1" lang="en-US" altLang="ja-JP" sz="2400" dirty="0" smtClean="0">
                <a:solidFill>
                  <a:srgbClr val="FF0000"/>
                </a:solidFill>
                <a:latin typeface="Times New Roman" charset="0"/>
              </a:rPr>
              <a:t>1 sec</a:t>
            </a:r>
            <a:r>
              <a:rPr kumimoji="1" lang="en-US" altLang="ja-JP" sz="2400" dirty="0" smtClean="0">
                <a:solidFill>
                  <a:srgbClr val="000000"/>
                </a:solidFill>
                <a:latin typeface="Times New Roman" charset="0"/>
              </a:rPr>
              <a:t> uncertainty.</a:t>
            </a:r>
            <a:endParaRPr kumimoji="1" lang="ja-JP" altLang="en-US" sz="2400" dirty="0">
              <a:solidFill>
                <a:srgbClr val="000000"/>
              </a:solidFill>
              <a:latin typeface="Times New Roman" charset="0"/>
            </a:endParaRPr>
          </a:p>
        </p:txBody>
      </p:sp>
    </p:spTree>
    <p:extLst>
      <p:ext uri="{BB962C8B-B14F-4D97-AF65-F5344CB8AC3E}">
        <p14:creationId xmlns:p14="http://schemas.microsoft.com/office/powerpoint/2010/main" val="3038196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22222E-6 -2.22222E-6 L 0.34479 -2.22222E-6 " pathEditMode="relative" rAng="0" ptsTypes="AA">
                                      <p:cBhvr>
                                        <p:cTn id="6" dur="2000" fill="hold"/>
                                        <p:tgtEl>
                                          <p:spTgt spid="17"/>
                                        </p:tgtEl>
                                        <p:attrNameLst>
                                          <p:attrName>ppt_x</p:attrName>
                                          <p:attrName>ppt_y</p:attrName>
                                        </p:attrNameLst>
                                      </p:cBhvr>
                                      <p:rCtr x="17240" y="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Setup</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6AC730CE-0D65-AC44-B509-7AC79B4CA3E9}" type="slidenum">
              <a:rPr lang="en-US" altLang="ja-JP" smtClean="0"/>
              <a:pPr>
                <a:defRPr/>
              </a:pPr>
              <a:t>7</a:t>
            </a:fld>
            <a:endParaRPr lang="en-US" altLang="ja-JP"/>
          </a:p>
        </p:txBody>
      </p:sp>
      <p:grpSp>
        <p:nvGrpSpPr>
          <p:cNvPr id="3" name="図形グループ 2"/>
          <p:cNvGrpSpPr/>
          <p:nvPr/>
        </p:nvGrpSpPr>
        <p:grpSpPr>
          <a:xfrm>
            <a:off x="220125" y="1539176"/>
            <a:ext cx="6624736" cy="5015436"/>
            <a:chOff x="354292" y="1516878"/>
            <a:chExt cx="6624736" cy="5015436"/>
          </a:xfrm>
        </p:grpSpPr>
        <p:pic>
          <p:nvPicPr>
            <p:cNvPr id="5" name="図 4" descr="P1000729.jpg"/>
            <p:cNvPicPr>
              <a:picLocks noChangeAspect="1"/>
            </p:cNvPicPr>
            <p:nvPr/>
          </p:nvPicPr>
          <p:blipFill>
            <a:blip r:embed="rId3" cstate="print"/>
            <a:srcRect l="8305" r="19377" b="36909"/>
            <a:stretch>
              <a:fillRect/>
            </a:stretch>
          </p:blipFill>
          <p:spPr>
            <a:xfrm>
              <a:off x="354292" y="1516878"/>
              <a:ext cx="6624736" cy="4334640"/>
            </a:xfrm>
            <a:prstGeom prst="rect">
              <a:avLst/>
            </a:prstGeom>
          </p:spPr>
        </p:pic>
        <p:cxnSp>
          <p:nvCxnSpPr>
            <p:cNvPr id="6" name="直線矢印コネクタ 5"/>
            <p:cNvCxnSpPr>
              <a:stCxn id="7" idx="0"/>
            </p:cNvCxnSpPr>
            <p:nvPr/>
          </p:nvCxnSpPr>
          <p:spPr>
            <a:xfrm flipV="1">
              <a:off x="1737320" y="3866444"/>
              <a:ext cx="959658" cy="999321"/>
            </a:xfrm>
            <a:prstGeom prst="straightConnector1">
              <a:avLst/>
            </a:prstGeom>
            <a:ln w="57150" cmpd="sng">
              <a:solidFill>
                <a:srgbClr val="6699FF"/>
              </a:solidFill>
              <a:tailEnd type="arrow"/>
            </a:ln>
          </p:spPr>
          <p:style>
            <a:lnRef idx="2">
              <a:schemeClr val="accent1"/>
            </a:lnRef>
            <a:fillRef idx="0">
              <a:schemeClr val="accent1"/>
            </a:fillRef>
            <a:effectRef idx="1">
              <a:schemeClr val="accent1"/>
            </a:effectRef>
            <a:fontRef idx="minor">
              <a:schemeClr val="tx1"/>
            </a:fontRef>
          </p:style>
        </p:cxnSp>
        <p:sp>
          <p:nvSpPr>
            <p:cNvPr id="7" name="正方形/長方形 6"/>
            <p:cNvSpPr/>
            <p:nvPr/>
          </p:nvSpPr>
          <p:spPr>
            <a:xfrm>
              <a:off x="777662" y="4865765"/>
              <a:ext cx="1919316" cy="662166"/>
            </a:xfrm>
            <a:prstGeom prst="rect">
              <a:avLst/>
            </a:prstGeom>
            <a:ln>
              <a:solidFill>
                <a:srgbClr val="6699FF"/>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pPr>
              <a:r>
                <a:rPr kumimoji="1" lang="en-US" altLang="ja-JP" sz="1400" dirty="0" smtClean="0">
                  <a:solidFill>
                    <a:srgbClr val="000000"/>
                  </a:solidFill>
                  <a:latin typeface="ヒラギノ角ゴ ProN W3"/>
                  <a:ea typeface="ヒラギノ角ゴ ProN W3"/>
                  <a:cs typeface="ヒラギノ角ゴ ProN W3"/>
                </a:rPr>
                <a:t>TPC in</a:t>
              </a:r>
            </a:p>
            <a:p>
              <a:pPr algn="ctr" fontAlgn="base">
                <a:spcBef>
                  <a:spcPct val="0"/>
                </a:spcBef>
                <a:spcAft>
                  <a:spcPct val="0"/>
                </a:spcAft>
              </a:pPr>
              <a:r>
                <a:rPr kumimoji="1" lang="en-US" altLang="ja-JP" sz="1400" dirty="0">
                  <a:solidFill>
                    <a:srgbClr val="000000"/>
                  </a:solidFill>
                  <a:latin typeface="ヒラギノ角ゴ ProN W3"/>
                  <a:ea typeface="ヒラギノ角ゴ ProN W3"/>
                  <a:cs typeface="ヒラギノ角ゴ ProN W3"/>
                </a:rPr>
                <a:t>a</a:t>
              </a:r>
              <a:r>
                <a:rPr kumimoji="1" lang="en-US" altLang="ja-JP" sz="1400" dirty="0" smtClean="0">
                  <a:solidFill>
                    <a:srgbClr val="000000"/>
                  </a:solidFill>
                  <a:latin typeface="ヒラギノ角ゴ ProN W3"/>
                  <a:ea typeface="ヒラギノ角ゴ ProN W3"/>
                  <a:cs typeface="ヒラギノ角ゴ ProN W3"/>
                </a:rPr>
                <a:t> Vacuum chamber</a:t>
              </a:r>
              <a:endParaRPr kumimoji="1" lang="ja-JP" altLang="en-US" sz="1400" dirty="0">
                <a:solidFill>
                  <a:srgbClr val="000000"/>
                </a:solidFill>
                <a:latin typeface="ヒラギノ角ゴ ProN W3"/>
                <a:ea typeface="ヒラギノ角ゴ ProN W3"/>
                <a:cs typeface="ヒラギノ角ゴ ProN W3"/>
              </a:endParaRPr>
            </a:p>
          </p:txBody>
        </p:sp>
        <p:sp>
          <p:nvSpPr>
            <p:cNvPr id="8" name="正方形/長方形 7"/>
            <p:cNvSpPr/>
            <p:nvPr/>
          </p:nvSpPr>
          <p:spPr>
            <a:xfrm>
              <a:off x="3052868" y="1546802"/>
              <a:ext cx="1828738" cy="610288"/>
            </a:xfrm>
            <a:prstGeom prst="rect">
              <a:avLst/>
            </a:prstGeom>
            <a:ln>
              <a:solidFill>
                <a:srgbClr val="6699FF"/>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pPr>
              <a:r>
                <a:rPr kumimoji="1" lang="en-US" altLang="ja-JP" sz="1400" dirty="0" smtClean="0">
                  <a:solidFill>
                    <a:srgbClr val="000000"/>
                  </a:solidFill>
                  <a:latin typeface="ヒラギノ角ゴ ProN W3"/>
                  <a:ea typeface="ヒラギノ角ゴ ProN W3"/>
                  <a:cs typeface="ヒラギノ角ゴ ProN W3"/>
                </a:rPr>
                <a:t>Spin Flip Chopper </a:t>
              </a:r>
            </a:p>
            <a:p>
              <a:pPr algn="ctr" fontAlgn="base">
                <a:spcBef>
                  <a:spcPct val="0"/>
                </a:spcBef>
                <a:spcAft>
                  <a:spcPct val="0"/>
                </a:spcAft>
              </a:pPr>
              <a:r>
                <a:rPr kumimoji="1" lang="en-US" altLang="ja-JP" sz="1400" dirty="0" smtClean="0">
                  <a:solidFill>
                    <a:srgbClr val="000000"/>
                  </a:solidFill>
                  <a:latin typeface="ヒラギノ角ゴ ProN W3"/>
                  <a:ea typeface="ヒラギノ角ゴ ProN W3"/>
                  <a:cs typeface="ヒラギノ角ゴ ProN W3"/>
                </a:rPr>
                <a:t>In a Lead </a:t>
              </a:r>
              <a:r>
                <a:rPr kumimoji="1" lang="en-US" altLang="ja-JP" sz="1400" dirty="0" err="1" smtClean="0">
                  <a:solidFill>
                    <a:srgbClr val="000000"/>
                  </a:solidFill>
                  <a:latin typeface="ヒラギノ角ゴ ProN W3"/>
                  <a:ea typeface="ヒラギノ角ゴ ProN W3"/>
                  <a:cs typeface="ヒラギノ角ゴ ProN W3"/>
                </a:rPr>
                <a:t>Sheald</a:t>
              </a:r>
              <a:endParaRPr kumimoji="1" lang="ja-JP" altLang="en-US" sz="1400" dirty="0">
                <a:solidFill>
                  <a:srgbClr val="000000"/>
                </a:solidFill>
                <a:latin typeface="ヒラギノ角ゴ ProN W3"/>
                <a:ea typeface="ヒラギノ角ゴ ProN W3"/>
                <a:cs typeface="ヒラギノ角ゴ ProN W3"/>
              </a:endParaRPr>
            </a:p>
          </p:txBody>
        </p:sp>
        <p:cxnSp>
          <p:nvCxnSpPr>
            <p:cNvPr id="9" name="直線矢印コネクタ 8"/>
            <p:cNvCxnSpPr>
              <a:stCxn id="8" idx="2"/>
            </p:cNvCxnSpPr>
            <p:nvPr/>
          </p:nvCxnSpPr>
          <p:spPr>
            <a:xfrm>
              <a:off x="3967237" y="2157090"/>
              <a:ext cx="1282096" cy="991829"/>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0" name="正方形/長方形 9"/>
            <p:cNvSpPr/>
            <p:nvPr/>
          </p:nvSpPr>
          <p:spPr>
            <a:xfrm>
              <a:off x="877917" y="1605562"/>
              <a:ext cx="1718805" cy="488015"/>
            </a:xfrm>
            <a:prstGeom prst="rect">
              <a:avLst/>
            </a:prstGeom>
            <a:ln>
              <a:solidFill>
                <a:srgbClr val="6699FF"/>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pPr>
              <a:r>
                <a:rPr kumimoji="1" lang="en-US" altLang="ja-JP" sz="1400" dirty="0" smtClean="0">
                  <a:solidFill>
                    <a:srgbClr val="000000"/>
                  </a:solidFill>
                  <a:latin typeface="ヒラギノ角ゴ ProN W3"/>
                  <a:ea typeface="ヒラギノ角ゴ ProN W3"/>
                  <a:cs typeface="ヒラギノ角ゴ ProN W3"/>
                </a:rPr>
                <a:t>20 cm Iron shield</a:t>
              </a:r>
              <a:endParaRPr kumimoji="1" lang="ja-JP" altLang="en-US" sz="1400" dirty="0">
                <a:solidFill>
                  <a:srgbClr val="000000"/>
                </a:solidFill>
                <a:latin typeface="ヒラギノ角ゴ ProN W3"/>
                <a:ea typeface="ヒラギノ角ゴ ProN W3"/>
                <a:cs typeface="ヒラギノ角ゴ ProN W3"/>
              </a:endParaRPr>
            </a:p>
          </p:txBody>
        </p:sp>
        <p:cxnSp>
          <p:nvCxnSpPr>
            <p:cNvPr id="11" name="直線矢印コネクタ 10"/>
            <p:cNvCxnSpPr>
              <a:stCxn id="10" idx="2"/>
            </p:cNvCxnSpPr>
            <p:nvPr/>
          </p:nvCxnSpPr>
          <p:spPr>
            <a:xfrm>
              <a:off x="1737320" y="2093577"/>
              <a:ext cx="746236" cy="954423"/>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3" name="正方形/長方形 12"/>
            <p:cNvSpPr/>
            <p:nvPr/>
          </p:nvSpPr>
          <p:spPr>
            <a:xfrm>
              <a:off x="2696978" y="5891271"/>
              <a:ext cx="1999045" cy="641043"/>
            </a:xfrm>
            <a:prstGeom prst="rect">
              <a:avLst/>
            </a:prstGeom>
            <a:ln>
              <a:solidFill>
                <a:srgbClr val="6699FF"/>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pPr>
              <a:r>
                <a:rPr kumimoji="1" lang="en-US" altLang="ja-JP" dirty="0" smtClean="0">
                  <a:solidFill>
                    <a:srgbClr val="000000"/>
                  </a:solidFill>
                  <a:latin typeface="ヒラギノ角ゴ ProN W3"/>
                  <a:ea typeface="ヒラギノ角ゴ ProN W3"/>
                  <a:cs typeface="ヒラギノ角ゴ ProN W3"/>
                </a:rPr>
                <a:t>Gas line</a:t>
              </a:r>
              <a:endParaRPr kumimoji="1" lang="ja-JP" altLang="en-US" dirty="0">
                <a:solidFill>
                  <a:srgbClr val="000000"/>
                </a:solidFill>
                <a:latin typeface="ヒラギノ角ゴ ProN W3"/>
                <a:ea typeface="ヒラギノ角ゴ ProN W3"/>
                <a:cs typeface="ヒラギノ角ゴ ProN W3"/>
              </a:endParaRPr>
            </a:p>
          </p:txBody>
        </p:sp>
        <p:cxnSp>
          <p:nvCxnSpPr>
            <p:cNvPr id="14" name="直線矢印コネクタ 13"/>
            <p:cNvCxnSpPr>
              <a:stCxn id="5" idx="2"/>
            </p:cNvCxnSpPr>
            <p:nvPr/>
          </p:nvCxnSpPr>
          <p:spPr>
            <a:xfrm flipV="1">
              <a:off x="3666660" y="5395008"/>
              <a:ext cx="872687" cy="456510"/>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5" name="正方形/長方形 14"/>
            <p:cNvSpPr/>
            <p:nvPr/>
          </p:nvSpPr>
          <p:spPr>
            <a:xfrm>
              <a:off x="5004484" y="5965185"/>
              <a:ext cx="1718805" cy="488015"/>
            </a:xfrm>
            <a:prstGeom prst="rect">
              <a:avLst/>
            </a:prstGeom>
            <a:ln>
              <a:solidFill>
                <a:srgbClr val="6699FF"/>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pPr>
              <a:r>
                <a:rPr kumimoji="1" lang="en-US" altLang="ja-JP" sz="1400" dirty="0" smtClean="0">
                  <a:solidFill>
                    <a:srgbClr val="000000"/>
                  </a:solidFill>
                  <a:latin typeface="ヒラギノ角ゴ ProN W3"/>
                  <a:ea typeface="ヒラギノ角ゴ ProN W3"/>
                  <a:cs typeface="ヒラギノ角ゴ ProN W3"/>
                </a:rPr>
                <a:t>DAQ</a:t>
              </a:r>
              <a:endParaRPr kumimoji="1" lang="ja-JP" altLang="en-US" sz="1400" dirty="0">
                <a:solidFill>
                  <a:srgbClr val="000000"/>
                </a:solidFill>
                <a:latin typeface="ヒラギノ角ゴ ProN W3"/>
                <a:ea typeface="ヒラギノ角ゴ ProN W3"/>
                <a:cs typeface="ヒラギノ角ゴ ProN W3"/>
              </a:endParaRPr>
            </a:p>
          </p:txBody>
        </p:sp>
        <p:cxnSp>
          <p:nvCxnSpPr>
            <p:cNvPr id="16" name="直線矢印コネクタ 15"/>
            <p:cNvCxnSpPr>
              <a:stCxn id="15" idx="0"/>
            </p:cNvCxnSpPr>
            <p:nvPr/>
          </p:nvCxnSpPr>
          <p:spPr>
            <a:xfrm flipH="1" flipV="1">
              <a:off x="5122333" y="4995333"/>
              <a:ext cx="741554" cy="969852"/>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grpSp>
      <p:grpSp>
        <p:nvGrpSpPr>
          <p:cNvPr id="23" name="図形グループ 22"/>
          <p:cNvGrpSpPr/>
          <p:nvPr/>
        </p:nvGrpSpPr>
        <p:grpSpPr>
          <a:xfrm>
            <a:off x="6821753" y="1345608"/>
            <a:ext cx="1699891" cy="2724303"/>
            <a:chOff x="7205004" y="1193512"/>
            <a:chExt cx="1699891" cy="2724303"/>
          </a:xfrm>
        </p:grpSpPr>
        <p:pic>
          <p:nvPicPr>
            <p:cNvPr id="17" name="図 7" descr="P100023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05004" y="1786689"/>
              <a:ext cx="1699891" cy="213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正方形/長方形 24"/>
            <p:cNvSpPr/>
            <p:nvPr/>
          </p:nvSpPr>
          <p:spPr>
            <a:xfrm>
              <a:off x="7309943" y="1193512"/>
              <a:ext cx="1550049" cy="646331"/>
            </a:xfrm>
            <a:prstGeom prst="rect">
              <a:avLst/>
            </a:prstGeom>
          </p:spPr>
          <p:txBody>
            <a:bodyPr wrap="none">
              <a:spAutoFit/>
            </a:bodyPr>
            <a:lstStyle/>
            <a:p>
              <a:pPr algn="ctr" fontAlgn="base">
                <a:spcBef>
                  <a:spcPct val="0"/>
                </a:spcBef>
                <a:spcAft>
                  <a:spcPct val="0"/>
                </a:spcAft>
              </a:pPr>
              <a:r>
                <a:rPr kumimoji="1" lang="en-US" altLang="ja-JP" dirty="0" smtClean="0">
                  <a:solidFill>
                    <a:srgbClr val="000000"/>
                  </a:solidFill>
                  <a:latin typeface="Times New Roman" charset="0"/>
                </a:rPr>
                <a:t>Inside of</a:t>
              </a:r>
            </a:p>
            <a:p>
              <a:pPr algn="ctr" fontAlgn="base">
                <a:spcBef>
                  <a:spcPct val="0"/>
                </a:spcBef>
                <a:spcAft>
                  <a:spcPct val="0"/>
                </a:spcAft>
              </a:pPr>
              <a:r>
                <a:rPr kumimoji="1" lang="en-US" altLang="ja-JP" dirty="0" smtClean="0">
                  <a:solidFill>
                    <a:srgbClr val="000000"/>
                  </a:solidFill>
                  <a:latin typeface="Times New Roman" charset="0"/>
                </a:rPr>
                <a:t>Lead shielding  </a:t>
              </a:r>
              <a:endParaRPr kumimoji="1" lang="ja-JP" altLang="en-US" dirty="0">
                <a:solidFill>
                  <a:srgbClr val="000000"/>
                </a:solidFill>
                <a:latin typeface="Times New Roman" charset="0"/>
              </a:endParaRPr>
            </a:p>
          </p:txBody>
        </p:sp>
      </p:grpSp>
      <p:grpSp>
        <p:nvGrpSpPr>
          <p:cNvPr id="24" name="図形グループ 23"/>
          <p:cNvGrpSpPr/>
          <p:nvPr/>
        </p:nvGrpSpPr>
        <p:grpSpPr>
          <a:xfrm>
            <a:off x="6844861" y="4114810"/>
            <a:ext cx="1719116" cy="2689657"/>
            <a:chOff x="7212533" y="3905784"/>
            <a:chExt cx="1719116" cy="2689657"/>
          </a:xfrm>
        </p:grpSpPr>
        <p:pic>
          <p:nvPicPr>
            <p:cNvPr id="18" name="図 8" descr="P1000244.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12533" y="4485390"/>
              <a:ext cx="1692362" cy="2110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正方形/長方形 25"/>
            <p:cNvSpPr/>
            <p:nvPr/>
          </p:nvSpPr>
          <p:spPr>
            <a:xfrm>
              <a:off x="7212533" y="3905784"/>
              <a:ext cx="1719116" cy="646331"/>
            </a:xfrm>
            <a:prstGeom prst="rect">
              <a:avLst/>
            </a:prstGeom>
          </p:spPr>
          <p:txBody>
            <a:bodyPr wrap="none">
              <a:spAutoFit/>
            </a:bodyPr>
            <a:lstStyle/>
            <a:p>
              <a:pPr algn="ctr" fontAlgn="base">
                <a:spcBef>
                  <a:spcPct val="0"/>
                </a:spcBef>
                <a:spcAft>
                  <a:spcPct val="0"/>
                </a:spcAft>
              </a:pPr>
              <a:r>
                <a:rPr kumimoji="1" lang="en-US" altLang="ja-JP" dirty="0" smtClean="0">
                  <a:solidFill>
                    <a:srgbClr val="000000"/>
                  </a:solidFill>
                  <a:latin typeface="Times New Roman" charset="0"/>
                </a:rPr>
                <a:t>Inside of </a:t>
              </a:r>
            </a:p>
            <a:p>
              <a:pPr algn="ctr" fontAlgn="base">
                <a:spcBef>
                  <a:spcPct val="0"/>
                </a:spcBef>
                <a:spcAft>
                  <a:spcPct val="0"/>
                </a:spcAft>
              </a:pPr>
              <a:r>
                <a:rPr kumimoji="1" lang="en-US" altLang="ja-JP" dirty="0" smtClean="0">
                  <a:solidFill>
                    <a:srgbClr val="000000"/>
                  </a:solidFill>
                  <a:latin typeface="Times New Roman" charset="0"/>
                </a:rPr>
                <a:t>Cosmic </a:t>
              </a:r>
              <a:r>
                <a:rPr kumimoji="1" lang="en-US" altLang="ja-JP" dirty="0">
                  <a:solidFill>
                    <a:srgbClr val="000000"/>
                  </a:solidFill>
                  <a:latin typeface="Times New Roman" charset="0"/>
                </a:rPr>
                <a:t>ray Veto</a:t>
              </a:r>
            </a:p>
          </p:txBody>
        </p:sp>
      </p:grpSp>
      <p:sp>
        <p:nvSpPr>
          <p:cNvPr id="22" name="テキスト ボックス 21"/>
          <p:cNvSpPr txBox="1"/>
          <p:nvPr/>
        </p:nvSpPr>
        <p:spPr>
          <a:xfrm>
            <a:off x="254000" y="931333"/>
            <a:ext cx="5885596" cy="461665"/>
          </a:xfrm>
          <a:prstGeom prst="rect">
            <a:avLst/>
          </a:prstGeom>
          <a:noFill/>
        </p:spPr>
        <p:txBody>
          <a:bodyPr wrap="none" rtlCol="0">
            <a:spAutoFit/>
          </a:bodyPr>
          <a:lstStyle/>
          <a:p>
            <a:pPr fontAlgn="base">
              <a:spcBef>
                <a:spcPct val="0"/>
              </a:spcBef>
              <a:spcAft>
                <a:spcPct val="0"/>
              </a:spcAft>
            </a:pPr>
            <a:r>
              <a:rPr kumimoji="1" lang="en-US" altLang="ja-JP" sz="2400" dirty="0" smtClean="0">
                <a:solidFill>
                  <a:srgbClr val="000000"/>
                </a:solidFill>
                <a:latin typeface="Times New Roman" charset="0"/>
              </a:rPr>
              <a:t>Set up of </a:t>
            </a:r>
            <a:r>
              <a:rPr kumimoji="1" lang="en-US" altLang="ja-JP" sz="2400" dirty="0">
                <a:solidFill>
                  <a:srgbClr val="000000"/>
                </a:solidFill>
                <a:latin typeface="Times New Roman" charset="0"/>
              </a:rPr>
              <a:t>o</a:t>
            </a:r>
            <a:r>
              <a:rPr kumimoji="1" lang="en-US" altLang="ja-JP" sz="2400" dirty="0" smtClean="0">
                <a:solidFill>
                  <a:srgbClr val="000000"/>
                </a:solidFill>
                <a:latin typeface="Times New Roman" charset="0"/>
              </a:rPr>
              <a:t>ur experiment in “NOP” beam line.</a:t>
            </a:r>
          </a:p>
        </p:txBody>
      </p:sp>
      <p:sp>
        <p:nvSpPr>
          <p:cNvPr id="27" name="テキスト ボックス 26"/>
          <p:cNvSpPr txBox="1"/>
          <p:nvPr/>
        </p:nvSpPr>
        <p:spPr>
          <a:xfrm>
            <a:off x="6741126" y="600500"/>
            <a:ext cx="1780518" cy="646331"/>
          </a:xfrm>
          <a:prstGeom prst="rect">
            <a:avLst/>
          </a:prstGeom>
          <a:noFill/>
        </p:spPr>
        <p:txBody>
          <a:bodyPr wrap="none" rtlCol="0">
            <a:spAutoFit/>
          </a:bodyPr>
          <a:lstStyle/>
          <a:p>
            <a:pPr algn="ctr" fontAlgn="base">
              <a:spcBef>
                <a:spcPct val="0"/>
              </a:spcBef>
              <a:spcAft>
                <a:spcPct val="0"/>
              </a:spcAft>
            </a:pPr>
            <a:r>
              <a:rPr kumimoji="1" lang="en-US" altLang="ja-JP" dirty="0" smtClean="0">
                <a:solidFill>
                  <a:srgbClr val="000000"/>
                </a:solidFill>
                <a:latin typeface="Times New Roman" charset="0"/>
              </a:rPr>
              <a:t>TPC in the</a:t>
            </a:r>
          </a:p>
          <a:p>
            <a:pPr algn="ctr" fontAlgn="base">
              <a:spcBef>
                <a:spcPct val="0"/>
              </a:spcBef>
              <a:spcAft>
                <a:spcPct val="0"/>
              </a:spcAft>
            </a:pPr>
            <a:r>
              <a:rPr kumimoji="1" lang="en-US" altLang="ja-JP" dirty="0" smtClean="0">
                <a:solidFill>
                  <a:srgbClr val="000000"/>
                </a:solidFill>
                <a:latin typeface="Times New Roman" charset="0"/>
              </a:rPr>
              <a:t>vacuum chamber</a:t>
            </a:r>
          </a:p>
        </p:txBody>
      </p:sp>
      <p:sp>
        <p:nvSpPr>
          <p:cNvPr id="28" name="左カーブ矢印 27"/>
          <p:cNvSpPr/>
          <p:nvPr/>
        </p:nvSpPr>
        <p:spPr>
          <a:xfrm>
            <a:off x="8339667" y="1162165"/>
            <a:ext cx="691444" cy="1017223"/>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kumimoji="1" lang="ja-JP" altLang="en-US" sz="2400" dirty="0">
              <a:solidFill>
                <a:srgbClr val="000000"/>
              </a:solidFill>
            </a:endParaRPr>
          </a:p>
        </p:txBody>
      </p:sp>
      <p:sp>
        <p:nvSpPr>
          <p:cNvPr id="29" name="左カーブ矢印 28"/>
          <p:cNvSpPr/>
          <p:nvPr/>
        </p:nvSpPr>
        <p:spPr>
          <a:xfrm>
            <a:off x="8350957" y="3916173"/>
            <a:ext cx="691444" cy="1017223"/>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kumimoji="1" lang="ja-JP" altLang="en-US" sz="2400">
              <a:solidFill>
                <a:srgbClr val="000000"/>
              </a:solidFill>
            </a:endParaRPr>
          </a:p>
        </p:txBody>
      </p:sp>
    </p:spTree>
    <p:extLst>
      <p:ext uri="{BB962C8B-B14F-4D97-AF65-F5344CB8AC3E}">
        <p14:creationId xmlns:p14="http://schemas.microsoft.com/office/powerpoint/2010/main" val="635664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
          <p:cNvGraphicFramePr>
            <a:graphicFrameLocks noGrp="1"/>
          </p:cNvGraphicFramePr>
          <p:nvPr>
            <p:extLst/>
          </p:nvPr>
        </p:nvGraphicFramePr>
        <p:xfrm>
          <a:off x="-21261" y="899942"/>
          <a:ext cx="8722260" cy="4554705"/>
        </p:xfrm>
        <a:graphic>
          <a:graphicData uri="http://schemas.openxmlformats.org/drawingml/2006/table">
            <a:tbl>
              <a:tblPr/>
              <a:tblGrid>
                <a:gridCol w="969140"/>
                <a:gridCol w="969140"/>
                <a:gridCol w="969140"/>
                <a:gridCol w="969140"/>
                <a:gridCol w="969140"/>
                <a:gridCol w="969140"/>
                <a:gridCol w="969140"/>
                <a:gridCol w="969140"/>
                <a:gridCol w="969140"/>
              </a:tblGrid>
              <a:tr h="440280">
                <a:tc>
                  <a:txBody>
                    <a:bodyPr/>
                    <a:lstStyle/>
                    <a:p>
                      <a:pPr marL="0" marR="0" lvl="0" indent="0" algn="ctr" defTabSz="0" rtl="0" eaLnBrk="1" fontAlgn="base" latinLnBrk="0" hangingPunct="0">
                        <a:lnSpc>
                          <a:spcPct val="100000"/>
                        </a:lnSpc>
                        <a:spcBef>
                          <a:spcPct val="0"/>
                        </a:spcBef>
                        <a:spcAft>
                          <a:spcPct val="0"/>
                        </a:spcAft>
                        <a:buClrTx/>
                        <a:buSzTx/>
                        <a:buFontTx/>
                        <a:buNone/>
                        <a:tabLst>
                          <a:tab pos="914400" algn="l"/>
                        </a:tabLst>
                      </a:pPr>
                      <a:r>
                        <a:rPr kumimoji="0" lang="en-US" altLang="ja-JP" sz="1400" b="1" i="0" u="none" strike="noStrike" cap="none" normalizeH="0" baseline="0" dirty="0">
                          <a:ln>
                            <a:noFill/>
                          </a:ln>
                          <a:solidFill>
                            <a:srgbClr val="000000"/>
                          </a:solidFill>
                          <a:effectLst/>
                          <a:latin typeface="Palatino" charset="0"/>
                          <a:ea typeface="ヒラギノ角ゴ ProN W3" charset="0"/>
                          <a:cs typeface="Palatino" charset="0"/>
                          <a:sym typeface="Palatino" charset="0"/>
                        </a:rPr>
                        <a:t>2008</a:t>
                      </a:r>
                      <a:endParaRPr kumimoji="0" lang="en-US" altLang="ja-JP" sz="700" b="0" i="0" u="none" strike="noStrike" cap="none" normalizeH="0" baseline="0" dirty="0">
                        <a:ln>
                          <a:noFill/>
                        </a:ln>
                        <a:solidFill>
                          <a:srgbClr val="000000"/>
                        </a:solidFill>
                        <a:effectLst/>
                        <a:latin typeface="ヒラギノ角ゴ ProN W3" charset="0"/>
                        <a:ea typeface="ヒラギノ角ゴ ProN W3" charset="0"/>
                        <a:cs typeface="ヒラギノ角ゴ ProN W3" charset="0"/>
                        <a:sym typeface="ヒラギノ角ゴ ProN W3" charset="0"/>
                      </a:endParaRPr>
                    </a:p>
                  </a:txBody>
                  <a:tcPr marL="35719" marR="35719" marT="35719" marB="35719" anchor="ctr" horzOverflow="overflow">
                    <a:lnL cap="flat">
                      <a:noFill/>
                    </a:lnL>
                    <a:lnR w="12700" cap="flat" cmpd="sng" algn="ctr">
                      <a:solidFill>
                        <a:srgbClr val="000000"/>
                      </a:solidFill>
                      <a:prstDash val="solid"/>
                      <a:miter lim="0"/>
                      <a:headEnd type="none" w="med" len="med"/>
                      <a:tailEnd type="none" w="med" len="med"/>
                    </a:lnR>
                    <a:lnT cap="flat">
                      <a:noFill/>
                    </a:lnT>
                    <a:lnB w="12700" cap="flat" cmpd="sng" algn="ctr">
                      <a:solidFill>
                        <a:srgbClr val="000000"/>
                      </a:solidFill>
                      <a:prstDash val="solid"/>
                      <a:miter lim="0"/>
                      <a:headEnd type="none" w="med" len="med"/>
                      <a:tailEnd type="none" w="med" len="med"/>
                    </a:lnB>
                    <a:lnTlToBr>
                      <a:noFill/>
                    </a:lnTlToBr>
                    <a:lnBlToTr>
                      <a:noFill/>
                    </a:lnBlToTr>
                    <a:no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tab pos="914400" algn="l"/>
                        </a:tabLst>
                      </a:pPr>
                      <a:r>
                        <a:rPr kumimoji="0" lang="en-US" altLang="ja-JP" sz="1400" b="1" i="0" u="none" strike="noStrike" cap="none" normalizeH="0" baseline="0">
                          <a:ln>
                            <a:noFill/>
                          </a:ln>
                          <a:solidFill>
                            <a:srgbClr val="000000"/>
                          </a:solidFill>
                          <a:effectLst/>
                          <a:latin typeface="Palatino" charset="0"/>
                          <a:ea typeface="ヒラギノ角ゴ ProN W3" charset="0"/>
                          <a:cs typeface="Palatino" charset="0"/>
                          <a:sym typeface="Palatino" charset="0"/>
                        </a:rPr>
                        <a:t>2009</a:t>
                      </a:r>
                      <a:endParaRPr kumimoji="0" lang="en-US" altLang="ja-JP" sz="700" b="0" i="0" u="none" strike="noStrike" cap="none" normalizeH="0" baseline="0">
                        <a:ln>
                          <a:noFill/>
                        </a:ln>
                        <a:solidFill>
                          <a:srgbClr val="000000"/>
                        </a:solidFill>
                        <a:effectLst/>
                        <a:latin typeface="ヒラギノ角ゴ ProN W3" charset="0"/>
                        <a:ea typeface="ヒラギノ角ゴ ProN W3" charset="0"/>
                        <a:cs typeface="ヒラギノ角ゴ ProN W3" charset="0"/>
                        <a:sym typeface="ヒラギノ角ゴ ProN W3" charset="0"/>
                      </a:endParaRPr>
                    </a:p>
                  </a:txBody>
                  <a:tcPr marL="35719" marR="35719" marT="35719" marB="35719" anchor="ctr" horzOverflow="overflow">
                    <a:lnL w="12700" cap="flat" cmpd="sng" algn="ctr">
                      <a:solidFill>
                        <a:srgbClr val="000000"/>
                      </a:solidFill>
                      <a:prstDash val="solid"/>
                      <a:miter lim="0"/>
                      <a:headEnd type="none" w="med" len="med"/>
                      <a:tailEnd type="none" w="med" len="med"/>
                    </a:lnL>
                    <a:lnR w="12700" cap="flat" cmpd="sng" algn="ctr">
                      <a:solidFill>
                        <a:srgbClr val="000000"/>
                      </a:solidFill>
                      <a:prstDash val="solid"/>
                      <a:miter lim="0"/>
                      <a:headEnd type="none" w="med" len="med"/>
                      <a:tailEnd type="none" w="med" len="med"/>
                    </a:lnR>
                    <a:lnT cap="flat">
                      <a:noFill/>
                    </a:lnT>
                    <a:lnB w="12700" cap="flat" cmpd="sng" algn="ctr">
                      <a:solidFill>
                        <a:srgbClr val="000000"/>
                      </a:solidFill>
                      <a:prstDash val="solid"/>
                      <a:miter lim="0"/>
                      <a:headEnd type="none" w="med" len="med"/>
                      <a:tailEnd type="none" w="med" len="med"/>
                    </a:lnB>
                    <a:lnTlToBr>
                      <a:noFill/>
                    </a:lnTlToBr>
                    <a:lnBlToTr>
                      <a:noFill/>
                    </a:lnBlToTr>
                    <a:no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tab pos="914400" algn="l"/>
                        </a:tabLst>
                      </a:pPr>
                      <a:r>
                        <a:rPr kumimoji="0" lang="en-US" altLang="ja-JP" sz="1400" b="1" i="0" u="none" strike="noStrike" cap="none" normalizeH="0" baseline="0">
                          <a:ln>
                            <a:noFill/>
                          </a:ln>
                          <a:solidFill>
                            <a:srgbClr val="000000"/>
                          </a:solidFill>
                          <a:effectLst/>
                          <a:latin typeface="Palatino" charset="0"/>
                          <a:ea typeface="ヒラギノ角ゴ ProN W3" charset="0"/>
                          <a:cs typeface="Palatino" charset="0"/>
                          <a:sym typeface="Palatino" charset="0"/>
                        </a:rPr>
                        <a:t>2010</a:t>
                      </a:r>
                      <a:endParaRPr kumimoji="0" lang="en-US" altLang="ja-JP" sz="700" b="0" i="0" u="none" strike="noStrike" cap="none" normalizeH="0" baseline="0">
                        <a:ln>
                          <a:noFill/>
                        </a:ln>
                        <a:solidFill>
                          <a:srgbClr val="000000"/>
                        </a:solidFill>
                        <a:effectLst/>
                        <a:latin typeface="ヒラギノ角ゴ ProN W3" charset="0"/>
                        <a:ea typeface="ヒラギノ角ゴ ProN W3" charset="0"/>
                        <a:cs typeface="ヒラギノ角ゴ ProN W3" charset="0"/>
                        <a:sym typeface="ヒラギノ角ゴ ProN W3" charset="0"/>
                      </a:endParaRPr>
                    </a:p>
                  </a:txBody>
                  <a:tcPr marL="35719" marR="35719" marT="35719" marB="35719" anchor="ctr" horzOverflow="overflow">
                    <a:lnL w="12700" cap="flat" cmpd="sng" algn="ctr">
                      <a:solidFill>
                        <a:srgbClr val="000000"/>
                      </a:solidFill>
                      <a:prstDash val="solid"/>
                      <a:miter lim="0"/>
                      <a:headEnd type="none" w="med" len="med"/>
                      <a:tailEnd type="none" w="med" len="med"/>
                    </a:lnL>
                    <a:lnR w="12700" cap="flat" cmpd="sng" algn="ctr">
                      <a:solidFill>
                        <a:srgbClr val="000000"/>
                      </a:solidFill>
                      <a:prstDash val="solid"/>
                      <a:miter lim="0"/>
                      <a:headEnd type="none" w="med" len="med"/>
                      <a:tailEnd type="none" w="med" len="med"/>
                    </a:lnR>
                    <a:lnT cap="flat">
                      <a:noFill/>
                    </a:lnT>
                    <a:lnB w="12700" cap="flat" cmpd="sng" algn="ctr">
                      <a:solidFill>
                        <a:srgbClr val="000000"/>
                      </a:solidFill>
                      <a:prstDash val="solid"/>
                      <a:miter lim="0"/>
                      <a:headEnd type="none" w="med" len="med"/>
                      <a:tailEnd type="none" w="med" len="med"/>
                    </a:lnB>
                    <a:lnTlToBr>
                      <a:noFill/>
                    </a:lnTlToBr>
                    <a:lnBlToTr>
                      <a:noFill/>
                    </a:lnBlToTr>
                    <a:no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tab pos="914400" algn="l"/>
                        </a:tabLst>
                      </a:pPr>
                      <a:r>
                        <a:rPr kumimoji="0" lang="en-US" altLang="ja-JP" sz="1400" b="1" i="0" u="none" strike="noStrike" cap="none" normalizeH="0" baseline="0">
                          <a:ln>
                            <a:noFill/>
                          </a:ln>
                          <a:solidFill>
                            <a:srgbClr val="000000"/>
                          </a:solidFill>
                          <a:effectLst/>
                          <a:latin typeface="Palatino" charset="0"/>
                          <a:ea typeface="ヒラギノ角ゴ ProN W3" charset="0"/>
                          <a:cs typeface="Palatino" charset="0"/>
                          <a:sym typeface="Palatino" charset="0"/>
                        </a:rPr>
                        <a:t>2011</a:t>
                      </a:r>
                      <a:endParaRPr kumimoji="0" lang="en-US" altLang="ja-JP" sz="700" b="0" i="0" u="none" strike="noStrike" cap="none" normalizeH="0" baseline="0">
                        <a:ln>
                          <a:noFill/>
                        </a:ln>
                        <a:solidFill>
                          <a:srgbClr val="000000"/>
                        </a:solidFill>
                        <a:effectLst/>
                        <a:latin typeface="ヒラギノ角ゴ ProN W3" charset="0"/>
                        <a:ea typeface="ヒラギノ角ゴ ProN W3" charset="0"/>
                        <a:cs typeface="ヒラギノ角ゴ ProN W3" charset="0"/>
                        <a:sym typeface="ヒラギノ角ゴ ProN W3" charset="0"/>
                      </a:endParaRPr>
                    </a:p>
                  </a:txBody>
                  <a:tcPr marL="35719" marR="35719" marT="35719" marB="35719" anchor="ctr" horzOverflow="overflow">
                    <a:lnL w="12700" cap="flat" cmpd="sng" algn="ctr">
                      <a:solidFill>
                        <a:srgbClr val="000000"/>
                      </a:solidFill>
                      <a:prstDash val="solid"/>
                      <a:miter lim="0"/>
                      <a:headEnd type="none" w="med" len="med"/>
                      <a:tailEnd type="none" w="med" len="med"/>
                    </a:lnL>
                    <a:lnR w="12700" cap="flat" cmpd="sng" algn="ctr">
                      <a:solidFill>
                        <a:srgbClr val="000000"/>
                      </a:solidFill>
                      <a:prstDash val="solid"/>
                      <a:miter lim="0"/>
                      <a:headEnd type="none" w="med" len="med"/>
                      <a:tailEnd type="none" w="med" len="med"/>
                    </a:lnR>
                    <a:lnT cap="flat">
                      <a:noFill/>
                    </a:lnT>
                    <a:lnB w="12700" cap="flat" cmpd="sng" algn="ctr">
                      <a:solidFill>
                        <a:srgbClr val="000000"/>
                      </a:solidFill>
                      <a:prstDash val="solid"/>
                      <a:miter lim="0"/>
                      <a:headEnd type="none" w="med" len="med"/>
                      <a:tailEnd type="none" w="med" len="med"/>
                    </a:lnB>
                    <a:lnTlToBr>
                      <a:noFill/>
                    </a:lnTlToBr>
                    <a:lnBlToTr>
                      <a:noFill/>
                    </a:lnBlToTr>
                    <a:no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tab pos="914400" algn="l"/>
                        </a:tabLst>
                      </a:pPr>
                      <a:r>
                        <a:rPr kumimoji="0" lang="en-US" altLang="ja-JP" sz="1400" b="1" i="0" u="none" strike="noStrike" cap="none" normalizeH="0" baseline="0">
                          <a:ln>
                            <a:noFill/>
                          </a:ln>
                          <a:solidFill>
                            <a:srgbClr val="000000"/>
                          </a:solidFill>
                          <a:effectLst/>
                          <a:latin typeface="Palatino" charset="0"/>
                          <a:ea typeface="ヒラギノ角ゴ ProN W3" charset="0"/>
                          <a:cs typeface="Palatino" charset="0"/>
                          <a:sym typeface="Palatino" charset="0"/>
                        </a:rPr>
                        <a:t>2012</a:t>
                      </a:r>
                      <a:endParaRPr kumimoji="0" lang="en-US" altLang="ja-JP" sz="700" b="0" i="0" u="none" strike="noStrike" cap="none" normalizeH="0" baseline="0">
                        <a:ln>
                          <a:noFill/>
                        </a:ln>
                        <a:solidFill>
                          <a:srgbClr val="000000"/>
                        </a:solidFill>
                        <a:effectLst/>
                        <a:latin typeface="ヒラギノ角ゴ ProN W3" charset="0"/>
                        <a:ea typeface="ヒラギノ角ゴ ProN W3" charset="0"/>
                        <a:cs typeface="ヒラギノ角ゴ ProN W3" charset="0"/>
                        <a:sym typeface="ヒラギノ角ゴ ProN W3" charset="0"/>
                      </a:endParaRPr>
                    </a:p>
                  </a:txBody>
                  <a:tcPr marL="35719" marR="35719" marT="35719" marB="35719" anchor="ctr" horzOverflow="overflow">
                    <a:lnL w="12700" cap="flat" cmpd="sng" algn="ctr">
                      <a:solidFill>
                        <a:srgbClr val="000000"/>
                      </a:solidFill>
                      <a:prstDash val="solid"/>
                      <a:miter lim="0"/>
                      <a:headEnd type="none" w="med" len="med"/>
                      <a:tailEnd type="none" w="med" len="med"/>
                    </a:lnL>
                    <a:lnR w="12700" cap="flat" cmpd="sng" algn="ctr">
                      <a:solidFill>
                        <a:srgbClr val="000000"/>
                      </a:solidFill>
                      <a:prstDash val="solid"/>
                      <a:miter lim="0"/>
                      <a:headEnd type="none" w="med" len="med"/>
                      <a:tailEnd type="none" w="med" len="med"/>
                    </a:lnR>
                    <a:lnT cap="flat">
                      <a:noFill/>
                    </a:lnT>
                    <a:lnB w="12700" cap="flat" cmpd="sng" algn="ctr">
                      <a:solidFill>
                        <a:srgbClr val="000000"/>
                      </a:solidFill>
                      <a:prstDash val="solid"/>
                      <a:miter lim="0"/>
                      <a:headEnd type="none" w="med" len="med"/>
                      <a:tailEnd type="none" w="med" len="med"/>
                    </a:lnB>
                    <a:lnTlToBr>
                      <a:noFill/>
                    </a:lnTlToBr>
                    <a:lnBlToTr>
                      <a:noFill/>
                    </a:lnBlToTr>
                    <a:no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tab pos="914400" algn="l"/>
                        </a:tabLst>
                      </a:pPr>
                      <a:r>
                        <a:rPr kumimoji="0" lang="en-US" altLang="ja-JP" sz="1400" b="1" i="0" u="none" strike="noStrike" cap="none" normalizeH="0" baseline="0">
                          <a:ln>
                            <a:noFill/>
                          </a:ln>
                          <a:solidFill>
                            <a:srgbClr val="000000"/>
                          </a:solidFill>
                          <a:effectLst/>
                          <a:latin typeface="Palatino" charset="0"/>
                          <a:ea typeface="ヒラギノ角ゴ ProN W3" charset="0"/>
                          <a:cs typeface="Palatino" charset="0"/>
                          <a:sym typeface="Palatino" charset="0"/>
                        </a:rPr>
                        <a:t>2013</a:t>
                      </a:r>
                      <a:endParaRPr kumimoji="0" lang="en-US" altLang="ja-JP" sz="700" b="0" i="0" u="none" strike="noStrike" cap="none" normalizeH="0" baseline="0">
                        <a:ln>
                          <a:noFill/>
                        </a:ln>
                        <a:solidFill>
                          <a:srgbClr val="000000"/>
                        </a:solidFill>
                        <a:effectLst/>
                        <a:latin typeface="ヒラギノ角ゴ ProN W3" charset="0"/>
                        <a:ea typeface="ヒラギノ角ゴ ProN W3" charset="0"/>
                        <a:cs typeface="ヒラギノ角ゴ ProN W3" charset="0"/>
                        <a:sym typeface="ヒラギノ角ゴ ProN W3" charset="0"/>
                      </a:endParaRPr>
                    </a:p>
                  </a:txBody>
                  <a:tcPr marL="35719" marR="35719" marT="35719" marB="35719" anchor="ctr" horzOverflow="overflow">
                    <a:lnL w="12700" cap="flat" cmpd="sng" algn="ctr">
                      <a:solidFill>
                        <a:srgbClr val="000000"/>
                      </a:solidFill>
                      <a:prstDash val="solid"/>
                      <a:miter lim="0"/>
                      <a:headEnd type="none" w="med" len="med"/>
                      <a:tailEnd type="none" w="med" len="med"/>
                    </a:lnL>
                    <a:lnR w="12700" cap="flat" cmpd="sng" algn="ctr">
                      <a:solidFill>
                        <a:srgbClr val="000000"/>
                      </a:solidFill>
                      <a:prstDash val="solid"/>
                      <a:miter lim="0"/>
                      <a:headEnd type="none" w="med" len="med"/>
                      <a:tailEnd type="none" w="med" len="med"/>
                    </a:lnR>
                    <a:lnT cap="flat">
                      <a:noFill/>
                    </a:lnT>
                    <a:lnB w="12700" cap="flat" cmpd="sng" algn="ctr">
                      <a:solidFill>
                        <a:srgbClr val="000000"/>
                      </a:solidFill>
                      <a:prstDash val="solid"/>
                      <a:miter lim="0"/>
                      <a:headEnd type="none" w="med" len="med"/>
                      <a:tailEnd type="none" w="med" len="med"/>
                    </a:lnB>
                    <a:lnTlToBr>
                      <a:noFill/>
                    </a:lnTlToBr>
                    <a:lnBlToTr>
                      <a:noFill/>
                    </a:lnBlToTr>
                    <a:no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tab pos="914400" algn="l"/>
                        </a:tabLst>
                      </a:pPr>
                      <a:r>
                        <a:rPr kumimoji="0" lang="en-US" altLang="ja-JP" sz="1400" b="1" i="0" u="none" strike="noStrike" cap="none" normalizeH="0" baseline="0" dirty="0">
                          <a:ln>
                            <a:noFill/>
                          </a:ln>
                          <a:solidFill>
                            <a:srgbClr val="000000"/>
                          </a:solidFill>
                          <a:effectLst/>
                          <a:latin typeface="Palatino" charset="0"/>
                          <a:ea typeface="ヒラギノ角ゴ ProN W3" charset="0"/>
                          <a:cs typeface="Palatino" charset="0"/>
                          <a:sym typeface="Palatino" charset="0"/>
                        </a:rPr>
                        <a:t>2014</a:t>
                      </a:r>
                      <a:endParaRPr kumimoji="0" lang="en-US" altLang="ja-JP" sz="700" b="0" i="0" u="none" strike="noStrike" cap="none" normalizeH="0" baseline="0" dirty="0">
                        <a:ln>
                          <a:noFill/>
                        </a:ln>
                        <a:solidFill>
                          <a:srgbClr val="000000"/>
                        </a:solidFill>
                        <a:effectLst/>
                        <a:latin typeface="ヒラギノ角ゴ ProN W3" charset="0"/>
                        <a:ea typeface="ヒラギノ角ゴ ProN W3" charset="0"/>
                        <a:cs typeface="ヒラギノ角ゴ ProN W3" charset="0"/>
                        <a:sym typeface="ヒラギノ角ゴ ProN W3" charset="0"/>
                      </a:endParaRPr>
                    </a:p>
                  </a:txBody>
                  <a:tcPr marL="35719" marR="35719" marT="35719" marB="35719" anchor="ctr" horzOverflow="overflow">
                    <a:lnL w="12700" cap="flat" cmpd="sng" algn="ctr">
                      <a:solidFill>
                        <a:srgbClr val="000000"/>
                      </a:solidFill>
                      <a:prstDash val="solid"/>
                      <a:miter lim="0"/>
                      <a:headEnd type="none" w="med" len="med"/>
                      <a:tailEnd type="none" w="med" len="med"/>
                    </a:lnL>
                    <a:lnR w="12700" cap="flat" cmpd="sng" algn="ctr">
                      <a:solidFill>
                        <a:srgbClr val="000000"/>
                      </a:solidFill>
                      <a:prstDash val="solid"/>
                      <a:miter lim="0"/>
                      <a:headEnd type="none" w="med" len="med"/>
                      <a:tailEnd type="none" w="med" len="med"/>
                    </a:lnR>
                    <a:lnT cap="flat">
                      <a:noFill/>
                    </a:lnT>
                    <a:lnB w="12700" cap="flat" cmpd="sng" algn="ctr">
                      <a:solidFill>
                        <a:srgbClr val="000000"/>
                      </a:solidFill>
                      <a:prstDash val="solid"/>
                      <a:miter lim="0"/>
                      <a:headEnd type="none" w="med" len="med"/>
                      <a:tailEnd type="none" w="med" len="med"/>
                    </a:lnB>
                    <a:lnTlToBr>
                      <a:noFill/>
                    </a:lnTlToBr>
                    <a:lnBlToTr>
                      <a:noFill/>
                    </a:lnBlToTr>
                    <a:no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tab pos="914400" algn="l"/>
                        </a:tabLst>
                      </a:pPr>
                      <a:r>
                        <a:rPr kumimoji="0" lang="en-US" altLang="ja-JP" sz="1400" b="1" i="0" u="none" strike="noStrike" cap="none" normalizeH="0" baseline="0" dirty="0">
                          <a:ln>
                            <a:noFill/>
                          </a:ln>
                          <a:solidFill>
                            <a:srgbClr val="000000"/>
                          </a:solidFill>
                          <a:effectLst/>
                          <a:latin typeface="Palatino" charset="0"/>
                          <a:ea typeface="ヒラギノ角ゴ ProN W3" charset="0"/>
                          <a:cs typeface="Palatino" charset="0"/>
                          <a:sym typeface="Palatino" charset="0"/>
                        </a:rPr>
                        <a:t>2015</a:t>
                      </a:r>
                      <a:endParaRPr kumimoji="0" lang="en-US" altLang="ja-JP" sz="700" b="0" i="0" u="none" strike="noStrike" cap="none" normalizeH="0" baseline="0" dirty="0">
                        <a:ln>
                          <a:noFill/>
                        </a:ln>
                        <a:solidFill>
                          <a:srgbClr val="000000"/>
                        </a:solidFill>
                        <a:effectLst/>
                        <a:latin typeface="ヒラギノ角ゴ ProN W3" charset="0"/>
                        <a:ea typeface="ヒラギノ角ゴ ProN W3" charset="0"/>
                        <a:cs typeface="ヒラギノ角ゴ ProN W3" charset="0"/>
                        <a:sym typeface="ヒラギノ角ゴ ProN W3" charset="0"/>
                      </a:endParaRPr>
                    </a:p>
                  </a:txBody>
                  <a:tcPr marL="35719" marR="35719" marT="35719" marB="35719" anchor="ctr" horzOverflow="overflow">
                    <a:lnL w="12700" cap="flat" cmpd="sng" algn="ctr">
                      <a:solidFill>
                        <a:srgbClr val="000000"/>
                      </a:solidFill>
                      <a:prstDash val="solid"/>
                      <a:miter lim="0"/>
                      <a:headEnd type="none" w="med" len="med"/>
                      <a:tailEnd type="none" w="med" len="med"/>
                    </a:lnL>
                    <a:lnR w="12700" cap="flat" cmpd="sng" algn="ctr">
                      <a:solidFill>
                        <a:srgbClr val="000000"/>
                      </a:solidFill>
                      <a:prstDash val="solid"/>
                      <a:miter lim="0"/>
                      <a:headEnd type="none" w="med" len="med"/>
                      <a:tailEnd type="none" w="med" len="med"/>
                    </a:lnR>
                    <a:lnT cap="flat">
                      <a:noFill/>
                    </a:lnT>
                    <a:lnB w="12700" cap="flat" cmpd="sng" algn="ctr">
                      <a:solidFill>
                        <a:srgbClr val="000000"/>
                      </a:solidFill>
                      <a:prstDash val="solid"/>
                      <a:miter lim="0"/>
                      <a:headEnd type="none" w="med" len="med"/>
                      <a:tailEnd type="none" w="med" len="med"/>
                    </a:lnB>
                    <a:lnTlToBr>
                      <a:noFill/>
                    </a:lnTlToBr>
                    <a:lnBlToTr>
                      <a:noFill/>
                    </a:lnBlToTr>
                    <a:no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tab pos="914400" algn="l"/>
                        </a:tabLst>
                      </a:pPr>
                      <a:r>
                        <a:rPr kumimoji="0" lang="en-US" altLang="ja-JP" sz="1400" b="1" i="0" u="none" strike="noStrike" cap="none" normalizeH="0" baseline="0" dirty="0" smtClean="0">
                          <a:ln>
                            <a:noFill/>
                          </a:ln>
                          <a:solidFill>
                            <a:srgbClr val="000000"/>
                          </a:solidFill>
                          <a:effectLst/>
                          <a:latin typeface="Palatino" charset="0"/>
                          <a:ea typeface="ヒラギノ角ゴ ProN W3" charset="0"/>
                          <a:cs typeface="Palatino" charset="0"/>
                          <a:sym typeface="Palatino" charset="0"/>
                        </a:rPr>
                        <a:t>2016</a:t>
                      </a:r>
                      <a:endParaRPr kumimoji="0" lang="en-US" altLang="ja-JP" sz="700" b="0" i="0" u="none" strike="noStrike" cap="none" normalizeH="0" baseline="0" dirty="0">
                        <a:ln>
                          <a:noFill/>
                        </a:ln>
                        <a:solidFill>
                          <a:srgbClr val="000000"/>
                        </a:solidFill>
                        <a:effectLst/>
                        <a:latin typeface="ヒラギノ角ゴ ProN W3" charset="0"/>
                        <a:ea typeface="ヒラギノ角ゴ ProN W3" charset="0"/>
                        <a:cs typeface="ヒラギノ角ゴ ProN W3" charset="0"/>
                        <a:sym typeface="ヒラギノ角ゴ ProN W3" charset="0"/>
                      </a:endParaRPr>
                    </a:p>
                  </a:txBody>
                  <a:tcPr marL="35719" marR="35719" marT="35719" marB="35719" anchor="ctr" horzOverflow="overflow">
                    <a:lnL w="12700" cap="flat" cmpd="sng" algn="ctr">
                      <a:solidFill>
                        <a:srgbClr val="000000"/>
                      </a:solidFill>
                      <a:prstDash val="solid"/>
                      <a:miter lim="0"/>
                      <a:headEnd type="none" w="med" len="med"/>
                      <a:tailEnd type="none" w="med" len="med"/>
                    </a:lnL>
                    <a:lnR w="12700" cap="flat" cmpd="sng" algn="ctr">
                      <a:solidFill>
                        <a:srgbClr val="000000"/>
                      </a:solidFill>
                      <a:prstDash val="solid"/>
                      <a:miter lim="0"/>
                      <a:headEnd type="none" w="med" len="med"/>
                      <a:tailEnd type="none" w="med" len="med"/>
                    </a:lnR>
                    <a:lnT cap="flat">
                      <a:noFill/>
                    </a:lnT>
                    <a:lnB w="12700" cap="flat" cmpd="sng" algn="ctr">
                      <a:solidFill>
                        <a:srgbClr val="000000"/>
                      </a:solidFill>
                      <a:prstDash val="solid"/>
                      <a:miter lim="0"/>
                      <a:headEnd type="none" w="med" len="med"/>
                      <a:tailEnd type="none" w="med" len="med"/>
                    </a:lnB>
                    <a:lnTlToBr>
                      <a:noFill/>
                    </a:lnTlToBr>
                    <a:lnBlToTr>
                      <a:noFill/>
                    </a:lnBlToTr>
                    <a:noFill/>
                  </a:tcPr>
                </a:tc>
              </a:tr>
              <a:tr h="3604115">
                <a:tc>
                  <a:txBody>
                    <a:bodyPr/>
                    <a:lstStyle/>
                    <a:p>
                      <a:pPr marL="0" marR="0" lvl="0" indent="0" algn="ctr" defTabSz="0" rtl="0" eaLnBrk="1" fontAlgn="base" latinLnBrk="0" hangingPunct="0">
                        <a:lnSpc>
                          <a:spcPct val="100000"/>
                        </a:lnSpc>
                        <a:spcBef>
                          <a:spcPct val="0"/>
                        </a:spcBef>
                        <a:spcAft>
                          <a:spcPct val="0"/>
                        </a:spcAft>
                        <a:buClrTx/>
                        <a:buSzTx/>
                        <a:buFontTx/>
                        <a:buNone/>
                        <a:tabLst>
                          <a:tab pos="914400" algn="l"/>
                        </a:tabLst>
                      </a:pPr>
                      <a:endParaRPr kumimoji="0" lang="ja-JP" altLang="en-US" sz="2500" b="0" i="0" u="none" strike="noStrike" cap="none" normalizeH="0" baseline="0" dirty="0">
                        <a:ln>
                          <a:noFill/>
                        </a:ln>
                        <a:solidFill>
                          <a:srgbClr val="314864"/>
                        </a:solidFill>
                        <a:effectLst/>
                        <a:latin typeface="Palatino" charset="0"/>
                        <a:ea typeface="ヒラギノ角ゴ ProN W3" charset="0"/>
                        <a:cs typeface="Palatino" charset="0"/>
                        <a:sym typeface="Palatino" charset="0"/>
                      </a:endParaRPr>
                    </a:p>
                  </a:txBody>
                  <a:tcPr marL="35719" marR="35719" marT="35719" marB="35719" anchor="ctr" horzOverflow="overflow">
                    <a:lnL cap="flat">
                      <a:noFill/>
                    </a:lnL>
                    <a:lnR w="12700" cap="flat" cmpd="sng" algn="ctr">
                      <a:solidFill>
                        <a:srgbClr val="000000"/>
                      </a:solidFill>
                      <a:prstDash val="solid"/>
                      <a:miter lim="0"/>
                      <a:headEnd type="none" w="med" len="med"/>
                      <a:tailEnd type="none" w="med" len="med"/>
                    </a:lnR>
                    <a:lnT w="12700" cap="flat" cmpd="sng" algn="ctr">
                      <a:solidFill>
                        <a:srgbClr val="000000"/>
                      </a:solidFill>
                      <a:prstDash val="solid"/>
                      <a:miter lim="0"/>
                      <a:headEnd type="none" w="med" len="med"/>
                      <a:tailEnd type="none" w="med" len="med"/>
                    </a:lnT>
                    <a:lnB w="12700" cap="flat" cmpd="sng" algn="ctr">
                      <a:solidFill>
                        <a:srgbClr val="000000"/>
                      </a:solidFill>
                      <a:prstDash val="solid"/>
                      <a:miter lim="0"/>
                      <a:headEnd type="none" w="med" len="med"/>
                      <a:tailEnd type="none" w="med" len="med"/>
                    </a:lnB>
                    <a:lnTlToBr>
                      <a:noFill/>
                    </a:lnTlToBr>
                    <a:lnBlToTr>
                      <a:noFill/>
                    </a:lnBlToTr>
                    <a:no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tab pos="914400" algn="l"/>
                        </a:tabLst>
                      </a:pPr>
                      <a:endParaRPr kumimoji="0" lang="ja-JP" altLang="en-US" sz="2500" b="0" i="0" u="none" strike="noStrike" cap="none" normalizeH="0" baseline="0" dirty="0">
                        <a:ln>
                          <a:noFill/>
                        </a:ln>
                        <a:solidFill>
                          <a:srgbClr val="314864"/>
                        </a:solidFill>
                        <a:effectLst/>
                        <a:latin typeface="Palatino" charset="0"/>
                        <a:ea typeface="ヒラギノ角ゴ ProN W3" charset="0"/>
                        <a:cs typeface="Palatino" charset="0"/>
                        <a:sym typeface="Palatino" charset="0"/>
                      </a:endParaRPr>
                    </a:p>
                  </a:txBody>
                  <a:tcPr marL="35719" marR="35719" marT="35719" marB="35719" anchor="ctr" horzOverflow="overflow">
                    <a:lnL w="12700" cap="flat" cmpd="sng" algn="ctr">
                      <a:solidFill>
                        <a:srgbClr val="000000"/>
                      </a:solidFill>
                      <a:prstDash val="solid"/>
                      <a:miter lim="0"/>
                      <a:headEnd type="none" w="med" len="med"/>
                      <a:tailEnd type="none" w="med" len="med"/>
                    </a:lnL>
                    <a:lnR w="12700" cap="flat" cmpd="sng" algn="ctr">
                      <a:solidFill>
                        <a:srgbClr val="000000"/>
                      </a:solidFill>
                      <a:prstDash val="solid"/>
                      <a:miter lim="0"/>
                      <a:headEnd type="none" w="med" len="med"/>
                      <a:tailEnd type="none" w="med" len="med"/>
                    </a:lnR>
                    <a:lnT w="12700" cap="flat" cmpd="sng" algn="ctr">
                      <a:solidFill>
                        <a:srgbClr val="000000"/>
                      </a:solidFill>
                      <a:prstDash val="solid"/>
                      <a:miter lim="0"/>
                      <a:headEnd type="none" w="med" len="med"/>
                      <a:tailEnd type="none" w="med" len="med"/>
                    </a:lnT>
                    <a:lnB w="12700" cap="flat" cmpd="sng" algn="ctr">
                      <a:solidFill>
                        <a:srgbClr val="000000"/>
                      </a:solidFill>
                      <a:prstDash val="solid"/>
                      <a:miter lim="0"/>
                      <a:headEnd type="none" w="med" len="med"/>
                      <a:tailEnd type="none" w="med" len="med"/>
                    </a:lnB>
                    <a:lnTlToBr>
                      <a:noFill/>
                    </a:lnTlToBr>
                    <a:lnBlToTr>
                      <a:noFill/>
                    </a:lnBlToTr>
                    <a:no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tab pos="914400" algn="l"/>
                        </a:tabLst>
                      </a:pPr>
                      <a:endParaRPr kumimoji="0" lang="ja-JP" altLang="en-US" sz="2500" b="0" i="0" u="none" strike="noStrike" cap="none" normalizeH="0" baseline="0" dirty="0">
                        <a:ln>
                          <a:noFill/>
                        </a:ln>
                        <a:solidFill>
                          <a:srgbClr val="314864"/>
                        </a:solidFill>
                        <a:effectLst/>
                        <a:latin typeface="Palatino" charset="0"/>
                        <a:ea typeface="ヒラギノ角ゴ ProN W3" charset="0"/>
                        <a:cs typeface="Palatino" charset="0"/>
                        <a:sym typeface="Palatino" charset="0"/>
                      </a:endParaRPr>
                    </a:p>
                  </a:txBody>
                  <a:tcPr marL="35719" marR="35719" marT="35719" marB="35719" anchor="ctr" horzOverflow="overflow">
                    <a:lnL w="12700" cap="flat" cmpd="sng" algn="ctr">
                      <a:solidFill>
                        <a:srgbClr val="000000"/>
                      </a:solidFill>
                      <a:prstDash val="solid"/>
                      <a:miter lim="0"/>
                      <a:headEnd type="none" w="med" len="med"/>
                      <a:tailEnd type="none" w="med" len="med"/>
                    </a:lnL>
                    <a:lnR w="12700" cap="flat" cmpd="sng" algn="ctr">
                      <a:solidFill>
                        <a:srgbClr val="000000"/>
                      </a:solidFill>
                      <a:prstDash val="solid"/>
                      <a:miter lim="0"/>
                      <a:headEnd type="none" w="med" len="med"/>
                      <a:tailEnd type="none" w="med" len="med"/>
                    </a:lnR>
                    <a:lnT w="12700" cap="flat" cmpd="sng" algn="ctr">
                      <a:solidFill>
                        <a:srgbClr val="000000"/>
                      </a:solidFill>
                      <a:prstDash val="solid"/>
                      <a:miter lim="0"/>
                      <a:headEnd type="none" w="med" len="med"/>
                      <a:tailEnd type="none" w="med" len="med"/>
                    </a:lnT>
                    <a:lnB w="12700" cap="flat" cmpd="sng" algn="ctr">
                      <a:solidFill>
                        <a:srgbClr val="000000"/>
                      </a:solidFill>
                      <a:prstDash val="solid"/>
                      <a:miter lim="0"/>
                      <a:headEnd type="none" w="med" len="med"/>
                      <a:tailEnd type="none" w="med" len="med"/>
                    </a:lnB>
                    <a:lnTlToBr>
                      <a:noFill/>
                    </a:lnTlToBr>
                    <a:lnBlToTr>
                      <a:noFill/>
                    </a:lnBlToTr>
                    <a:no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tab pos="914400" algn="l"/>
                        </a:tabLst>
                      </a:pPr>
                      <a:endParaRPr kumimoji="0" lang="ja-JP" altLang="en-US" sz="2500" b="0" i="0" u="none" strike="noStrike" cap="none" normalizeH="0" baseline="0" dirty="0">
                        <a:ln>
                          <a:noFill/>
                        </a:ln>
                        <a:solidFill>
                          <a:srgbClr val="314864"/>
                        </a:solidFill>
                        <a:effectLst/>
                        <a:latin typeface="Palatino" charset="0"/>
                        <a:ea typeface="ヒラギノ角ゴ ProN W3" charset="0"/>
                        <a:cs typeface="Palatino" charset="0"/>
                        <a:sym typeface="Palatino" charset="0"/>
                      </a:endParaRPr>
                    </a:p>
                  </a:txBody>
                  <a:tcPr marL="35719" marR="35719" marT="35719" marB="35719" anchor="ctr" horzOverflow="overflow">
                    <a:lnL w="12700" cap="flat" cmpd="sng" algn="ctr">
                      <a:solidFill>
                        <a:srgbClr val="000000"/>
                      </a:solidFill>
                      <a:prstDash val="solid"/>
                      <a:miter lim="0"/>
                      <a:headEnd type="none" w="med" len="med"/>
                      <a:tailEnd type="none" w="med" len="med"/>
                    </a:lnL>
                    <a:lnR w="12700" cap="flat" cmpd="sng" algn="ctr">
                      <a:solidFill>
                        <a:srgbClr val="000000"/>
                      </a:solidFill>
                      <a:prstDash val="solid"/>
                      <a:miter lim="0"/>
                      <a:headEnd type="none" w="med" len="med"/>
                      <a:tailEnd type="none" w="med" len="med"/>
                    </a:lnR>
                    <a:lnT w="12700" cap="flat" cmpd="sng" algn="ctr">
                      <a:solidFill>
                        <a:srgbClr val="000000"/>
                      </a:solidFill>
                      <a:prstDash val="solid"/>
                      <a:miter lim="0"/>
                      <a:headEnd type="none" w="med" len="med"/>
                      <a:tailEnd type="none" w="med" len="med"/>
                    </a:lnT>
                    <a:lnB w="12700" cap="flat" cmpd="sng" algn="ctr">
                      <a:solidFill>
                        <a:srgbClr val="000000"/>
                      </a:solidFill>
                      <a:prstDash val="solid"/>
                      <a:miter lim="0"/>
                      <a:headEnd type="none" w="med" len="med"/>
                      <a:tailEnd type="none" w="med" len="med"/>
                    </a:lnB>
                    <a:lnTlToBr>
                      <a:noFill/>
                    </a:lnTlToBr>
                    <a:lnBlToTr>
                      <a:noFill/>
                    </a:lnBlToTr>
                    <a:no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tab pos="914400" algn="l"/>
                        </a:tabLst>
                      </a:pPr>
                      <a:endParaRPr kumimoji="0" lang="ja-JP" altLang="en-US" sz="2500" b="0" i="0" u="none" strike="noStrike" cap="none" normalizeH="0" baseline="0" dirty="0">
                        <a:ln>
                          <a:noFill/>
                        </a:ln>
                        <a:solidFill>
                          <a:srgbClr val="314864"/>
                        </a:solidFill>
                        <a:effectLst/>
                        <a:latin typeface="Palatino" charset="0"/>
                        <a:ea typeface="ヒラギノ角ゴ ProN W3" charset="0"/>
                        <a:cs typeface="Palatino" charset="0"/>
                        <a:sym typeface="Palatino" charset="0"/>
                      </a:endParaRPr>
                    </a:p>
                  </a:txBody>
                  <a:tcPr marL="35719" marR="35719" marT="35719" marB="35719" anchor="ctr" horzOverflow="overflow">
                    <a:lnL w="12700" cap="flat" cmpd="sng" algn="ctr">
                      <a:solidFill>
                        <a:srgbClr val="000000"/>
                      </a:solidFill>
                      <a:prstDash val="solid"/>
                      <a:miter lim="0"/>
                      <a:headEnd type="none" w="med" len="med"/>
                      <a:tailEnd type="none" w="med" len="med"/>
                    </a:lnL>
                    <a:lnR w="12700" cap="flat" cmpd="sng" algn="ctr">
                      <a:solidFill>
                        <a:srgbClr val="000000"/>
                      </a:solidFill>
                      <a:prstDash val="solid"/>
                      <a:miter lim="0"/>
                      <a:headEnd type="none" w="med" len="med"/>
                      <a:tailEnd type="none" w="med" len="med"/>
                    </a:lnR>
                    <a:lnT w="12700" cap="flat" cmpd="sng" algn="ctr">
                      <a:solidFill>
                        <a:srgbClr val="000000"/>
                      </a:solidFill>
                      <a:prstDash val="solid"/>
                      <a:miter lim="0"/>
                      <a:headEnd type="none" w="med" len="med"/>
                      <a:tailEnd type="none" w="med" len="med"/>
                    </a:lnT>
                    <a:lnB w="12700" cap="flat" cmpd="sng" algn="ctr">
                      <a:solidFill>
                        <a:srgbClr val="000000"/>
                      </a:solidFill>
                      <a:prstDash val="solid"/>
                      <a:miter lim="0"/>
                      <a:headEnd type="none" w="med" len="med"/>
                      <a:tailEnd type="none" w="med" len="med"/>
                    </a:lnB>
                    <a:lnTlToBr>
                      <a:noFill/>
                    </a:lnTlToBr>
                    <a:lnBlToTr>
                      <a:noFill/>
                    </a:lnBlToTr>
                    <a:no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tab pos="914400" algn="l"/>
                        </a:tabLst>
                      </a:pPr>
                      <a:endParaRPr kumimoji="0" lang="ja-JP" altLang="en-US" sz="2500" b="0" i="0" u="none" strike="noStrike" cap="none" normalizeH="0" baseline="0" dirty="0">
                        <a:ln>
                          <a:noFill/>
                        </a:ln>
                        <a:solidFill>
                          <a:srgbClr val="314864"/>
                        </a:solidFill>
                        <a:effectLst/>
                        <a:latin typeface="Palatino" charset="0"/>
                        <a:ea typeface="ヒラギノ角ゴ ProN W3" charset="0"/>
                        <a:cs typeface="Palatino" charset="0"/>
                        <a:sym typeface="Palatino" charset="0"/>
                      </a:endParaRPr>
                    </a:p>
                  </a:txBody>
                  <a:tcPr marL="35719" marR="35719" marT="35719" marB="35719" anchor="ctr" horzOverflow="overflow">
                    <a:lnL w="12700" cap="flat" cmpd="sng" algn="ctr">
                      <a:solidFill>
                        <a:srgbClr val="000000"/>
                      </a:solidFill>
                      <a:prstDash val="solid"/>
                      <a:miter lim="0"/>
                      <a:headEnd type="none" w="med" len="med"/>
                      <a:tailEnd type="none" w="med" len="med"/>
                    </a:lnL>
                    <a:lnR w="12700" cap="flat" cmpd="sng" algn="ctr">
                      <a:solidFill>
                        <a:srgbClr val="000000"/>
                      </a:solidFill>
                      <a:prstDash val="solid"/>
                      <a:miter lim="0"/>
                      <a:headEnd type="none" w="med" len="med"/>
                      <a:tailEnd type="none" w="med" len="med"/>
                    </a:lnR>
                    <a:lnT w="12700" cap="flat" cmpd="sng" algn="ctr">
                      <a:solidFill>
                        <a:srgbClr val="000000"/>
                      </a:solidFill>
                      <a:prstDash val="solid"/>
                      <a:miter lim="0"/>
                      <a:headEnd type="none" w="med" len="med"/>
                      <a:tailEnd type="none" w="med" len="med"/>
                    </a:lnT>
                    <a:lnB w="12700" cap="flat" cmpd="sng" algn="ctr">
                      <a:solidFill>
                        <a:srgbClr val="000000"/>
                      </a:solidFill>
                      <a:prstDash val="solid"/>
                      <a:miter lim="0"/>
                      <a:headEnd type="none" w="med" len="med"/>
                      <a:tailEnd type="none" w="med" len="med"/>
                    </a:lnB>
                    <a:lnTlToBr>
                      <a:noFill/>
                    </a:lnTlToBr>
                    <a:lnBlToTr>
                      <a:noFill/>
                    </a:lnBlToTr>
                    <a:no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tab pos="914400" algn="l"/>
                        </a:tabLst>
                      </a:pPr>
                      <a:endParaRPr kumimoji="0" lang="ja-JP" altLang="en-US" sz="2500" b="0" i="0" u="none" strike="noStrike" cap="none" normalizeH="0" baseline="0" dirty="0">
                        <a:ln>
                          <a:noFill/>
                        </a:ln>
                        <a:solidFill>
                          <a:srgbClr val="314864"/>
                        </a:solidFill>
                        <a:effectLst/>
                        <a:latin typeface="Palatino" charset="0"/>
                        <a:ea typeface="ヒラギノ角ゴ ProN W3" charset="0"/>
                        <a:cs typeface="Palatino" charset="0"/>
                        <a:sym typeface="Palatino" charset="0"/>
                      </a:endParaRPr>
                    </a:p>
                  </a:txBody>
                  <a:tcPr marL="35719" marR="35719" marT="35719" marB="35719" anchor="ctr" horzOverflow="overflow">
                    <a:lnL w="12700" cap="flat" cmpd="sng" algn="ctr">
                      <a:solidFill>
                        <a:srgbClr val="000000"/>
                      </a:solidFill>
                      <a:prstDash val="solid"/>
                      <a:miter lim="0"/>
                      <a:headEnd type="none" w="med" len="med"/>
                      <a:tailEnd type="none" w="med" len="med"/>
                    </a:lnL>
                    <a:lnR w="12700" cap="flat" cmpd="sng" algn="ctr">
                      <a:solidFill>
                        <a:srgbClr val="000000"/>
                      </a:solidFill>
                      <a:prstDash val="solid"/>
                      <a:miter lim="0"/>
                      <a:headEnd type="none" w="med" len="med"/>
                      <a:tailEnd type="none" w="med" len="med"/>
                    </a:lnR>
                    <a:lnT w="12700" cap="flat" cmpd="sng" algn="ctr">
                      <a:solidFill>
                        <a:srgbClr val="000000"/>
                      </a:solidFill>
                      <a:prstDash val="solid"/>
                      <a:miter lim="0"/>
                      <a:headEnd type="none" w="med" len="med"/>
                      <a:tailEnd type="none" w="med" len="med"/>
                    </a:lnT>
                    <a:lnB w="12700" cap="flat" cmpd="sng" algn="ctr">
                      <a:solidFill>
                        <a:srgbClr val="000000"/>
                      </a:solidFill>
                      <a:prstDash val="solid"/>
                      <a:miter lim="0"/>
                      <a:headEnd type="none" w="med" len="med"/>
                      <a:tailEnd type="none" w="med" len="med"/>
                    </a:lnB>
                    <a:lnTlToBr>
                      <a:noFill/>
                    </a:lnTlToBr>
                    <a:lnBlToTr>
                      <a:noFill/>
                    </a:lnBlToTr>
                    <a:no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tab pos="914400" algn="l"/>
                        </a:tabLst>
                      </a:pPr>
                      <a:endParaRPr kumimoji="0" lang="ja-JP" altLang="en-US" sz="2500" b="0" i="0" u="none" strike="noStrike" cap="none" normalizeH="0" baseline="0" dirty="0">
                        <a:ln>
                          <a:noFill/>
                        </a:ln>
                        <a:solidFill>
                          <a:srgbClr val="314864"/>
                        </a:solidFill>
                        <a:effectLst/>
                        <a:latin typeface="Palatino" charset="0"/>
                        <a:ea typeface="ヒラギノ角ゴ ProN W3" charset="0"/>
                        <a:cs typeface="Palatino" charset="0"/>
                        <a:sym typeface="Palatino" charset="0"/>
                      </a:endParaRPr>
                    </a:p>
                  </a:txBody>
                  <a:tcPr marL="35719" marR="35719" marT="35719" marB="35719" anchor="ctr" horzOverflow="overflow">
                    <a:lnL w="12700" cap="flat" cmpd="sng" algn="ctr">
                      <a:solidFill>
                        <a:srgbClr val="000000"/>
                      </a:solidFill>
                      <a:prstDash val="solid"/>
                      <a:miter lim="0"/>
                      <a:headEnd type="none" w="med" len="med"/>
                      <a:tailEnd type="none" w="med" len="med"/>
                    </a:lnL>
                    <a:lnR w="12700" cap="flat" cmpd="sng" algn="ctr">
                      <a:solidFill>
                        <a:srgbClr val="000000"/>
                      </a:solidFill>
                      <a:prstDash val="solid"/>
                      <a:miter lim="0"/>
                      <a:headEnd type="none" w="med" len="med"/>
                      <a:tailEnd type="none" w="med" len="med"/>
                    </a:lnR>
                    <a:lnT w="12700" cap="flat" cmpd="sng" algn="ctr">
                      <a:solidFill>
                        <a:srgbClr val="000000"/>
                      </a:solidFill>
                      <a:prstDash val="solid"/>
                      <a:miter lim="0"/>
                      <a:headEnd type="none" w="med" len="med"/>
                      <a:tailEnd type="none" w="med" len="med"/>
                    </a:lnT>
                    <a:lnB w="12700" cap="flat" cmpd="sng" algn="ctr">
                      <a:solidFill>
                        <a:srgbClr val="000000"/>
                      </a:solidFill>
                      <a:prstDash val="solid"/>
                      <a:miter lim="0"/>
                      <a:headEnd type="none" w="med" len="med"/>
                      <a:tailEnd type="none" w="med" len="med"/>
                    </a:lnB>
                    <a:lnTlToBr>
                      <a:noFill/>
                    </a:lnTlToBr>
                    <a:lnBlToTr>
                      <a:noFill/>
                    </a:lnBlToTr>
                    <a:no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tab pos="914400" algn="l"/>
                        </a:tabLst>
                      </a:pPr>
                      <a:endParaRPr kumimoji="0" lang="ja-JP" altLang="en-US" sz="2500" b="0" i="0" u="none" strike="noStrike" cap="none" normalizeH="0" baseline="0" dirty="0">
                        <a:ln>
                          <a:noFill/>
                        </a:ln>
                        <a:solidFill>
                          <a:srgbClr val="314864"/>
                        </a:solidFill>
                        <a:effectLst/>
                        <a:latin typeface="Palatino" charset="0"/>
                        <a:ea typeface="ヒラギノ角ゴ ProN W3" charset="0"/>
                        <a:cs typeface="Palatino" charset="0"/>
                        <a:sym typeface="Palatino" charset="0"/>
                      </a:endParaRPr>
                    </a:p>
                  </a:txBody>
                  <a:tcPr marL="35719" marR="35719" marT="35719" marB="35719" anchor="ctr" horzOverflow="overflow">
                    <a:lnL w="12700" cap="flat" cmpd="sng" algn="ctr">
                      <a:solidFill>
                        <a:srgbClr val="000000"/>
                      </a:solidFill>
                      <a:prstDash val="solid"/>
                      <a:miter lim="0"/>
                      <a:headEnd type="none" w="med" len="med"/>
                      <a:tailEnd type="none" w="med" len="med"/>
                    </a:lnL>
                    <a:lnR w="12700" cap="flat" cmpd="sng" algn="ctr">
                      <a:solidFill>
                        <a:srgbClr val="000000"/>
                      </a:solidFill>
                      <a:prstDash val="solid"/>
                      <a:miter lim="0"/>
                      <a:headEnd type="none" w="med" len="med"/>
                      <a:tailEnd type="none" w="med" len="med"/>
                    </a:lnR>
                    <a:lnT w="12700" cap="flat" cmpd="sng" algn="ctr">
                      <a:solidFill>
                        <a:srgbClr val="000000"/>
                      </a:solidFill>
                      <a:prstDash val="solid"/>
                      <a:miter lim="0"/>
                      <a:headEnd type="none" w="med" len="med"/>
                      <a:tailEnd type="none" w="med" len="med"/>
                    </a:lnT>
                    <a:lnB w="12700" cap="flat" cmpd="sng" algn="ctr">
                      <a:solidFill>
                        <a:srgbClr val="000000"/>
                      </a:solidFill>
                      <a:prstDash val="solid"/>
                      <a:miter lim="0"/>
                      <a:headEnd type="none" w="med" len="med"/>
                      <a:tailEnd type="none" w="med" len="med"/>
                    </a:lnB>
                    <a:lnTlToBr>
                      <a:noFill/>
                    </a:lnTlToBr>
                    <a:lnBlToTr>
                      <a:noFill/>
                    </a:lnBlToTr>
                    <a:noFill/>
                  </a:tcPr>
                </a:tc>
              </a:tr>
              <a:tr h="510310">
                <a:tc>
                  <a:txBody>
                    <a:bodyPr/>
                    <a:lstStyle/>
                    <a:p>
                      <a:pPr marL="0" marR="0" lvl="0" indent="0" algn="ctr" defTabSz="0" rtl="0" eaLnBrk="1" fontAlgn="base" latinLnBrk="0" hangingPunct="0">
                        <a:lnSpc>
                          <a:spcPct val="100000"/>
                        </a:lnSpc>
                        <a:spcBef>
                          <a:spcPct val="0"/>
                        </a:spcBef>
                        <a:spcAft>
                          <a:spcPct val="0"/>
                        </a:spcAft>
                        <a:buClrTx/>
                        <a:buSzTx/>
                        <a:buFontTx/>
                        <a:buNone/>
                        <a:tabLst>
                          <a:tab pos="914400" algn="l"/>
                        </a:tabLst>
                      </a:pPr>
                      <a:r>
                        <a:rPr kumimoji="0" lang="en-US" altLang="ja-JP" sz="1400" b="0" i="0" u="none" strike="noStrike" cap="none" normalizeH="0" baseline="0" dirty="0" smtClean="0">
                          <a:ln>
                            <a:noFill/>
                          </a:ln>
                          <a:solidFill>
                            <a:srgbClr val="314864"/>
                          </a:solidFill>
                          <a:effectLst/>
                          <a:latin typeface="Palatino" charset="0"/>
                          <a:ea typeface="ヒラギノ角ゴ ProN W3" charset="0"/>
                          <a:cs typeface="Palatino" charset="0"/>
                          <a:sym typeface="Palatino" charset="0"/>
                        </a:rPr>
                        <a:t>MLF</a:t>
                      </a:r>
                    </a:p>
                    <a:p>
                      <a:pPr marL="0" marR="0" lvl="0" indent="0" algn="ctr" defTabSz="0" rtl="0" eaLnBrk="1" fontAlgn="base" latinLnBrk="0" hangingPunct="0">
                        <a:lnSpc>
                          <a:spcPct val="100000"/>
                        </a:lnSpc>
                        <a:spcBef>
                          <a:spcPct val="0"/>
                        </a:spcBef>
                        <a:spcAft>
                          <a:spcPct val="0"/>
                        </a:spcAft>
                        <a:buClrTx/>
                        <a:buSzTx/>
                        <a:buFontTx/>
                        <a:buNone/>
                        <a:tabLst>
                          <a:tab pos="914400" algn="l"/>
                        </a:tabLst>
                      </a:pPr>
                      <a:r>
                        <a:rPr kumimoji="0" lang="en-US" altLang="ja-JP" sz="1400" b="0" i="0" u="none" strike="noStrike" cap="none" normalizeH="0" baseline="0" dirty="0" smtClean="0">
                          <a:ln>
                            <a:noFill/>
                          </a:ln>
                          <a:solidFill>
                            <a:srgbClr val="314864"/>
                          </a:solidFill>
                          <a:effectLst/>
                          <a:latin typeface="Palatino" charset="0"/>
                          <a:ea typeface="ヒラギノ角ゴ ProN W3" charset="0"/>
                          <a:cs typeface="Palatino" charset="0"/>
                          <a:sym typeface="Palatino" charset="0"/>
                        </a:rPr>
                        <a:t>Power</a:t>
                      </a:r>
                      <a:endParaRPr kumimoji="0" lang="ja-JP" altLang="en-US" sz="1400" b="0" i="0" u="none" strike="noStrike" cap="none" normalizeH="0" baseline="0" dirty="0">
                        <a:ln>
                          <a:noFill/>
                        </a:ln>
                        <a:solidFill>
                          <a:srgbClr val="314864"/>
                        </a:solidFill>
                        <a:effectLst/>
                        <a:latin typeface="Palatino" charset="0"/>
                        <a:ea typeface="ヒラギノ角ゴ ProN W3" charset="0"/>
                        <a:cs typeface="Palatino" charset="0"/>
                        <a:sym typeface="Palatino" charset="0"/>
                      </a:endParaRPr>
                    </a:p>
                  </a:txBody>
                  <a:tcPr marL="35719" marR="35719" marT="35719" marB="35719" anchor="ctr" horzOverflow="overflow">
                    <a:lnL cap="flat">
                      <a:noFill/>
                    </a:lnL>
                    <a:lnR w="12700" cap="flat" cmpd="sng" algn="ctr">
                      <a:solidFill>
                        <a:srgbClr val="000000"/>
                      </a:solidFill>
                      <a:prstDash val="solid"/>
                      <a:miter lim="0"/>
                      <a:headEnd type="none" w="med" len="med"/>
                      <a:tailEnd type="none" w="med" len="med"/>
                    </a:lnR>
                    <a:lnT w="12700" cap="flat" cmpd="sng" algn="ctr">
                      <a:solidFill>
                        <a:srgbClr val="000000"/>
                      </a:solidFill>
                      <a:prstDash val="solid"/>
                      <a:miter lim="0"/>
                      <a:headEnd type="none" w="med" len="med"/>
                      <a:tailEnd type="none" w="med" len="med"/>
                    </a:lnT>
                    <a:lnB cap="flat">
                      <a:noFill/>
                    </a:lnB>
                    <a:lnTlToBr>
                      <a:noFill/>
                    </a:lnTlToBr>
                    <a:lnBlToTr>
                      <a:noFill/>
                    </a:lnBlToTr>
                    <a:no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tab pos="914400" algn="l"/>
                        </a:tabLst>
                      </a:pPr>
                      <a:endParaRPr kumimoji="0" lang="ja-JP" altLang="en-US" sz="2500" b="0" i="0" u="none" strike="noStrike" cap="none" normalizeH="0" baseline="0" dirty="0">
                        <a:ln>
                          <a:noFill/>
                        </a:ln>
                        <a:solidFill>
                          <a:srgbClr val="314864"/>
                        </a:solidFill>
                        <a:effectLst/>
                        <a:latin typeface="Palatino" charset="0"/>
                        <a:ea typeface="ヒラギノ角ゴ ProN W3" charset="0"/>
                        <a:cs typeface="Palatino" charset="0"/>
                        <a:sym typeface="Palatino" charset="0"/>
                      </a:endParaRPr>
                    </a:p>
                  </a:txBody>
                  <a:tcPr marL="35719" marR="35719" marT="35719" marB="35719" anchor="ctr" horzOverflow="overflow">
                    <a:lnL w="12700" cap="flat" cmpd="sng" algn="ctr">
                      <a:solidFill>
                        <a:srgbClr val="000000"/>
                      </a:solidFill>
                      <a:prstDash val="solid"/>
                      <a:miter lim="0"/>
                      <a:headEnd type="none" w="med" len="med"/>
                      <a:tailEnd type="none" w="med" len="med"/>
                    </a:lnL>
                    <a:lnR w="12700" cap="flat" cmpd="sng" algn="ctr">
                      <a:solidFill>
                        <a:srgbClr val="000000"/>
                      </a:solidFill>
                      <a:prstDash val="solid"/>
                      <a:miter lim="0"/>
                      <a:headEnd type="none" w="med" len="med"/>
                      <a:tailEnd type="none" w="med" len="med"/>
                    </a:lnR>
                    <a:lnT w="12700" cap="flat" cmpd="sng" algn="ctr">
                      <a:solidFill>
                        <a:srgbClr val="000000"/>
                      </a:solidFill>
                      <a:prstDash val="solid"/>
                      <a:miter lim="0"/>
                      <a:headEnd type="none" w="med" len="med"/>
                      <a:tailEnd type="none" w="med" len="med"/>
                    </a:lnT>
                    <a:lnB cap="flat">
                      <a:noFill/>
                    </a:lnB>
                    <a:lnTlToBr>
                      <a:noFill/>
                    </a:lnTlToBr>
                    <a:lnBlToTr>
                      <a:noFill/>
                    </a:lnBlToTr>
                    <a:no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tab pos="914400" algn="l"/>
                        </a:tabLst>
                      </a:pPr>
                      <a:endParaRPr kumimoji="0" lang="ja-JP" altLang="en-US" sz="2500" b="0" i="0" u="none" strike="noStrike" cap="none" normalizeH="0" baseline="0" dirty="0">
                        <a:ln>
                          <a:noFill/>
                        </a:ln>
                        <a:solidFill>
                          <a:srgbClr val="314864"/>
                        </a:solidFill>
                        <a:effectLst/>
                        <a:latin typeface="Palatino" charset="0"/>
                        <a:ea typeface="ヒラギノ角ゴ ProN W3" charset="0"/>
                        <a:cs typeface="Palatino" charset="0"/>
                        <a:sym typeface="Palatino" charset="0"/>
                      </a:endParaRPr>
                    </a:p>
                  </a:txBody>
                  <a:tcPr marL="35719" marR="35719" marT="35719" marB="35719" anchor="ctr" horzOverflow="overflow">
                    <a:lnL w="12700" cap="flat" cmpd="sng" algn="ctr">
                      <a:solidFill>
                        <a:srgbClr val="000000"/>
                      </a:solidFill>
                      <a:prstDash val="solid"/>
                      <a:miter lim="0"/>
                      <a:headEnd type="none" w="med" len="med"/>
                      <a:tailEnd type="none" w="med" len="med"/>
                    </a:lnL>
                    <a:lnR w="12700" cap="flat" cmpd="sng" algn="ctr">
                      <a:solidFill>
                        <a:srgbClr val="000000"/>
                      </a:solidFill>
                      <a:prstDash val="solid"/>
                      <a:miter lim="0"/>
                      <a:headEnd type="none" w="med" len="med"/>
                      <a:tailEnd type="none" w="med" len="med"/>
                    </a:lnR>
                    <a:lnT w="12700" cap="flat" cmpd="sng" algn="ctr">
                      <a:solidFill>
                        <a:srgbClr val="000000"/>
                      </a:solidFill>
                      <a:prstDash val="solid"/>
                      <a:miter lim="0"/>
                      <a:headEnd type="none" w="med" len="med"/>
                      <a:tailEnd type="none" w="med" len="med"/>
                    </a:lnT>
                    <a:lnB cap="flat">
                      <a:noFill/>
                    </a:lnB>
                    <a:lnTlToBr>
                      <a:noFill/>
                    </a:lnTlToBr>
                    <a:lnBlToTr>
                      <a:noFill/>
                    </a:lnBlToTr>
                    <a:no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tab pos="914400" algn="l"/>
                        </a:tabLst>
                      </a:pPr>
                      <a:endParaRPr kumimoji="0" lang="ja-JP" altLang="en-US" sz="2500" b="0" i="0" u="none" strike="noStrike" cap="none" normalizeH="0" baseline="0">
                        <a:ln>
                          <a:noFill/>
                        </a:ln>
                        <a:solidFill>
                          <a:srgbClr val="314864"/>
                        </a:solidFill>
                        <a:effectLst/>
                        <a:latin typeface="Palatino" charset="0"/>
                        <a:ea typeface="ヒラギノ角ゴ ProN W3" charset="0"/>
                        <a:cs typeface="Palatino" charset="0"/>
                        <a:sym typeface="Palatino" charset="0"/>
                      </a:endParaRPr>
                    </a:p>
                  </a:txBody>
                  <a:tcPr marL="35719" marR="35719" marT="35719" marB="35719" anchor="ctr" horzOverflow="overflow">
                    <a:lnL w="12700" cap="flat" cmpd="sng" algn="ctr">
                      <a:solidFill>
                        <a:srgbClr val="000000"/>
                      </a:solidFill>
                      <a:prstDash val="solid"/>
                      <a:miter lim="0"/>
                      <a:headEnd type="none" w="med" len="med"/>
                      <a:tailEnd type="none" w="med" len="med"/>
                    </a:lnL>
                    <a:lnR w="12700" cap="flat" cmpd="sng" algn="ctr">
                      <a:solidFill>
                        <a:srgbClr val="000000"/>
                      </a:solidFill>
                      <a:prstDash val="solid"/>
                      <a:miter lim="0"/>
                      <a:headEnd type="none" w="med" len="med"/>
                      <a:tailEnd type="none" w="med" len="med"/>
                    </a:lnR>
                    <a:lnT w="12700" cap="flat" cmpd="sng" algn="ctr">
                      <a:solidFill>
                        <a:srgbClr val="000000"/>
                      </a:solidFill>
                      <a:prstDash val="solid"/>
                      <a:miter lim="0"/>
                      <a:headEnd type="none" w="med" len="med"/>
                      <a:tailEnd type="none" w="med" len="med"/>
                    </a:lnT>
                    <a:lnB cap="flat">
                      <a:noFill/>
                    </a:lnB>
                    <a:lnTlToBr>
                      <a:noFill/>
                    </a:lnTlToBr>
                    <a:lnBlToTr>
                      <a:noFill/>
                    </a:lnBlToTr>
                    <a:no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tab pos="914400" algn="l"/>
                        </a:tabLst>
                      </a:pPr>
                      <a:endParaRPr kumimoji="0" lang="ja-JP" altLang="en-US" sz="2500" b="0" i="0" u="none" strike="noStrike" cap="none" normalizeH="0" baseline="0" dirty="0">
                        <a:ln>
                          <a:noFill/>
                        </a:ln>
                        <a:solidFill>
                          <a:srgbClr val="314864"/>
                        </a:solidFill>
                        <a:effectLst/>
                        <a:latin typeface="Palatino" charset="0"/>
                        <a:ea typeface="ヒラギノ角ゴ ProN W3" charset="0"/>
                        <a:cs typeface="Palatino" charset="0"/>
                        <a:sym typeface="Palatino" charset="0"/>
                      </a:endParaRPr>
                    </a:p>
                  </a:txBody>
                  <a:tcPr marL="35719" marR="35719" marT="35719" marB="35719" anchor="ctr" horzOverflow="overflow">
                    <a:lnL w="12700" cap="flat" cmpd="sng" algn="ctr">
                      <a:solidFill>
                        <a:srgbClr val="000000"/>
                      </a:solidFill>
                      <a:prstDash val="solid"/>
                      <a:miter lim="0"/>
                      <a:headEnd type="none" w="med" len="med"/>
                      <a:tailEnd type="none" w="med" len="med"/>
                    </a:lnL>
                    <a:lnR w="12700" cap="flat" cmpd="sng" algn="ctr">
                      <a:solidFill>
                        <a:srgbClr val="000000"/>
                      </a:solidFill>
                      <a:prstDash val="solid"/>
                      <a:miter lim="0"/>
                      <a:headEnd type="none" w="med" len="med"/>
                      <a:tailEnd type="none" w="med" len="med"/>
                    </a:lnR>
                    <a:lnT w="12700" cap="flat" cmpd="sng" algn="ctr">
                      <a:solidFill>
                        <a:srgbClr val="000000"/>
                      </a:solidFill>
                      <a:prstDash val="solid"/>
                      <a:miter lim="0"/>
                      <a:headEnd type="none" w="med" len="med"/>
                      <a:tailEnd type="none" w="med" len="med"/>
                    </a:lnT>
                    <a:lnB cap="flat">
                      <a:noFill/>
                    </a:lnB>
                    <a:lnTlToBr>
                      <a:noFill/>
                    </a:lnTlToBr>
                    <a:lnBlToTr>
                      <a:noFill/>
                    </a:lnBlToTr>
                    <a:no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tab pos="914400" algn="l"/>
                        </a:tabLst>
                      </a:pPr>
                      <a:endParaRPr kumimoji="0" lang="ja-JP" altLang="en-US" sz="2500" b="0" i="0" u="none" strike="noStrike" cap="none" normalizeH="0" baseline="0" dirty="0">
                        <a:ln>
                          <a:noFill/>
                        </a:ln>
                        <a:solidFill>
                          <a:srgbClr val="314864"/>
                        </a:solidFill>
                        <a:effectLst/>
                        <a:latin typeface="Palatino" charset="0"/>
                        <a:ea typeface="ヒラギノ角ゴ ProN W3" charset="0"/>
                        <a:cs typeface="Palatino" charset="0"/>
                        <a:sym typeface="Palatino" charset="0"/>
                      </a:endParaRPr>
                    </a:p>
                  </a:txBody>
                  <a:tcPr marL="35719" marR="35719" marT="35719" marB="35719" anchor="ctr" horzOverflow="overflow">
                    <a:lnL w="12700" cap="flat" cmpd="sng" algn="ctr">
                      <a:solidFill>
                        <a:srgbClr val="000000"/>
                      </a:solidFill>
                      <a:prstDash val="solid"/>
                      <a:miter lim="0"/>
                      <a:headEnd type="none" w="med" len="med"/>
                      <a:tailEnd type="none" w="med" len="med"/>
                    </a:lnL>
                    <a:lnR w="12700" cap="flat" cmpd="sng" algn="ctr">
                      <a:solidFill>
                        <a:srgbClr val="000000"/>
                      </a:solidFill>
                      <a:prstDash val="solid"/>
                      <a:miter lim="0"/>
                      <a:headEnd type="none" w="med" len="med"/>
                      <a:tailEnd type="none" w="med" len="med"/>
                    </a:lnR>
                    <a:lnT w="12700" cap="flat" cmpd="sng" algn="ctr">
                      <a:solidFill>
                        <a:srgbClr val="000000"/>
                      </a:solidFill>
                      <a:prstDash val="solid"/>
                      <a:miter lim="0"/>
                      <a:headEnd type="none" w="med" len="med"/>
                      <a:tailEnd type="none" w="med" len="med"/>
                    </a:lnT>
                    <a:lnB cap="flat">
                      <a:noFill/>
                    </a:lnB>
                    <a:lnTlToBr>
                      <a:noFill/>
                    </a:lnTlToBr>
                    <a:lnBlToTr>
                      <a:noFill/>
                    </a:lnBlToTr>
                    <a:no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tab pos="914400" algn="l"/>
                        </a:tabLst>
                      </a:pPr>
                      <a:endParaRPr kumimoji="0" lang="ja-JP" altLang="en-US" sz="2500" b="0" i="0" u="none" strike="noStrike" cap="none" normalizeH="0" baseline="0" dirty="0">
                        <a:ln>
                          <a:noFill/>
                        </a:ln>
                        <a:solidFill>
                          <a:srgbClr val="314864"/>
                        </a:solidFill>
                        <a:effectLst/>
                        <a:latin typeface="Palatino" charset="0"/>
                        <a:ea typeface="ヒラギノ角ゴ ProN W3" charset="0"/>
                        <a:cs typeface="Palatino" charset="0"/>
                        <a:sym typeface="Palatino" charset="0"/>
                      </a:endParaRPr>
                    </a:p>
                  </a:txBody>
                  <a:tcPr marL="35719" marR="35719" marT="35719" marB="35719" anchor="ctr" horzOverflow="overflow">
                    <a:lnL w="12700" cap="flat" cmpd="sng" algn="ctr">
                      <a:solidFill>
                        <a:srgbClr val="000000"/>
                      </a:solidFill>
                      <a:prstDash val="solid"/>
                      <a:miter lim="0"/>
                      <a:headEnd type="none" w="med" len="med"/>
                      <a:tailEnd type="none" w="med" len="med"/>
                    </a:lnL>
                    <a:lnR w="12700" cap="flat" cmpd="sng" algn="ctr">
                      <a:solidFill>
                        <a:srgbClr val="000000"/>
                      </a:solidFill>
                      <a:prstDash val="solid"/>
                      <a:miter lim="0"/>
                      <a:headEnd type="none" w="med" len="med"/>
                      <a:tailEnd type="none" w="med" len="med"/>
                    </a:lnR>
                    <a:lnT w="12700" cap="flat" cmpd="sng" algn="ctr">
                      <a:solidFill>
                        <a:srgbClr val="000000"/>
                      </a:solidFill>
                      <a:prstDash val="solid"/>
                      <a:miter lim="0"/>
                      <a:headEnd type="none" w="med" len="med"/>
                      <a:tailEnd type="none" w="med" len="med"/>
                    </a:lnT>
                    <a:lnB cap="flat">
                      <a:noFill/>
                    </a:lnB>
                    <a:lnTlToBr>
                      <a:noFill/>
                    </a:lnTlToBr>
                    <a:lnBlToTr>
                      <a:noFill/>
                    </a:lnBlToTr>
                    <a:no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tab pos="914400" algn="l"/>
                        </a:tabLst>
                      </a:pPr>
                      <a:endParaRPr kumimoji="0" lang="ja-JP" altLang="en-US" sz="2500" b="0" i="0" u="none" strike="noStrike" cap="none" normalizeH="0" baseline="0" dirty="0">
                        <a:ln>
                          <a:noFill/>
                        </a:ln>
                        <a:solidFill>
                          <a:srgbClr val="314864"/>
                        </a:solidFill>
                        <a:effectLst/>
                        <a:latin typeface="Palatino" charset="0"/>
                        <a:ea typeface="ヒラギノ角ゴ ProN W3" charset="0"/>
                        <a:cs typeface="Palatino" charset="0"/>
                        <a:sym typeface="Palatino" charset="0"/>
                      </a:endParaRPr>
                    </a:p>
                  </a:txBody>
                  <a:tcPr marL="35719" marR="35719" marT="35719" marB="35719" anchor="ctr" horzOverflow="overflow">
                    <a:lnL w="12700" cap="flat" cmpd="sng" algn="ctr">
                      <a:solidFill>
                        <a:srgbClr val="000000"/>
                      </a:solidFill>
                      <a:prstDash val="solid"/>
                      <a:miter lim="0"/>
                      <a:headEnd type="none" w="med" len="med"/>
                      <a:tailEnd type="none" w="med" len="med"/>
                    </a:lnL>
                    <a:lnR w="12700" cap="flat" cmpd="sng" algn="ctr">
                      <a:solidFill>
                        <a:srgbClr val="000000"/>
                      </a:solidFill>
                      <a:prstDash val="solid"/>
                      <a:miter lim="0"/>
                      <a:headEnd type="none" w="med" len="med"/>
                      <a:tailEnd type="none" w="med" len="med"/>
                    </a:lnR>
                    <a:lnT w="12700" cap="flat" cmpd="sng" algn="ctr">
                      <a:solidFill>
                        <a:srgbClr val="000000"/>
                      </a:solidFill>
                      <a:prstDash val="solid"/>
                      <a:miter lim="0"/>
                      <a:headEnd type="none" w="med" len="med"/>
                      <a:tailEnd type="none" w="med" len="med"/>
                    </a:lnT>
                    <a:lnB cap="flat">
                      <a:noFill/>
                    </a:lnB>
                    <a:lnTlToBr>
                      <a:noFill/>
                    </a:lnTlToBr>
                    <a:lnBlToTr>
                      <a:noFill/>
                    </a:lnBlToTr>
                    <a:no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tab pos="914400" algn="l"/>
                        </a:tabLst>
                      </a:pPr>
                      <a:endParaRPr kumimoji="0" lang="ja-JP" altLang="en-US" sz="2500" b="0" i="0" u="none" strike="noStrike" cap="none" normalizeH="0" baseline="0" dirty="0">
                        <a:ln>
                          <a:noFill/>
                        </a:ln>
                        <a:solidFill>
                          <a:srgbClr val="314864"/>
                        </a:solidFill>
                        <a:effectLst/>
                        <a:latin typeface="Palatino" charset="0"/>
                        <a:ea typeface="ヒラギノ角ゴ ProN W3" charset="0"/>
                        <a:cs typeface="Palatino" charset="0"/>
                        <a:sym typeface="Palatino" charset="0"/>
                      </a:endParaRPr>
                    </a:p>
                  </a:txBody>
                  <a:tcPr marL="35719" marR="35719" marT="35719" marB="35719" anchor="ctr" horzOverflow="overflow">
                    <a:lnL w="12700" cap="flat" cmpd="sng" algn="ctr">
                      <a:solidFill>
                        <a:srgbClr val="000000"/>
                      </a:solidFill>
                      <a:prstDash val="solid"/>
                      <a:miter lim="0"/>
                      <a:headEnd type="none" w="med" len="med"/>
                      <a:tailEnd type="none" w="med" len="med"/>
                    </a:lnL>
                    <a:lnR w="12700" cap="flat" cmpd="sng" algn="ctr">
                      <a:solidFill>
                        <a:srgbClr val="000000"/>
                      </a:solidFill>
                      <a:prstDash val="solid"/>
                      <a:miter lim="0"/>
                      <a:headEnd type="none" w="med" len="med"/>
                      <a:tailEnd type="none" w="med" len="med"/>
                    </a:lnR>
                    <a:lnT w="12700" cap="flat" cmpd="sng" algn="ctr">
                      <a:solidFill>
                        <a:srgbClr val="000000"/>
                      </a:solidFill>
                      <a:prstDash val="solid"/>
                      <a:miter lim="0"/>
                      <a:headEnd type="none" w="med" len="med"/>
                      <a:tailEnd type="none" w="med" len="med"/>
                    </a:lnT>
                    <a:lnB cap="flat">
                      <a:noFill/>
                    </a:lnB>
                    <a:lnTlToBr>
                      <a:noFill/>
                    </a:lnTlToBr>
                    <a:lnBlToTr>
                      <a:noFill/>
                    </a:lnBlToTr>
                    <a:noFill/>
                  </a:tcPr>
                </a:tc>
              </a:tr>
            </a:tbl>
          </a:graphicData>
        </a:graphic>
      </p:graphicFrame>
      <p:sp>
        <p:nvSpPr>
          <p:cNvPr id="58" name="Line 98"/>
          <p:cNvSpPr>
            <a:spLocks noChangeShapeType="1"/>
          </p:cNvSpPr>
          <p:nvPr/>
        </p:nvSpPr>
        <p:spPr bwMode="auto">
          <a:xfrm>
            <a:off x="2300755" y="1639414"/>
            <a:ext cx="20659" cy="1244561"/>
          </a:xfrm>
          <a:prstGeom prst="line">
            <a:avLst/>
          </a:prstGeom>
          <a:noFill/>
          <a:ln w="25400" cap="flat" cmpd="sng">
            <a:solidFill>
              <a:srgbClr val="0061FF"/>
            </a:solidFill>
            <a:prstDash val="solid"/>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1457" fontAlgn="base">
              <a:spcBef>
                <a:spcPct val="0"/>
              </a:spcBef>
              <a:spcAft>
                <a:spcPct val="0"/>
              </a:spcAft>
            </a:pPr>
            <a:endParaRPr kumimoji="1" lang="ja-JP" altLang="en-US" sz="800" dirty="0">
              <a:solidFill>
                <a:srgbClr val="000000"/>
              </a:solidFill>
              <a:latin typeface="ヒラギノ角ゴ ProN W3" charset="0"/>
              <a:ea typeface="ヒラギノ角ゴ ProN W3" charset="0"/>
              <a:cs typeface="ヒラギノ角ゴ ProN W3" charset="0"/>
              <a:sym typeface="ヒラギノ角ゴ ProN W3" charset="0"/>
            </a:endParaRPr>
          </a:p>
        </p:txBody>
      </p:sp>
      <p:sp>
        <p:nvSpPr>
          <p:cNvPr id="2" name="タイトル 1"/>
          <p:cNvSpPr>
            <a:spLocks noGrp="1"/>
          </p:cNvSpPr>
          <p:nvPr>
            <p:ph type="title"/>
          </p:nvPr>
        </p:nvSpPr>
        <p:spPr/>
        <p:txBody>
          <a:bodyPr/>
          <a:lstStyle/>
          <a:p>
            <a:r>
              <a:rPr lang="en-US" altLang="ja-JP" dirty="0"/>
              <a:t>chronological </a:t>
            </a:r>
            <a:r>
              <a:rPr lang="en-US" altLang="ja-JP" dirty="0" smtClean="0"/>
              <a:t>table</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6AC730CE-0D65-AC44-B509-7AC79B4CA3E9}" type="slidenum">
              <a:rPr lang="en-US" altLang="ja-JP" smtClean="0"/>
              <a:pPr>
                <a:defRPr/>
              </a:pPr>
              <a:t>8</a:t>
            </a:fld>
            <a:endParaRPr lang="en-US" altLang="ja-JP"/>
          </a:p>
        </p:txBody>
      </p:sp>
      <p:sp>
        <p:nvSpPr>
          <p:cNvPr id="6" name="AutoShape 93"/>
          <p:cNvSpPr>
            <a:spLocks/>
          </p:cNvSpPr>
          <p:nvPr/>
        </p:nvSpPr>
        <p:spPr bwMode="auto">
          <a:xfrm>
            <a:off x="1087671" y="1371222"/>
            <a:ext cx="829158"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E0EDD4"/>
              </a:gs>
              <a:gs pos="100000">
                <a:srgbClr val="FFFFFF"/>
              </a:gs>
            </a:gsLst>
            <a:lin ang="0"/>
          </a:gra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fontAlgn="base">
              <a:spcBef>
                <a:spcPct val="0"/>
              </a:spcBef>
              <a:spcAft>
                <a:spcPct val="0"/>
              </a:spcAft>
            </a:pPr>
            <a:r>
              <a:rPr kumimoji="1" lang="ja-JP" altLang="en-US" sz="1000" dirty="0" smtClean="0">
                <a:solidFill>
                  <a:srgbClr val="000000"/>
                </a:solidFill>
                <a:latin typeface="Times New Roman" charset="0"/>
              </a:rPr>
              <a:t> 嶋</a:t>
            </a:r>
            <a:r>
              <a:rPr kumimoji="1" lang="en-US" altLang="ja-JP" sz="1000" dirty="0">
                <a:solidFill>
                  <a:srgbClr val="000000"/>
                </a:solidFill>
                <a:latin typeface="Times New Roman" charset="0"/>
              </a:rPr>
              <a:t>TPC</a:t>
            </a:r>
            <a:endParaRPr kumimoji="1" lang="en-US" altLang="ja-JP" sz="2400" dirty="0">
              <a:solidFill>
                <a:srgbClr val="000000"/>
              </a:solidFill>
              <a:latin typeface="Times New Roman" charset="0"/>
            </a:endParaRPr>
          </a:p>
        </p:txBody>
      </p:sp>
      <p:sp>
        <p:nvSpPr>
          <p:cNvPr id="7" name="AutoShape 94"/>
          <p:cNvSpPr>
            <a:spLocks/>
          </p:cNvSpPr>
          <p:nvPr/>
        </p:nvSpPr>
        <p:spPr bwMode="auto">
          <a:xfrm>
            <a:off x="1931240" y="1371222"/>
            <a:ext cx="858236"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B1DD8C"/>
              </a:gs>
              <a:gs pos="100000">
                <a:srgbClr val="FFFFFF"/>
              </a:gs>
            </a:gsLst>
            <a:lin ang="0"/>
          </a:gra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fontAlgn="base">
              <a:spcBef>
                <a:spcPct val="0"/>
              </a:spcBef>
              <a:spcAft>
                <a:spcPct val="0"/>
              </a:spcAft>
            </a:pPr>
            <a:r>
              <a:rPr kumimoji="1" lang="en-US" altLang="ja-JP" sz="1000" dirty="0" smtClean="0">
                <a:solidFill>
                  <a:srgbClr val="000000"/>
                </a:solidFill>
                <a:latin typeface="Times New Roman" charset="0"/>
              </a:rPr>
              <a:t> G10-TPC</a:t>
            </a:r>
            <a:endParaRPr kumimoji="1" lang="en-US" altLang="ja-JP" sz="2400" dirty="0">
              <a:solidFill>
                <a:srgbClr val="000000"/>
              </a:solidFill>
              <a:latin typeface="Times New Roman" charset="0"/>
            </a:endParaRPr>
          </a:p>
        </p:txBody>
      </p:sp>
      <p:sp>
        <p:nvSpPr>
          <p:cNvPr id="8" name="AutoShape 95"/>
          <p:cNvSpPr>
            <a:spLocks/>
          </p:cNvSpPr>
          <p:nvPr/>
        </p:nvSpPr>
        <p:spPr bwMode="auto">
          <a:xfrm>
            <a:off x="2804390" y="1371222"/>
            <a:ext cx="4419304"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EBF38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fontAlgn="base">
              <a:spcBef>
                <a:spcPct val="0"/>
              </a:spcBef>
              <a:spcAft>
                <a:spcPct val="0"/>
              </a:spcAft>
            </a:pPr>
            <a:r>
              <a:rPr kumimoji="1" lang="en-US" altLang="ja-JP" sz="1000" dirty="0" smtClean="0">
                <a:solidFill>
                  <a:srgbClr val="000000"/>
                </a:solidFill>
                <a:latin typeface="Times New Roman" charset="0"/>
              </a:rPr>
              <a:t> PEEK-TPC</a:t>
            </a:r>
            <a:endParaRPr kumimoji="1" lang="en-US" altLang="ja-JP" sz="2400" dirty="0">
              <a:solidFill>
                <a:srgbClr val="000000"/>
              </a:solidFill>
              <a:latin typeface="Times New Roman" charset="0"/>
            </a:endParaRPr>
          </a:p>
        </p:txBody>
      </p:sp>
      <p:sp>
        <p:nvSpPr>
          <p:cNvPr id="10" name="AutoShape 87"/>
          <p:cNvSpPr>
            <a:spLocks/>
          </p:cNvSpPr>
          <p:nvPr/>
        </p:nvSpPr>
        <p:spPr bwMode="auto">
          <a:xfrm>
            <a:off x="984906" y="4952176"/>
            <a:ext cx="528914" cy="4911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rgbClr val="CAF0FE"/>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fontAlgn="base">
              <a:spcBef>
                <a:spcPct val="0"/>
              </a:spcBef>
              <a:spcAft>
                <a:spcPct val="0"/>
              </a:spcAft>
            </a:pPr>
            <a:r>
              <a:rPr kumimoji="1" lang="en-US" altLang="ja-JP" sz="1200" b="1" dirty="0" smtClean="0">
                <a:solidFill>
                  <a:srgbClr val="000000"/>
                </a:solidFill>
                <a:latin typeface="Palatino" charset="0"/>
                <a:cs typeface="Palatino" charset="0"/>
                <a:sym typeface="Palatino" charset="0"/>
              </a:rPr>
              <a:t>20 kW</a:t>
            </a:r>
            <a:endParaRPr kumimoji="1" lang="en-US" altLang="ja-JP" sz="4400" dirty="0">
              <a:solidFill>
                <a:srgbClr val="000000"/>
              </a:solidFill>
              <a:latin typeface="Times New Roman" charset="0"/>
            </a:endParaRPr>
          </a:p>
        </p:txBody>
      </p:sp>
      <p:sp>
        <p:nvSpPr>
          <p:cNvPr id="11" name="AutoShape 88"/>
          <p:cNvSpPr>
            <a:spLocks/>
          </p:cNvSpPr>
          <p:nvPr/>
        </p:nvSpPr>
        <p:spPr bwMode="auto">
          <a:xfrm>
            <a:off x="1523013" y="4952176"/>
            <a:ext cx="1103446" cy="4911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CAF0FE"/>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fontAlgn="base">
              <a:spcBef>
                <a:spcPct val="0"/>
              </a:spcBef>
              <a:spcAft>
                <a:spcPct val="0"/>
              </a:spcAft>
            </a:pPr>
            <a:r>
              <a:rPr kumimoji="1" lang="en-US" altLang="ja-JP" sz="1200" b="1" dirty="0" smtClean="0">
                <a:solidFill>
                  <a:srgbClr val="000000"/>
                </a:solidFill>
                <a:latin typeface="Palatino" charset="0"/>
                <a:cs typeface="Palatino" charset="0"/>
                <a:sym typeface="Palatino" charset="0"/>
              </a:rPr>
              <a:t>100 kW</a:t>
            </a:r>
            <a:endParaRPr kumimoji="1" lang="en-US" altLang="ja-JP" sz="4400" dirty="0">
              <a:solidFill>
                <a:srgbClr val="000000"/>
              </a:solidFill>
              <a:latin typeface="Times New Roman" charset="0"/>
            </a:endParaRPr>
          </a:p>
        </p:txBody>
      </p:sp>
      <p:sp>
        <p:nvSpPr>
          <p:cNvPr id="15" name="AutoShape 89"/>
          <p:cNvSpPr>
            <a:spLocks/>
          </p:cNvSpPr>
          <p:nvPr/>
        </p:nvSpPr>
        <p:spPr bwMode="auto">
          <a:xfrm>
            <a:off x="2645636" y="4952175"/>
            <a:ext cx="445837" cy="4911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CAF0FE"/>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fontAlgn="base">
              <a:spcBef>
                <a:spcPct val="0"/>
              </a:spcBef>
              <a:spcAft>
                <a:spcPct val="0"/>
              </a:spcAft>
            </a:pPr>
            <a:r>
              <a:rPr kumimoji="1" lang="en-US" altLang="ja-JP" sz="1200" b="1" dirty="0" smtClean="0">
                <a:solidFill>
                  <a:srgbClr val="000000"/>
                </a:solidFill>
                <a:latin typeface="Palatino" charset="0"/>
                <a:cs typeface="Palatino" charset="0"/>
                <a:sym typeface="Palatino" charset="0"/>
              </a:rPr>
              <a:t>200 kW</a:t>
            </a:r>
            <a:endParaRPr kumimoji="1" lang="en-US" altLang="ja-JP" sz="4400" dirty="0">
              <a:solidFill>
                <a:srgbClr val="000000"/>
              </a:solidFill>
              <a:latin typeface="Times New Roman" charset="0"/>
            </a:endParaRPr>
          </a:p>
        </p:txBody>
      </p:sp>
      <p:sp>
        <p:nvSpPr>
          <p:cNvPr id="16" name="AutoShape 91"/>
          <p:cNvSpPr>
            <a:spLocks/>
          </p:cNvSpPr>
          <p:nvPr/>
        </p:nvSpPr>
        <p:spPr bwMode="auto">
          <a:xfrm>
            <a:off x="3099222" y="910828"/>
            <a:ext cx="880528" cy="45438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rgbClr val="424242">
              <a:alpha val="20000"/>
            </a:srgbClr>
          </a:solidFill>
          <a:ln>
            <a:noFill/>
          </a:ln>
          <a:effectLst/>
          <a:extLst>
            <a:ext uri="{91240B29-F687-4F45-9708-019B960494DF}">
              <a14:hiddenLine xmlns:a14="http://schemas.microsoft.com/office/drawing/2010/main" w="254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fontAlgn="base">
              <a:spcBef>
                <a:spcPct val="0"/>
              </a:spcBef>
              <a:spcAft>
                <a:spcPct val="0"/>
              </a:spcAft>
            </a:pPr>
            <a:endParaRPr kumimoji="1" lang="en-US" altLang="ja-JP" sz="1300" b="1" dirty="0" smtClean="0">
              <a:solidFill>
                <a:srgbClr val="000000"/>
              </a:solidFill>
              <a:latin typeface="Palatino" charset="0"/>
              <a:cs typeface="Palatino" charset="0"/>
              <a:sym typeface="Palatino" charset="0"/>
            </a:endParaRPr>
          </a:p>
          <a:p>
            <a:pPr fontAlgn="base">
              <a:spcBef>
                <a:spcPct val="0"/>
              </a:spcBef>
              <a:spcAft>
                <a:spcPct val="0"/>
              </a:spcAft>
            </a:pPr>
            <a:endParaRPr kumimoji="1" lang="en-US" altLang="ja-JP" sz="1300" b="1" dirty="0">
              <a:solidFill>
                <a:srgbClr val="000000"/>
              </a:solidFill>
              <a:latin typeface="Palatino" charset="0"/>
              <a:cs typeface="Palatino" charset="0"/>
              <a:sym typeface="Palatino" charset="0"/>
            </a:endParaRPr>
          </a:p>
          <a:p>
            <a:pPr fontAlgn="base">
              <a:spcBef>
                <a:spcPct val="0"/>
              </a:spcBef>
              <a:spcAft>
                <a:spcPct val="0"/>
              </a:spcAft>
            </a:pPr>
            <a:endParaRPr kumimoji="1" lang="en-US" altLang="ja-JP" sz="1300" b="1" dirty="0" smtClean="0">
              <a:solidFill>
                <a:srgbClr val="000000"/>
              </a:solidFill>
              <a:latin typeface="Palatino" charset="0"/>
              <a:cs typeface="Palatino" charset="0"/>
              <a:sym typeface="Palatino" charset="0"/>
            </a:endParaRPr>
          </a:p>
          <a:p>
            <a:pPr fontAlgn="base">
              <a:spcBef>
                <a:spcPct val="0"/>
              </a:spcBef>
              <a:spcAft>
                <a:spcPct val="0"/>
              </a:spcAft>
            </a:pPr>
            <a:endParaRPr kumimoji="1" lang="en-US" altLang="ja-JP" sz="1300" b="1" dirty="0">
              <a:solidFill>
                <a:srgbClr val="000000"/>
              </a:solidFill>
              <a:latin typeface="Palatino" charset="0"/>
              <a:cs typeface="Palatino" charset="0"/>
              <a:sym typeface="Palatino" charset="0"/>
            </a:endParaRPr>
          </a:p>
          <a:p>
            <a:pPr fontAlgn="base">
              <a:spcBef>
                <a:spcPct val="0"/>
              </a:spcBef>
              <a:spcAft>
                <a:spcPct val="0"/>
              </a:spcAft>
            </a:pPr>
            <a:endParaRPr kumimoji="1" lang="en-US" altLang="ja-JP" sz="1300" b="1" dirty="0" smtClean="0">
              <a:solidFill>
                <a:srgbClr val="000000"/>
              </a:solidFill>
              <a:latin typeface="Palatino" charset="0"/>
              <a:cs typeface="Palatino" charset="0"/>
              <a:sym typeface="Palatino" charset="0"/>
            </a:endParaRPr>
          </a:p>
          <a:p>
            <a:pPr fontAlgn="base">
              <a:spcBef>
                <a:spcPct val="0"/>
              </a:spcBef>
              <a:spcAft>
                <a:spcPct val="0"/>
              </a:spcAft>
            </a:pPr>
            <a:endParaRPr kumimoji="1" lang="en-US" altLang="ja-JP" sz="1300" b="1" dirty="0">
              <a:solidFill>
                <a:srgbClr val="000000"/>
              </a:solidFill>
              <a:latin typeface="Palatino" charset="0"/>
              <a:cs typeface="Palatino" charset="0"/>
              <a:sym typeface="Palatino" charset="0"/>
            </a:endParaRPr>
          </a:p>
          <a:p>
            <a:pPr fontAlgn="base">
              <a:spcBef>
                <a:spcPct val="0"/>
              </a:spcBef>
              <a:spcAft>
                <a:spcPct val="0"/>
              </a:spcAft>
            </a:pPr>
            <a:endParaRPr kumimoji="1" lang="en-US" altLang="ja-JP" sz="1300" b="1" dirty="0" smtClean="0">
              <a:solidFill>
                <a:srgbClr val="000000"/>
              </a:solidFill>
              <a:latin typeface="Palatino" charset="0"/>
              <a:cs typeface="Palatino" charset="0"/>
              <a:sym typeface="Palatino" charset="0"/>
            </a:endParaRPr>
          </a:p>
          <a:p>
            <a:pPr fontAlgn="base">
              <a:spcBef>
                <a:spcPct val="0"/>
              </a:spcBef>
              <a:spcAft>
                <a:spcPct val="0"/>
              </a:spcAft>
            </a:pPr>
            <a:endParaRPr kumimoji="1" lang="en-US" altLang="ja-JP" sz="1300" b="1" dirty="0">
              <a:solidFill>
                <a:srgbClr val="000000"/>
              </a:solidFill>
              <a:latin typeface="Palatino" charset="0"/>
              <a:cs typeface="Palatino" charset="0"/>
              <a:sym typeface="Palatino" charset="0"/>
            </a:endParaRPr>
          </a:p>
          <a:p>
            <a:pPr fontAlgn="base">
              <a:spcBef>
                <a:spcPct val="0"/>
              </a:spcBef>
              <a:spcAft>
                <a:spcPct val="0"/>
              </a:spcAft>
            </a:pPr>
            <a:endParaRPr kumimoji="1" lang="en-US" altLang="ja-JP" sz="1300" b="1" dirty="0" smtClean="0">
              <a:solidFill>
                <a:srgbClr val="000000"/>
              </a:solidFill>
              <a:latin typeface="Palatino" charset="0"/>
              <a:cs typeface="Palatino" charset="0"/>
              <a:sym typeface="Palatino" charset="0"/>
            </a:endParaRPr>
          </a:p>
          <a:p>
            <a:pPr fontAlgn="base">
              <a:spcBef>
                <a:spcPct val="0"/>
              </a:spcBef>
              <a:spcAft>
                <a:spcPct val="0"/>
              </a:spcAft>
            </a:pPr>
            <a:endParaRPr kumimoji="1" lang="en-US" altLang="ja-JP" sz="1300" b="1" dirty="0">
              <a:solidFill>
                <a:srgbClr val="000000"/>
              </a:solidFill>
              <a:latin typeface="Palatino" charset="0"/>
              <a:cs typeface="Palatino" charset="0"/>
              <a:sym typeface="Palatino" charset="0"/>
            </a:endParaRPr>
          </a:p>
          <a:p>
            <a:pPr fontAlgn="base">
              <a:spcBef>
                <a:spcPct val="0"/>
              </a:spcBef>
              <a:spcAft>
                <a:spcPct val="0"/>
              </a:spcAft>
            </a:pPr>
            <a:endParaRPr kumimoji="1" lang="en-US" altLang="ja-JP" sz="1300" b="1" dirty="0" smtClean="0">
              <a:solidFill>
                <a:srgbClr val="000000"/>
              </a:solidFill>
              <a:latin typeface="Palatino" charset="0"/>
              <a:cs typeface="Palatino" charset="0"/>
              <a:sym typeface="Palatino" charset="0"/>
            </a:endParaRPr>
          </a:p>
          <a:p>
            <a:pPr fontAlgn="base">
              <a:spcBef>
                <a:spcPct val="0"/>
              </a:spcBef>
              <a:spcAft>
                <a:spcPct val="0"/>
              </a:spcAft>
            </a:pPr>
            <a:endParaRPr kumimoji="1" lang="en-US" altLang="ja-JP" sz="1300" b="1" dirty="0">
              <a:solidFill>
                <a:srgbClr val="000000"/>
              </a:solidFill>
              <a:latin typeface="Palatino" charset="0"/>
              <a:cs typeface="Palatino" charset="0"/>
              <a:sym typeface="Palatino" charset="0"/>
            </a:endParaRPr>
          </a:p>
          <a:p>
            <a:pPr fontAlgn="base">
              <a:spcBef>
                <a:spcPct val="0"/>
              </a:spcBef>
              <a:spcAft>
                <a:spcPct val="0"/>
              </a:spcAft>
            </a:pPr>
            <a:endParaRPr kumimoji="1" lang="en-US" altLang="ja-JP" sz="1300" b="1" dirty="0" smtClean="0">
              <a:solidFill>
                <a:srgbClr val="000000"/>
              </a:solidFill>
              <a:latin typeface="Palatino" charset="0"/>
              <a:cs typeface="Palatino" charset="0"/>
              <a:sym typeface="Palatino" charset="0"/>
            </a:endParaRPr>
          </a:p>
          <a:p>
            <a:pPr fontAlgn="base">
              <a:spcBef>
                <a:spcPct val="0"/>
              </a:spcBef>
              <a:spcAft>
                <a:spcPct val="0"/>
              </a:spcAft>
            </a:pPr>
            <a:endParaRPr kumimoji="1" lang="en-US" altLang="ja-JP" sz="1300" b="1" dirty="0">
              <a:solidFill>
                <a:srgbClr val="000000"/>
              </a:solidFill>
              <a:latin typeface="Palatino" charset="0"/>
              <a:cs typeface="Palatino" charset="0"/>
              <a:sym typeface="Palatino" charset="0"/>
            </a:endParaRPr>
          </a:p>
          <a:p>
            <a:pPr fontAlgn="base">
              <a:spcBef>
                <a:spcPct val="0"/>
              </a:spcBef>
              <a:spcAft>
                <a:spcPct val="0"/>
              </a:spcAft>
            </a:pPr>
            <a:endParaRPr kumimoji="1" lang="en-US" altLang="ja-JP" sz="1300" b="1" dirty="0" smtClean="0">
              <a:solidFill>
                <a:srgbClr val="000000"/>
              </a:solidFill>
              <a:latin typeface="Palatino" charset="0"/>
              <a:cs typeface="Palatino" charset="0"/>
              <a:sym typeface="Palatino" charset="0"/>
            </a:endParaRPr>
          </a:p>
          <a:p>
            <a:pPr fontAlgn="base">
              <a:spcBef>
                <a:spcPct val="0"/>
              </a:spcBef>
              <a:spcAft>
                <a:spcPct val="0"/>
              </a:spcAft>
            </a:pPr>
            <a:endParaRPr kumimoji="1" lang="en-US" altLang="ja-JP" sz="1300" b="1" dirty="0">
              <a:solidFill>
                <a:srgbClr val="000000"/>
              </a:solidFill>
              <a:latin typeface="Palatino" charset="0"/>
              <a:cs typeface="Palatino" charset="0"/>
              <a:sym typeface="Palatino" charset="0"/>
            </a:endParaRPr>
          </a:p>
          <a:p>
            <a:pPr fontAlgn="base">
              <a:spcBef>
                <a:spcPct val="0"/>
              </a:spcBef>
              <a:spcAft>
                <a:spcPct val="0"/>
              </a:spcAft>
            </a:pPr>
            <a:endParaRPr kumimoji="1" lang="en-US" altLang="ja-JP" sz="1300" b="1" dirty="0" smtClean="0">
              <a:solidFill>
                <a:srgbClr val="000000"/>
              </a:solidFill>
              <a:latin typeface="Palatino" charset="0"/>
              <a:cs typeface="Palatino" charset="0"/>
              <a:sym typeface="Palatino" charset="0"/>
            </a:endParaRPr>
          </a:p>
          <a:p>
            <a:pPr fontAlgn="base">
              <a:spcBef>
                <a:spcPct val="0"/>
              </a:spcBef>
              <a:spcAft>
                <a:spcPct val="0"/>
              </a:spcAft>
            </a:pPr>
            <a:endParaRPr kumimoji="1" lang="en-US" altLang="ja-JP" sz="1300" b="1" dirty="0">
              <a:solidFill>
                <a:srgbClr val="000000"/>
              </a:solidFill>
              <a:latin typeface="Palatino" charset="0"/>
              <a:cs typeface="Palatino" charset="0"/>
              <a:sym typeface="Palatino" charset="0"/>
            </a:endParaRPr>
          </a:p>
          <a:p>
            <a:pPr fontAlgn="base">
              <a:spcBef>
                <a:spcPct val="0"/>
              </a:spcBef>
              <a:spcAft>
                <a:spcPct val="0"/>
              </a:spcAft>
            </a:pPr>
            <a:endParaRPr kumimoji="1" lang="en-US" altLang="ja-JP" sz="1300" b="1" dirty="0" smtClean="0">
              <a:solidFill>
                <a:srgbClr val="000000"/>
              </a:solidFill>
              <a:latin typeface="Palatino" charset="0"/>
              <a:cs typeface="Palatino" charset="0"/>
              <a:sym typeface="Palatino" charset="0"/>
            </a:endParaRPr>
          </a:p>
          <a:p>
            <a:pPr fontAlgn="base">
              <a:spcBef>
                <a:spcPct val="0"/>
              </a:spcBef>
              <a:spcAft>
                <a:spcPct val="0"/>
              </a:spcAft>
            </a:pPr>
            <a:endParaRPr kumimoji="1" lang="en-US" altLang="ja-JP" sz="1200" b="1" dirty="0">
              <a:solidFill>
                <a:srgbClr val="000000"/>
              </a:solidFill>
              <a:latin typeface="Palatino" charset="0"/>
              <a:cs typeface="Palatino" charset="0"/>
              <a:sym typeface="Palatino" charset="0"/>
            </a:endParaRPr>
          </a:p>
          <a:p>
            <a:pPr fontAlgn="base">
              <a:spcBef>
                <a:spcPct val="0"/>
              </a:spcBef>
              <a:spcAft>
                <a:spcPct val="0"/>
              </a:spcAft>
            </a:pPr>
            <a:r>
              <a:rPr kumimoji="1" lang="en-US" altLang="ja-JP" sz="1200" b="1" dirty="0" smtClean="0">
                <a:solidFill>
                  <a:srgbClr val="000000"/>
                </a:solidFill>
                <a:latin typeface="Palatino" charset="0"/>
                <a:cs typeface="Palatino" charset="0"/>
                <a:sym typeface="Palatino" charset="0"/>
              </a:rPr>
              <a:t>Earthquake</a:t>
            </a:r>
            <a:endParaRPr kumimoji="1" lang="ja-JP" altLang="en-US" sz="2000" dirty="0">
              <a:solidFill>
                <a:srgbClr val="000000"/>
              </a:solidFill>
              <a:latin typeface="Times New Roman" charset="0"/>
            </a:endParaRPr>
          </a:p>
        </p:txBody>
      </p:sp>
      <p:sp>
        <p:nvSpPr>
          <p:cNvPr id="17" name="AutoShape 90"/>
          <p:cNvSpPr>
            <a:spLocks/>
          </p:cNvSpPr>
          <p:nvPr/>
        </p:nvSpPr>
        <p:spPr bwMode="auto">
          <a:xfrm>
            <a:off x="4407752" y="4952174"/>
            <a:ext cx="690948" cy="482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CAF0FE"/>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fontAlgn="base">
              <a:spcBef>
                <a:spcPct val="0"/>
              </a:spcBef>
              <a:spcAft>
                <a:spcPct val="0"/>
              </a:spcAft>
            </a:pPr>
            <a:r>
              <a:rPr kumimoji="1" lang="en-US" altLang="ja-JP" sz="1200" b="1" dirty="0" smtClean="0">
                <a:solidFill>
                  <a:srgbClr val="000000"/>
                </a:solidFill>
                <a:latin typeface="Palatino" charset="0"/>
                <a:cs typeface="Palatino" charset="0"/>
                <a:sym typeface="Palatino" charset="0"/>
              </a:rPr>
              <a:t>300 kW</a:t>
            </a:r>
            <a:endParaRPr kumimoji="1" lang="en-US" altLang="ja-JP" sz="4400" dirty="0">
              <a:solidFill>
                <a:srgbClr val="000000"/>
              </a:solidFill>
              <a:latin typeface="Times New Roman" charset="0"/>
            </a:endParaRPr>
          </a:p>
        </p:txBody>
      </p:sp>
      <p:sp>
        <p:nvSpPr>
          <p:cNvPr id="18" name="AutoShape 108"/>
          <p:cNvSpPr>
            <a:spLocks/>
          </p:cNvSpPr>
          <p:nvPr/>
        </p:nvSpPr>
        <p:spPr bwMode="auto">
          <a:xfrm flipH="1">
            <a:off x="3995052" y="4952174"/>
            <a:ext cx="405650" cy="482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CAF0FE"/>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fontAlgn="base">
              <a:spcBef>
                <a:spcPct val="0"/>
              </a:spcBef>
              <a:spcAft>
                <a:spcPct val="0"/>
              </a:spcAft>
            </a:pPr>
            <a:r>
              <a:rPr kumimoji="1" lang="en-US" altLang="ja-JP" sz="1200" b="1" dirty="0" smtClean="0">
                <a:solidFill>
                  <a:srgbClr val="000000"/>
                </a:solidFill>
                <a:latin typeface="Palatino" charset="0"/>
                <a:cs typeface="Palatino" charset="0"/>
                <a:sym typeface="Palatino" charset="0"/>
              </a:rPr>
              <a:t>200 kW</a:t>
            </a:r>
            <a:endParaRPr kumimoji="1" lang="en-US" altLang="ja-JP" sz="4400" dirty="0">
              <a:solidFill>
                <a:srgbClr val="000000"/>
              </a:solidFill>
              <a:latin typeface="Times New Roman" charset="0"/>
            </a:endParaRPr>
          </a:p>
        </p:txBody>
      </p:sp>
      <p:sp>
        <p:nvSpPr>
          <p:cNvPr id="19" name="AutoShape 91"/>
          <p:cNvSpPr>
            <a:spLocks/>
          </p:cNvSpPr>
          <p:nvPr/>
        </p:nvSpPr>
        <p:spPr bwMode="auto">
          <a:xfrm>
            <a:off x="5110708" y="910828"/>
            <a:ext cx="753627" cy="45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rgbClr val="424242">
              <a:alpha val="20000"/>
            </a:srgbClr>
          </a:solidFill>
          <a:ln>
            <a:noFill/>
          </a:ln>
          <a:effectLst/>
          <a:extLst>
            <a:ext uri="{91240B29-F687-4F45-9708-019B960494DF}">
              <a14:hiddenLine xmlns:a14="http://schemas.microsoft.com/office/drawing/2010/main" w="254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fontAlgn="base">
              <a:spcBef>
                <a:spcPct val="0"/>
              </a:spcBef>
              <a:spcAft>
                <a:spcPct val="0"/>
              </a:spcAft>
            </a:pPr>
            <a:endParaRPr kumimoji="1" lang="en-US" altLang="ja-JP" sz="1300" b="1" dirty="0" smtClean="0">
              <a:solidFill>
                <a:srgbClr val="000000"/>
              </a:solidFill>
              <a:latin typeface="Palatino" charset="0"/>
              <a:cs typeface="Palatino" charset="0"/>
              <a:sym typeface="Palatino" charset="0"/>
            </a:endParaRPr>
          </a:p>
          <a:p>
            <a:pPr fontAlgn="base">
              <a:spcBef>
                <a:spcPct val="0"/>
              </a:spcBef>
              <a:spcAft>
                <a:spcPct val="0"/>
              </a:spcAft>
            </a:pPr>
            <a:endParaRPr kumimoji="1" lang="en-US" altLang="ja-JP" sz="1300" b="1" dirty="0">
              <a:solidFill>
                <a:srgbClr val="000000"/>
              </a:solidFill>
              <a:latin typeface="Palatino" charset="0"/>
              <a:cs typeface="Palatino" charset="0"/>
              <a:sym typeface="Palatino" charset="0"/>
            </a:endParaRPr>
          </a:p>
          <a:p>
            <a:pPr fontAlgn="base">
              <a:spcBef>
                <a:spcPct val="0"/>
              </a:spcBef>
              <a:spcAft>
                <a:spcPct val="0"/>
              </a:spcAft>
            </a:pPr>
            <a:endParaRPr kumimoji="1" lang="en-US" altLang="ja-JP" sz="1300" b="1" dirty="0" smtClean="0">
              <a:solidFill>
                <a:srgbClr val="000000"/>
              </a:solidFill>
              <a:latin typeface="Palatino" charset="0"/>
              <a:cs typeface="Palatino" charset="0"/>
              <a:sym typeface="Palatino" charset="0"/>
            </a:endParaRPr>
          </a:p>
          <a:p>
            <a:pPr fontAlgn="base">
              <a:spcBef>
                <a:spcPct val="0"/>
              </a:spcBef>
              <a:spcAft>
                <a:spcPct val="0"/>
              </a:spcAft>
            </a:pPr>
            <a:endParaRPr kumimoji="1" lang="en-US" altLang="ja-JP" sz="1300" b="1" dirty="0">
              <a:solidFill>
                <a:srgbClr val="000000"/>
              </a:solidFill>
              <a:latin typeface="Palatino" charset="0"/>
              <a:cs typeface="Palatino" charset="0"/>
              <a:sym typeface="Palatino" charset="0"/>
            </a:endParaRPr>
          </a:p>
          <a:p>
            <a:pPr fontAlgn="base">
              <a:spcBef>
                <a:spcPct val="0"/>
              </a:spcBef>
              <a:spcAft>
                <a:spcPct val="0"/>
              </a:spcAft>
            </a:pPr>
            <a:endParaRPr kumimoji="1" lang="en-US" altLang="ja-JP" sz="1300" b="1" dirty="0" smtClean="0">
              <a:solidFill>
                <a:srgbClr val="000000"/>
              </a:solidFill>
              <a:latin typeface="Palatino" charset="0"/>
              <a:cs typeface="Palatino" charset="0"/>
              <a:sym typeface="Palatino" charset="0"/>
            </a:endParaRPr>
          </a:p>
          <a:p>
            <a:pPr fontAlgn="base">
              <a:spcBef>
                <a:spcPct val="0"/>
              </a:spcBef>
              <a:spcAft>
                <a:spcPct val="0"/>
              </a:spcAft>
            </a:pPr>
            <a:endParaRPr kumimoji="1" lang="en-US" altLang="ja-JP" sz="1300" b="1" dirty="0">
              <a:solidFill>
                <a:srgbClr val="000000"/>
              </a:solidFill>
              <a:latin typeface="Palatino" charset="0"/>
              <a:cs typeface="Palatino" charset="0"/>
              <a:sym typeface="Palatino" charset="0"/>
            </a:endParaRPr>
          </a:p>
          <a:p>
            <a:pPr fontAlgn="base">
              <a:spcBef>
                <a:spcPct val="0"/>
              </a:spcBef>
              <a:spcAft>
                <a:spcPct val="0"/>
              </a:spcAft>
            </a:pPr>
            <a:endParaRPr kumimoji="1" lang="en-US" altLang="ja-JP" sz="1300" b="1" dirty="0" smtClean="0">
              <a:solidFill>
                <a:srgbClr val="000000"/>
              </a:solidFill>
              <a:latin typeface="Palatino" charset="0"/>
              <a:cs typeface="Palatino" charset="0"/>
              <a:sym typeface="Palatino" charset="0"/>
            </a:endParaRPr>
          </a:p>
          <a:p>
            <a:pPr fontAlgn="base">
              <a:spcBef>
                <a:spcPct val="0"/>
              </a:spcBef>
              <a:spcAft>
                <a:spcPct val="0"/>
              </a:spcAft>
            </a:pPr>
            <a:endParaRPr kumimoji="1" lang="en-US" altLang="ja-JP" sz="1300" b="1" dirty="0">
              <a:solidFill>
                <a:srgbClr val="000000"/>
              </a:solidFill>
              <a:latin typeface="Palatino" charset="0"/>
              <a:cs typeface="Palatino" charset="0"/>
              <a:sym typeface="Palatino" charset="0"/>
            </a:endParaRPr>
          </a:p>
          <a:p>
            <a:pPr fontAlgn="base">
              <a:spcBef>
                <a:spcPct val="0"/>
              </a:spcBef>
              <a:spcAft>
                <a:spcPct val="0"/>
              </a:spcAft>
            </a:pPr>
            <a:endParaRPr kumimoji="1" lang="en-US" altLang="ja-JP" sz="1300" b="1" dirty="0" smtClean="0">
              <a:solidFill>
                <a:srgbClr val="000000"/>
              </a:solidFill>
              <a:latin typeface="Palatino" charset="0"/>
              <a:cs typeface="Palatino" charset="0"/>
              <a:sym typeface="Palatino" charset="0"/>
            </a:endParaRPr>
          </a:p>
          <a:p>
            <a:pPr fontAlgn="base">
              <a:spcBef>
                <a:spcPct val="0"/>
              </a:spcBef>
              <a:spcAft>
                <a:spcPct val="0"/>
              </a:spcAft>
            </a:pPr>
            <a:endParaRPr kumimoji="1" lang="en-US" altLang="ja-JP" sz="1300" b="1" dirty="0">
              <a:solidFill>
                <a:srgbClr val="000000"/>
              </a:solidFill>
              <a:latin typeface="Palatino" charset="0"/>
              <a:cs typeface="Palatino" charset="0"/>
              <a:sym typeface="Palatino" charset="0"/>
            </a:endParaRPr>
          </a:p>
          <a:p>
            <a:pPr fontAlgn="base">
              <a:spcBef>
                <a:spcPct val="0"/>
              </a:spcBef>
              <a:spcAft>
                <a:spcPct val="0"/>
              </a:spcAft>
            </a:pPr>
            <a:endParaRPr kumimoji="1" lang="en-US" altLang="ja-JP" sz="1300" b="1" dirty="0" smtClean="0">
              <a:solidFill>
                <a:srgbClr val="000000"/>
              </a:solidFill>
              <a:latin typeface="Palatino" charset="0"/>
              <a:cs typeface="Palatino" charset="0"/>
              <a:sym typeface="Palatino" charset="0"/>
            </a:endParaRPr>
          </a:p>
          <a:p>
            <a:pPr fontAlgn="base">
              <a:spcBef>
                <a:spcPct val="0"/>
              </a:spcBef>
              <a:spcAft>
                <a:spcPct val="0"/>
              </a:spcAft>
            </a:pPr>
            <a:endParaRPr kumimoji="1" lang="en-US" altLang="ja-JP" sz="1300" b="1" dirty="0">
              <a:solidFill>
                <a:srgbClr val="000000"/>
              </a:solidFill>
              <a:latin typeface="Palatino" charset="0"/>
              <a:cs typeface="Palatino" charset="0"/>
              <a:sym typeface="Palatino" charset="0"/>
            </a:endParaRPr>
          </a:p>
          <a:p>
            <a:pPr fontAlgn="base">
              <a:spcBef>
                <a:spcPct val="0"/>
              </a:spcBef>
              <a:spcAft>
                <a:spcPct val="0"/>
              </a:spcAft>
            </a:pPr>
            <a:endParaRPr kumimoji="1" lang="en-US" altLang="ja-JP" sz="1300" b="1" dirty="0" smtClean="0">
              <a:solidFill>
                <a:srgbClr val="000000"/>
              </a:solidFill>
              <a:latin typeface="Palatino" charset="0"/>
              <a:cs typeface="Palatino" charset="0"/>
              <a:sym typeface="Palatino" charset="0"/>
            </a:endParaRPr>
          </a:p>
          <a:p>
            <a:pPr fontAlgn="base">
              <a:spcBef>
                <a:spcPct val="0"/>
              </a:spcBef>
              <a:spcAft>
                <a:spcPct val="0"/>
              </a:spcAft>
            </a:pPr>
            <a:endParaRPr kumimoji="1" lang="en-US" altLang="ja-JP" sz="1300" b="1" dirty="0">
              <a:solidFill>
                <a:srgbClr val="000000"/>
              </a:solidFill>
              <a:latin typeface="Palatino" charset="0"/>
              <a:cs typeface="Palatino" charset="0"/>
              <a:sym typeface="Palatino" charset="0"/>
            </a:endParaRPr>
          </a:p>
          <a:p>
            <a:pPr fontAlgn="base">
              <a:spcBef>
                <a:spcPct val="0"/>
              </a:spcBef>
              <a:spcAft>
                <a:spcPct val="0"/>
              </a:spcAft>
            </a:pPr>
            <a:endParaRPr kumimoji="1" lang="en-US" altLang="ja-JP" sz="1300" b="1" dirty="0" smtClean="0">
              <a:solidFill>
                <a:srgbClr val="000000"/>
              </a:solidFill>
              <a:latin typeface="Palatino" charset="0"/>
              <a:cs typeface="Palatino" charset="0"/>
              <a:sym typeface="Palatino" charset="0"/>
            </a:endParaRPr>
          </a:p>
          <a:p>
            <a:pPr fontAlgn="base">
              <a:spcBef>
                <a:spcPct val="0"/>
              </a:spcBef>
              <a:spcAft>
                <a:spcPct val="0"/>
              </a:spcAft>
            </a:pPr>
            <a:endParaRPr kumimoji="1" lang="en-US" altLang="ja-JP" sz="1300" b="1" dirty="0">
              <a:solidFill>
                <a:srgbClr val="000000"/>
              </a:solidFill>
              <a:latin typeface="Palatino" charset="0"/>
              <a:cs typeface="Palatino" charset="0"/>
              <a:sym typeface="Palatino" charset="0"/>
            </a:endParaRPr>
          </a:p>
          <a:p>
            <a:pPr fontAlgn="base">
              <a:spcBef>
                <a:spcPct val="0"/>
              </a:spcBef>
              <a:spcAft>
                <a:spcPct val="0"/>
              </a:spcAft>
            </a:pPr>
            <a:endParaRPr kumimoji="1" lang="en-US" altLang="ja-JP" sz="1300" b="1" dirty="0" smtClean="0">
              <a:solidFill>
                <a:srgbClr val="000000"/>
              </a:solidFill>
              <a:latin typeface="Palatino" charset="0"/>
              <a:cs typeface="Palatino" charset="0"/>
              <a:sym typeface="Palatino" charset="0"/>
            </a:endParaRPr>
          </a:p>
          <a:p>
            <a:pPr fontAlgn="base">
              <a:spcBef>
                <a:spcPct val="0"/>
              </a:spcBef>
              <a:spcAft>
                <a:spcPct val="0"/>
              </a:spcAft>
            </a:pPr>
            <a:endParaRPr kumimoji="1" lang="en-US" altLang="ja-JP" sz="1300" b="1" dirty="0">
              <a:solidFill>
                <a:srgbClr val="000000"/>
              </a:solidFill>
              <a:latin typeface="Palatino" charset="0"/>
              <a:cs typeface="Palatino" charset="0"/>
              <a:sym typeface="Palatino" charset="0"/>
            </a:endParaRPr>
          </a:p>
          <a:p>
            <a:pPr fontAlgn="base">
              <a:spcBef>
                <a:spcPct val="0"/>
              </a:spcBef>
              <a:spcAft>
                <a:spcPct val="0"/>
              </a:spcAft>
            </a:pPr>
            <a:endParaRPr kumimoji="1" lang="en-US" altLang="ja-JP" sz="1300" b="1" dirty="0" smtClean="0">
              <a:solidFill>
                <a:srgbClr val="000000"/>
              </a:solidFill>
              <a:latin typeface="Palatino" charset="0"/>
              <a:cs typeface="Palatino" charset="0"/>
              <a:sym typeface="Palatino" charset="0"/>
            </a:endParaRPr>
          </a:p>
          <a:p>
            <a:pPr fontAlgn="base">
              <a:spcBef>
                <a:spcPct val="0"/>
              </a:spcBef>
              <a:spcAft>
                <a:spcPct val="0"/>
              </a:spcAft>
            </a:pPr>
            <a:endParaRPr kumimoji="1" lang="en-US" altLang="ja-JP" sz="1300" b="1" dirty="0">
              <a:solidFill>
                <a:srgbClr val="000000"/>
              </a:solidFill>
              <a:latin typeface="Palatino" charset="0"/>
              <a:cs typeface="Palatino" charset="0"/>
              <a:sym typeface="Palatino" charset="0"/>
            </a:endParaRPr>
          </a:p>
          <a:p>
            <a:pPr fontAlgn="base">
              <a:spcBef>
                <a:spcPct val="0"/>
              </a:spcBef>
              <a:spcAft>
                <a:spcPct val="0"/>
              </a:spcAft>
            </a:pPr>
            <a:r>
              <a:rPr kumimoji="1" lang="en-US" altLang="ja-JP" sz="1100" b="1" dirty="0" smtClean="0">
                <a:solidFill>
                  <a:srgbClr val="000000"/>
                </a:solidFill>
                <a:latin typeface="Palatino" charset="0"/>
                <a:cs typeface="Palatino" charset="0"/>
                <a:sym typeface="Palatino" charset="0"/>
              </a:rPr>
              <a:t>Accident of hadron hall</a:t>
            </a:r>
            <a:endParaRPr kumimoji="1" lang="ja-JP" altLang="en-US" dirty="0">
              <a:solidFill>
                <a:srgbClr val="000000"/>
              </a:solidFill>
              <a:latin typeface="Times New Roman" charset="0"/>
            </a:endParaRPr>
          </a:p>
        </p:txBody>
      </p:sp>
      <p:grpSp>
        <p:nvGrpSpPr>
          <p:cNvPr id="30" name="図形グループ 29"/>
          <p:cNvGrpSpPr/>
          <p:nvPr/>
        </p:nvGrpSpPr>
        <p:grpSpPr>
          <a:xfrm>
            <a:off x="-113404" y="3995107"/>
            <a:ext cx="1497174" cy="885908"/>
            <a:chOff x="0" y="4401382"/>
            <a:chExt cx="1523193" cy="885908"/>
          </a:xfrm>
        </p:grpSpPr>
        <p:sp>
          <p:nvSpPr>
            <p:cNvPr id="21" name="Line 98"/>
            <p:cNvSpPr>
              <a:spLocks noChangeShapeType="1"/>
            </p:cNvSpPr>
            <p:nvPr/>
          </p:nvSpPr>
          <p:spPr bwMode="auto">
            <a:xfrm flipH="1">
              <a:off x="760013" y="4401382"/>
              <a:ext cx="0" cy="478262"/>
            </a:xfrm>
            <a:prstGeom prst="line">
              <a:avLst/>
            </a:prstGeom>
            <a:noFill/>
            <a:ln w="25400" cap="flat" cmpd="sng">
              <a:solidFill>
                <a:srgbClr val="0061FF"/>
              </a:solidFill>
              <a:prstDash val="solid"/>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1457" fontAlgn="base">
                <a:spcBef>
                  <a:spcPct val="0"/>
                </a:spcBef>
                <a:spcAft>
                  <a:spcPct val="0"/>
                </a:spcAft>
              </a:pPr>
              <a:endParaRPr kumimoji="1" lang="ja-JP" altLang="en-US" sz="800" dirty="0">
                <a:solidFill>
                  <a:srgbClr val="000000"/>
                </a:solidFill>
                <a:latin typeface="ヒラギノ角ゴ ProN W3" charset="0"/>
                <a:ea typeface="ヒラギノ角ゴ ProN W3" charset="0"/>
                <a:cs typeface="ヒラギノ角ゴ ProN W3" charset="0"/>
                <a:sym typeface="ヒラギノ角ゴ ProN W3" charset="0"/>
              </a:endParaRPr>
            </a:p>
          </p:txBody>
        </p:sp>
        <p:sp>
          <p:nvSpPr>
            <p:cNvPr id="22" name="AutoShape 100"/>
            <p:cNvSpPr>
              <a:spLocks/>
            </p:cNvSpPr>
            <p:nvPr/>
          </p:nvSpPr>
          <p:spPr bwMode="auto">
            <a:xfrm>
              <a:off x="0" y="4867313"/>
              <a:ext cx="1523193" cy="4199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chemeClr val="bg1"/>
            </a:solidFill>
            <a:ln w="12700" cap="flat" cmpd="sng">
              <a:solidFill>
                <a:srgbClr val="000000"/>
              </a:solidFill>
              <a:prstDash val="solid"/>
              <a:miter lim="0"/>
              <a:headEnd/>
              <a:tailEnd/>
            </a:ln>
            <a:effectLst/>
            <a:extLst/>
          </p:spPr>
          <p:txBody>
            <a:bodyPr lIns="0" tIns="0" rIns="0" bIns="0" anchor="ctr"/>
            <a:lstStyle/>
            <a:p>
              <a:pPr algn="ctr" fontAlgn="base">
                <a:spcBef>
                  <a:spcPct val="0"/>
                </a:spcBef>
                <a:spcAft>
                  <a:spcPct val="0"/>
                </a:spcAft>
              </a:pPr>
              <a:r>
                <a:rPr kumimoji="1" lang="en-US" altLang="ja-JP" sz="1200" dirty="0">
                  <a:solidFill>
                    <a:srgbClr val="0061FF"/>
                  </a:solidFill>
                  <a:latin typeface="Times New Roman" charset="0"/>
                </a:rPr>
                <a:t>T</a:t>
              </a:r>
              <a:r>
                <a:rPr kumimoji="1" lang="en-US" altLang="ja-JP" sz="1200" dirty="0" smtClean="0">
                  <a:solidFill>
                    <a:srgbClr val="0061FF"/>
                  </a:solidFill>
                  <a:latin typeface="Times New Roman" charset="0"/>
                </a:rPr>
                <a:t>he first beam accept at the “NOP” Beam line</a:t>
              </a:r>
              <a:endParaRPr kumimoji="1" lang="ja-JP" altLang="en-US" sz="4400" dirty="0">
                <a:solidFill>
                  <a:srgbClr val="000000"/>
                </a:solidFill>
                <a:latin typeface="Times New Roman" charset="0"/>
              </a:endParaRPr>
            </a:p>
          </p:txBody>
        </p:sp>
      </p:grpSp>
      <p:sp>
        <p:nvSpPr>
          <p:cNvPr id="24" name="AutoShape 90"/>
          <p:cNvSpPr>
            <a:spLocks/>
          </p:cNvSpPr>
          <p:nvPr/>
        </p:nvSpPr>
        <p:spPr bwMode="auto">
          <a:xfrm>
            <a:off x="5877432" y="4952174"/>
            <a:ext cx="452862" cy="482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CAF0FE"/>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fontAlgn="base">
              <a:spcBef>
                <a:spcPct val="0"/>
              </a:spcBef>
              <a:spcAft>
                <a:spcPct val="0"/>
              </a:spcAft>
            </a:pPr>
            <a:r>
              <a:rPr kumimoji="1" lang="en-US" altLang="ja-JP" sz="1200" b="1" dirty="0" smtClean="0">
                <a:solidFill>
                  <a:srgbClr val="000000"/>
                </a:solidFill>
                <a:latin typeface="Palatino" charset="0"/>
                <a:cs typeface="Palatino" charset="0"/>
                <a:sym typeface="Palatino" charset="0"/>
              </a:rPr>
              <a:t>300 kW</a:t>
            </a:r>
            <a:endParaRPr kumimoji="1" lang="en-US" altLang="ja-JP" sz="4400" dirty="0">
              <a:solidFill>
                <a:srgbClr val="000000"/>
              </a:solidFill>
              <a:latin typeface="Times New Roman" charset="0"/>
            </a:endParaRPr>
          </a:p>
        </p:txBody>
      </p:sp>
      <p:sp>
        <p:nvSpPr>
          <p:cNvPr id="25" name="AutoShape 90"/>
          <p:cNvSpPr>
            <a:spLocks/>
          </p:cNvSpPr>
          <p:nvPr/>
        </p:nvSpPr>
        <p:spPr bwMode="auto">
          <a:xfrm>
            <a:off x="6521075" y="4952174"/>
            <a:ext cx="1005804" cy="482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CAF0FE"/>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fontAlgn="base">
              <a:spcBef>
                <a:spcPct val="0"/>
              </a:spcBef>
              <a:spcAft>
                <a:spcPct val="0"/>
              </a:spcAft>
            </a:pPr>
            <a:r>
              <a:rPr kumimoji="1" lang="en-US" altLang="ja-JP" sz="1200" b="1" dirty="0" smtClean="0">
                <a:solidFill>
                  <a:srgbClr val="000000"/>
                </a:solidFill>
                <a:latin typeface="Palatino" charset="0"/>
                <a:cs typeface="Palatino" charset="0"/>
                <a:sym typeface="Palatino" charset="0"/>
              </a:rPr>
              <a:t>600 kW?</a:t>
            </a:r>
            <a:endParaRPr kumimoji="1" lang="en-US" altLang="ja-JP" sz="4400" dirty="0">
              <a:solidFill>
                <a:srgbClr val="000000"/>
              </a:solidFill>
              <a:latin typeface="Times New Roman" charset="0"/>
            </a:endParaRPr>
          </a:p>
        </p:txBody>
      </p:sp>
      <p:sp>
        <p:nvSpPr>
          <p:cNvPr id="26" name="AutoShape 91"/>
          <p:cNvSpPr>
            <a:spLocks/>
          </p:cNvSpPr>
          <p:nvPr/>
        </p:nvSpPr>
        <p:spPr bwMode="auto">
          <a:xfrm>
            <a:off x="2391045" y="903131"/>
            <a:ext cx="179787" cy="45438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rgbClr val="424242">
              <a:alpha val="20000"/>
            </a:srgbClr>
          </a:solidFill>
          <a:ln>
            <a:noFill/>
          </a:ln>
          <a:effectLst/>
          <a:extLst>
            <a:ext uri="{91240B29-F687-4F45-9708-019B960494DF}">
              <a14:hiddenLine xmlns:a14="http://schemas.microsoft.com/office/drawing/2010/main" w="254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fontAlgn="base">
              <a:spcBef>
                <a:spcPct val="0"/>
              </a:spcBef>
              <a:spcAft>
                <a:spcPct val="0"/>
              </a:spcAft>
            </a:pPr>
            <a:endParaRPr kumimoji="1" lang="en-US" altLang="ja-JP" sz="1300" b="1" dirty="0" smtClean="0">
              <a:solidFill>
                <a:srgbClr val="000000"/>
              </a:solidFill>
              <a:latin typeface="Palatino" charset="0"/>
              <a:cs typeface="Palatino" charset="0"/>
              <a:sym typeface="Palatino" charset="0"/>
            </a:endParaRPr>
          </a:p>
        </p:txBody>
      </p:sp>
      <p:sp>
        <p:nvSpPr>
          <p:cNvPr id="27" name="AutoShape 91"/>
          <p:cNvSpPr>
            <a:spLocks/>
          </p:cNvSpPr>
          <p:nvPr/>
        </p:nvSpPr>
        <p:spPr bwMode="auto">
          <a:xfrm>
            <a:off x="1461145" y="882861"/>
            <a:ext cx="179787" cy="45438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rgbClr val="424242">
              <a:alpha val="20000"/>
            </a:srgbClr>
          </a:solidFill>
          <a:ln>
            <a:noFill/>
          </a:ln>
          <a:effectLst/>
          <a:extLst>
            <a:ext uri="{91240B29-F687-4F45-9708-019B960494DF}">
              <a14:hiddenLine xmlns:a14="http://schemas.microsoft.com/office/drawing/2010/main" w="254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fontAlgn="base">
              <a:spcBef>
                <a:spcPct val="0"/>
              </a:spcBef>
              <a:spcAft>
                <a:spcPct val="0"/>
              </a:spcAft>
            </a:pPr>
            <a:endParaRPr kumimoji="1" lang="en-US" altLang="ja-JP" sz="1300" b="1" dirty="0" smtClean="0">
              <a:solidFill>
                <a:srgbClr val="000000"/>
              </a:solidFill>
              <a:latin typeface="Palatino" charset="0"/>
              <a:cs typeface="Palatino" charset="0"/>
              <a:sym typeface="Palatino" charset="0"/>
            </a:endParaRPr>
          </a:p>
        </p:txBody>
      </p:sp>
      <p:sp>
        <p:nvSpPr>
          <p:cNvPr id="28" name="AutoShape 91"/>
          <p:cNvSpPr>
            <a:spLocks/>
          </p:cNvSpPr>
          <p:nvPr/>
        </p:nvSpPr>
        <p:spPr bwMode="auto">
          <a:xfrm>
            <a:off x="4329709" y="903131"/>
            <a:ext cx="179787" cy="45438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rgbClr val="424242">
              <a:alpha val="20000"/>
            </a:srgbClr>
          </a:solidFill>
          <a:ln>
            <a:noFill/>
          </a:ln>
          <a:effectLst/>
          <a:extLst>
            <a:ext uri="{91240B29-F687-4F45-9708-019B960494DF}">
              <a14:hiddenLine xmlns:a14="http://schemas.microsoft.com/office/drawing/2010/main" w="254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fontAlgn="base">
              <a:spcBef>
                <a:spcPct val="0"/>
              </a:spcBef>
              <a:spcAft>
                <a:spcPct val="0"/>
              </a:spcAft>
            </a:pPr>
            <a:endParaRPr kumimoji="1" lang="en-US" altLang="ja-JP" sz="1300" b="1" dirty="0" smtClean="0">
              <a:solidFill>
                <a:srgbClr val="000000"/>
              </a:solidFill>
              <a:latin typeface="Palatino" charset="0"/>
              <a:cs typeface="Palatino" charset="0"/>
              <a:sym typeface="Palatino" charset="0"/>
            </a:endParaRPr>
          </a:p>
        </p:txBody>
      </p:sp>
      <p:sp>
        <p:nvSpPr>
          <p:cNvPr id="29" name="AutoShape 91"/>
          <p:cNvSpPr>
            <a:spLocks/>
          </p:cNvSpPr>
          <p:nvPr/>
        </p:nvSpPr>
        <p:spPr bwMode="auto">
          <a:xfrm>
            <a:off x="6322769" y="903131"/>
            <a:ext cx="179787" cy="45438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rgbClr val="424242">
              <a:alpha val="20000"/>
            </a:srgbClr>
          </a:solidFill>
          <a:ln>
            <a:noFill/>
          </a:ln>
          <a:effectLst/>
          <a:extLst>
            <a:ext uri="{91240B29-F687-4F45-9708-019B960494DF}">
              <a14:hiddenLine xmlns:a14="http://schemas.microsoft.com/office/drawing/2010/main" w="254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fontAlgn="base">
              <a:spcBef>
                <a:spcPct val="0"/>
              </a:spcBef>
              <a:spcAft>
                <a:spcPct val="0"/>
              </a:spcAft>
            </a:pPr>
            <a:endParaRPr kumimoji="1" lang="en-US" altLang="ja-JP" sz="1300" b="1" dirty="0" smtClean="0">
              <a:solidFill>
                <a:srgbClr val="000000"/>
              </a:solidFill>
              <a:latin typeface="Palatino" charset="0"/>
              <a:cs typeface="Palatino" charset="0"/>
              <a:sym typeface="Palatino" charset="0"/>
            </a:endParaRPr>
          </a:p>
        </p:txBody>
      </p:sp>
      <p:grpSp>
        <p:nvGrpSpPr>
          <p:cNvPr id="33" name="図形グループ 32"/>
          <p:cNvGrpSpPr/>
          <p:nvPr/>
        </p:nvGrpSpPr>
        <p:grpSpPr>
          <a:xfrm>
            <a:off x="667471" y="3399534"/>
            <a:ext cx="1285398" cy="822110"/>
            <a:chOff x="88200" y="4401382"/>
            <a:chExt cx="1523193" cy="822110"/>
          </a:xfrm>
        </p:grpSpPr>
        <p:sp>
          <p:nvSpPr>
            <p:cNvPr id="34" name="Line 98"/>
            <p:cNvSpPr>
              <a:spLocks noChangeShapeType="1"/>
            </p:cNvSpPr>
            <p:nvPr/>
          </p:nvSpPr>
          <p:spPr bwMode="auto">
            <a:xfrm flipH="1">
              <a:off x="760013" y="4401382"/>
              <a:ext cx="0" cy="478262"/>
            </a:xfrm>
            <a:prstGeom prst="line">
              <a:avLst/>
            </a:prstGeom>
            <a:noFill/>
            <a:ln w="25400" cap="flat" cmpd="sng">
              <a:solidFill>
                <a:srgbClr val="0061FF"/>
              </a:solidFill>
              <a:prstDash val="solid"/>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1457" fontAlgn="base">
                <a:spcBef>
                  <a:spcPct val="0"/>
                </a:spcBef>
                <a:spcAft>
                  <a:spcPct val="0"/>
                </a:spcAft>
              </a:pPr>
              <a:endParaRPr kumimoji="1" lang="ja-JP" altLang="en-US" sz="800" dirty="0">
                <a:solidFill>
                  <a:srgbClr val="000000"/>
                </a:solidFill>
                <a:latin typeface="ヒラギノ角ゴ ProN W3" charset="0"/>
                <a:ea typeface="ヒラギノ角ゴ ProN W3" charset="0"/>
                <a:cs typeface="ヒラギノ角ゴ ProN W3" charset="0"/>
                <a:sym typeface="ヒラギノ角ゴ ProN W3" charset="0"/>
              </a:endParaRPr>
            </a:p>
          </p:txBody>
        </p:sp>
        <p:sp>
          <p:nvSpPr>
            <p:cNvPr id="35" name="AutoShape 100"/>
            <p:cNvSpPr>
              <a:spLocks/>
            </p:cNvSpPr>
            <p:nvPr/>
          </p:nvSpPr>
          <p:spPr bwMode="auto">
            <a:xfrm>
              <a:off x="88200" y="4803515"/>
              <a:ext cx="1523193" cy="4199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chemeClr val="bg1"/>
            </a:solidFill>
            <a:ln w="12700" cap="flat" cmpd="sng">
              <a:solidFill>
                <a:srgbClr val="000000"/>
              </a:solidFill>
              <a:prstDash val="solid"/>
              <a:miter lim="0"/>
              <a:headEnd/>
              <a:tailEnd/>
            </a:ln>
            <a:effectLst/>
            <a:extLst/>
          </p:spPr>
          <p:txBody>
            <a:bodyPr lIns="0" tIns="0" rIns="0" bIns="0" anchor="ctr"/>
            <a:lstStyle/>
            <a:p>
              <a:pPr algn="ctr" fontAlgn="base">
                <a:spcBef>
                  <a:spcPct val="0"/>
                </a:spcBef>
                <a:spcAft>
                  <a:spcPct val="0"/>
                </a:spcAft>
              </a:pPr>
              <a:r>
                <a:rPr kumimoji="1" lang="en-US" altLang="ja-JP" sz="1200" b="1" dirty="0">
                  <a:solidFill>
                    <a:srgbClr val="FF0000"/>
                  </a:solidFill>
                  <a:latin typeface="Times New Roman" charset="0"/>
                </a:rPr>
                <a:t>First detection of 3He(</a:t>
              </a:r>
              <a:r>
                <a:rPr kumimoji="1" lang="en-US" altLang="ja-JP" sz="1200" b="1" dirty="0" err="1">
                  <a:solidFill>
                    <a:srgbClr val="FF0000"/>
                  </a:solidFill>
                  <a:latin typeface="Times New Roman" charset="0"/>
                </a:rPr>
                <a:t>n,p</a:t>
              </a:r>
              <a:r>
                <a:rPr kumimoji="1" lang="en-US" altLang="ja-JP" sz="1200" b="1" dirty="0">
                  <a:solidFill>
                    <a:srgbClr val="FF0000"/>
                  </a:solidFill>
                  <a:latin typeface="Times New Roman" charset="0"/>
                </a:rPr>
                <a:t>) reaction</a:t>
              </a:r>
            </a:p>
          </p:txBody>
        </p:sp>
      </p:grpSp>
      <p:grpSp>
        <p:nvGrpSpPr>
          <p:cNvPr id="37" name="図形グループ 36"/>
          <p:cNvGrpSpPr/>
          <p:nvPr/>
        </p:nvGrpSpPr>
        <p:grpSpPr>
          <a:xfrm>
            <a:off x="1366535" y="3868470"/>
            <a:ext cx="1285398" cy="885908"/>
            <a:chOff x="0" y="4401382"/>
            <a:chExt cx="1523193" cy="885908"/>
          </a:xfrm>
        </p:grpSpPr>
        <p:sp>
          <p:nvSpPr>
            <p:cNvPr id="38" name="Line 98"/>
            <p:cNvSpPr>
              <a:spLocks noChangeShapeType="1"/>
            </p:cNvSpPr>
            <p:nvPr/>
          </p:nvSpPr>
          <p:spPr bwMode="auto">
            <a:xfrm flipH="1">
              <a:off x="760013" y="4401382"/>
              <a:ext cx="0" cy="478262"/>
            </a:xfrm>
            <a:prstGeom prst="line">
              <a:avLst/>
            </a:prstGeom>
            <a:noFill/>
            <a:ln w="25400" cap="flat" cmpd="sng">
              <a:solidFill>
                <a:srgbClr val="0061FF"/>
              </a:solidFill>
              <a:prstDash val="solid"/>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1457" fontAlgn="base">
                <a:spcBef>
                  <a:spcPct val="0"/>
                </a:spcBef>
                <a:spcAft>
                  <a:spcPct val="0"/>
                </a:spcAft>
              </a:pPr>
              <a:endParaRPr kumimoji="1" lang="ja-JP" altLang="en-US" sz="800" dirty="0">
                <a:solidFill>
                  <a:srgbClr val="000000"/>
                </a:solidFill>
                <a:latin typeface="ヒラギノ角ゴ ProN W3" charset="0"/>
                <a:ea typeface="ヒラギノ角ゴ ProN W3" charset="0"/>
                <a:cs typeface="ヒラギノ角ゴ ProN W3" charset="0"/>
                <a:sym typeface="ヒラギノ角ゴ ProN W3" charset="0"/>
              </a:endParaRPr>
            </a:p>
          </p:txBody>
        </p:sp>
        <p:sp>
          <p:nvSpPr>
            <p:cNvPr id="39" name="AutoShape 100"/>
            <p:cNvSpPr>
              <a:spLocks/>
            </p:cNvSpPr>
            <p:nvPr/>
          </p:nvSpPr>
          <p:spPr bwMode="auto">
            <a:xfrm>
              <a:off x="0" y="4867313"/>
              <a:ext cx="1523193" cy="4199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chemeClr val="bg1"/>
            </a:solidFill>
            <a:ln w="12700" cap="flat" cmpd="sng">
              <a:solidFill>
                <a:srgbClr val="000000"/>
              </a:solidFill>
              <a:prstDash val="solid"/>
              <a:miter lim="0"/>
              <a:headEnd/>
              <a:tailEnd/>
            </a:ln>
            <a:effectLst/>
            <a:extLst/>
          </p:spPr>
          <p:txBody>
            <a:bodyPr lIns="0" tIns="0" rIns="0" bIns="0" anchor="ctr"/>
            <a:lstStyle/>
            <a:p>
              <a:pPr algn="ctr" fontAlgn="base">
                <a:spcBef>
                  <a:spcPct val="0"/>
                </a:spcBef>
                <a:spcAft>
                  <a:spcPct val="0"/>
                </a:spcAft>
              </a:pPr>
              <a:r>
                <a:rPr kumimoji="1" lang="en-US" altLang="ja-JP" sz="1200" b="1" dirty="0">
                  <a:solidFill>
                    <a:srgbClr val="FF0000"/>
                  </a:solidFill>
                  <a:latin typeface="Times New Roman" charset="0"/>
                </a:rPr>
                <a:t>First detection of </a:t>
              </a:r>
            </a:p>
            <a:p>
              <a:pPr algn="ctr" fontAlgn="base">
                <a:spcBef>
                  <a:spcPct val="0"/>
                </a:spcBef>
                <a:spcAft>
                  <a:spcPct val="0"/>
                </a:spcAft>
              </a:pPr>
              <a:r>
                <a:rPr kumimoji="1" lang="en-US" altLang="ja-JP" sz="1200" b="1" dirty="0" smtClean="0">
                  <a:solidFill>
                    <a:srgbClr val="FF0000"/>
                  </a:solidFill>
                  <a:latin typeface="Times New Roman" charset="0"/>
                </a:rPr>
                <a:t>Neutron β-decay</a:t>
              </a:r>
              <a:endParaRPr kumimoji="1" lang="en-US" altLang="ja-JP" sz="1200" b="1" dirty="0">
                <a:solidFill>
                  <a:srgbClr val="FF0000"/>
                </a:solidFill>
                <a:latin typeface="Times New Roman" charset="0"/>
              </a:endParaRPr>
            </a:p>
          </p:txBody>
        </p:sp>
      </p:grpSp>
      <p:grpSp>
        <p:nvGrpSpPr>
          <p:cNvPr id="45" name="図形グループ 44"/>
          <p:cNvGrpSpPr/>
          <p:nvPr/>
        </p:nvGrpSpPr>
        <p:grpSpPr>
          <a:xfrm>
            <a:off x="1233909" y="1707328"/>
            <a:ext cx="907879" cy="477273"/>
            <a:chOff x="1457202" y="1707328"/>
            <a:chExt cx="923657" cy="477273"/>
          </a:xfrm>
        </p:grpSpPr>
        <p:sp>
          <p:nvSpPr>
            <p:cNvPr id="41" name="テキスト ボックス 40"/>
            <p:cNvSpPr txBox="1"/>
            <p:nvPr/>
          </p:nvSpPr>
          <p:spPr>
            <a:xfrm>
              <a:off x="1457202" y="1769103"/>
              <a:ext cx="923657" cy="415498"/>
            </a:xfrm>
            <a:prstGeom prst="rect">
              <a:avLst/>
            </a:prstGeom>
            <a:solidFill>
              <a:srgbClr val="FFFFFF"/>
            </a:solidFill>
            <a:ln>
              <a:solidFill>
                <a:schemeClr val="accent5"/>
              </a:solidFill>
            </a:ln>
          </p:spPr>
          <p:txBody>
            <a:bodyPr wrap="square" rtlCol="0">
              <a:spAutoFit/>
            </a:bodyPr>
            <a:lstStyle/>
            <a:p>
              <a:pPr algn="ctr" fontAlgn="base">
                <a:spcBef>
                  <a:spcPct val="0"/>
                </a:spcBef>
                <a:spcAft>
                  <a:spcPct val="0"/>
                </a:spcAft>
              </a:pPr>
              <a:r>
                <a:rPr kumimoji="1" lang="en-US" altLang="ja-JP" sz="1050" dirty="0" smtClean="0">
                  <a:solidFill>
                    <a:srgbClr val="000000"/>
                  </a:solidFill>
                  <a:latin typeface="Times New Roman" charset="0"/>
                </a:rPr>
                <a:t>Design</a:t>
              </a:r>
            </a:p>
            <a:p>
              <a:pPr algn="ctr" fontAlgn="base">
                <a:spcBef>
                  <a:spcPct val="0"/>
                </a:spcBef>
                <a:spcAft>
                  <a:spcPct val="0"/>
                </a:spcAft>
              </a:pPr>
              <a:r>
                <a:rPr kumimoji="1" lang="en-US" altLang="ja-JP" sz="1050" dirty="0" smtClean="0">
                  <a:solidFill>
                    <a:srgbClr val="000000"/>
                  </a:solidFill>
                  <a:latin typeface="Times New Roman" charset="0"/>
                </a:rPr>
                <a:t>the G10-TPC</a:t>
              </a:r>
              <a:endParaRPr kumimoji="1" lang="ja-JP" altLang="en-US" sz="1050" dirty="0">
                <a:solidFill>
                  <a:srgbClr val="000000"/>
                </a:solidFill>
                <a:latin typeface="Times New Roman" charset="0"/>
              </a:endParaRPr>
            </a:p>
          </p:txBody>
        </p:sp>
        <p:sp>
          <p:nvSpPr>
            <p:cNvPr id="42" name="Line 141"/>
            <p:cNvSpPr>
              <a:spLocks noChangeShapeType="1"/>
            </p:cNvSpPr>
            <p:nvPr/>
          </p:nvSpPr>
          <p:spPr bwMode="auto">
            <a:xfrm flipH="1">
              <a:off x="1625203" y="1707328"/>
              <a:ext cx="571500" cy="0"/>
            </a:xfrm>
            <a:prstGeom prst="line">
              <a:avLst/>
            </a:prstGeom>
            <a:noFill/>
            <a:ln w="25400" cap="flat" cmpd="sng">
              <a:solidFill>
                <a:srgbClr val="48556C"/>
              </a:solidFill>
              <a:prstDash val="solid"/>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1457" fontAlgn="base">
                <a:spcBef>
                  <a:spcPct val="0"/>
                </a:spcBef>
                <a:spcAft>
                  <a:spcPct val="0"/>
                </a:spcAft>
              </a:pPr>
              <a:endParaRPr kumimoji="1" lang="ja-JP" altLang="en-US" sz="800">
                <a:solidFill>
                  <a:srgbClr val="000000"/>
                </a:solidFill>
                <a:latin typeface="ヒラギノ角ゴ ProN W3" charset="0"/>
                <a:ea typeface="ヒラギノ角ゴ ProN W3" charset="0"/>
                <a:cs typeface="ヒラギノ角ゴ ProN W3" charset="0"/>
                <a:sym typeface="ヒラギノ角ゴ ProN W3" charset="0"/>
              </a:endParaRPr>
            </a:p>
          </p:txBody>
        </p:sp>
      </p:grpSp>
      <p:grpSp>
        <p:nvGrpSpPr>
          <p:cNvPr id="46" name="図形グループ 45"/>
          <p:cNvGrpSpPr/>
          <p:nvPr/>
        </p:nvGrpSpPr>
        <p:grpSpPr>
          <a:xfrm>
            <a:off x="2148490" y="1707328"/>
            <a:ext cx="907879" cy="584995"/>
            <a:chOff x="1457202" y="1707328"/>
            <a:chExt cx="923657" cy="584995"/>
          </a:xfrm>
        </p:grpSpPr>
        <p:sp>
          <p:nvSpPr>
            <p:cNvPr id="47" name="テキスト ボックス 46"/>
            <p:cNvSpPr txBox="1"/>
            <p:nvPr/>
          </p:nvSpPr>
          <p:spPr>
            <a:xfrm>
              <a:off x="1457202" y="1769103"/>
              <a:ext cx="923657" cy="523220"/>
            </a:xfrm>
            <a:prstGeom prst="rect">
              <a:avLst/>
            </a:prstGeom>
            <a:solidFill>
              <a:srgbClr val="FFFFFF"/>
            </a:solidFill>
            <a:ln>
              <a:solidFill>
                <a:schemeClr val="accent5"/>
              </a:solidFill>
            </a:ln>
          </p:spPr>
          <p:txBody>
            <a:bodyPr wrap="square" rtlCol="0">
              <a:spAutoFit/>
            </a:bodyPr>
            <a:lstStyle/>
            <a:p>
              <a:pPr algn="ctr" fontAlgn="base">
                <a:spcBef>
                  <a:spcPct val="0"/>
                </a:spcBef>
                <a:spcAft>
                  <a:spcPct val="0"/>
                </a:spcAft>
              </a:pPr>
              <a:r>
                <a:rPr kumimoji="1" lang="en-US" altLang="ja-JP" sz="1050" dirty="0" smtClean="0">
                  <a:solidFill>
                    <a:srgbClr val="000000"/>
                  </a:solidFill>
                  <a:latin typeface="Times New Roman" charset="0"/>
                </a:rPr>
                <a:t>Design the PEEK TPC, </a:t>
              </a:r>
              <a:r>
                <a:rPr kumimoji="1" lang="en-US" altLang="ja-JP" sz="700" dirty="0" smtClean="0">
                  <a:solidFill>
                    <a:srgbClr val="000000"/>
                  </a:solidFill>
                  <a:latin typeface="Times New Roman" charset="0"/>
                </a:rPr>
                <a:t>(Low noise Amp)</a:t>
              </a:r>
              <a:endParaRPr kumimoji="1" lang="ja-JP" altLang="en-US" sz="700" dirty="0">
                <a:solidFill>
                  <a:srgbClr val="000000"/>
                </a:solidFill>
                <a:latin typeface="Times New Roman" charset="0"/>
              </a:endParaRPr>
            </a:p>
          </p:txBody>
        </p:sp>
        <p:sp>
          <p:nvSpPr>
            <p:cNvPr id="48" name="Line 141"/>
            <p:cNvSpPr>
              <a:spLocks noChangeShapeType="1"/>
            </p:cNvSpPr>
            <p:nvPr/>
          </p:nvSpPr>
          <p:spPr bwMode="auto">
            <a:xfrm flipH="1">
              <a:off x="1625203" y="1707328"/>
              <a:ext cx="571500" cy="0"/>
            </a:xfrm>
            <a:prstGeom prst="line">
              <a:avLst/>
            </a:prstGeom>
            <a:noFill/>
            <a:ln w="25400" cap="flat" cmpd="sng">
              <a:solidFill>
                <a:srgbClr val="48556C"/>
              </a:solidFill>
              <a:prstDash val="solid"/>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1457" fontAlgn="base">
                <a:spcBef>
                  <a:spcPct val="0"/>
                </a:spcBef>
                <a:spcAft>
                  <a:spcPct val="0"/>
                </a:spcAft>
              </a:pPr>
              <a:endParaRPr kumimoji="1" lang="ja-JP" altLang="en-US" sz="800" dirty="0">
                <a:solidFill>
                  <a:srgbClr val="000000"/>
                </a:solidFill>
                <a:latin typeface="ヒラギノ角ゴ ProN W3" charset="0"/>
                <a:ea typeface="ヒラギノ角ゴ ProN W3" charset="0"/>
                <a:cs typeface="ヒラギノ角ゴ ProN W3" charset="0"/>
                <a:sym typeface="ヒラギノ角ゴ ProN W3" charset="0"/>
              </a:endParaRPr>
            </a:p>
          </p:txBody>
        </p:sp>
      </p:grpSp>
      <p:grpSp>
        <p:nvGrpSpPr>
          <p:cNvPr id="49" name="図形グループ 48"/>
          <p:cNvGrpSpPr/>
          <p:nvPr/>
        </p:nvGrpSpPr>
        <p:grpSpPr>
          <a:xfrm>
            <a:off x="677548" y="2300131"/>
            <a:ext cx="1932353" cy="477273"/>
            <a:chOff x="1457202" y="1707328"/>
            <a:chExt cx="923657" cy="477273"/>
          </a:xfrm>
        </p:grpSpPr>
        <p:sp>
          <p:nvSpPr>
            <p:cNvPr id="50" name="テキスト ボックス 49"/>
            <p:cNvSpPr txBox="1"/>
            <p:nvPr/>
          </p:nvSpPr>
          <p:spPr>
            <a:xfrm>
              <a:off x="1457202" y="1769103"/>
              <a:ext cx="923657" cy="415498"/>
            </a:xfrm>
            <a:prstGeom prst="rect">
              <a:avLst/>
            </a:prstGeom>
            <a:solidFill>
              <a:srgbClr val="FFFFFF"/>
            </a:solidFill>
            <a:ln>
              <a:solidFill>
                <a:schemeClr val="accent5"/>
              </a:solidFill>
            </a:ln>
          </p:spPr>
          <p:txBody>
            <a:bodyPr wrap="square" rtlCol="0">
              <a:spAutoFit/>
            </a:bodyPr>
            <a:lstStyle/>
            <a:p>
              <a:pPr algn="ctr" fontAlgn="base">
                <a:spcBef>
                  <a:spcPct val="0"/>
                </a:spcBef>
                <a:spcAft>
                  <a:spcPct val="0"/>
                </a:spcAft>
              </a:pPr>
              <a:r>
                <a:rPr kumimoji="1" lang="en-US" altLang="ja-JP" sz="1050" dirty="0" smtClean="0">
                  <a:solidFill>
                    <a:srgbClr val="000000"/>
                  </a:solidFill>
                  <a:latin typeface="Times New Roman" charset="0"/>
                </a:rPr>
                <a:t>Development of software</a:t>
              </a:r>
            </a:p>
            <a:p>
              <a:pPr algn="ctr" fontAlgn="base">
                <a:spcBef>
                  <a:spcPct val="0"/>
                </a:spcBef>
                <a:spcAft>
                  <a:spcPct val="0"/>
                </a:spcAft>
              </a:pPr>
              <a:r>
                <a:rPr kumimoji="1" lang="en-US" altLang="ja-JP" sz="1050" dirty="0" smtClean="0">
                  <a:solidFill>
                    <a:srgbClr val="000000"/>
                  </a:solidFill>
                  <a:latin typeface="Times New Roman" charset="0"/>
                </a:rPr>
                <a:t>(Analysis framework, Geant4)</a:t>
              </a:r>
              <a:endParaRPr kumimoji="1" lang="ja-JP" altLang="en-US" sz="1050" dirty="0">
                <a:solidFill>
                  <a:srgbClr val="000000"/>
                </a:solidFill>
                <a:latin typeface="Times New Roman" charset="0"/>
              </a:endParaRPr>
            </a:p>
          </p:txBody>
        </p:sp>
        <p:sp>
          <p:nvSpPr>
            <p:cNvPr id="51" name="Line 141"/>
            <p:cNvSpPr>
              <a:spLocks noChangeShapeType="1"/>
            </p:cNvSpPr>
            <p:nvPr/>
          </p:nvSpPr>
          <p:spPr bwMode="auto">
            <a:xfrm flipH="1">
              <a:off x="1766443" y="1707328"/>
              <a:ext cx="285130" cy="0"/>
            </a:xfrm>
            <a:prstGeom prst="line">
              <a:avLst/>
            </a:prstGeom>
            <a:noFill/>
            <a:ln w="25400" cap="flat" cmpd="sng">
              <a:solidFill>
                <a:srgbClr val="48556C"/>
              </a:solidFill>
              <a:prstDash val="solid"/>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1457" fontAlgn="base">
                <a:spcBef>
                  <a:spcPct val="0"/>
                </a:spcBef>
                <a:spcAft>
                  <a:spcPct val="0"/>
                </a:spcAft>
              </a:pPr>
              <a:endParaRPr kumimoji="1" lang="ja-JP" altLang="en-US" sz="800">
                <a:solidFill>
                  <a:srgbClr val="000000"/>
                </a:solidFill>
                <a:latin typeface="ヒラギノ角ゴ ProN W3" charset="0"/>
                <a:ea typeface="ヒラギノ角ゴ ProN W3" charset="0"/>
                <a:cs typeface="ヒラギノ角ゴ ProN W3" charset="0"/>
                <a:sym typeface="ヒラギノ角ゴ ProN W3" charset="0"/>
              </a:endParaRPr>
            </a:p>
          </p:txBody>
        </p:sp>
      </p:grpSp>
      <p:sp>
        <p:nvSpPr>
          <p:cNvPr id="56" name="テキスト ボックス 55"/>
          <p:cNvSpPr txBox="1"/>
          <p:nvPr/>
        </p:nvSpPr>
        <p:spPr>
          <a:xfrm>
            <a:off x="1838926" y="2883975"/>
            <a:ext cx="907879" cy="415498"/>
          </a:xfrm>
          <a:prstGeom prst="rect">
            <a:avLst/>
          </a:prstGeom>
          <a:solidFill>
            <a:srgbClr val="FFFFFF"/>
          </a:solidFill>
          <a:ln>
            <a:solidFill>
              <a:schemeClr val="accent5"/>
            </a:solidFill>
          </a:ln>
        </p:spPr>
        <p:txBody>
          <a:bodyPr wrap="square" rtlCol="0">
            <a:spAutoFit/>
          </a:bodyPr>
          <a:lstStyle/>
          <a:p>
            <a:pPr algn="ctr" fontAlgn="base">
              <a:spcBef>
                <a:spcPct val="0"/>
              </a:spcBef>
              <a:spcAft>
                <a:spcPct val="0"/>
              </a:spcAft>
            </a:pPr>
            <a:r>
              <a:rPr kumimoji="1" lang="en-US" altLang="ja-JP" sz="1050" dirty="0" smtClean="0">
                <a:solidFill>
                  <a:srgbClr val="000000"/>
                </a:solidFill>
                <a:latin typeface="Times New Roman" charset="0"/>
              </a:rPr>
              <a:t>Material test </a:t>
            </a:r>
          </a:p>
          <a:p>
            <a:pPr algn="ctr" fontAlgn="base">
              <a:spcBef>
                <a:spcPct val="0"/>
              </a:spcBef>
              <a:spcAft>
                <a:spcPct val="0"/>
              </a:spcAft>
            </a:pPr>
            <a:r>
              <a:rPr kumimoji="1" lang="en-US" altLang="ja-JP" sz="1050" dirty="0" smtClean="0">
                <a:solidFill>
                  <a:srgbClr val="000000"/>
                </a:solidFill>
                <a:latin typeface="Times New Roman" charset="0"/>
              </a:rPr>
              <a:t>(PEEK)</a:t>
            </a:r>
            <a:endParaRPr kumimoji="1" lang="ja-JP" altLang="en-US" sz="1050" dirty="0">
              <a:solidFill>
                <a:srgbClr val="000000"/>
              </a:solidFill>
              <a:latin typeface="Times New Roman" charset="0"/>
            </a:endParaRPr>
          </a:p>
        </p:txBody>
      </p:sp>
      <p:grpSp>
        <p:nvGrpSpPr>
          <p:cNvPr id="60" name="図形グループ 59"/>
          <p:cNvGrpSpPr/>
          <p:nvPr/>
        </p:nvGrpSpPr>
        <p:grpSpPr>
          <a:xfrm>
            <a:off x="2350991" y="3729894"/>
            <a:ext cx="947618" cy="477273"/>
            <a:chOff x="1457202" y="1707328"/>
            <a:chExt cx="739501" cy="477273"/>
          </a:xfrm>
        </p:grpSpPr>
        <p:sp>
          <p:nvSpPr>
            <p:cNvPr id="61" name="テキスト ボックス 60"/>
            <p:cNvSpPr txBox="1"/>
            <p:nvPr/>
          </p:nvSpPr>
          <p:spPr>
            <a:xfrm>
              <a:off x="1457202" y="1769103"/>
              <a:ext cx="739501" cy="415498"/>
            </a:xfrm>
            <a:prstGeom prst="rect">
              <a:avLst/>
            </a:prstGeom>
            <a:solidFill>
              <a:srgbClr val="FFFFFF"/>
            </a:solidFill>
            <a:ln>
              <a:solidFill>
                <a:schemeClr val="accent5"/>
              </a:solidFill>
            </a:ln>
          </p:spPr>
          <p:txBody>
            <a:bodyPr wrap="square" rtlCol="0">
              <a:spAutoFit/>
            </a:bodyPr>
            <a:lstStyle/>
            <a:p>
              <a:pPr algn="ctr" fontAlgn="base">
                <a:spcBef>
                  <a:spcPct val="0"/>
                </a:spcBef>
                <a:spcAft>
                  <a:spcPct val="0"/>
                </a:spcAft>
              </a:pPr>
              <a:r>
                <a:rPr kumimoji="1" lang="en-US" altLang="ja-JP" sz="1050" dirty="0" smtClean="0">
                  <a:solidFill>
                    <a:srgbClr val="FF8000"/>
                  </a:solidFill>
                  <a:latin typeface="Times New Roman" charset="0"/>
                </a:rPr>
                <a:t>SFC shielding upgrade</a:t>
              </a:r>
              <a:endParaRPr kumimoji="1" lang="ja-JP" altLang="en-US" sz="1050" dirty="0">
                <a:solidFill>
                  <a:srgbClr val="FF8000"/>
                </a:solidFill>
                <a:latin typeface="Times New Roman" charset="0"/>
              </a:endParaRPr>
            </a:p>
          </p:txBody>
        </p:sp>
        <p:sp>
          <p:nvSpPr>
            <p:cNvPr id="62" name="Line 141"/>
            <p:cNvSpPr>
              <a:spLocks noChangeShapeType="1"/>
            </p:cNvSpPr>
            <p:nvPr/>
          </p:nvSpPr>
          <p:spPr bwMode="auto">
            <a:xfrm flipH="1">
              <a:off x="1625203" y="1707328"/>
              <a:ext cx="385161" cy="0"/>
            </a:xfrm>
            <a:prstGeom prst="line">
              <a:avLst/>
            </a:prstGeom>
            <a:noFill/>
            <a:ln w="25400" cap="flat" cmpd="sng">
              <a:solidFill>
                <a:srgbClr val="48556C"/>
              </a:solidFill>
              <a:prstDash val="solid"/>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1457" fontAlgn="base">
                <a:spcBef>
                  <a:spcPct val="0"/>
                </a:spcBef>
                <a:spcAft>
                  <a:spcPct val="0"/>
                </a:spcAft>
              </a:pPr>
              <a:endParaRPr kumimoji="1" lang="ja-JP" altLang="en-US" sz="800" dirty="0">
                <a:solidFill>
                  <a:srgbClr val="FF8000"/>
                </a:solidFill>
                <a:latin typeface="ヒラギノ角ゴ ProN W3" charset="0"/>
                <a:ea typeface="ヒラギノ角ゴ ProN W3" charset="0"/>
                <a:cs typeface="ヒラギノ角ゴ ProN W3" charset="0"/>
                <a:sym typeface="ヒラギノ角ゴ ProN W3" charset="0"/>
              </a:endParaRPr>
            </a:p>
          </p:txBody>
        </p:sp>
      </p:grpSp>
      <p:grpSp>
        <p:nvGrpSpPr>
          <p:cNvPr id="63" name="図形グループ 62"/>
          <p:cNvGrpSpPr/>
          <p:nvPr/>
        </p:nvGrpSpPr>
        <p:grpSpPr>
          <a:xfrm>
            <a:off x="2071014" y="3351204"/>
            <a:ext cx="907879" cy="315691"/>
            <a:chOff x="1457202" y="1707328"/>
            <a:chExt cx="923657" cy="315691"/>
          </a:xfrm>
        </p:grpSpPr>
        <p:sp>
          <p:nvSpPr>
            <p:cNvPr id="64" name="テキスト ボックス 63"/>
            <p:cNvSpPr txBox="1"/>
            <p:nvPr/>
          </p:nvSpPr>
          <p:spPr>
            <a:xfrm>
              <a:off x="1457202" y="1769103"/>
              <a:ext cx="923657" cy="253916"/>
            </a:xfrm>
            <a:prstGeom prst="rect">
              <a:avLst/>
            </a:prstGeom>
            <a:solidFill>
              <a:srgbClr val="FFFFFF"/>
            </a:solidFill>
            <a:ln>
              <a:solidFill>
                <a:schemeClr val="accent5"/>
              </a:solidFill>
            </a:ln>
          </p:spPr>
          <p:txBody>
            <a:bodyPr wrap="square" rtlCol="0">
              <a:spAutoFit/>
            </a:bodyPr>
            <a:lstStyle/>
            <a:p>
              <a:pPr algn="ctr" fontAlgn="base">
                <a:spcBef>
                  <a:spcPct val="0"/>
                </a:spcBef>
                <a:spcAft>
                  <a:spcPct val="0"/>
                </a:spcAft>
              </a:pPr>
              <a:r>
                <a:rPr kumimoji="1" lang="en-US" altLang="ja-JP" sz="1050" dirty="0">
                  <a:solidFill>
                    <a:srgbClr val="FF8000"/>
                  </a:solidFill>
                  <a:latin typeface="Times New Roman" charset="0"/>
                </a:rPr>
                <a:t>BG survey</a:t>
              </a:r>
              <a:endParaRPr kumimoji="1" lang="ja-JP" altLang="en-US" sz="1050" dirty="0">
                <a:solidFill>
                  <a:srgbClr val="FF8000"/>
                </a:solidFill>
                <a:latin typeface="Times New Roman" charset="0"/>
              </a:endParaRPr>
            </a:p>
          </p:txBody>
        </p:sp>
        <p:sp>
          <p:nvSpPr>
            <p:cNvPr id="65" name="Line 141"/>
            <p:cNvSpPr>
              <a:spLocks noChangeShapeType="1"/>
            </p:cNvSpPr>
            <p:nvPr/>
          </p:nvSpPr>
          <p:spPr bwMode="auto">
            <a:xfrm flipH="1">
              <a:off x="1625203" y="1707328"/>
              <a:ext cx="571500" cy="0"/>
            </a:xfrm>
            <a:prstGeom prst="line">
              <a:avLst/>
            </a:prstGeom>
            <a:noFill/>
            <a:ln w="25400" cap="flat" cmpd="sng">
              <a:solidFill>
                <a:srgbClr val="48556C"/>
              </a:solidFill>
              <a:prstDash val="solid"/>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1457" fontAlgn="base">
                <a:spcBef>
                  <a:spcPct val="0"/>
                </a:spcBef>
                <a:spcAft>
                  <a:spcPct val="0"/>
                </a:spcAft>
              </a:pPr>
              <a:endParaRPr kumimoji="1" lang="ja-JP" altLang="en-US" sz="800" dirty="0">
                <a:solidFill>
                  <a:srgbClr val="FF8000"/>
                </a:solidFill>
                <a:latin typeface="ヒラギノ角ゴ ProN W3" charset="0"/>
                <a:ea typeface="ヒラギノ角ゴ ProN W3" charset="0"/>
                <a:cs typeface="ヒラギノ角ゴ ProN W3" charset="0"/>
                <a:sym typeface="ヒラギノ角ゴ ProN W3" charset="0"/>
              </a:endParaRPr>
            </a:p>
          </p:txBody>
        </p:sp>
      </p:grpSp>
      <p:grpSp>
        <p:nvGrpSpPr>
          <p:cNvPr id="66" name="図形グループ 65"/>
          <p:cNvGrpSpPr/>
          <p:nvPr/>
        </p:nvGrpSpPr>
        <p:grpSpPr>
          <a:xfrm>
            <a:off x="2464972" y="2478789"/>
            <a:ext cx="1071563" cy="460182"/>
            <a:chOff x="1346755" y="1799692"/>
            <a:chExt cx="934485" cy="460182"/>
          </a:xfrm>
        </p:grpSpPr>
        <p:sp>
          <p:nvSpPr>
            <p:cNvPr id="67" name="テキスト ボックス 66"/>
            <p:cNvSpPr txBox="1"/>
            <p:nvPr/>
          </p:nvSpPr>
          <p:spPr>
            <a:xfrm>
              <a:off x="1346755" y="1844376"/>
              <a:ext cx="934485" cy="415498"/>
            </a:xfrm>
            <a:prstGeom prst="rect">
              <a:avLst/>
            </a:prstGeom>
            <a:solidFill>
              <a:srgbClr val="FFFFFF"/>
            </a:solidFill>
            <a:ln>
              <a:solidFill>
                <a:schemeClr val="accent5"/>
              </a:solidFill>
            </a:ln>
          </p:spPr>
          <p:txBody>
            <a:bodyPr wrap="square" rtlCol="0">
              <a:spAutoFit/>
            </a:bodyPr>
            <a:lstStyle/>
            <a:p>
              <a:pPr algn="ctr" fontAlgn="base">
                <a:spcBef>
                  <a:spcPct val="0"/>
                </a:spcBef>
                <a:spcAft>
                  <a:spcPct val="0"/>
                </a:spcAft>
              </a:pPr>
              <a:r>
                <a:rPr kumimoji="1" lang="en-US" altLang="ja-JP" sz="1050" dirty="0" smtClean="0">
                  <a:solidFill>
                    <a:srgbClr val="000000"/>
                  </a:solidFill>
                  <a:latin typeface="Times New Roman" charset="0"/>
                </a:rPr>
                <a:t>Development of</a:t>
              </a:r>
            </a:p>
            <a:p>
              <a:pPr algn="ctr" fontAlgn="base">
                <a:spcBef>
                  <a:spcPct val="0"/>
                </a:spcBef>
                <a:spcAft>
                  <a:spcPct val="0"/>
                </a:spcAft>
              </a:pPr>
              <a:r>
                <a:rPr kumimoji="1" lang="en-US" altLang="ja-JP" sz="1050" dirty="0" smtClean="0">
                  <a:solidFill>
                    <a:srgbClr val="000000"/>
                  </a:solidFill>
                  <a:latin typeface="Times New Roman" charset="0"/>
                </a:rPr>
                <a:t>DAQ system</a:t>
              </a:r>
              <a:endParaRPr kumimoji="1" lang="ja-JP" altLang="en-US" sz="1050" dirty="0">
                <a:solidFill>
                  <a:srgbClr val="000000"/>
                </a:solidFill>
                <a:latin typeface="Times New Roman" charset="0"/>
              </a:endParaRPr>
            </a:p>
          </p:txBody>
        </p:sp>
        <p:sp>
          <p:nvSpPr>
            <p:cNvPr id="68" name="Line 141"/>
            <p:cNvSpPr>
              <a:spLocks noChangeShapeType="1"/>
            </p:cNvSpPr>
            <p:nvPr/>
          </p:nvSpPr>
          <p:spPr bwMode="auto">
            <a:xfrm flipH="1">
              <a:off x="1716089" y="1799692"/>
              <a:ext cx="202498" cy="0"/>
            </a:xfrm>
            <a:prstGeom prst="line">
              <a:avLst/>
            </a:prstGeom>
            <a:noFill/>
            <a:ln w="25400" cap="flat" cmpd="sng">
              <a:solidFill>
                <a:srgbClr val="48556C"/>
              </a:solidFill>
              <a:prstDash val="solid"/>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1457" fontAlgn="base">
                <a:spcBef>
                  <a:spcPct val="0"/>
                </a:spcBef>
                <a:spcAft>
                  <a:spcPct val="0"/>
                </a:spcAft>
              </a:pPr>
              <a:endParaRPr kumimoji="1" lang="ja-JP" altLang="en-US" sz="800" dirty="0">
                <a:solidFill>
                  <a:srgbClr val="000000"/>
                </a:solidFill>
                <a:latin typeface="ヒラギノ角ゴ ProN W3" charset="0"/>
                <a:ea typeface="ヒラギノ角ゴ ProN W3" charset="0"/>
                <a:cs typeface="ヒラギノ角ゴ ProN W3" charset="0"/>
                <a:sym typeface="ヒラギノ角ゴ ProN W3" charset="0"/>
              </a:endParaRPr>
            </a:p>
          </p:txBody>
        </p:sp>
      </p:grpSp>
      <p:grpSp>
        <p:nvGrpSpPr>
          <p:cNvPr id="73" name="図形グループ 72"/>
          <p:cNvGrpSpPr/>
          <p:nvPr/>
        </p:nvGrpSpPr>
        <p:grpSpPr>
          <a:xfrm>
            <a:off x="3166383" y="1715025"/>
            <a:ext cx="957860" cy="470915"/>
            <a:chOff x="1457202" y="1707328"/>
            <a:chExt cx="923657" cy="638856"/>
          </a:xfrm>
        </p:grpSpPr>
        <p:sp>
          <p:nvSpPr>
            <p:cNvPr id="74" name="テキスト ボックス 73"/>
            <p:cNvSpPr txBox="1"/>
            <p:nvPr/>
          </p:nvSpPr>
          <p:spPr>
            <a:xfrm>
              <a:off x="1457202" y="1769103"/>
              <a:ext cx="923657" cy="577081"/>
            </a:xfrm>
            <a:prstGeom prst="rect">
              <a:avLst/>
            </a:prstGeom>
            <a:solidFill>
              <a:srgbClr val="FFFFFF"/>
            </a:solidFill>
            <a:ln>
              <a:solidFill>
                <a:schemeClr val="accent5"/>
              </a:solidFill>
            </a:ln>
          </p:spPr>
          <p:txBody>
            <a:bodyPr wrap="square" rtlCol="0">
              <a:spAutoFit/>
            </a:bodyPr>
            <a:lstStyle/>
            <a:p>
              <a:pPr algn="ctr" fontAlgn="base">
                <a:spcBef>
                  <a:spcPct val="0"/>
                </a:spcBef>
                <a:spcAft>
                  <a:spcPct val="0"/>
                </a:spcAft>
              </a:pPr>
              <a:r>
                <a:rPr kumimoji="1" lang="en-US" altLang="ja-JP" sz="1050" dirty="0" smtClean="0">
                  <a:solidFill>
                    <a:srgbClr val="000000"/>
                  </a:solidFill>
                  <a:latin typeface="Times New Roman" charset="0"/>
                </a:rPr>
                <a:t>TPC Basic properties test </a:t>
              </a:r>
              <a:endParaRPr kumimoji="1" lang="ja-JP" altLang="en-US" sz="700" dirty="0">
                <a:solidFill>
                  <a:srgbClr val="000000"/>
                </a:solidFill>
                <a:latin typeface="Times New Roman" charset="0"/>
              </a:endParaRPr>
            </a:p>
          </p:txBody>
        </p:sp>
        <p:sp>
          <p:nvSpPr>
            <p:cNvPr id="75" name="Line 141"/>
            <p:cNvSpPr>
              <a:spLocks noChangeShapeType="1"/>
            </p:cNvSpPr>
            <p:nvPr/>
          </p:nvSpPr>
          <p:spPr bwMode="auto">
            <a:xfrm flipH="1">
              <a:off x="1625203" y="1707328"/>
              <a:ext cx="571500" cy="0"/>
            </a:xfrm>
            <a:prstGeom prst="line">
              <a:avLst/>
            </a:prstGeom>
            <a:noFill/>
            <a:ln w="25400" cap="flat" cmpd="sng">
              <a:solidFill>
                <a:srgbClr val="48556C"/>
              </a:solidFill>
              <a:prstDash val="solid"/>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1457" fontAlgn="base">
                <a:spcBef>
                  <a:spcPct val="0"/>
                </a:spcBef>
                <a:spcAft>
                  <a:spcPct val="0"/>
                </a:spcAft>
              </a:pPr>
              <a:endParaRPr kumimoji="1" lang="ja-JP" altLang="en-US" sz="800" dirty="0">
                <a:solidFill>
                  <a:srgbClr val="000000"/>
                </a:solidFill>
                <a:latin typeface="ヒラギノ角ゴ ProN W3" charset="0"/>
                <a:ea typeface="ヒラギノ角ゴ ProN W3" charset="0"/>
                <a:cs typeface="ヒラギノ角ゴ ProN W3" charset="0"/>
                <a:sym typeface="ヒラギノ角ゴ ProN W3" charset="0"/>
              </a:endParaRPr>
            </a:p>
          </p:txBody>
        </p:sp>
      </p:grpSp>
      <p:grpSp>
        <p:nvGrpSpPr>
          <p:cNvPr id="78" name="図形グループ 77"/>
          <p:cNvGrpSpPr/>
          <p:nvPr/>
        </p:nvGrpSpPr>
        <p:grpSpPr>
          <a:xfrm>
            <a:off x="3555158" y="3069382"/>
            <a:ext cx="1178513" cy="460182"/>
            <a:chOff x="1253487" y="1799692"/>
            <a:chExt cx="1027753" cy="460182"/>
          </a:xfrm>
        </p:grpSpPr>
        <p:sp>
          <p:nvSpPr>
            <p:cNvPr id="79" name="テキスト ボックス 78"/>
            <p:cNvSpPr txBox="1"/>
            <p:nvPr/>
          </p:nvSpPr>
          <p:spPr>
            <a:xfrm>
              <a:off x="1253487" y="1844376"/>
              <a:ext cx="1027753" cy="415498"/>
            </a:xfrm>
            <a:prstGeom prst="rect">
              <a:avLst/>
            </a:prstGeom>
            <a:solidFill>
              <a:srgbClr val="FFFFFF"/>
            </a:solidFill>
            <a:ln>
              <a:solidFill>
                <a:schemeClr val="accent5"/>
              </a:solidFill>
            </a:ln>
          </p:spPr>
          <p:txBody>
            <a:bodyPr wrap="square" rtlCol="0">
              <a:spAutoFit/>
            </a:bodyPr>
            <a:lstStyle/>
            <a:p>
              <a:pPr algn="ctr" fontAlgn="base">
                <a:spcBef>
                  <a:spcPct val="0"/>
                </a:spcBef>
                <a:spcAft>
                  <a:spcPct val="0"/>
                </a:spcAft>
              </a:pPr>
              <a:r>
                <a:rPr kumimoji="1" lang="en-US" altLang="ja-JP" sz="1050" dirty="0">
                  <a:solidFill>
                    <a:srgbClr val="FF8000"/>
                  </a:solidFill>
                  <a:latin typeface="Times New Roman" charset="0"/>
                </a:rPr>
                <a:t>D</a:t>
              </a:r>
              <a:r>
                <a:rPr kumimoji="1" lang="en-US" altLang="ja-JP" sz="1050" dirty="0" smtClean="0">
                  <a:solidFill>
                    <a:srgbClr val="FF8000"/>
                  </a:solidFill>
                  <a:latin typeface="Times New Roman" charset="0"/>
                </a:rPr>
                <a:t>ata taking2012</a:t>
              </a:r>
              <a:endParaRPr kumimoji="1" lang="ja-JP" altLang="en-US" sz="1050" dirty="0">
                <a:solidFill>
                  <a:srgbClr val="FF8000"/>
                </a:solidFill>
                <a:latin typeface="Times New Roman" charset="0"/>
              </a:endParaRPr>
            </a:p>
            <a:p>
              <a:pPr algn="ctr" fontAlgn="base">
                <a:spcBef>
                  <a:spcPct val="0"/>
                </a:spcBef>
                <a:spcAft>
                  <a:spcPct val="0"/>
                </a:spcAft>
              </a:pPr>
              <a:r>
                <a:rPr kumimoji="1" lang="en-US" altLang="ja-JP" sz="1050" dirty="0" smtClean="0">
                  <a:solidFill>
                    <a:srgbClr val="FF8000"/>
                  </a:solidFill>
                  <a:latin typeface="Times New Roman" charset="0"/>
                </a:rPr>
                <a:t>(commissioning)</a:t>
              </a:r>
              <a:endParaRPr kumimoji="1" lang="ja-JP" altLang="en-US" sz="1050" dirty="0">
                <a:solidFill>
                  <a:srgbClr val="FF8000"/>
                </a:solidFill>
                <a:latin typeface="Times New Roman" charset="0"/>
              </a:endParaRPr>
            </a:p>
          </p:txBody>
        </p:sp>
        <p:sp>
          <p:nvSpPr>
            <p:cNvPr id="80" name="Line 141"/>
            <p:cNvSpPr>
              <a:spLocks noChangeShapeType="1"/>
            </p:cNvSpPr>
            <p:nvPr/>
          </p:nvSpPr>
          <p:spPr bwMode="auto">
            <a:xfrm flipH="1">
              <a:off x="1716089" y="1799692"/>
              <a:ext cx="202498" cy="0"/>
            </a:xfrm>
            <a:prstGeom prst="line">
              <a:avLst/>
            </a:prstGeom>
            <a:noFill/>
            <a:ln w="25400" cap="flat" cmpd="sng">
              <a:solidFill>
                <a:srgbClr val="48556C"/>
              </a:solidFill>
              <a:prstDash val="solid"/>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1457" fontAlgn="base">
                <a:spcBef>
                  <a:spcPct val="0"/>
                </a:spcBef>
                <a:spcAft>
                  <a:spcPct val="0"/>
                </a:spcAft>
              </a:pPr>
              <a:endParaRPr kumimoji="1" lang="ja-JP" altLang="en-US" sz="800" dirty="0">
                <a:solidFill>
                  <a:srgbClr val="000000"/>
                </a:solidFill>
                <a:latin typeface="ヒラギノ角ゴ ProN W3" charset="0"/>
                <a:ea typeface="ヒラギノ角ゴ ProN W3" charset="0"/>
                <a:cs typeface="ヒラギノ角ゴ ProN W3" charset="0"/>
                <a:sym typeface="ヒラギノ角ゴ ProN W3" charset="0"/>
              </a:endParaRPr>
            </a:p>
          </p:txBody>
        </p:sp>
      </p:grpSp>
      <p:grpSp>
        <p:nvGrpSpPr>
          <p:cNvPr id="86" name="図形グループ 85"/>
          <p:cNvGrpSpPr/>
          <p:nvPr/>
        </p:nvGrpSpPr>
        <p:grpSpPr>
          <a:xfrm>
            <a:off x="4368229" y="1687272"/>
            <a:ext cx="1229116" cy="609399"/>
            <a:chOff x="1346755" y="1799692"/>
            <a:chExt cx="934485" cy="842572"/>
          </a:xfrm>
        </p:grpSpPr>
        <p:sp>
          <p:nvSpPr>
            <p:cNvPr id="87" name="テキスト ボックス 86"/>
            <p:cNvSpPr txBox="1"/>
            <p:nvPr/>
          </p:nvSpPr>
          <p:spPr>
            <a:xfrm>
              <a:off x="1346755" y="1844376"/>
              <a:ext cx="934485" cy="797888"/>
            </a:xfrm>
            <a:prstGeom prst="rect">
              <a:avLst/>
            </a:prstGeom>
            <a:solidFill>
              <a:srgbClr val="FFFFFF"/>
            </a:solidFill>
            <a:ln>
              <a:solidFill>
                <a:schemeClr val="accent5"/>
              </a:solidFill>
            </a:ln>
          </p:spPr>
          <p:txBody>
            <a:bodyPr wrap="square" rtlCol="0">
              <a:spAutoFit/>
            </a:bodyPr>
            <a:lstStyle/>
            <a:p>
              <a:pPr algn="ctr" fontAlgn="base">
                <a:spcBef>
                  <a:spcPct val="0"/>
                </a:spcBef>
                <a:spcAft>
                  <a:spcPct val="0"/>
                </a:spcAft>
              </a:pPr>
              <a:r>
                <a:rPr kumimoji="1" lang="en-US" altLang="ja-JP" sz="1050" dirty="0">
                  <a:solidFill>
                    <a:srgbClr val="000000"/>
                  </a:solidFill>
                  <a:latin typeface="Times New Roman" charset="0"/>
                </a:rPr>
                <a:t>U</a:t>
              </a:r>
              <a:r>
                <a:rPr kumimoji="1" lang="en-US" altLang="ja-JP" sz="1050" dirty="0" smtClean="0">
                  <a:solidFill>
                    <a:srgbClr val="000000"/>
                  </a:solidFill>
                  <a:latin typeface="Times New Roman" charset="0"/>
                </a:rPr>
                <a:t>pgrade of analysis framework</a:t>
              </a:r>
            </a:p>
            <a:p>
              <a:pPr algn="ctr" fontAlgn="base">
                <a:spcBef>
                  <a:spcPct val="0"/>
                </a:spcBef>
                <a:spcAft>
                  <a:spcPct val="0"/>
                </a:spcAft>
              </a:pPr>
              <a:r>
                <a:rPr kumimoji="1" lang="en-US" altLang="ja-JP" sz="1050" dirty="0" smtClean="0">
                  <a:solidFill>
                    <a:srgbClr val="000000"/>
                  </a:solidFill>
                  <a:latin typeface="Times New Roman" charset="0"/>
                </a:rPr>
                <a:t>for physics run</a:t>
              </a:r>
              <a:endParaRPr kumimoji="1" lang="ja-JP" altLang="en-US" sz="1050" dirty="0">
                <a:solidFill>
                  <a:srgbClr val="000000"/>
                </a:solidFill>
                <a:latin typeface="Times New Roman" charset="0"/>
              </a:endParaRPr>
            </a:p>
          </p:txBody>
        </p:sp>
        <p:sp>
          <p:nvSpPr>
            <p:cNvPr id="88" name="Line 141"/>
            <p:cNvSpPr>
              <a:spLocks noChangeShapeType="1"/>
            </p:cNvSpPr>
            <p:nvPr/>
          </p:nvSpPr>
          <p:spPr bwMode="auto">
            <a:xfrm flipH="1">
              <a:off x="1716089" y="1799692"/>
              <a:ext cx="202498" cy="0"/>
            </a:xfrm>
            <a:prstGeom prst="line">
              <a:avLst/>
            </a:prstGeom>
            <a:noFill/>
            <a:ln w="25400" cap="flat" cmpd="sng">
              <a:solidFill>
                <a:srgbClr val="48556C"/>
              </a:solidFill>
              <a:prstDash val="solid"/>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1457" fontAlgn="base">
                <a:spcBef>
                  <a:spcPct val="0"/>
                </a:spcBef>
                <a:spcAft>
                  <a:spcPct val="0"/>
                </a:spcAft>
              </a:pPr>
              <a:endParaRPr kumimoji="1" lang="ja-JP" altLang="en-US" sz="800" dirty="0">
                <a:solidFill>
                  <a:srgbClr val="000000"/>
                </a:solidFill>
                <a:latin typeface="ヒラギノ角ゴ ProN W3" charset="0"/>
                <a:ea typeface="ヒラギノ角ゴ ProN W3" charset="0"/>
                <a:cs typeface="ヒラギノ角ゴ ProN W3" charset="0"/>
                <a:sym typeface="ヒラギノ角ゴ ProN W3" charset="0"/>
              </a:endParaRPr>
            </a:p>
          </p:txBody>
        </p:sp>
      </p:grpSp>
      <p:grpSp>
        <p:nvGrpSpPr>
          <p:cNvPr id="119" name="図形グループ 118"/>
          <p:cNvGrpSpPr/>
          <p:nvPr/>
        </p:nvGrpSpPr>
        <p:grpSpPr>
          <a:xfrm>
            <a:off x="4743103" y="2361906"/>
            <a:ext cx="1231354" cy="621337"/>
            <a:chOff x="4966396" y="2830096"/>
            <a:chExt cx="1252754" cy="621337"/>
          </a:xfrm>
        </p:grpSpPr>
        <p:grpSp>
          <p:nvGrpSpPr>
            <p:cNvPr id="92" name="図形グループ 91"/>
            <p:cNvGrpSpPr/>
            <p:nvPr/>
          </p:nvGrpSpPr>
          <p:grpSpPr>
            <a:xfrm>
              <a:off x="4966396" y="2830096"/>
              <a:ext cx="1252754" cy="621337"/>
              <a:chOff x="1647407" y="1799013"/>
              <a:chExt cx="1073835" cy="621337"/>
            </a:xfrm>
          </p:grpSpPr>
          <p:sp>
            <p:nvSpPr>
              <p:cNvPr id="93" name="テキスト ボックス 92"/>
              <p:cNvSpPr txBox="1"/>
              <p:nvPr/>
            </p:nvSpPr>
            <p:spPr>
              <a:xfrm>
                <a:off x="1654006" y="1843269"/>
                <a:ext cx="1067236" cy="577081"/>
              </a:xfrm>
              <a:prstGeom prst="rect">
                <a:avLst/>
              </a:prstGeom>
              <a:solidFill>
                <a:srgbClr val="FFFFFF"/>
              </a:solidFill>
              <a:ln>
                <a:solidFill>
                  <a:schemeClr val="accent5"/>
                </a:solidFill>
              </a:ln>
            </p:spPr>
            <p:txBody>
              <a:bodyPr wrap="square" rtlCol="0">
                <a:spAutoFit/>
              </a:bodyPr>
              <a:lstStyle/>
              <a:p>
                <a:pPr algn="ctr" fontAlgn="base">
                  <a:spcBef>
                    <a:spcPct val="0"/>
                  </a:spcBef>
                  <a:spcAft>
                    <a:spcPct val="0"/>
                  </a:spcAft>
                </a:pPr>
                <a:r>
                  <a:rPr kumimoji="1" lang="en-US" altLang="ja-JP" sz="1050" dirty="0" smtClean="0">
                    <a:solidFill>
                      <a:srgbClr val="000000"/>
                    </a:solidFill>
                    <a:latin typeface="Times New Roman" charset="0"/>
                  </a:rPr>
                  <a:t>Design and development of DAQ system</a:t>
                </a:r>
                <a:endParaRPr kumimoji="1" lang="ja-JP" altLang="en-US" sz="1050" dirty="0">
                  <a:solidFill>
                    <a:srgbClr val="000000"/>
                  </a:solidFill>
                  <a:latin typeface="Times New Roman" charset="0"/>
                </a:endParaRPr>
              </a:p>
            </p:txBody>
          </p:sp>
          <p:sp>
            <p:nvSpPr>
              <p:cNvPr id="94" name="Line 141"/>
              <p:cNvSpPr>
                <a:spLocks noChangeShapeType="1"/>
              </p:cNvSpPr>
              <p:nvPr/>
            </p:nvSpPr>
            <p:spPr bwMode="auto">
              <a:xfrm flipH="1">
                <a:off x="1647407" y="1799013"/>
                <a:ext cx="365152" cy="679"/>
              </a:xfrm>
              <a:prstGeom prst="line">
                <a:avLst/>
              </a:prstGeom>
              <a:noFill/>
              <a:ln w="25400" cap="flat" cmpd="sng">
                <a:solidFill>
                  <a:srgbClr val="48556C"/>
                </a:solidFill>
                <a:prstDash val="solid"/>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1457" fontAlgn="base">
                  <a:spcBef>
                    <a:spcPct val="0"/>
                  </a:spcBef>
                  <a:spcAft>
                    <a:spcPct val="0"/>
                  </a:spcAft>
                </a:pPr>
                <a:endParaRPr kumimoji="1" lang="ja-JP" altLang="en-US" sz="800" dirty="0">
                  <a:solidFill>
                    <a:srgbClr val="000000"/>
                  </a:solidFill>
                  <a:latin typeface="ヒラギノ角ゴ ProN W3" charset="0"/>
                  <a:ea typeface="ヒラギノ角ゴ ProN W3" charset="0"/>
                  <a:cs typeface="ヒラギノ角ゴ ProN W3" charset="0"/>
                  <a:sym typeface="ヒラギノ角ゴ ProN W3" charset="0"/>
                </a:endParaRPr>
              </a:p>
            </p:txBody>
          </p:sp>
        </p:grpSp>
        <p:sp>
          <p:nvSpPr>
            <p:cNvPr id="95" name="Line 141"/>
            <p:cNvSpPr>
              <a:spLocks noChangeShapeType="1"/>
            </p:cNvSpPr>
            <p:nvPr/>
          </p:nvSpPr>
          <p:spPr bwMode="auto">
            <a:xfrm flipH="1">
              <a:off x="6019029" y="2831570"/>
              <a:ext cx="200120" cy="679"/>
            </a:xfrm>
            <a:prstGeom prst="line">
              <a:avLst/>
            </a:prstGeom>
            <a:noFill/>
            <a:ln w="25400" cap="flat" cmpd="sng">
              <a:solidFill>
                <a:srgbClr val="48556C"/>
              </a:solidFill>
              <a:prstDash val="solid"/>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1457" fontAlgn="base">
                <a:spcBef>
                  <a:spcPct val="0"/>
                </a:spcBef>
                <a:spcAft>
                  <a:spcPct val="0"/>
                </a:spcAft>
              </a:pPr>
              <a:endParaRPr kumimoji="1" lang="ja-JP" altLang="en-US" sz="800" dirty="0">
                <a:solidFill>
                  <a:srgbClr val="000000"/>
                </a:solidFill>
                <a:latin typeface="ヒラギノ角ゴ ProN W3" charset="0"/>
                <a:ea typeface="ヒラギノ角ゴ ProN W3" charset="0"/>
                <a:cs typeface="ヒラギノ角ゴ ProN W3" charset="0"/>
                <a:sym typeface="ヒラギノ角ゴ ProN W3" charset="0"/>
              </a:endParaRPr>
            </a:p>
          </p:txBody>
        </p:sp>
      </p:grpSp>
      <p:grpSp>
        <p:nvGrpSpPr>
          <p:cNvPr id="98" name="図形グループ 97"/>
          <p:cNvGrpSpPr/>
          <p:nvPr/>
        </p:nvGrpSpPr>
        <p:grpSpPr>
          <a:xfrm>
            <a:off x="4864207" y="3075387"/>
            <a:ext cx="1030824" cy="615760"/>
            <a:chOff x="1346755" y="1805697"/>
            <a:chExt cx="934485" cy="615760"/>
          </a:xfrm>
        </p:grpSpPr>
        <p:sp>
          <p:nvSpPr>
            <p:cNvPr id="99" name="テキスト ボックス 98"/>
            <p:cNvSpPr txBox="1"/>
            <p:nvPr/>
          </p:nvSpPr>
          <p:spPr>
            <a:xfrm>
              <a:off x="1346755" y="1844376"/>
              <a:ext cx="934485" cy="577081"/>
            </a:xfrm>
            <a:prstGeom prst="rect">
              <a:avLst/>
            </a:prstGeom>
            <a:solidFill>
              <a:srgbClr val="FFFFFF"/>
            </a:solidFill>
            <a:ln>
              <a:solidFill>
                <a:schemeClr val="accent5"/>
              </a:solidFill>
            </a:ln>
          </p:spPr>
          <p:txBody>
            <a:bodyPr wrap="square" rtlCol="0">
              <a:spAutoFit/>
            </a:bodyPr>
            <a:lstStyle/>
            <a:p>
              <a:pPr algn="ctr" fontAlgn="base">
                <a:spcBef>
                  <a:spcPct val="0"/>
                </a:spcBef>
                <a:spcAft>
                  <a:spcPct val="0"/>
                </a:spcAft>
              </a:pPr>
              <a:r>
                <a:rPr kumimoji="1" lang="en-US" altLang="ja-JP" sz="1050" dirty="0" smtClean="0">
                  <a:solidFill>
                    <a:srgbClr val="000000"/>
                  </a:solidFill>
                  <a:latin typeface="Times New Roman" charset="0"/>
                </a:rPr>
                <a:t>Analysis for commissioning data</a:t>
              </a:r>
              <a:endParaRPr kumimoji="1" lang="ja-JP" altLang="en-US" sz="1050" dirty="0">
                <a:solidFill>
                  <a:srgbClr val="000000"/>
                </a:solidFill>
                <a:latin typeface="Times New Roman" charset="0"/>
              </a:endParaRPr>
            </a:p>
          </p:txBody>
        </p:sp>
        <p:sp>
          <p:nvSpPr>
            <p:cNvPr id="100" name="Line 141"/>
            <p:cNvSpPr>
              <a:spLocks noChangeShapeType="1"/>
            </p:cNvSpPr>
            <p:nvPr/>
          </p:nvSpPr>
          <p:spPr bwMode="auto">
            <a:xfrm flipH="1">
              <a:off x="1490958" y="1805697"/>
              <a:ext cx="706417" cy="0"/>
            </a:xfrm>
            <a:prstGeom prst="line">
              <a:avLst/>
            </a:prstGeom>
            <a:noFill/>
            <a:ln w="25400" cap="flat" cmpd="sng">
              <a:solidFill>
                <a:srgbClr val="48556C"/>
              </a:solidFill>
              <a:prstDash val="solid"/>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1457" fontAlgn="base">
                <a:spcBef>
                  <a:spcPct val="0"/>
                </a:spcBef>
                <a:spcAft>
                  <a:spcPct val="0"/>
                </a:spcAft>
              </a:pPr>
              <a:endParaRPr kumimoji="1" lang="ja-JP" altLang="en-US" sz="800" dirty="0">
                <a:solidFill>
                  <a:srgbClr val="000000"/>
                </a:solidFill>
                <a:latin typeface="ヒラギノ角ゴ ProN W3" charset="0"/>
                <a:ea typeface="ヒラギノ角ゴ ProN W3" charset="0"/>
                <a:cs typeface="ヒラギノ角ゴ ProN W3" charset="0"/>
                <a:sym typeface="ヒラギノ角ゴ ProN W3" charset="0"/>
              </a:endParaRPr>
            </a:p>
          </p:txBody>
        </p:sp>
      </p:grpSp>
      <p:grpSp>
        <p:nvGrpSpPr>
          <p:cNvPr id="101" name="図形グループ 100"/>
          <p:cNvGrpSpPr/>
          <p:nvPr/>
        </p:nvGrpSpPr>
        <p:grpSpPr>
          <a:xfrm>
            <a:off x="5900524" y="4312254"/>
            <a:ext cx="926038" cy="557259"/>
            <a:chOff x="0" y="4401382"/>
            <a:chExt cx="1523193" cy="885908"/>
          </a:xfrm>
        </p:grpSpPr>
        <p:sp>
          <p:nvSpPr>
            <p:cNvPr id="102" name="Line 98"/>
            <p:cNvSpPr>
              <a:spLocks noChangeShapeType="1"/>
            </p:cNvSpPr>
            <p:nvPr/>
          </p:nvSpPr>
          <p:spPr bwMode="auto">
            <a:xfrm flipH="1">
              <a:off x="760013" y="4401382"/>
              <a:ext cx="0" cy="478262"/>
            </a:xfrm>
            <a:prstGeom prst="line">
              <a:avLst/>
            </a:prstGeom>
            <a:ln>
              <a:headEnd type="stealth" w="med" len="med"/>
              <a:tailEnd/>
            </a:ln>
            <a:extLst/>
          </p:spPr>
          <p:style>
            <a:lnRef idx="2">
              <a:schemeClr val="accent2"/>
            </a:lnRef>
            <a:fillRef idx="0">
              <a:schemeClr val="accent2"/>
            </a:fillRef>
            <a:effectRef idx="1">
              <a:schemeClr val="accent2"/>
            </a:effectRef>
            <a:fontRef idx="minor">
              <a:schemeClr val="tx1"/>
            </a:fontRef>
          </p:style>
          <p:txBody>
            <a:bodyPr lIns="0" tIns="0" rIns="0" bIns="0"/>
            <a:lstStyle/>
            <a:p>
              <a:pPr defTabSz="321457" fontAlgn="base">
                <a:spcBef>
                  <a:spcPct val="0"/>
                </a:spcBef>
                <a:spcAft>
                  <a:spcPct val="0"/>
                </a:spcAft>
              </a:pPr>
              <a:endParaRPr kumimoji="1" lang="ja-JP" altLang="en-US" sz="800" b="1" dirty="0">
                <a:ln w="18000">
                  <a:solidFill>
                    <a:srgbClr val="FF00FF">
                      <a:satMod val="140000"/>
                    </a:srgbClr>
                  </a:solidFill>
                  <a:prstDash val="solid"/>
                  <a:miter lim="800000"/>
                </a:ln>
                <a:noFill/>
                <a:effectLst>
                  <a:outerShdw blurRad="25500" dist="23000" dir="7020000" algn="tl">
                    <a:srgbClr val="000000">
                      <a:alpha val="50000"/>
                    </a:srgbClr>
                  </a:outerShdw>
                </a:effectLst>
                <a:latin typeface="ヒラギノ角ゴ ProN W3" charset="0"/>
                <a:ea typeface="ヒラギノ角ゴ ProN W3" charset="0"/>
                <a:cs typeface="ヒラギノ角ゴ ProN W3" charset="0"/>
                <a:sym typeface="ヒラギノ角ゴ ProN W3" charset="0"/>
              </a:endParaRPr>
            </a:p>
          </p:txBody>
        </p:sp>
        <p:sp>
          <p:nvSpPr>
            <p:cNvPr id="103" name="AutoShape 100"/>
            <p:cNvSpPr>
              <a:spLocks/>
            </p:cNvSpPr>
            <p:nvPr/>
          </p:nvSpPr>
          <p:spPr bwMode="auto">
            <a:xfrm>
              <a:off x="0" y="4867313"/>
              <a:ext cx="1523193" cy="4199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chemeClr val="accent2"/>
            </a:solidFill>
            <a:ln w="12700" cap="flat" cmpd="sng">
              <a:solidFill>
                <a:srgbClr val="000000"/>
              </a:solidFill>
              <a:prstDash val="solid"/>
              <a:miter lim="0"/>
              <a:headEnd/>
              <a:tailEnd/>
            </a:ln>
            <a:effectLst/>
            <a:extLst/>
          </p:spPr>
          <p:txBody>
            <a:bodyPr lIns="0" tIns="0" rIns="0" bIns="0" anchor="ctr"/>
            <a:lstStyle/>
            <a:p>
              <a:pPr algn="ctr" fontAlgn="base">
                <a:spcBef>
                  <a:spcPct val="0"/>
                </a:spcBef>
                <a:spcAft>
                  <a:spcPct val="0"/>
                </a:spcAft>
              </a:pPr>
              <a:r>
                <a:rPr kumimoji="1" lang="en-US" altLang="ja-JP" sz="2000" dirty="0" smtClean="0">
                  <a:solidFill>
                    <a:srgbClr val="000000"/>
                  </a:solidFill>
                  <a:latin typeface="Times New Roman" charset="0"/>
                </a:rPr>
                <a:t>Today</a:t>
              </a:r>
              <a:endParaRPr kumimoji="1" lang="en-US" altLang="ja-JP" sz="2000" dirty="0">
                <a:solidFill>
                  <a:srgbClr val="000000"/>
                </a:solidFill>
                <a:latin typeface="Times New Roman" charset="0"/>
              </a:endParaRPr>
            </a:p>
          </p:txBody>
        </p:sp>
      </p:grpSp>
      <p:grpSp>
        <p:nvGrpSpPr>
          <p:cNvPr id="104" name="図形グループ 103"/>
          <p:cNvGrpSpPr/>
          <p:nvPr/>
        </p:nvGrpSpPr>
        <p:grpSpPr>
          <a:xfrm>
            <a:off x="5897509" y="3746985"/>
            <a:ext cx="1260520" cy="298600"/>
            <a:chOff x="1603805" y="1799692"/>
            <a:chExt cx="934485" cy="298600"/>
          </a:xfrm>
        </p:grpSpPr>
        <p:sp>
          <p:nvSpPr>
            <p:cNvPr id="105" name="テキスト ボックス 104"/>
            <p:cNvSpPr txBox="1"/>
            <p:nvPr/>
          </p:nvSpPr>
          <p:spPr>
            <a:xfrm>
              <a:off x="1603805" y="1844376"/>
              <a:ext cx="934485" cy="253916"/>
            </a:xfrm>
            <a:prstGeom prst="rect">
              <a:avLst/>
            </a:prstGeom>
            <a:solidFill>
              <a:srgbClr val="FFFFFF"/>
            </a:solidFill>
            <a:ln>
              <a:solidFill>
                <a:schemeClr val="accent5"/>
              </a:solidFill>
            </a:ln>
          </p:spPr>
          <p:txBody>
            <a:bodyPr wrap="square" rtlCol="0">
              <a:spAutoFit/>
            </a:bodyPr>
            <a:lstStyle/>
            <a:p>
              <a:pPr algn="ctr" fontAlgn="base">
                <a:spcBef>
                  <a:spcPct val="0"/>
                </a:spcBef>
                <a:spcAft>
                  <a:spcPct val="0"/>
                </a:spcAft>
              </a:pPr>
              <a:r>
                <a:rPr kumimoji="1" lang="en-US" altLang="ja-JP" sz="1050" b="1" dirty="0" smtClean="0">
                  <a:solidFill>
                    <a:srgbClr val="FF0000"/>
                  </a:solidFill>
                  <a:latin typeface="Times New Roman" charset="0"/>
                </a:rPr>
                <a:t>Data Taking 2014</a:t>
              </a:r>
              <a:endParaRPr kumimoji="1" lang="ja-JP" altLang="en-US" sz="1050" b="1" dirty="0">
                <a:solidFill>
                  <a:srgbClr val="FF0000"/>
                </a:solidFill>
                <a:latin typeface="Times New Roman" charset="0"/>
              </a:endParaRPr>
            </a:p>
          </p:txBody>
        </p:sp>
        <p:sp>
          <p:nvSpPr>
            <p:cNvPr id="106" name="Line 141"/>
            <p:cNvSpPr>
              <a:spLocks noChangeShapeType="1"/>
            </p:cNvSpPr>
            <p:nvPr/>
          </p:nvSpPr>
          <p:spPr bwMode="auto">
            <a:xfrm flipH="1">
              <a:off x="1716089" y="1799692"/>
              <a:ext cx="202498" cy="0"/>
            </a:xfrm>
            <a:prstGeom prst="line">
              <a:avLst/>
            </a:prstGeom>
            <a:noFill/>
            <a:ln w="25400" cap="flat" cmpd="sng">
              <a:solidFill>
                <a:srgbClr val="48556C"/>
              </a:solidFill>
              <a:prstDash val="solid"/>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1457" fontAlgn="base">
                <a:spcBef>
                  <a:spcPct val="0"/>
                </a:spcBef>
                <a:spcAft>
                  <a:spcPct val="0"/>
                </a:spcAft>
              </a:pPr>
              <a:endParaRPr kumimoji="1" lang="ja-JP" altLang="en-US" sz="800" dirty="0">
                <a:solidFill>
                  <a:srgbClr val="000000"/>
                </a:solidFill>
                <a:latin typeface="ヒラギノ角ゴ ProN W3" charset="0"/>
                <a:ea typeface="ヒラギノ角ゴ ProN W3" charset="0"/>
                <a:cs typeface="ヒラギノ角ゴ ProN W3" charset="0"/>
                <a:sym typeface="ヒラギノ角ゴ ProN W3" charset="0"/>
              </a:endParaRPr>
            </a:p>
          </p:txBody>
        </p:sp>
      </p:grpSp>
      <p:sp>
        <p:nvSpPr>
          <p:cNvPr id="110" name="AutoShape 91"/>
          <p:cNvSpPr>
            <a:spLocks/>
          </p:cNvSpPr>
          <p:nvPr/>
        </p:nvSpPr>
        <p:spPr bwMode="auto">
          <a:xfrm>
            <a:off x="7291245" y="910828"/>
            <a:ext cx="179787" cy="45438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rgbClr val="424242">
              <a:alpha val="20000"/>
            </a:srgbClr>
          </a:solidFill>
          <a:ln>
            <a:noFill/>
          </a:ln>
          <a:effectLst/>
          <a:extLst>
            <a:ext uri="{91240B29-F687-4F45-9708-019B960494DF}">
              <a14:hiddenLine xmlns:a14="http://schemas.microsoft.com/office/drawing/2010/main" w="254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fontAlgn="base">
              <a:spcBef>
                <a:spcPct val="0"/>
              </a:spcBef>
              <a:spcAft>
                <a:spcPct val="0"/>
              </a:spcAft>
            </a:pPr>
            <a:endParaRPr kumimoji="1" lang="en-US" altLang="ja-JP" sz="1300" b="1" dirty="0" smtClean="0">
              <a:solidFill>
                <a:srgbClr val="000000"/>
              </a:solidFill>
              <a:latin typeface="Palatino" charset="0"/>
              <a:cs typeface="Palatino" charset="0"/>
              <a:sym typeface="Palatino" charset="0"/>
            </a:endParaRPr>
          </a:p>
        </p:txBody>
      </p:sp>
      <p:grpSp>
        <p:nvGrpSpPr>
          <p:cNvPr id="107" name="図形グループ 106"/>
          <p:cNvGrpSpPr/>
          <p:nvPr/>
        </p:nvGrpSpPr>
        <p:grpSpPr>
          <a:xfrm>
            <a:off x="6505680" y="1705715"/>
            <a:ext cx="1201123" cy="606441"/>
            <a:chOff x="1346755" y="1805697"/>
            <a:chExt cx="934485" cy="798926"/>
          </a:xfrm>
        </p:grpSpPr>
        <p:sp>
          <p:nvSpPr>
            <p:cNvPr id="108" name="テキスト ボックス 107"/>
            <p:cNvSpPr txBox="1"/>
            <p:nvPr/>
          </p:nvSpPr>
          <p:spPr>
            <a:xfrm>
              <a:off x="1346755" y="1844376"/>
              <a:ext cx="934485" cy="760247"/>
            </a:xfrm>
            <a:prstGeom prst="rect">
              <a:avLst/>
            </a:prstGeom>
            <a:solidFill>
              <a:srgbClr val="FFFFFF"/>
            </a:solidFill>
            <a:ln>
              <a:solidFill>
                <a:schemeClr val="accent5"/>
              </a:solidFill>
            </a:ln>
          </p:spPr>
          <p:txBody>
            <a:bodyPr wrap="square" rtlCol="0">
              <a:spAutoFit/>
            </a:bodyPr>
            <a:lstStyle/>
            <a:p>
              <a:pPr algn="ctr" fontAlgn="base">
                <a:spcBef>
                  <a:spcPct val="0"/>
                </a:spcBef>
                <a:spcAft>
                  <a:spcPct val="0"/>
                </a:spcAft>
              </a:pPr>
              <a:r>
                <a:rPr kumimoji="1" lang="en-US" altLang="ja-JP" sz="1050" dirty="0" smtClean="0">
                  <a:solidFill>
                    <a:srgbClr val="FF0000"/>
                  </a:solidFill>
                  <a:latin typeface="Times New Roman" charset="0"/>
                </a:rPr>
                <a:t>Design and development of Large SFC</a:t>
              </a:r>
              <a:endParaRPr kumimoji="1" lang="ja-JP" altLang="en-US" sz="1050" dirty="0">
                <a:solidFill>
                  <a:srgbClr val="FF0000"/>
                </a:solidFill>
                <a:latin typeface="Times New Roman" charset="0"/>
              </a:endParaRPr>
            </a:p>
          </p:txBody>
        </p:sp>
        <p:sp>
          <p:nvSpPr>
            <p:cNvPr id="109" name="Line 141"/>
            <p:cNvSpPr>
              <a:spLocks noChangeShapeType="1"/>
            </p:cNvSpPr>
            <p:nvPr/>
          </p:nvSpPr>
          <p:spPr bwMode="auto">
            <a:xfrm flipH="1">
              <a:off x="1544550" y="1805697"/>
              <a:ext cx="542818" cy="0"/>
            </a:xfrm>
            <a:prstGeom prst="line">
              <a:avLst/>
            </a:prstGeom>
            <a:noFill/>
            <a:ln w="25400" cap="flat" cmpd="sng">
              <a:solidFill>
                <a:srgbClr val="48556C"/>
              </a:solidFill>
              <a:prstDash val="solid"/>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1457" fontAlgn="base">
                <a:spcBef>
                  <a:spcPct val="0"/>
                </a:spcBef>
                <a:spcAft>
                  <a:spcPct val="0"/>
                </a:spcAft>
              </a:pPr>
              <a:endParaRPr kumimoji="1" lang="ja-JP" altLang="en-US" sz="800" dirty="0">
                <a:solidFill>
                  <a:srgbClr val="000000"/>
                </a:solidFill>
                <a:latin typeface="ヒラギノ角ゴ ProN W3" charset="0"/>
                <a:ea typeface="ヒラギノ角ゴ ProN W3" charset="0"/>
                <a:cs typeface="ヒラギノ角ゴ ProN W3" charset="0"/>
                <a:sym typeface="ヒラギノ角ゴ ProN W3" charset="0"/>
              </a:endParaRPr>
            </a:p>
          </p:txBody>
        </p:sp>
      </p:grpSp>
      <p:sp>
        <p:nvSpPr>
          <p:cNvPr id="114" name="AutoShape 91"/>
          <p:cNvSpPr>
            <a:spLocks/>
          </p:cNvSpPr>
          <p:nvPr/>
        </p:nvSpPr>
        <p:spPr bwMode="auto">
          <a:xfrm>
            <a:off x="8232510" y="882861"/>
            <a:ext cx="179787" cy="45438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rgbClr val="424242">
              <a:alpha val="20000"/>
            </a:srgbClr>
          </a:solidFill>
          <a:ln>
            <a:noFill/>
          </a:ln>
          <a:effectLst/>
          <a:extLst>
            <a:ext uri="{91240B29-F687-4F45-9708-019B960494DF}">
              <a14:hiddenLine xmlns:a14="http://schemas.microsoft.com/office/drawing/2010/main" w="254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fontAlgn="base">
              <a:spcBef>
                <a:spcPct val="0"/>
              </a:spcBef>
              <a:spcAft>
                <a:spcPct val="0"/>
              </a:spcAft>
            </a:pPr>
            <a:endParaRPr kumimoji="1" lang="en-US" altLang="ja-JP" sz="1300" b="1" dirty="0" smtClean="0">
              <a:solidFill>
                <a:srgbClr val="000000"/>
              </a:solidFill>
              <a:latin typeface="Palatino" charset="0"/>
              <a:cs typeface="Palatino" charset="0"/>
              <a:sym typeface="Palatino" charset="0"/>
            </a:endParaRPr>
          </a:p>
        </p:txBody>
      </p:sp>
      <p:grpSp>
        <p:nvGrpSpPr>
          <p:cNvPr id="111" name="図形グループ 110"/>
          <p:cNvGrpSpPr/>
          <p:nvPr/>
        </p:nvGrpSpPr>
        <p:grpSpPr>
          <a:xfrm>
            <a:off x="7240653" y="3188625"/>
            <a:ext cx="1214261" cy="463032"/>
            <a:chOff x="1308481" y="1799692"/>
            <a:chExt cx="934485" cy="528145"/>
          </a:xfrm>
        </p:grpSpPr>
        <p:sp>
          <p:nvSpPr>
            <p:cNvPr id="112" name="テキスト ボックス 111"/>
            <p:cNvSpPr txBox="1"/>
            <p:nvPr/>
          </p:nvSpPr>
          <p:spPr>
            <a:xfrm>
              <a:off x="1308481" y="1853910"/>
              <a:ext cx="934485" cy="473927"/>
            </a:xfrm>
            <a:prstGeom prst="rect">
              <a:avLst/>
            </a:prstGeom>
            <a:solidFill>
              <a:srgbClr val="FFFFFF"/>
            </a:solidFill>
            <a:ln>
              <a:solidFill>
                <a:schemeClr val="accent5"/>
              </a:solidFill>
            </a:ln>
          </p:spPr>
          <p:txBody>
            <a:bodyPr wrap="square" rtlCol="0">
              <a:spAutoFit/>
            </a:bodyPr>
            <a:lstStyle/>
            <a:p>
              <a:pPr algn="ctr" fontAlgn="base">
                <a:spcBef>
                  <a:spcPct val="0"/>
                </a:spcBef>
                <a:spcAft>
                  <a:spcPct val="0"/>
                </a:spcAft>
              </a:pPr>
              <a:r>
                <a:rPr kumimoji="1" lang="en-US" altLang="ja-JP" sz="1050" dirty="0" smtClean="0">
                  <a:solidFill>
                    <a:srgbClr val="000000"/>
                  </a:solidFill>
                  <a:latin typeface="Times New Roman" charset="0"/>
                </a:rPr>
                <a:t>Commissioning for the new system</a:t>
              </a:r>
            </a:p>
          </p:txBody>
        </p:sp>
        <p:sp>
          <p:nvSpPr>
            <p:cNvPr id="113" name="Line 141"/>
            <p:cNvSpPr>
              <a:spLocks noChangeShapeType="1"/>
            </p:cNvSpPr>
            <p:nvPr/>
          </p:nvSpPr>
          <p:spPr bwMode="auto">
            <a:xfrm flipH="1">
              <a:off x="1491256" y="1799692"/>
              <a:ext cx="559577" cy="0"/>
            </a:xfrm>
            <a:prstGeom prst="line">
              <a:avLst/>
            </a:prstGeom>
            <a:noFill/>
            <a:ln w="25400" cap="flat" cmpd="sng">
              <a:solidFill>
                <a:srgbClr val="48556C"/>
              </a:solidFill>
              <a:prstDash val="solid"/>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1457" fontAlgn="base">
                <a:spcBef>
                  <a:spcPct val="0"/>
                </a:spcBef>
                <a:spcAft>
                  <a:spcPct val="0"/>
                </a:spcAft>
              </a:pPr>
              <a:endParaRPr kumimoji="1" lang="ja-JP" altLang="en-US" sz="800" dirty="0">
                <a:solidFill>
                  <a:srgbClr val="000000"/>
                </a:solidFill>
                <a:latin typeface="ヒラギノ角ゴ ProN W3" charset="0"/>
                <a:ea typeface="ヒラギノ角ゴ ProN W3" charset="0"/>
                <a:cs typeface="ヒラギノ角ゴ ProN W3" charset="0"/>
                <a:sym typeface="ヒラギノ角ゴ ProN W3" charset="0"/>
              </a:endParaRPr>
            </a:p>
          </p:txBody>
        </p:sp>
      </p:grpSp>
      <p:sp>
        <p:nvSpPr>
          <p:cNvPr id="115" name="AutoShape 95"/>
          <p:cNvSpPr>
            <a:spLocks/>
          </p:cNvSpPr>
          <p:nvPr/>
        </p:nvSpPr>
        <p:spPr bwMode="auto">
          <a:xfrm>
            <a:off x="7291246" y="1371222"/>
            <a:ext cx="1852754"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EBF38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fontAlgn="base">
              <a:spcBef>
                <a:spcPct val="0"/>
              </a:spcBef>
              <a:spcAft>
                <a:spcPct val="0"/>
              </a:spcAft>
            </a:pPr>
            <a:r>
              <a:rPr kumimoji="1" lang="en-US" altLang="ja-JP" sz="1000" dirty="0" smtClean="0">
                <a:solidFill>
                  <a:srgbClr val="000000"/>
                </a:solidFill>
                <a:latin typeface="Times New Roman" charset="0"/>
              </a:rPr>
              <a:t>  LARGE PEEK-TPC</a:t>
            </a:r>
            <a:endParaRPr kumimoji="1" lang="en-US" altLang="ja-JP" sz="2400" dirty="0">
              <a:solidFill>
                <a:srgbClr val="000000"/>
              </a:solidFill>
              <a:latin typeface="Times New Roman" charset="0"/>
            </a:endParaRPr>
          </a:p>
        </p:txBody>
      </p:sp>
      <p:grpSp>
        <p:nvGrpSpPr>
          <p:cNvPr id="121" name="図形グループ 120"/>
          <p:cNvGrpSpPr/>
          <p:nvPr/>
        </p:nvGrpSpPr>
        <p:grpSpPr>
          <a:xfrm>
            <a:off x="7861782" y="3739331"/>
            <a:ext cx="1214260" cy="454673"/>
            <a:chOff x="1590082" y="1799692"/>
            <a:chExt cx="934485" cy="518611"/>
          </a:xfrm>
        </p:grpSpPr>
        <p:sp>
          <p:nvSpPr>
            <p:cNvPr id="122" name="テキスト ボックス 121"/>
            <p:cNvSpPr txBox="1"/>
            <p:nvPr/>
          </p:nvSpPr>
          <p:spPr>
            <a:xfrm>
              <a:off x="1590082" y="1844376"/>
              <a:ext cx="934485" cy="473927"/>
            </a:xfrm>
            <a:prstGeom prst="rect">
              <a:avLst/>
            </a:prstGeom>
            <a:solidFill>
              <a:srgbClr val="FFFFFF"/>
            </a:solidFill>
            <a:ln>
              <a:solidFill>
                <a:schemeClr val="accent5"/>
              </a:solidFill>
            </a:ln>
          </p:spPr>
          <p:txBody>
            <a:bodyPr wrap="square" rtlCol="0">
              <a:spAutoFit/>
            </a:bodyPr>
            <a:lstStyle/>
            <a:p>
              <a:pPr algn="ctr" fontAlgn="base">
                <a:spcBef>
                  <a:spcPct val="0"/>
                </a:spcBef>
                <a:spcAft>
                  <a:spcPct val="0"/>
                </a:spcAft>
              </a:pPr>
              <a:r>
                <a:rPr kumimoji="1" lang="en-US" altLang="ja-JP" sz="1050" dirty="0" smtClean="0">
                  <a:solidFill>
                    <a:srgbClr val="FF0000"/>
                  </a:solidFill>
                  <a:latin typeface="Times New Roman" charset="0"/>
                </a:rPr>
                <a:t>Data taking </a:t>
              </a:r>
            </a:p>
            <a:p>
              <a:pPr algn="ctr" fontAlgn="base">
                <a:spcBef>
                  <a:spcPct val="0"/>
                </a:spcBef>
                <a:spcAft>
                  <a:spcPct val="0"/>
                </a:spcAft>
              </a:pPr>
              <a:r>
                <a:rPr kumimoji="1" lang="en-US" altLang="ja-JP" sz="1050" dirty="0">
                  <a:solidFill>
                    <a:srgbClr val="FF0000"/>
                  </a:solidFill>
                  <a:latin typeface="Times New Roman" charset="0"/>
                </a:rPr>
                <a:t>f</a:t>
              </a:r>
              <a:r>
                <a:rPr kumimoji="1" lang="en-US" altLang="ja-JP" sz="1050" dirty="0" smtClean="0">
                  <a:solidFill>
                    <a:srgbClr val="FF0000"/>
                  </a:solidFill>
                  <a:latin typeface="Times New Roman" charset="0"/>
                </a:rPr>
                <a:t>or 1sec level</a:t>
              </a:r>
            </a:p>
          </p:txBody>
        </p:sp>
        <p:sp>
          <p:nvSpPr>
            <p:cNvPr id="123" name="Line 141"/>
            <p:cNvSpPr>
              <a:spLocks noChangeShapeType="1"/>
            </p:cNvSpPr>
            <p:nvPr/>
          </p:nvSpPr>
          <p:spPr bwMode="auto">
            <a:xfrm flipH="1" flipV="1">
              <a:off x="2005664" y="1799692"/>
              <a:ext cx="450424" cy="5331"/>
            </a:xfrm>
            <a:prstGeom prst="line">
              <a:avLst/>
            </a:prstGeom>
            <a:noFill/>
            <a:ln w="25400" cap="flat" cmpd="sng">
              <a:solidFill>
                <a:srgbClr val="48556C"/>
              </a:solidFill>
              <a:prstDash val="solid"/>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1457" fontAlgn="base">
                <a:spcBef>
                  <a:spcPct val="0"/>
                </a:spcBef>
                <a:spcAft>
                  <a:spcPct val="0"/>
                </a:spcAft>
              </a:pPr>
              <a:endParaRPr kumimoji="1" lang="ja-JP" altLang="en-US" sz="800" dirty="0">
                <a:solidFill>
                  <a:srgbClr val="000000"/>
                </a:solidFill>
                <a:latin typeface="ヒラギノ角ゴ ProN W3" charset="0"/>
                <a:ea typeface="ヒラギノ角ゴ ProN W3" charset="0"/>
                <a:cs typeface="ヒラギノ角ゴ ProN W3" charset="0"/>
                <a:sym typeface="ヒラギノ角ゴ ProN W3" charset="0"/>
              </a:endParaRPr>
            </a:p>
          </p:txBody>
        </p:sp>
      </p:grpSp>
      <p:grpSp>
        <p:nvGrpSpPr>
          <p:cNvPr id="126" name="図形グループ 125"/>
          <p:cNvGrpSpPr/>
          <p:nvPr/>
        </p:nvGrpSpPr>
        <p:grpSpPr>
          <a:xfrm>
            <a:off x="4407753" y="3783416"/>
            <a:ext cx="1030824" cy="440024"/>
            <a:chOff x="1508321" y="1800787"/>
            <a:chExt cx="934485" cy="440024"/>
          </a:xfrm>
        </p:grpSpPr>
        <p:sp>
          <p:nvSpPr>
            <p:cNvPr id="127" name="テキスト ボックス 126"/>
            <p:cNvSpPr txBox="1"/>
            <p:nvPr/>
          </p:nvSpPr>
          <p:spPr>
            <a:xfrm>
              <a:off x="1508321" y="1825313"/>
              <a:ext cx="934485" cy="415498"/>
            </a:xfrm>
            <a:prstGeom prst="rect">
              <a:avLst/>
            </a:prstGeom>
            <a:solidFill>
              <a:srgbClr val="FFFFFF"/>
            </a:solidFill>
            <a:ln>
              <a:solidFill>
                <a:schemeClr val="accent5"/>
              </a:solidFill>
            </a:ln>
          </p:spPr>
          <p:txBody>
            <a:bodyPr wrap="square" rtlCol="0">
              <a:spAutoFit/>
            </a:bodyPr>
            <a:lstStyle/>
            <a:p>
              <a:pPr algn="ctr" fontAlgn="base">
                <a:spcBef>
                  <a:spcPct val="0"/>
                </a:spcBef>
                <a:spcAft>
                  <a:spcPct val="0"/>
                </a:spcAft>
              </a:pPr>
              <a:r>
                <a:rPr kumimoji="1" lang="en-US" altLang="ja-JP" sz="1050" dirty="0" smtClean="0">
                  <a:solidFill>
                    <a:srgbClr val="FF8000"/>
                  </a:solidFill>
                  <a:latin typeface="Times New Roman" charset="0"/>
                </a:rPr>
                <a:t>Measurement of Beam profile</a:t>
              </a:r>
              <a:endParaRPr kumimoji="1" lang="ja-JP" altLang="en-US" sz="1050" dirty="0">
                <a:solidFill>
                  <a:srgbClr val="FF8000"/>
                </a:solidFill>
                <a:latin typeface="Times New Roman" charset="0"/>
              </a:endParaRPr>
            </a:p>
          </p:txBody>
        </p:sp>
        <p:sp>
          <p:nvSpPr>
            <p:cNvPr id="128" name="Line 141"/>
            <p:cNvSpPr>
              <a:spLocks noChangeShapeType="1"/>
            </p:cNvSpPr>
            <p:nvPr/>
          </p:nvSpPr>
          <p:spPr bwMode="auto">
            <a:xfrm flipH="1">
              <a:off x="1710454" y="1800787"/>
              <a:ext cx="265109" cy="4910"/>
            </a:xfrm>
            <a:prstGeom prst="line">
              <a:avLst/>
            </a:prstGeom>
            <a:noFill/>
            <a:ln w="25400" cap="flat" cmpd="sng">
              <a:solidFill>
                <a:srgbClr val="48556C"/>
              </a:solidFill>
              <a:prstDash val="solid"/>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1457" fontAlgn="base">
                <a:spcBef>
                  <a:spcPct val="0"/>
                </a:spcBef>
                <a:spcAft>
                  <a:spcPct val="0"/>
                </a:spcAft>
              </a:pPr>
              <a:endParaRPr kumimoji="1" lang="ja-JP" altLang="en-US" sz="800" dirty="0">
                <a:solidFill>
                  <a:srgbClr val="000000"/>
                </a:solidFill>
                <a:latin typeface="ヒラギノ角ゴ ProN W3" charset="0"/>
                <a:ea typeface="ヒラギノ角ゴ ProN W3" charset="0"/>
                <a:cs typeface="ヒラギノ角ゴ ProN W3" charset="0"/>
                <a:sym typeface="ヒラギノ角ゴ ProN W3" charset="0"/>
              </a:endParaRPr>
            </a:p>
          </p:txBody>
        </p:sp>
      </p:grpSp>
      <p:grpSp>
        <p:nvGrpSpPr>
          <p:cNvPr id="129" name="図形グループ 128"/>
          <p:cNvGrpSpPr/>
          <p:nvPr/>
        </p:nvGrpSpPr>
        <p:grpSpPr>
          <a:xfrm>
            <a:off x="6521075" y="2400183"/>
            <a:ext cx="1201123" cy="606441"/>
            <a:chOff x="1346755" y="1805697"/>
            <a:chExt cx="934485" cy="798926"/>
          </a:xfrm>
        </p:grpSpPr>
        <p:sp>
          <p:nvSpPr>
            <p:cNvPr id="130" name="テキスト ボックス 129"/>
            <p:cNvSpPr txBox="1"/>
            <p:nvPr/>
          </p:nvSpPr>
          <p:spPr>
            <a:xfrm>
              <a:off x="1346755" y="1844376"/>
              <a:ext cx="934485" cy="760247"/>
            </a:xfrm>
            <a:prstGeom prst="rect">
              <a:avLst/>
            </a:prstGeom>
            <a:solidFill>
              <a:srgbClr val="FFFFFF"/>
            </a:solidFill>
            <a:ln>
              <a:solidFill>
                <a:schemeClr val="accent5"/>
              </a:solidFill>
            </a:ln>
          </p:spPr>
          <p:txBody>
            <a:bodyPr wrap="square" rtlCol="0">
              <a:spAutoFit/>
            </a:bodyPr>
            <a:lstStyle/>
            <a:p>
              <a:pPr algn="ctr" fontAlgn="base">
                <a:spcBef>
                  <a:spcPct val="0"/>
                </a:spcBef>
                <a:spcAft>
                  <a:spcPct val="0"/>
                </a:spcAft>
              </a:pPr>
              <a:r>
                <a:rPr kumimoji="1" lang="en-US" altLang="ja-JP" sz="1050" dirty="0" smtClean="0">
                  <a:solidFill>
                    <a:srgbClr val="FF0000"/>
                  </a:solidFill>
                  <a:latin typeface="Times New Roman" charset="0"/>
                </a:rPr>
                <a:t>Design and development of Large TPC</a:t>
              </a:r>
              <a:endParaRPr kumimoji="1" lang="ja-JP" altLang="en-US" sz="1050" dirty="0">
                <a:solidFill>
                  <a:srgbClr val="FF0000"/>
                </a:solidFill>
                <a:latin typeface="Times New Roman" charset="0"/>
              </a:endParaRPr>
            </a:p>
          </p:txBody>
        </p:sp>
        <p:sp>
          <p:nvSpPr>
            <p:cNvPr id="131" name="Line 141"/>
            <p:cNvSpPr>
              <a:spLocks noChangeShapeType="1"/>
            </p:cNvSpPr>
            <p:nvPr/>
          </p:nvSpPr>
          <p:spPr bwMode="auto">
            <a:xfrm flipH="1">
              <a:off x="1544550" y="1805697"/>
              <a:ext cx="542818" cy="0"/>
            </a:xfrm>
            <a:prstGeom prst="line">
              <a:avLst/>
            </a:prstGeom>
            <a:noFill/>
            <a:ln w="25400" cap="flat" cmpd="sng">
              <a:solidFill>
                <a:srgbClr val="48556C"/>
              </a:solidFill>
              <a:prstDash val="solid"/>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1457" fontAlgn="base">
                <a:spcBef>
                  <a:spcPct val="0"/>
                </a:spcBef>
                <a:spcAft>
                  <a:spcPct val="0"/>
                </a:spcAft>
              </a:pPr>
              <a:endParaRPr kumimoji="1" lang="ja-JP" altLang="en-US" sz="800" dirty="0">
                <a:solidFill>
                  <a:srgbClr val="000000"/>
                </a:solidFill>
                <a:latin typeface="ヒラギノ角ゴ ProN W3" charset="0"/>
                <a:ea typeface="ヒラギノ角ゴ ProN W3" charset="0"/>
                <a:cs typeface="ヒラギノ角ゴ ProN W3" charset="0"/>
                <a:sym typeface="ヒラギノ角ゴ ProN W3" charset="0"/>
              </a:endParaRPr>
            </a:p>
          </p:txBody>
        </p:sp>
      </p:grpSp>
      <p:sp>
        <p:nvSpPr>
          <p:cNvPr id="3" name="テキスト ボックス 2"/>
          <p:cNvSpPr txBox="1"/>
          <p:nvPr/>
        </p:nvSpPr>
        <p:spPr>
          <a:xfrm>
            <a:off x="-20499" y="1704865"/>
            <a:ext cx="818062" cy="600164"/>
          </a:xfrm>
          <a:prstGeom prst="rect">
            <a:avLst/>
          </a:prstGeom>
          <a:solidFill>
            <a:srgbClr val="92D050"/>
          </a:solidFill>
        </p:spPr>
        <p:txBody>
          <a:bodyPr wrap="square" rtlCol="0">
            <a:spAutoFit/>
          </a:bodyPr>
          <a:lstStyle/>
          <a:p>
            <a:pPr fontAlgn="base">
              <a:spcBef>
                <a:spcPct val="0"/>
              </a:spcBef>
              <a:spcAft>
                <a:spcPct val="0"/>
              </a:spcAft>
            </a:pPr>
            <a:r>
              <a:rPr kumimoji="1" lang="en-US" altLang="ja-JP" sz="1100" dirty="0" smtClean="0">
                <a:solidFill>
                  <a:srgbClr val="000000"/>
                </a:solidFill>
                <a:latin typeface="Times New Roman" charset="0"/>
              </a:rPr>
              <a:t>1</a:t>
            </a:r>
            <a:r>
              <a:rPr kumimoji="1" lang="en-US" altLang="ja-JP" sz="1100" baseline="30000" dirty="0" smtClean="0">
                <a:solidFill>
                  <a:srgbClr val="000000"/>
                </a:solidFill>
                <a:latin typeface="Times New Roman" charset="0"/>
              </a:rPr>
              <a:t>st</a:t>
            </a:r>
            <a:r>
              <a:rPr kumimoji="1" lang="en-US" altLang="ja-JP" sz="1100" dirty="0">
                <a:solidFill>
                  <a:srgbClr val="000000"/>
                </a:solidFill>
                <a:latin typeface="Times New Roman" charset="0"/>
              </a:rPr>
              <a:t> </a:t>
            </a:r>
            <a:r>
              <a:rPr kumimoji="1" lang="en-US" altLang="ja-JP" sz="1100" dirty="0" smtClean="0">
                <a:solidFill>
                  <a:srgbClr val="000000"/>
                </a:solidFill>
                <a:latin typeface="Times New Roman" charset="0"/>
              </a:rPr>
              <a:t>JPARC</a:t>
            </a:r>
          </a:p>
          <a:p>
            <a:pPr fontAlgn="base">
              <a:spcBef>
                <a:spcPct val="0"/>
              </a:spcBef>
              <a:spcAft>
                <a:spcPct val="0"/>
              </a:spcAft>
            </a:pPr>
            <a:r>
              <a:rPr kumimoji="1" lang="en-US" altLang="ja-JP" sz="1100" dirty="0">
                <a:solidFill>
                  <a:srgbClr val="000000"/>
                </a:solidFill>
                <a:latin typeface="Times New Roman" charset="0"/>
              </a:rPr>
              <a:t>symposium</a:t>
            </a:r>
            <a:endParaRPr kumimoji="1" lang="ja-JP" altLang="en-US" sz="1100" dirty="0">
              <a:solidFill>
                <a:srgbClr val="000000"/>
              </a:solidFill>
              <a:latin typeface="Times New Roman" charset="0"/>
            </a:endParaRPr>
          </a:p>
        </p:txBody>
      </p:sp>
      <p:sp>
        <p:nvSpPr>
          <p:cNvPr id="117" name="Line 141"/>
          <p:cNvSpPr>
            <a:spLocks noChangeShapeType="1"/>
          </p:cNvSpPr>
          <p:nvPr/>
        </p:nvSpPr>
        <p:spPr bwMode="auto">
          <a:xfrm flipH="1">
            <a:off x="6501829" y="3744005"/>
            <a:ext cx="616060" cy="0"/>
          </a:xfrm>
          <a:prstGeom prst="line">
            <a:avLst/>
          </a:prstGeom>
          <a:noFill/>
          <a:ln w="25400" cap="flat" cmpd="sng">
            <a:solidFill>
              <a:srgbClr val="48556C"/>
            </a:solidFill>
            <a:prstDash val="solid"/>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1457" fontAlgn="base">
              <a:spcBef>
                <a:spcPct val="0"/>
              </a:spcBef>
              <a:spcAft>
                <a:spcPct val="0"/>
              </a:spcAft>
            </a:pPr>
            <a:endParaRPr kumimoji="1" lang="ja-JP" altLang="en-US" sz="800" dirty="0">
              <a:solidFill>
                <a:srgbClr val="000000"/>
              </a:solidFill>
              <a:latin typeface="ヒラギノ角ゴ ProN W3" charset="0"/>
              <a:ea typeface="ヒラギノ角ゴ ProN W3" charset="0"/>
              <a:cs typeface="ヒラギノ角ゴ ProN W3" charset="0"/>
              <a:sym typeface="ヒラギノ角ゴ ProN W3" charset="0"/>
            </a:endParaRPr>
          </a:p>
        </p:txBody>
      </p:sp>
      <p:sp>
        <p:nvSpPr>
          <p:cNvPr id="9" name="右中かっこ 8"/>
          <p:cNvSpPr/>
          <p:nvPr/>
        </p:nvSpPr>
        <p:spPr>
          <a:xfrm>
            <a:off x="7743072" y="1769103"/>
            <a:ext cx="164680" cy="1237521"/>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fontAlgn="base">
              <a:spcBef>
                <a:spcPct val="0"/>
              </a:spcBef>
              <a:spcAft>
                <a:spcPct val="0"/>
              </a:spcAft>
            </a:pPr>
            <a:endParaRPr kumimoji="1" lang="ja-JP" altLang="en-US" sz="2400">
              <a:solidFill>
                <a:srgbClr val="000000"/>
              </a:solidFill>
            </a:endParaRPr>
          </a:p>
        </p:txBody>
      </p:sp>
      <p:sp>
        <p:nvSpPr>
          <p:cNvPr id="96" name="テキスト ボックス 95"/>
          <p:cNvSpPr txBox="1"/>
          <p:nvPr/>
        </p:nvSpPr>
        <p:spPr>
          <a:xfrm>
            <a:off x="7910615" y="1946588"/>
            <a:ext cx="1076446" cy="9387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fontAlgn="base">
              <a:spcBef>
                <a:spcPct val="0"/>
              </a:spcBef>
              <a:spcAft>
                <a:spcPct val="0"/>
              </a:spcAft>
            </a:pPr>
            <a:r>
              <a:rPr kumimoji="1" lang="en-US" altLang="ja-JP" sz="1100" dirty="0" smtClean="0">
                <a:solidFill>
                  <a:srgbClr val="000000"/>
                </a:solidFill>
              </a:rPr>
              <a:t>Beam intensity</a:t>
            </a:r>
            <a:r>
              <a:rPr kumimoji="1" lang="en-US" altLang="ja-JP" sz="1100" dirty="0">
                <a:solidFill>
                  <a:srgbClr val="000000"/>
                </a:solidFill>
              </a:rPr>
              <a:t> </a:t>
            </a:r>
            <a:r>
              <a:rPr kumimoji="1" lang="en-US" altLang="ja-JP" sz="1100" dirty="0" smtClean="0">
                <a:solidFill>
                  <a:srgbClr val="000000"/>
                </a:solidFill>
              </a:rPr>
              <a:t>is estimated to be 18 times.</a:t>
            </a:r>
          </a:p>
          <a:p>
            <a:pPr fontAlgn="base">
              <a:spcBef>
                <a:spcPct val="0"/>
              </a:spcBef>
              <a:spcAft>
                <a:spcPct val="0"/>
              </a:spcAft>
            </a:pPr>
            <a:endParaRPr kumimoji="1" lang="en-US" altLang="ja-JP" sz="1100" dirty="0">
              <a:solidFill>
                <a:srgbClr val="000000"/>
              </a:solidFill>
            </a:endParaRPr>
          </a:p>
        </p:txBody>
      </p:sp>
      <p:sp>
        <p:nvSpPr>
          <p:cNvPr id="97" name="テキスト ボックス 96"/>
          <p:cNvSpPr txBox="1"/>
          <p:nvPr/>
        </p:nvSpPr>
        <p:spPr>
          <a:xfrm>
            <a:off x="723525" y="5638332"/>
            <a:ext cx="7768473" cy="1200329"/>
          </a:xfrm>
          <a:prstGeom prst="rect">
            <a:avLst/>
          </a:prstGeom>
          <a:noFill/>
        </p:spPr>
        <p:txBody>
          <a:bodyPr wrap="none" rtlCol="0">
            <a:spAutoFit/>
          </a:bodyPr>
          <a:lstStyle/>
          <a:p>
            <a:pPr fontAlgn="base">
              <a:spcBef>
                <a:spcPct val="0"/>
              </a:spcBef>
              <a:spcAft>
                <a:spcPct val="0"/>
              </a:spcAft>
            </a:pPr>
            <a:r>
              <a:rPr kumimoji="1" lang="en-US" altLang="ja-JP" sz="2400" dirty="0" smtClean="0">
                <a:solidFill>
                  <a:srgbClr val="000000"/>
                </a:solidFill>
                <a:latin typeface="Times New Roman" charset="0"/>
              </a:rPr>
              <a:t>Increasing size the Spin </a:t>
            </a:r>
            <a:r>
              <a:rPr kumimoji="1" lang="en-US" altLang="ja-JP" sz="2400" dirty="0">
                <a:solidFill>
                  <a:srgbClr val="000000"/>
                </a:solidFill>
                <a:latin typeface="Times New Roman" charset="0"/>
              </a:rPr>
              <a:t>F</a:t>
            </a:r>
            <a:r>
              <a:rPr kumimoji="1" lang="en-US" altLang="ja-JP" sz="2400" dirty="0" smtClean="0">
                <a:solidFill>
                  <a:srgbClr val="000000"/>
                </a:solidFill>
                <a:latin typeface="Times New Roman" charset="0"/>
              </a:rPr>
              <a:t>lip Chopper is planed at 2014/2015.</a:t>
            </a:r>
          </a:p>
          <a:p>
            <a:pPr fontAlgn="base">
              <a:spcBef>
                <a:spcPct val="0"/>
              </a:spcBef>
              <a:spcAft>
                <a:spcPct val="0"/>
              </a:spcAft>
            </a:pPr>
            <a:r>
              <a:rPr kumimoji="1" lang="en-US" altLang="ja-JP" sz="2400" dirty="0" smtClean="0">
                <a:solidFill>
                  <a:srgbClr val="000000"/>
                </a:solidFill>
                <a:latin typeface="Times New Roman" charset="0"/>
              </a:rPr>
              <a:t>Intensity will be 18 times by a designed value.</a:t>
            </a:r>
          </a:p>
          <a:p>
            <a:pPr fontAlgn="base">
              <a:spcBef>
                <a:spcPct val="0"/>
              </a:spcBef>
              <a:spcAft>
                <a:spcPct val="0"/>
              </a:spcAft>
            </a:pPr>
            <a:r>
              <a:rPr kumimoji="1" lang="en-US" altLang="ja-JP" sz="2400" dirty="0" smtClean="0">
                <a:solidFill>
                  <a:srgbClr val="000000"/>
                </a:solidFill>
                <a:latin typeface="Times New Roman" charset="0"/>
              </a:rPr>
              <a:t>We will start physics run to 1sec at 2016/2017</a:t>
            </a:r>
            <a:endParaRPr kumimoji="1" lang="ja-JP" altLang="en-US" sz="2400" dirty="0">
              <a:solidFill>
                <a:srgbClr val="000000"/>
              </a:solidFill>
              <a:latin typeface="Times New Roman" charset="0"/>
            </a:endParaRPr>
          </a:p>
        </p:txBody>
      </p:sp>
      <p:sp>
        <p:nvSpPr>
          <p:cNvPr id="12" name="正方形/長方形 11"/>
          <p:cNvSpPr/>
          <p:nvPr/>
        </p:nvSpPr>
        <p:spPr>
          <a:xfrm>
            <a:off x="8642789" y="955060"/>
            <a:ext cx="582211" cy="307777"/>
          </a:xfrm>
          <a:prstGeom prst="rect">
            <a:avLst/>
          </a:prstGeom>
        </p:spPr>
        <p:txBody>
          <a:bodyPr wrap="none">
            <a:spAutoFit/>
          </a:bodyPr>
          <a:lstStyle/>
          <a:p>
            <a:pPr algn="ctr" defTabSz="0" fontAlgn="base" hangingPunct="0">
              <a:spcBef>
                <a:spcPct val="0"/>
              </a:spcBef>
              <a:spcAft>
                <a:spcPct val="0"/>
              </a:spcAft>
              <a:tabLst>
                <a:tab pos="914400" algn="l"/>
              </a:tabLst>
            </a:pPr>
            <a:r>
              <a:rPr lang="en-US" altLang="ja-JP" sz="1400" b="1" dirty="0" smtClean="0">
                <a:solidFill>
                  <a:srgbClr val="000000"/>
                </a:solidFill>
                <a:latin typeface="Palatino" charset="0"/>
                <a:ea typeface="ヒラギノ角ゴ ProN W3" charset="0"/>
                <a:cs typeface="ヒラギノ角ゴ ProN W3" charset="0"/>
                <a:sym typeface="Palatino" charset="0"/>
              </a:rPr>
              <a:t>2017</a:t>
            </a:r>
            <a:endParaRPr lang="en-US" altLang="ja-JP" sz="400" dirty="0">
              <a:solidFill>
                <a:srgbClr val="000000"/>
              </a:solidFill>
              <a:latin typeface="ヒラギノ角ゴ ProN W3" charset="0"/>
              <a:ea typeface="ヒラギノ角ゴ ProN W3" charset="0"/>
              <a:cs typeface="ヒラギノ角ゴ ProN W3" charset="0"/>
              <a:sym typeface="ヒラギノ角ゴ ProN W3" charset="0"/>
            </a:endParaRPr>
          </a:p>
        </p:txBody>
      </p:sp>
      <p:cxnSp>
        <p:nvCxnSpPr>
          <p:cNvPr id="14" name="直線コネクタ 13"/>
          <p:cNvCxnSpPr/>
          <p:nvPr/>
        </p:nvCxnSpPr>
        <p:spPr>
          <a:xfrm flipV="1">
            <a:off x="8694423" y="1327101"/>
            <a:ext cx="612596" cy="1"/>
          </a:xfrm>
          <a:prstGeom prst="line">
            <a:avLst/>
          </a:prstGeom>
        </p:spPr>
        <p:style>
          <a:lnRef idx="1">
            <a:schemeClr val="dk1"/>
          </a:lnRef>
          <a:fillRef idx="0">
            <a:schemeClr val="dk1"/>
          </a:fillRef>
          <a:effectRef idx="0">
            <a:schemeClr val="dk1"/>
          </a:effectRef>
          <a:fontRef idx="minor">
            <a:schemeClr val="tx1"/>
          </a:fontRef>
        </p:style>
      </p:cxnSp>
      <p:cxnSp>
        <p:nvCxnSpPr>
          <p:cNvPr id="116" name="直線コネクタ 115"/>
          <p:cNvCxnSpPr/>
          <p:nvPr/>
        </p:nvCxnSpPr>
        <p:spPr>
          <a:xfrm flipV="1">
            <a:off x="8700999" y="4941543"/>
            <a:ext cx="612596" cy="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54991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0"/>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2898775" y="717550"/>
            <a:ext cx="33829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11"/>
          <p:cNvSpPr txBox="1">
            <a:spLocks noChangeArrowheads="1"/>
          </p:cNvSpPr>
          <p:nvPr/>
        </p:nvSpPr>
        <p:spPr bwMode="auto">
          <a:xfrm>
            <a:off x="0" y="0"/>
            <a:ext cx="6196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a:solidFill>
                  <a:prstClr val="black"/>
                </a:solidFill>
                <a:latin typeface="Gill Sans MT" pitchFamily="34" charset="0"/>
              </a:rPr>
              <a:t>The NIST beam lifetime experiment</a:t>
            </a:r>
            <a:endParaRPr lang="en-US" altLang="en-US" baseline="-25000">
              <a:solidFill>
                <a:prstClr val="black"/>
              </a:solidFill>
              <a:latin typeface="Gill Sans MT" pitchFamily="34" charset="0"/>
            </a:endParaRPr>
          </a:p>
        </p:txBody>
      </p:sp>
      <p:sp>
        <p:nvSpPr>
          <p:cNvPr id="33" name="Rectangle 12"/>
          <p:cNvSpPr>
            <a:spLocks noChangeArrowheads="1"/>
          </p:cNvSpPr>
          <p:nvPr/>
        </p:nvSpPr>
        <p:spPr bwMode="auto">
          <a:xfrm>
            <a:off x="0" y="4745038"/>
            <a:ext cx="9144000" cy="1938337"/>
          </a:xfrm>
          <a:prstGeom prst="rect">
            <a:avLst/>
          </a:prstGeom>
          <a:noFill/>
          <a:ln w="9525">
            <a:noFill/>
            <a:miter lim="800000"/>
            <a:headEnd/>
            <a:tailEnd/>
          </a:ln>
          <a:effectLst/>
        </p:spPr>
        <p:txBody>
          <a:bodyPr>
            <a:spAutoFit/>
          </a:bodyPr>
          <a:lstStyle/>
          <a:p>
            <a:pPr marL="285750" indent="-285750">
              <a:buFont typeface="Arial" pitchFamily="34" charset="0"/>
              <a:buChar char="•"/>
              <a:defRPr/>
            </a:pPr>
            <a:r>
              <a:rPr lang="en-US" sz="2400" dirty="0">
                <a:solidFill>
                  <a:prstClr val="black"/>
                </a:solidFill>
              </a:rPr>
              <a:t>Proton trap electrostatically traps decay protons and directs them to detector via B field</a:t>
            </a:r>
          </a:p>
          <a:p>
            <a:pPr>
              <a:defRPr/>
            </a:pPr>
            <a:endParaRPr lang="en-US" sz="2400" dirty="0">
              <a:solidFill>
                <a:prstClr val="black"/>
              </a:solidFill>
            </a:endParaRPr>
          </a:p>
          <a:p>
            <a:pPr marL="285750" indent="-285750">
              <a:buFont typeface="Arial" pitchFamily="34" charset="0"/>
              <a:buChar char="•"/>
              <a:defRPr/>
            </a:pPr>
            <a:r>
              <a:rPr lang="en-US" sz="2400" dirty="0">
                <a:solidFill>
                  <a:prstClr val="black"/>
                </a:solidFill>
              </a:rPr>
              <a:t>Neutron monitor measures incident neutron rate by counting n + </a:t>
            </a:r>
            <a:r>
              <a:rPr lang="en-US" sz="2400" baseline="30000" dirty="0">
                <a:solidFill>
                  <a:prstClr val="black"/>
                </a:solidFill>
              </a:rPr>
              <a:t>6</a:t>
            </a:r>
            <a:r>
              <a:rPr lang="en-US" sz="2400" dirty="0">
                <a:solidFill>
                  <a:prstClr val="black"/>
                </a:solidFill>
              </a:rPr>
              <a:t>Li reaction products (</a:t>
            </a:r>
            <a:r>
              <a:rPr lang="en-US" sz="2400" dirty="0">
                <a:solidFill>
                  <a:prstClr val="black"/>
                </a:solidFill>
                <a:latin typeface="Symbol" pitchFamily="18" charset="2"/>
              </a:rPr>
              <a:t>a</a:t>
            </a:r>
            <a:r>
              <a:rPr lang="en-US" sz="2400" dirty="0">
                <a:solidFill>
                  <a:prstClr val="black"/>
                </a:solidFill>
              </a:rPr>
              <a:t> + t)</a:t>
            </a:r>
          </a:p>
        </p:txBody>
      </p:sp>
      <p:grpSp>
        <p:nvGrpSpPr>
          <p:cNvPr id="2" name="Group 40"/>
          <p:cNvGrpSpPr>
            <a:grpSpLocks/>
          </p:cNvGrpSpPr>
          <p:nvPr/>
        </p:nvGrpSpPr>
        <p:grpSpPr bwMode="auto">
          <a:xfrm>
            <a:off x="0" y="1341438"/>
            <a:ext cx="9144000" cy="3159125"/>
            <a:chOff x="0" y="1340723"/>
            <a:chExt cx="9144000" cy="3159792"/>
          </a:xfrm>
        </p:grpSpPr>
        <p:pic>
          <p:nvPicPr>
            <p:cNvPr id="12304" name="Picture 3" descr="C:\Andrew\alpha gamma\talks\121109 measurement of absolute neutron fluence rate\lifetime experimen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76383"/>
              <a:ext cx="9144000" cy="259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638675" y="3492239"/>
              <a:ext cx="1276350" cy="369966"/>
            </a:xfrm>
            <a:prstGeom prst="rect">
              <a:avLst/>
            </a:prstGeom>
            <a:noFill/>
          </p:spPr>
          <p:txBody>
            <a:bodyPr wrap="none">
              <a:spAutoFit/>
            </a:bodyPr>
            <a:lstStyle/>
            <a:p>
              <a:pPr>
                <a:defRPr/>
              </a:pPr>
              <a:r>
                <a:rPr lang="en-US" dirty="0">
                  <a:solidFill>
                    <a:srgbClr val="4F81BD">
                      <a:lumMod val="75000"/>
                    </a:srgbClr>
                  </a:solidFill>
                </a:rPr>
                <a:t>Proton trap</a:t>
              </a:r>
            </a:p>
          </p:txBody>
        </p:sp>
        <p:sp>
          <p:nvSpPr>
            <p:cNvPr id="12306" name="TextBox 6"/>
            <p:cNvSpPr txBox="1">
              <a:spLocks noChangeArrowheads="1"/>
            </p:cNvSpPr>
            <p:nvPr/>
          </p:nvSpPr>
          <p:spPr bwMode="auto">
            <a:xfrm>
              <a:off x="304800" y="4131183"/>
              <a:ext cx="18251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CC00"/>
                  </a:solidFill>
                  <a:latin typeface="Gill Sans MT" pitchFamily="34" charset="0"/>
                </a:rPr>
                <a:t>Neutron monitor</a:t>
              </a:r>
            </a:p>
          </p:txBody>
        </p:sp>
        <p:sp>
          <p:nvSpPr>
            <p:cNvPr id="12307" name="TextBox 23"/>
            <p:cNvSpPr txBox="1">
              <a:spLocks noChangeArrowheads="1"/>
            </p:cNvSpPr>
            <p:nvPr/>
          </p:nvSpPr>
          <p:spPr bwMode="auto">
            <a:xfrm>
              <a:off x="1425943" y="3454458"/>
              <a:ext cx="10422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400" baseline="30000">
                  <a:solidFill>
                    <a:prstClr val="black"/>
                  </a:solidFill>
                  <a:latin typeface="Gill Sans MT" pitchFamily="34" charset="0"/>
                </a:rPr>
                <a:t>6</a:t>
              </a:r>
              <a:r>
                <a:rPr lang="en-US" altLang="en-US" sz="1400">
                  <a:solidFill>
                    <a:prstClr val="black"/>
                  </a:solidFill>
                  <a:latin typeface="Gill Sans MT" pitchFamily="34" charset="0"/>
                </a:rPr>
                <a:t>LiF deposit</a:t>
              </a:r>
            </a:p>
          </p:txBody>
        </p:sp>
        <p:sp>
          <p:nvSpPr>
            <p:cNvPr id="12308" name="TextBox 25"/>
            <p:cNvSpPr txBox="1">
              <a:spLocks noChangeArrowheads="1"/>
            </p:cNvSpPr>
            <p:nvPr/>
          </p:nvSpPr>
          <p:spPr bwMode="auto">
            <a:xfrm>
              <a:off x="174068" y="1340723"/>
              <a:ext cx="10791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400">
                  <a:solidFill>
                    <a:prstClr val="black"/>
                  </a:solidFill>
                  <a:latin typeface="Symbol" pitchFamily="18" charset="2"/>
                </a:rPr>
                <a:t>a</a:t>
              </a:r>
              <a:r>
                <a:rPr lang="en-US" altLang="en-US" sz="1400">
                  <a:solidFill>
                    <a:prstClr val="black"/>
                  </a:solidFill>
                  <a:latin typeface="Gill Sans MT" pitchFamily="34" charset="0"/>
                </a:rPr>
                <a:t>,t detector</a:t>
              </a:r>
            </a:p>
          </p:txBody>
        </p:sp>
        <p:sp>
          <p:nvSpPr>
            <p:cNvPr id="12309" name="TextBox 26"/>
            <p:cNvSpPr txBox="1">
              <a:spLocks noChangeArrowheads="1"/>
            </p:cNvSpPr>
            <p:nvPr/>
          </p:nvSpPr>
          <p:spPr bwMode="auto">
            <a:xfrm>
              <a:off x="1174068" y="1741286"/>
              <a:ext cx="15242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400">
                  <a:solidFill>
                    <a:prstClr val="black"/>
                  </a:solidFill>
                  <a:latin typeface="Gill Sans MT" pitchFamily="34" charset="0"/>
                </a:rPr>
                <a:t>Precision aperture</a:t>
              </a:r>
            </a:p>
          </p:txBody>
        </p:sp>
        <p:grpSp>
          <p:nvGrpSpPr>
            <p:cNvPr id="12310" name="Group 4"/>
            <p:cNvGrpSpPr>
              <a:grpSpLocks/>
            </p:cNvGrpSpPr>
            <p:nvPr/>
          </p:nvGrpSpPr>
          <p:grpSpPr bwMode="auto">
            <a:xfrm>
              <a:off x="8236225" y="2970377"/>
              <a:ext cx="850625" cy="307777"/>
              <a:chOff x="8236225" y="2649194"/>
              <a:chExt cx="850625" cy="307777"/>
            </a:xfrm>
          </p:grpSpPr>
          <p:cxnSp>
            <p:nvCxnSpPr>
              <p:cNvPr id="30" name="Straight Arrow Connector 29"/>
              <p:cNvCxnSpPr/>
              <p:nvPr/>
            </p:nvCxnSpPr>
            <p:spPr>
              <a:xfrm flipH="1">
                <a:off x="8235950" y="2688354"/>
                <a:ext cx="850900"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333" name="TextBox 30"/>
              <p:cNvSpPr txBox="1">
                <a:spLocks noChangeArrowheads="1"/>
              </p:cNvSpPr>
              <p:nvPr/>
            </p:nvSpPr>
            <p:spPr bwMode="auto">
              <a:xfrm>
                <a:off x="8536472" y="2649194"/>
                <a:ext cx="2792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400">
                    <a:solidFill>
                      <a:prstClr val="black"/>
                    </a:solidFill>
                  </a:rPr>
                  <a:t>n</a:t>
                </a:r>
              </a:p>
            </p:txBody>
          </p:sp>
        </p:grpSp>
        <p:sp>
          <p:nvSpPr>
            <p:cNvPr id="12311" name="TextBox 31"/>
            <p:cNvSpPr txBox="1">
              <a:spLocks noChangeArrowheads="1"/>
            </p:cNvSpPr>
            <p:nvPr/>
          </p:nvSpPr>
          <p:spPr bwMode="auto">
            <a:xfrm>
              <a:off x="8180275" y="2055098"/>
              <a:ext cx="963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400">
                  <a:solidFill>
                    <a:prstClr val="black"/>
                  </a:solidFill>
                  <a:latin typeface="Gill Sans MT" pitchFamily="34" charset="0"/>
                </a:rPr>
                <a:t>p detector</a:t>
              </a:r>
            </a:p>
          </p:txBody>
        </p:sp>
        <p:grpSp>
          <p:nvGrpSpPr>
            <p:cNvPr id="12312" name="Group 17"/>
            <p:cNvGrpSpPr>
              <a:grpSpLocks/>
            </p:cNvGrpSpPr>
            <p:nvPr/>
          </p:nvGrpSpPr>
          <p:grpSpPr bwMode="auto">
            <a:xfrm>
              <a:off x="2990850" y="1540383"/>
              <a:ext cx="4781550" cy="652464"/>
              <a:chOff x="2990850" y="1704975"/>
              <a:chExt cx="4781550" cy="652464"/>
            </a:xfrm>
          </p:grpSpPr>
          <p:grpSp>
            <p:nvGrpSpPr>
              <p:cNvPr id="12326" name="Group 15"/>
              <p:cNvGrpSpPr>
                <a:grpSpLocks/>
              </p:cNvGrpSpPr>
              <p:nvPr/>
            </p:nvGrpSpPr>
            <p:grpSpPr bwMode="auto">
              <a:xfrm>
                <a:off x="2990850" y="1704975"/>
                <a:ext cx="4781550" cy="523875"/>
                <a:chOff x="3248025" y="1190625"/>
                <a:chExt cx="4781550" cy="523875"/>
              </a:xfrm>
            </p:grpSpPr>
            <p:cxnSp>
              <p:nvCxnSpPr>
                <p:cNvPr id="4" name="Straight Connector 3"/>
                <p:cNvCxnSpPr/>
                <p:nvPr/>
              </p:nvCxnSpPr>
              <p:spPr>
                <a:xfrm>
                  <a:off x="3248025" y="1715018"/>
                  <a:ext cx="37814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6819900" y="1305356"/>
                  <a:ext cx="1057275" cy="406486"/>
                </a:xfrm>
                <a:custGeom>
                  <a:avLst/>
                  <a:gdLst>
                    <a:gd name="connsiteX0" fmla="*/ 0 w 1057275"/>
                    <a:gd name="connsiteY0" fmla="*/ 400050 h 406785"/>
                    <a:gd name="connsiteX1" fmla="*/ 495300 w 1057275"/>
                    <a:gd name="connsiteY1" fmla="*/ 352425 h 406785"/>
                    <a:gd name="connsiteX2" fmla="*/ 1057275 w 1057275"/>
                    <a:gd name="connsiteY2" fmla="*/ 0 h 406785"/>
                  </a:gdLst>
                  <a:ahLst/>
                  <a:cxnLst>
                    <a:cxn ang="0">
                      <a:pos x="connsiteX0" y="connsiteY0"/>
                    </a:cxn>
                    <a:cxn ang="0">
                      <a:pos x="connsiteX1" y="connsiteY1"/>
                    </a:cxn>
                    <a:cxn ang="0">
                      <a:pos x="connsiteX2" y="connsiteY2"/>
                    </a:cxn>
                  </a:cxnLst>
                  <a:rect l="l" t="t" r="r" b="b"/>
                  <a:pathLst>
                    <a:path w="1057275" h="406785">
                      <a:moveTo>
                        <a:pt x="0" y="400050"/>
                      </a:moveTo>
                      <a:cubicBezTo>
                        <a:pt x="159544" y="409575"/>
                        <a:pt x="319088" y="419100"/>
                        <a:pt x="495300" y="352425"/>
                      </a:cubicBezTo>
                      <a:cubicBezTo>
                        <a:pt x="671512" y="285750"/>
                        <a:pt x="864393" y="142875"/>
                        <a:pt x="1057275"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15" name="Straight Arrow Connector 14"/>
                <p:cNvCxnSpPr/>
                <p:nvPr/>
              </p:nvCxnSpPr>
              <p:spPr>
                <a:xfrm flipV="1">
                  <a:off x="7724775" y="1191032"/>
                  <a:ext cx="304800" cy="22864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a:off x="6496050" y="2110280"/>
                <a:ext cx="238125" cy="104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9" name="Rectangle 28"/>
              <p:cNvSpPr/>
              <p:nvPr/>
            </p:nvSpPr>
            <p:spPr>
              <a:xfrm>
                <a:off x="6640513" y="2253185"/>
                <a:ext cx="238125" cy="104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
          <p:nvSpPr>
            <p:cNvPr id="12313" name="TextBox 18"/>
            <p:cNvSpPr txBox="1">
              <a:spLocks noChangeArrowheads="1"/>
            </p:cNvSpPr>
            <p:nvPr/>
          </p:nvSpPr>
          <p:spPr bwMode="auto">
            <a:xfrm>
              <a:off x="4599432" y="1645920"/>
              <a:ext cx="11256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a:solidFill>
                    <a:prstClr val="black"/>
                  </a:solidFill>
                  <a:latin typeface="Gill Sans MT" pitchFamily="34" charset="0"/>
                </a:rPr>
                <a:t>B = 4.6 T</a:t>
              </a:r>
            </a:p>
          </p:txBody>
        </p:sp>
        <p:cxnSp>
          <p:nvCxnSpPr>
            <p:cNvPr id="35" name="Straight Connector 34"/>
            <p:cNvCxnSpPr/>
            <p:nvPr/>
          </p:nvCxnSpPr>
          <p:spPr>
            <a:xfrm>
              <a:off x="3100388" y="3757408"/>
              <a:ext cx="1092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178300" y="3749468"/>
              <a:ext cx="0" cy="3302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173538" y="4074975"/>
              <a:ext cx="213518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289675" y="3754232"/>
              <a:ext cx="10255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299200" y="3757408"/>
              <a:ext cx="0" cy="3270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319" name="TextBox 39"/>
            <p:cNvSpPr txBox="1">
              <a:spLocks noChangeArrowheads="1"/>
            </p:cNvSpPr>
            <p:nvPr/>
          </p:nvSpPr>
          <p:spPr bwMode="auto">
            <a:xfrm>
              <a:off x="7376099" y="3576213"/>
              <a:ext cx="834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prstClr val="black"/>
                  </a:solidFill>
                  <a:latin typeface="Gill Sans MT" pitchFamily="34" charset="0"/>
                </a:rPr>
                <a:t>+800 V</a:t>
              </a:r>
            </a:p>
          </p:txBody>
        </p:sp>
        <p:cxnSp>
          <p:nvCxnSpPr>
            <p:cNvPr id="42" name="Straight Connector 41"/>
            <p:cNvCxnSpPr/>
            <p:nvPr/>
          </p:nvCxnSpPr>
          <p:spPr>
            <a:xfrm flipH="1">
              <a:off x="7353300" y="3752644"/>
              <a:ext cx="88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2321" name="Group 54"/>
            <p:cNvGrpSpPr>
              <a:grpSpLocks/>
            </p:cNvGrpSpPr>
            <p:nvPr/>
          </p:nvGrpSpPr>
          <p:grpSpPr bwMode="auto">
            <a:xfrm>
              <a:off x="5666899" y="4069080"/>
              <a:ext cx="201168" cy="236218"/>
              <a:chOff x="5666899" y="4069080"/>
              <a:chExt cx="201168" cy="236218"/>
            </a:xfrm>
          </p:grpSpPr>
          <p:cxnSp>
            <p:nvCxnSpPr>
              <p:cNvPr id="48" name="Straight Connector 47"/>
              <p:cNvCxnSpPr/>
              <p:nvPr/>
            </p:nvCxnSpPr>
            <p:spPr>
              <a:xfrm>
                <a:off x="5761038" y="4068624"/>
                <a:ext cx="0" cy="155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667375" y="4224232"/>
                <a:ext cx="200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703888" y="4257576"/>
                <a:ext cx="131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738813" y="4305211"/>
                <a:ext cx="539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5" name="Rectangle 9"/>
          <p:cNvSpPr>
            <a:spLocks noChangeArrowheads="1"/>
          </p:cNvSpPr>
          <p:nvPr/>
        </p:nvSpPr>
        <p:spPr bwMode="auto">
          <a:xfrm>
            <a:off x="1588" y="2728913"/>
            <a:ext cx="9142412" cy="282575"/>
          </a:xfrm>
          <a:prstGeom prst="rect">
            <a:avLst/>
          </a:prstGeom>
          <a:solidFill>
            <a:srgbClr val="80008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endParaRPr lang="en-US" altLang="en-US" sz="1800">
              <a:solidFill>
                <a:prstClr val="black"/>
              </a:solidFill>
              <a:latin typeface="Gill Sans MT" pitchFamily="34" charset="0"/>
            </a:endParaRPr>
          </a:p>
        </p:txBody>
      </p:sp>
      <p:sp>
        <p:nvSpPr>
          <p:cNvPr id="56" name="Rectangle 10"/>
          <p:cNvSpPr>
            <a:spLocks noChangeArrowheads="1"/>
          </p:cNvSpPr>
          <p:nvPr/>
        </p:nvSpPr>
        <p:spPr bwMode="auto">
          <a:xfrm>
            <a:off x="3635375" y="2044700"/>
            <a:ext cx="3246438" cy="1665288"/>
          </a:xfrm>
          <a:prstGeom prst="rect">
            <a:avLst/>
          </a:prstGeom>
          <a:solidFill>
            <a:srgbClr val="00CCFF">
              <a:alpha val="23137"/>
            </a:srgbClr>
          </a:solidFill>
          <a:ln w="9525">
            <a:solidFill>
              <a:schemeClr val="tx1"/>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Gill Sans MT" pitchFamily="34" charset="0"/>
            </a:endParaRPr>
          </a:p>
        </p:txBody>
      </p:sp>
      <p:sp>
        <p:nvSpPr>
          <p:cNvPr id="57" name="Text Box 11"/>
          <p:cNvSpPr txBox="1">
            <a:spLocks noChangeArrowheads="1"/>
          </p:cNvSpPr>
          <p:nvPr/>
        </p:nvSpPr>
        <p:spPr bwMode="auto">
          <a:xfrm>
            <a:off x="3651250" y="3659188"/>
            <a:ext cx="324485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000">
                <a:solidFill>
                  <a:prstClr val="black"/>
                </a:solidFill>
                <a:latin typeface="Gill Sans MT" pitchFamily="34" charset="0"/>
              </a:rPr>
              <a:t>Decay product counting volume</a:t>
            </a:r>
          </a:p>
          <a:p>
            <a:pPr algn="ctr" eaLnBrk="1" hangingPunct="1">
              <a:spcBef>
                <a:spcPct val="0"/>
              </a:spcBef>
              <a:buFontTx/>
              <a:buNone/>
            </a:pPr>
            <a:endParaRPr lang="en-US" altLang="en-US" sz="1000">
              <a:solidFill>
                <a:prstClr val="black"/>
              </a:solidFill>
              <a:latin typeface="Gill Sans MT" pitchFamily="34" charset="0"/>
            </a:endParaRPr>
          </a:p>
          <a:p>
            <a:pPr algn="ctr" eaLnBrk="1" hangingPunct="1">
              <a:spcBef>
                <a:spcPct val="0"/>
              </a:spcBef>
              <a:buFontTx/>
              <a:buNone/>
            </a:pPr>
            <a:r>
              <a:rPr lang="en-US" altLang="en-US" sz="3600">
                <a:solidFill>
                  <a:prstClr val="black"/>
                </a:solidFill>
                <a:latin typeface="Gill Sans MT" pitchFamily="34" charset="0"/>
              </a:rPr>
              <a:t>(     )</a:t>
            </a:r>
          </a:p>
        </p:txBody>
      </p:sp>
      <p:sp>
        <p:nvSpPr>
          <p:cNvPr id="58" name="Text Box 13"/>
          <p:cNvSpPr txBox="1">
            <a:spLocks noChangeArrowheads="1"/>
          </p:cNvSpPr>
          <p:nvPr/>
        </p:nvSpPr>
        <p:spPr bwMode="auto">
          <a:xfrm>
            <a:off x="7135813" y="2695575"/>
            <a:ext cx="14128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a:solidFill>
                  <a:prstClr val="black"/>
                </a:solidFill>
                <a:latin typeface="Gill Sans MT" pitchFamily="34" charset="0"/>
              </a:rPr>
              <a:t>Neutron beam</a:t>
            </a:r>
          </a:p>
        </p:txBody>
      </p:sp>
      <p:sp>
        <p:nvSpPr>
          <p:cNvPr id="59" name="Rectangle 14"/>
          <p:cNvSpPr>
            <a:spLocks noChangeArrowheads="1"/>
          </p:cNvSpPr>
          <p:nvPr/>
        </p:nvSpPr>
        <p:spPr bwMode="auto">
          <a:xfrm>
            <a:off x="677863" y="2093913"/>
            <a:ext cx="1606550" cy="1560512"/>
          </a:xfrm>
          <a:prstGeom prst="rect">
            <a:avLst/>
          </a:prstGeom>
          <a:solidFill>
            <a:srgbClr val="99CC00">
              <a:alpha val="27058"/>
            </a:srgbClr>
          </a:solidFill>
          <a:ln w="9525" algn="ctr">
            <a:solidFill>
              <a:schemeClr val="tx1"/>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Gill Sans MT" pitchFamily="34" charset="0"/>
            </a:endParaRPr>
          </a:p>
        </p:txBody>
      </p:sp>
      <p:sp>
        <p:nvSpPr>
          <p:cNvPr id="60" name="Text Box 15"/>
          <p:cNvSpPr txBox="1">
            <a:spLocks noChangeArrowheads="1"/>
          </p:cNvSpPr>
          <p:nvPr/>
        </p:nvSpPr>
        <p:spPr bwMode="auto">
          <a:xfrm>
            <a:off x="512763" y="3640138"/>
            <a:ext cx="200025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000">
                <a:solidFill>
                  <a:prstClr val="black"/>
                </a:solidFill>
                <a:latin typeface="Gill Sans MT" pitchFamily="34" charset="0"/>
              </a:rPr>
              <a:t>Beam fluence measurement</a:t>
            </a:r>
          </a:p>
          <a:p>
            <a:pPr algn="ctr" eaLnBrk="1" hangingPunct="1">
              <a:spcBef>
                <a:spcPct val="0"/>
              </a:spcBef>
              <a:buFontTx/>
              <a:buNone/>
            </a:pPr>
            <a:endParaRPr lang="en-US" altLang="en-US" sz="1000">
              <a:solidFill>
                <a:prstClr val="black"/>
              </a:solidFill>
              <a:latin typeface="Gill Sans MT" pitchFamily="34" charset="0"/>
            </a:endParaRPr>
          </a:p>
          <a:p>
            <a:pPr algn="ctr" eaLnBrk="1" hangingPunct="1">
              <a:spcBef>
                <a:spcPct val="0"/>
              </a:spcBef>
              <a:buFontTx/>
              <a:buNone/>
            </a:pPr>
            <a:r>
              <a:rPr lang="en-US" altLang="en-US" sz="3600">
                <a:solidFill>
                  <a:prstClr val="black"/>
                </a:solidFill>
                <a:latin typeface="Gill Sans MT" pitchFamily="34" charset="0"/>
              </a:rPr>
              <a:t>(     )</a:t>
            </a:r>
          </a:p>
        </p:txBody>
      </p:sp>
      <p:sp>
        <p:nvSpPr>
          <p:cNvPr id="61" name="Line 16"/>
          <p:cNvSpPr>
            <a:spLocks noChangeShapeType="1"/>
          </p:cNvSpPr>
          <p:nvPr/>
        </p:nvSpPr>
        <p:spPr bwMode="auto">
          <a:xfrm flipH="1">
            <a:off x="2686050" y="2878138"/>
            <a:ext cx="4389438" cy="0"/>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pic>
        <p:nvPicPr>
          <p:cNvPr id="62" name="Picture 18"/>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50673" r="28032"/>
          <a:stretch>
            <a:fillRect/>
          </a:stretch>
        </p:blipFill>
        <p:spPr bwMode="auto">
          <a:xfrm>
            <a:off x="1235075" y="4514850"/>
            <a:ext cx="5635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19"/>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l="78893"/>
          <a:stretch>
            <a:fillRect/>
          </a:stretch>
        </p:blipFill>
        <p:spPr bwMode="auto">
          <a:xfrm>
            <a:off x="4968875" y="4546600"/>
            <a:ext cx="582613"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6658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55"/>
                                        </p:tgtEl>
                                      </p:cBhvr>
                                    </p:animEffect>
                                    <p:set>
                                      <p:cBhvr>
                                        <p:cTn id="7" dur="1" fill="hold">
                                          <p:stCondLst>
                                            <p:cond delay="1999"/>
                                          </p:stCondLst>
                                        </p:cTn>
                                        <p:tgtEl>
                                          <p:spTgt spid="5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56"/>
                                        </p:tgtEl>
                                      </p:cBhvr>
                                    </p:animEffect>
                                    <p:set>
                                      <p:cBhvr>
                                        <p:cTn id="10" dur="1" fill="hold">
                                          <p:stCondLst>
                                            <p:cond delay="1999"/>
                                          </p:stCondLst>
                                        </p:cTn>
                                        <p:tgtEl>
                                          <p:spTgt spid="56"/>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57"/>
                                        </p:tgtEl>
                                      </p:cBhvr>
                                    </p:animEffect>
                                    <p:set>
                                      <p:cBhvr>
                                        <p:cTn id="13" dur="1" fill="hold">
                                          <p:stCondLst>
                                            <p:cond delay="1999"/>
                                          </p:stCondLst>
                                        </p:cTn>
                                        <p:tgtEl>
                                          <p:spTgt spid="57"/>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2000"/>
                                        <p:tgtEl>
                                          <p:spTgt spid="58"/>
                                        </p:tgtEl>
                                      </p:cBhvr>
                                    </p:animEffect>
                                    <p:set>
                                      <p:cBhvr>
                                        <p:cTn id="16" dur="1" fill="hold">
                                          <p:stCondLst>
                                            <p:cond delay="1999"/>
                                          </p:stCondLst>
                                        </p:cTn>
                                        <p:tgtEl>
                                          <p:spTgt spid="58"/>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2000"/>
                                        <p:tgtEl>
                                          <p:spTgt spid="59"/>
                                        </p:tgtEl>
                                      </p:cBhvr>
                                    </p:animEffect>
                                    <p:set>
                                      <p:cBhvr>
                                        <p:cTn id="19" dur="1" fill="hold">
                                          <p:stCondLst>
                                            <p:cond delay="1999"/>
                                          </p:stCondLst>
                                        </p:cTn>
                                        <p:tgtEl>
                                          <p:spTgt spid="59"/>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2000"/>
                                        <p:tgtEl>
                                          <p:spTgt spid="60"/>
                                        </p:tgtEl>
                                      </p:cBhvr>
                                    </p:animEffect>
                                    <p:set>
                                      <p:cBhvr>
                                        <p:cTn id="22" dur="1" fill="hold">
                                          <p:stCondLst>
                                            <p:cond delay="1999"/>
                                          </p:stCondLst>
                                        </p:cTn>
                                        <p:tgtEl>
                                          <p:spTgt spid="60"/>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2000"/>
                                        <p:tgtEl>
                                          <p:spTgt spid="61"/>
                                        </p:tgtEl>
                                      </p:cBhvr>
                                    </p:animEffect>
                                    <p:set>
                                      <p:cBhvr>
                                        <p:cTn id="25" dur="1" fill="hold">
                                          <p:stCondLst>
                                            <p:cond delay="1999"/>
                                          </p:stCondLst>
                                        </p:cTn>
                                        <p:tgtEl>
                                          <p:spTgt spid="61"/>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2000"/>
                                        <p:tgtEl>
                                          <p:spTgt spid="62"/>
                                        </p:tgtEl>
                                      </p:cBhvr>
                                    </p:animEffect>
                                    <p:set>
                                      <p:cBhvr>
                                        <p:cTn id="28" dur="1" fill="hold">
                                          <p:stCondLst>
                                            <p:cond delay="1999"/>
                                          </p:stCondLst>
                                        </p:cTn>
                                        <p:tgtEl>
                                          <p:spTgt spid="62"/>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2000"/>
                                        <p:tgtEl>
                                          <p:spTgt spid="63"/>
                                        </p:tgtEl>
                                      </p:cBhvr>
                                    </p:animEffect>
                                    <p:set>
                                      <p:cBhvr>
                                        <p:cTn id="31" dur="1" fill="hold">
                                          <p:stCondLst>
                                            <p:cond delay="1999"/>
                                          </p:stCondLst>
                                        </p:cTn>
                                        <p:tgtEl>
                                          <p:spTgt spid="63"/>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2000"/>
                                        <p:tgtEl>
                                          <p:spTgt spid="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2000"/>
                                        <p:tgtEl>
                                          <p:spTgt spid="2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3" grpId="0"/>
      <p:bldP spid="55" grpId="0" animBg="1"/>
      <p:bldP spid="56" grpId="0" animBg="1"/>
      <p:bldP spid="57" grpId="0"/>
      <p:bldP spid="58" grpId="0"/>
      <p:bldP spid="59" grpId="0" animBg="1"/>
      <p:bldP spid="60" grpId="0"/>
      <p:bldP spid="6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amsmath}&#10;\usepackage{amssymb}&#10;\begin{document}&#10;$$\tau_{n} = -\bar{N}_{n}/\dot{N}_{n}$$&#10;\end{document}"/>
  <p:tag name="EXTERNALNAME" val="TP_tmp"/>
  <p:tag name="BLEND" val="0"/>
  <p:tag name="TRANSPARENT" val="0"/>
  <p:tag name="RESOLUTION" val="1200"/>
  <p:tag name="WORKAROUNDTRANSPARENCYBUG" val="0"/>
  <p:tag name="ALLOWFONTSUBSTITUTION" val="0"/>
  <p:tag name="BITMAPFORMAT" val="pngmono"/>
  <p:tag name="ORIGWIDTH" val="134"/>
  <p:tag name="PICTUREFILESIZE" val="6215"/>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amsmath}&#10;\usepackage{amssymb}&#10;\begin{document}&#10;$$\tau_{n} = -\bar{N}_{n}/\dot{N}_{n}$$&#10;\end{document}"/>
  <p:tag name="EXTERNALNAME" val="TP_tmp"/>
  <p:tag name="BLEND" val="0"/>
  <p:tag name="TRANSPARENT" val="0"/>
  <p:tag name="RESOLUTION" val="1200"/>
  <p:tag name="WORKAROUNDTRANSPARENCYBUG" val="0"/>
  <p:tag name="ALLOWFONTSUBSTITUTION" val="0"/>
  <p:tag name="BITMAPFORMAT" val="pngmono"/>
  <p:tag name="ORIGWIDTH" val="134"/>
  <p:tag name="PICTUREFILESIZE" val="6215"/>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amsmath}&#10;\usepackage{amssymb}&#10;\begin{document}&#10;$$\tau_{n} = -\bar{N}_{n}/\dot{N}_{n}$$&#10;\end{document}"/>
  <p:tag name="EXTERNALNAME" val="TP_tmp"/>
  <p:tag name="BLEND" val="0"/>
  <p:tag name="TRANSPARENT" val="0"/>
  <p:tag name="RESOLUTION" val="1200"/>
  <p:tag name="WORKAROUNDTRANSPARENCYBUG" val="0"/>
  <p:tag name="ALLOWFONTSUBSTITUTION" val="0"/>
  <p:tag name="BITMAPFORMAT" val="pngmono"/>
  <p:tag name="ORIGWIDTH" val="134"/>
  <p:tag name="PICTUREFILESIZE" val="6215"/>
</p:tagLst>
</file>

<file path=ppt/tags/tag4.xml><?xml version="1.0" encoding="utf-8"?>
<p:tagLst xmlns:a="http://schemas.openxmlformats.org/drawingml/2006/main" xmlns:r="http://schemas.openxmlformats.org/officeDocument/2006/relationships" xmlns:p="http://schemas.openxmlformats.org/presentationml/2006/main">
  <p:tag name="TIMING" val="|14.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tone_DelAddr_MoveTitle_CharSize">
  <a:themeElements>
    <a:clrScheme name="">
      <a:dk1>
        <a:srgbClr val="000000"/>
      </a:dk1>
      <a:lt1>
        <a:srgbClr val="FFFFFF"/>
      </a:lt1>
      <a:dk2>
        <a:srgbClr val="000066"/>
      </a:dk2>
      <a:lt2>
        <a:srgbClr val="808080"/>
      </a:lt2>
      <a:accent1>
        <a:srgbClr val="6699FF"/>
      </a:accent1>
      <a:accent2>
        <a:srgbClr val="FF00FF"/>
      </a:accent2>
      <a:accent3>
        <a:srgbClr val="FFFFFF"/>
      </a:accent3>
      <a:accent4>
        <a:srgbClr val="000000"/>
      </a:accent4>
      <a:accent5>
        <a:srgbClr val="B8CAFF"/>
      </a:accent5>
      <a:accent6>
        <a:srgbClr val="E700E7"/>
      </a:accent6>
      <a:hlink>
        <a:srgbClr val="CC00FF"/>
      </a:hlink>
      <a:folHlink>
        <a:srgbClr val="9933FF"/>
      </a:folHlink>
    </a:clrScheme>
    <a:fontScheme name="ホワイト">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ホワイト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ホワイ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ホワイト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ホワイト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ホワイ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ホワイ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ホワイ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2151</TotalTime>
  <Words>1600</Words>
  <Application>Microsoft Office PowerPoint</Application>
  <PresentationFormat>On-screen Show (4:3)</PresentationFormat>
  <Paragraphs>355</Paragraphs>
  <Slides>28</Slides>
  <Notes>7</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28</vt:i4>
      </vt:variant>
    </vt:vector>
  </HeadingPairs>
  <TitlesOfParts>
    <vt:vector size="33" baseType="lpstr">
      <vt:lpstr>Office Theme</vt:lpstr>
      <vt:lpstr>1_Office Theme</vt:lpstr>
      <vt:lpstr>2tone_DelAddr_MoveTitle_CharSize</vt:lpstr>
      <vt:lpstr>2_Office Theme</vt:lpstr>
      <vt:lpstr>Equation</vt:lpstr>
      <vt:lpstr>Status of the Beam Method</vt:lpstr>
      <vt:lpstr>PowerPoint Presentation</vt:lpstr>
      <vt:lpstr>PowerPoint Presentation</vt:lpstr>
      <vt:lpstr>Two Beam Methods in Use Today</vt:lpstr>
      <vt:lpstr>Precise measurement of neutron lifetime with pulsed neutron beam at J-PARC </vt:lpstr>
      <vt:lpstr>Principle of our experiment</vt:lpstr>
      <vt:lpstr>Setup</vt:lpstr>
      <vt:lpstr>chronological table</vt:lpstr>
      <vt:lpstr>PowerPoint Presentation</vt:lpstr>
      <vt:lpstr>PowerPoint Presentation</vt:lpstr>
      <vt:lpstr>PowerPoint Presentation</vt:lpstr>
      <vt:lpstr>PowerPoint Presentation</vt:lpstr>
      <vt:lpstr>PowerPoint Presentation</vt:lpstr>
      <vt:lpstr>PowerPoint Presentation</vt:lpstr>
      <vt:lpstr>New Mark 3 Trap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“Delta-doped” detectors</vt:lpstr>
      <vt:lpstr>PowerPoint Presentation</vt:lpstr>
      <vt:lpstr>PowerPoint Presentation</vt:lpstr>
      <vt:lpstr>PowerPoint Presentation</vt:lpstr>
      <vt:lpstr>Conclusions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Dewey, Maynard S. Dr.</dc:creator>
  <cp:lastModifiedBy>Dewey, Maynard S. Dr.</cp:lastModifiedBy>
  <cp:revision>49</cp:revision>
  <dcterms:created xsi:type="dcterms:W3CDTF">2014-09-10T14:40:47Z</dcterms:created>
  <dcterms:modified xsi:type="dcterms:W3CDTF">2014-09-18T15:14:59Z</dcterms:modified>
</cp:coreProperties>
</file>