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bin" ContentType="application/vnd.openxmlformats-officedocument.presentationml.printerSettings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0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tags/tag13.xml" ContentType="application/vnd.openxmlformats-officedocument.presentationml.tags+xml"/>
  <Override PartName="/ppt/notesSlides/notesSlide25.xml" ContentType="application/vnd.openxmlformats-officedocument.presentationml.notesSlide+xml"/>
  <Override PartName="/ppt/embeddings/oleObject17.bin" ContentType="application/vnd.openxmlformats-officedocument.oleObject"/>
  <Override PartName="/ppt/notesSlides/notesSlide26.xml" ContentType="application/vnd.openxmlformats-officedocument.presentationml.notesSlide+xml"/>
  <Override PartName="/ppt/embeddings/oleObject18.bin" ContentType="application/vnd.openxmlformats-officedocument.oleObject"/>
  <Override PartName="/ppt/tags/tag14.xml" ContentType="application/vnd.openxmlformats-officedocument.presentationml.tags+xml"/>
  <Override PartName="/ppt/notesSlides/notesSlide27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notesSlides/notesSlide28.xml" ContentType="application/vnd.openxmlformats-officedocument.presentationml.notesSlide+xml"/>
  <Override PartName="/ppt/tags/tag15.xml" ContentType="application/vnd.openxmlformats-officedocument.presentationml.tags+xml"/>
  <Override PartName="/ppt/notesSlides/notesSlide29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30.xml" ContentType="application/vnd.openxmlformats-officedocument.presentationml.notesSlide+xml"/>
  <Override PartName="/ppt/tags/tag18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embeddings/oleObject22.bin" ContentType="application/vnd.openxmlformats-officedocument.oleObject"/>
  <Override PartName="/ppt/tags/tag19.xml" ContentType="application/vnd.openxmlformats-officedocument.presentationml.tags+xml"/>
  <Override PartName="/ppt/notesSlides/notesSlide33.xml" ContentType="application/vnd.openxmlformats-officedocument.presentationml.notesSlide+xml"/>
  <Override PartName="/ppt/tags/tag20.xml" ContentType="application/vnd.openxmlformats-officedocument.presentationml.tags+xml"/>
  <Override PartName="/ppt/notesSlides/notesSlide34.xml" ContentType="application/vnd.openxmlformats-officedocument.presentationml.notesSlide+xml"/>
  <Override PartName="/ppt/tags/tag21.xml" ContentType="application/vnd.openxmlformats-officedocument.presentationml.tags+xml"/>
  <Override PartName="/ppt/notesSlides/notesSlide35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6.xml" ContentType="application/vnd.openxmlformats-officedocument.presentationml.notesSlide+xml"/>
  <Override PartName="/ppt/tags/tag24.xml" ContentType="application/vnd.openxmlformats-officedocument.presentationml.tags+xml"/>
  <Override PartName="/ppt/notesSlides/notesSlide37.xml" ContentType="application/vnd.openxmlformats-officedocument.presentationml.notesSlide+xml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notesSlides/notesSlide38.xml" ContentType="application/vnd.openxmlformats-officedocument.presentationml.notesSlide+xml"/>
  <Override PartName="/ppt/embeddings/oleObject26.bin" ContentType="application/vnd.openxmlformats-officedocument.oleObject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ags/tag25.xml" ContentType="application/vnd.openxmlformats-officedocument.presentationml.tags+xml"/>
  <Override PartName="/ppt/notesSlides/notesSlide42.xml" ContentType="application/vnd.openxmlformats-officedocument.presentationml.notesSlide+xml"/>
  <Override PartName="/ppt/tags/tag26.xml" ContentType="application/vnd.openxmlformats-officedocument.presentationml.tags+xml"/>
  <Override PartName="/ppt/embeddings/oleObject27.bin" ContentType="application/vnd.openxmlformats-officedocument.oleObject"/>
  <Override PartName="/ppt/notesSlides/notesSlide43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27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89"/>
  </p:notesMasterIdLst>
  <p:handoutMasterIdLst>
    <p:handoutMasterId r:id="rId90"/>
  </p:handoutMasterIdLst>
  <p:sldIdLst>
    <p:sldId id="1696" r:id="rId2"/>
    <p:sldId id="1889" r:id="rId3"/>
    <p:sldId id="1887" r:id="rId4"/>
    <p:sldId id="1910" r:id="rId5"/>
    <p:sldId id="1911" r:id="rId6"/>
    <p:sldId id="1902" r:id="rId7"/>
    <p:sldId id="1895" r:id="rId8"/>
    <p:sldId id="1903" r:id="rId9"/>
    <p:sldId id="1919" r:id="rId10"/>
    <p:sldId id="1914" r:id="rId11"/>
    <p:sldId id="1923" r:id="rId12"/>
    <p:sldId id="1924" r:id="rId13"/>
    <p:sldId id="1925" r:id="rId14"/>
    <p:sldId id="1926" r:id="rId15"/>
    <p:sldId id="1927" r:id="rId16"/>
    <p:sldId id="1928" r:id="rId17"/>
    <p:sldId id="1933" r:id="rId18"/>
    <p:sldId id="1934" r:id="rId19"/>
    <p:sldId id="1935" r:id="rId20"/>
    <p:sldId id="1936" r:id="rId21"/>
    <p:sldId id="1937" r:id="rId22"/>
    <p:sldId id="1938" r:id="rId23"/>
    <p:sldId id="1939" r:id="rId24"/>
    <p:sldId id="1941" r:id="rId25"/>
    <p:sldId id="1942" r:id="rId26"/>
    <p:sldId id="1943" r:id="rId27"/>
    <p:sldId id="1945" r:id="rId28"/>
    <p:sldId id="1946" r:id="rId29"/>
    <p:sldId id="1930" r:id="rId30"/>
    <p:sldId id="1931" r:id="rId31"/>
    <p:sldId id="1932" r:id="rId32"/>
    <p:sldId id="1896" r:id="rId33"/>
    <p:sldId id="1901" r:id="rId34"/>
    <p:sldId id="1898" r:id="rId35"/>
    <p:sldId id="1864" r:id="rId36"/>
    <p:sldId id="1865" r:id="rId37"/>
    <p:sldId id="1866" r:id="rId38"/>
    <p:sldId id="1863" r:id="rId39"/>
    <p:sldId id="1867" r:id="rId40"/>
    <p:sldId id="1921" r:id="rId41"/>
    <p:sldId id="1746" r:id="rId42"/>
    <p:sldId id="1747" r:id="rId43"/>
    <p:sldId id="1859" r:id="rId44"/>
    <p:sldId id="1909" r:id="rId45"/>
    <p:sldId id="1751" r:id="rId46"/>
    <p:sldId id="1798" r:id="rId47"/>
    <p:sldId id="1848" r:id="rId48"/>
    <p:sldId id="1877" r:id="rId49"/>
    <p:sldId id="1874" r:id="rId50"/>
    <p:sldId id="1754" r:id="rId51"/>
    <p:sldId id="1920" r:id="rId52"/>
    <p:sldId id="1869" r:id="rId53"/>
    <p:sldId id="1758" r:id="rId54"/>
    <p:sldId id="1947" r:id="rId55"/>
    <p:sldId id="1834" r:id="rId56"/>
    <p:sldId id="1886" r:id="rId57"/>
    <p:sldId id="1879" r:id="rId58"/>
    <p:sldId id="1881" r:id="rId59"/>
    <p:sldId id="1721" r:id="rId60"/>
    <p:sldId id="1949" r:id="rId61"/>
    <p:sldId id="1574" r:id="rId62"/>
    <p:sldId id="1922" r:id="rId63"/>
    <p:sldId id="1748" r:id="rId64"/>
    <p:sldId id="1884" r:id="rId65"/>
    <p:sldId id="1850" r:id="rId66"/>
    <p:sldId id="1918" r:id="rId67"/>
    <p:sldId id="1755" r:id="rId68"/>
    <p:sldId id="1860" r:id="rId69"/>
    <p:sldId id="1948" r:id="rId70"/>
    <p:sldId id="1883" r:id="rId71"/>
    <p:sldId id="1876" r:id="rId72"/>
    <p:sldId id="1871" r:id="rId73"/>
    <p:sldId id="1882" r:id="rId74"/>
    <p:sldId id="1904" r:id="rId75"/>
    <p:sldId id="1907" r:id="rId76"/>
    <p:sldId id="1915" r:id="rId77"/>
    <p:sldId id="1916" r:id="rId78"/>
    <p:sldId id="1917" r:id="rId79"/>
    <p:sldId id="1878" r:id="rId80"/>
    <p:sldId id="1899" r:id="rId81"/>
    <p:sldId id="1900" r:id="rId82"/>
    <p:sldId id="1856" r:id="rId83"/>
    <p:sldId id="1857" r:id="rId84"/>
    <p:sldId id="1875" r:id="rId85"/>
    <p:sldId id="1906" r:id="rId86"/>
    <p:sldId id="1908" r:id="rId87"/>
    <p:sldId id="1873" r:id="rId88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300"/>
    <a:srgbClr val="E51B3D"/>
    <a:srgbClr val="003399"/>
    <a:srgbClr val="009900"/>
    <a:srgbClr val="000099"/>
    <a:srgbClr val="000066"/>
    <a:srgbClr val="FF27D0"/>
    <a:srgbClr val="9918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 autoAdjust="0"/>
    <p:restoredTop sz="94746" autoAdjust="0"/>
  </p:normalViewPr>
  <p:slideViewPr>
    <p:cSldViewPr snapToGrid="0">
      <p:cViewPr>
        <p:scale>
          <a:sx n="90" d="100"/>
          <a:sy n="90" d="100"/>
        </p:scale>
        <p:origin x="-808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31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8224"/>
    </p:cViewPr>
  </p:sorterViewPr>
  <p:gridSpacing cx="38405" cy="38405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handoutMaster" Target="handoutMasters/handout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Red\Re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FGNb2\FGNb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LGNb1\LGNb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hzad\Desktop\Excel%20data%20for%20FE\SCNb1\SCNb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922474968407"/>
          <c:y val="0.0924988619311763"/>
          <c:w val="0.769218968110913"/>
          <c:h val="0.696281216880415"/>
        </c:manualLayout>
      </c:layout>
      <c:scatterChart>
        <c:scatterStyle val="lineMarker"/>
        <c:varyColors val="0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'49mm_before'!$Q$2:$V$2</c:f>
              <c:numCache>
                <c:formatCode>General</c:formatCode>
                <c:ptCount val="6"/>
                <c:pt idx="0">
                  <c:v>90.0</c:v>
                </c:pt>
                <c:pt idx="1">
                  <c:v>100.0</c:v>
                </c:pt>
                <c:pt idx="2">
                  <c:v>110.0</c:v>
                </c:pt>
                <c:pt idx="3">
                  <c:v>120.0</c:v>
                </c:pt>
                <c:pt idx="4">
                  <c:v>130.0</c:v>
                </c:pt>
                <c:pt idx="5">
                  <c:v>135.0</c:v>
                </c:pt>
              </c:numCache>
            </c:numRef>
          </c:xVal>
          <c:yVal>
            <c:numRef>
              <c:f>'49mm_before'!$Q$6:$V$6</c:f>
              <c:numCache>
                <c:formatCode>General</c:formatCode>
                <c:ptCount val="6"/>
                <c:pt idx="0">
                  <c:v>0.0500267521367521</c:v>
                </c:pt>
                <c:pt idx="1">
                  <c:v>4.817134459459331</c:v>
                </c:pt>
                <c:pt idx="2">
                  <c:v>34.5272399999996</c:v>
                </c:pt>
                <c:pt idx="3">
                  <c:v>171.5824082840208</c:v>
                </c:pt>
                <c:pt idx="4">
                  <c:v>610.3407336956468</c:v>
                </c:pt>
                <c:pt idx="5">
                  <c:v>1147.705639307611</c:v>
                </c:pt>
              </c:numCache>
            </c:numRef>
          </c:yVal>
          <c:smooth val="0"/>
        </c:ser>
        <c:ser>
          <c:idx val="1"/>
          <c:order val="1"/>
          <c:tx>
            <c:v>50fit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'49mm_before'!$I$16:$I$61</c:f>
              <c:numCache>
                <c:formatCode>General</c:formatCode>
                <c:ptCount val="46"/>
                <c:pt idx="0">
                  <c:v>90.0</c:v>
                </c:pt>
                <c:pt idx="1">
                  <c:v>91.0</c:v>
                </c:pt>
                <c:pt idx="2">
                  <c:v>92.0</c:v>
                </c:pt>
                <c:pt idx="3">
                  <c:v>93.0</c:v>
                </c:pt>
                <c:pt idx="4">
                  <c:v>94.0</c:v>
                </c:pt>
                <c:pt idx="5">
                  <c:v>95.0</c:v>
                </c:pt>
                <c:pt idx="6">
                  <c:v>96.0</c:v>
                </c:pt>
                <c:pt idx="7">
                  <c:v>97.0</c:v>
                </c:pt>
                <c:pt idx="8">
                  <c:v>98.0</c:v>
                </c:pt>
                <c:pt idx="9">
                  <c:v>99.0</c:v>
                </c:pt>
                <c:pt idx="10">
                  <c:v>100.0</c:v>
                </c:pt>
                <c:pt idx="11">
                  <c:v>101.0</c:v>
                </c:pt>
                <c:pt idx="12">
                  <c:v>102.0</c:v>
                </c:pt>
                <c:pt idx="13">
                  <c:v>103.0</c:v>
                </c:pt>
                <c:pt idx="14">
                  <c:v>104.0</c:v>
                </c:pt>
                <c:pt idx="15">
                  <c:v>105.0</c:v>
                </c:pt>
                <c:pt idx="16">
                  <c:v>106.0</c:v>
                </c:pt>
                <c:pt idx="17">
                  <c:v>107.0</c:v>
                </c:pt>
                <c:pt idx="18">
                  <c:v>108.0</c:v>
                </c:pt>
                <c:pt idx="19">
                  <c:v>109.0</c:v>
                </c:pt>
                <c:pt idx="20">
                  <c:v>110.0</c:v>
                </c:pt>
                <c:pt idx="21">
                  <c:v>111.0</c:v>
                </c:pt>
                <c:pt idx="22">
                  <c:v>112.0</c:v>
                </c:pt>
                <c:pt idx="23">
                  <c:v>113.0</c:v>
                </c:pt>
                <c:pt idx="24">
                  <c:v>114.0</c:v>
                </c:pt>
                <c:pt idx="25">
                  <c:v>115.0</c:v>
                </c:pt>
                <c:pt idx="26">
                  <c:v>116.0</c:v>
                </c:pt>
                <c:pt idx="27">
                  <c:v>117.0</c:v>
                </c:pt>
                <c:pt idx="28">
                  <c:v>118.0</c:v>
                </c:pt>
                <c:pt idx="29">
                  <c:v>119.0</c:v>
                </c:pt>
                <c:pt idx="30">
                  <c:v>120.0</c:v>
                </c:pt>
                <c:pt idx="31">
                  <c:v>121.0</c:v>
                </c:pt>
                <c:pt idx="32">
                  <c:v>122.0</c:v>
                </c:pt>
                <c:pt idx="33">
                  <c:v>123.0</c:v>
                </c:pt>
                <c:pt idx="34">
                  <c:v>124.0</c:v>
                </c:pt>
                <c:pt idx="35">
                  <c:v>125.0</c:v>
                </c:pt>
                <c:pt idx="36">
                  <c:v>126.0</c:v>
                </c:pt>
                <c:pt idx="37">
                  <c:v>127.0</c:v>
                </c:pt>
                <c:pt idx="38">
                  <c:v>128.0</c:v>
                </c:pt>
                <c:pt idx="39">
                  <c:v>129.0</c:v>
                </c:pt>
                <c:pt idx="40">
                  <c:v>130.0</c:v>
                </c:pt>
                <c:pt idx="41">
                  <c:v>131.0</c:v>
                </c:pt>
                <c:pt idx="42">
                  <c:v>132.0</c:v>
                </c:pt>
                <c:pt idx="43">
                  <c:v>133.0</c:v>
                </c:pt>
                <c:pt idx="44">
                  <c:v>134.0</c:v>
                </c:pt>
                <c:pt idx="45">
                  <c:v>135.0</c:v>
                </c:pt>
              </c:numCache>
            </c:numRef>
          </c:xVal>
          <c:yVal>
            <c:numRef>
              <c:f>'49mm_before'!$K$16:$K$61</c:f>
              <c:numCache>
                <c:formatCode>General</c:formatCode>
                <c:ptCount val="46"/>
                <c:pt idx="0">
                  <c:v>0.490342122053032</c:v>
                </c:pt>
                <c:pt idx="1">
                  <c:v>0.630242479863412</c:v>
                </c:pt>
                <c:pt idx="2">
                  <c:v>0.805842455770059</c:v>
                </c:pt>
                <c:pt idx="3">
                  <c:v>1.025176399175109</c:v>
                </c:pt>
                <c:pt idx="4">
                  <c:v>1.29784246392952</c:v>
                </c:pt>
                <c:pt idx="5">
                  <c:v>1.635258240263155</c:v>
                </c:pt>
                <c:pt idx="6">
                  <c:v>2.050949799218153</c:v>
                </c:pt>
                <c:pt idx="7">
                  <c:v>2.560877309500618</c:v>
                </c:pt>
                <c:pt idx="8">
                  <c:v>3.183800544374922</c:v>
                </c:pt>
                <c:pt idx="9">
                  <c:v>3.941687748687443</c:v>
                </c:pt>
                <c:pt idx="10">
                  <c:v>4.860171482183906</c:v>
                </c:pt>
                <c:pt idx="11">
                  <c:v>5.969055193867201</c:v>
                </c:pt>
                <c:pt idx="12">
                  <c:v>7.30287441216023</c:v>
                </c:pt>
                <c:pt idx="13">
                  <c:v>8.90151655607396</c:v>
                </c:pt>
                <c:pt idx="14">
                  <c:v>10.8109034824672</c:v>
                </c:pt>
                <c:pt idx="15">
                  <c:v>13.08374098293556</c:v>
                </c:pt>
                <c:pt idx="16">
                  <c:v>15.78033953004811</c:v>
                </c:pt>
                <c:pt idx="17">
                  <c:v>18.96951064583649</c:v>
                </c:pt>
                <c:pt idx="18">
                  <c:v>22.72954332495582</c:v>
                </c:pt>
                <c:pt idx="19">
                  <c:v>27.14926499022587</c:v>
                </c:pt>
                <c:pt idx="20">
                  <c:v>32.3291914888355</c:v>
                </c:pt>
                <c:pt idx="21">
                  <c:v>38.38277065298033</c:v>
                </c:pt>
                <c:pt idx="22">
                  <c:v>45.43772394879412</c:v>
                </c:pt>
                <c:pt idx="23">
                  <c:v>53.63749072195186</c:v>
                </c:pt>
                <c:pt idx="24">
                  <c:v>63.1427795171525</c:v>
                </c:pt>
                <c:pt idx="25">
                  <c:v>74.13323090182263</c:v>
                </c:pt>
                <c:pt idx="26">
                  <c:v>86.80919616189368</c:v>
                </c:pt>
                <c:pt idx="27">
                  <c:v>101.393636159578</c:v>
                </c:pt>
                <c:pt idx="28">
                  <c:v>118.1341445499167</c:v>
                </c:pt>
                <c:pt idx="29">
                  <c:v>137.305099444861</c:v>
                </c:pt>
                <c:pt idx="30">
                  <c:v>159.2099474911533</c:v>
                </c:pt>
                <c:pt idx="31">
                  <c:v>184.1836241917563</c:v>
                </c:pt>
                <c:pt idx="32">
                  <c:v>212.595114150637</c:v>
                </c:pt>
                <c:pt idx="33">
                  <c:v>244.8501547577918</c:v>
                </c:pt>
                <c:pt idx="34">
                  <c:v>281.3940866564157</c:v>
                </c:pt>
                <c:pt idx="35">
                  <c:v>322.7148541473508</c:v>
                </c:pt>
                <c:pt idx="36">
                  <c:v>369.3461584886255</c:v>
                </c:pt>
                <c:pt idx="37">
                  <c:v>421.8707668403773</c:v>
                </c:pt>
                <c:pt idx="38">
                  <c:v>480.9239793886316</c:v>
                </c:pt>
                <c:pt idx="39">
                  <c:v>547.1972569565466</c:v>
                </c:pt>
                <c:pt idx="40">
                  <c:v>621.4420111785884</c:v>
                </c:pt>
                <c:pt idx="41">
                  <c:v>704.473559074158</c:v>
                </c:pt>
                <c:pt idx="42">
                  <c:v>797.1752436114249</c:v>
                </c:pt>
                <c:pt idx="43">
                  <c:v>900.5027216022179</c:v>
                </c:pt>
                <c:pt idx="44">
                  <c:v>1015.488420014073</c:v>
                </c:pt>
                <c:pt idx="45">
                  <c:v>1143.246161528091</c:v>
                </c:pt>
              </c:numCache>
            </c:numRef>
          </c:yVal>
          <c:smooth val="0"/>
        </c:ser>
        <c:ser>
          <c:idx val="2"/>
          <c:order val="2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'40mm_before'!$O$3:$T$3</c:f>
              <c:numCache>
                <c:formatCode>General</c:formatCode>
                <c:ptCount val="6"/>
                <c:pt idx="0">
                  <c:v>80.0</c:v>
                </c:pt>
                <c:pt idx="1">
                  <c:v>90.0</c:v>
                </c:pt>
                <c:pt idx="2">
                  <c:v>100.0</c:v>
                </c:pt>
                <c:pt idx="3">
                  <c:v>110.0</c:v>
                </c:pt>
                <c:pt idx="4">
                  <c:v>120.0</c:v>
                </c:pt>
                <c:pt idx="5">
                  <c:v>125.0</c:v>
                </c:pt>
              </c:numCache>
            </c:numRef>
          </c:xVal>
          <c:yVal>
            <c:numRef>
              <c:f>'40mm_before'!$O$6:$T$6</c:f>
              <c:numCache>
                <c:formatCode>General</c:formatCode>
                <c:ptCount val="6"/>
                <c:pt idx="0">
                  <c:v>-1.861694117647021</c:v>
                </c:pt>
                <c:pt idx="1">
                  <c:v>4.936537974683492</c:v>
                </c:pt>
                <c:pt idx="2">
                  <c:v>21.01314452554705</c:v>
                </c:pt>
                <c:pt idx="3">
                  <c:v>127.2421515151482</c:v>
                </c:pt>
                <c:pt idx="4">
                  <c:v>519.2866705652985</c:v>
                </c:pt>
                <c:pt idx="5">
                  <c:v>1066.444893616996</c:v>
                </c:pt>
              </c:numCache>
            </c:numRef>
          </c:yVal>
          <c:smooth val="0"/>
        </c:ser>
        <c:ser>
          <c:idx val="3"/>
          <c:order val="3"/>
          <c:tx>
            <c:v>40fit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'40mm_before'!$I$16:$I$61</c:f>
              <c:numCache>
                <c:formatCode>General</c:formatCode>
                <c:ptCount val="46"/>
                <c:pt idx="0">
                  <c:v>80.0</c:v>
                </c:pt>
                <c:pt idx="1">
                  <c:v>81.0</c:v>
                </c:pt>
                <c:pt idx="2">
                  <c:v>82.0</c:v>
                </c:pt>
                <c:pt idx="3">
                  <c:v>83.0</c:v>
                </c:pt>
                <c:pt idx="4">
                  <c:v>84.0</c:v>
                </c:pt>
                <c:pt idx="5">
                  <c:v>85.0</c:v>
                </c:pt>
                <c:pt idx="6">
                  <c:v>86.0</c:v>
                </c:pt>
                <c:pt idx="7">
                  <c:v>87.0</c:v>
                </c:pt>
                <c:pt idx="8">
                  <c:v>88.0</c:v>
                </c:pt>
                <c:pt idx="9">
                  <c:v>89.0</c:v>
                </c:pt>
                <c:pt idx="10">
                  <c:v>90.0</c:v>
                </c:pt>
                <c:pt idx="11">
                  <c:v>91.0</c:v>
                </c:pt>
                <c:pt idx="12">
                  <c:v>92.0</c:v>
                </c:pt>
                <c:pt idx="13">
                  <c:v>93.0</c:v>
                </c:pt>
                <c:pt idx="14">
                  <c:v>94.0</c:v>
                </c:pt>
                <c:pt idx="15">
                  <c:v>95.0</c:v>
                </c:pt>
                <c:pt idx="16">
                  <c:v>96.0</c:v>
                </c:pt>
                <c:pt idx="17">
                  <c:v>97.0</c:v>
                </c:pt>
                <c:pt idx="18">
                  <c:v>98.0</c:v>
                </c:pt>
                <c:pt idx="19">
                  <c:v>99.0</c:v>
                </c:pt>
                <c:pt idx="20">
                  <c:v>100.0</c:v>
                </c:pt>
                <c:pt idx="21">
                  <c:v>101.0</c:v>
                </c:pt>
                <c:pt idx="22">
                  <c:v>102.0</c:v>
                </c:pt>
                <c:pt idx="23">
                  <c:v>103.0</c:v>
                </c:pt>
                <c:pt idx="24">
                  <c:v>104.0</c:v>
                </c:pt>
                <c:pt idx="25">
                  <c:v>105.0</c:v>
                </c:pt>
                <c:pt idx="26">
                  <c:v>106.0</c:v>
                </c:pt>
                <c:pt idx="27">
                  <c:v>107.0</c:v>
                </c:pt>
                <c:pt idx="28">
                  <c:v>108.0</c:v>
                </c:pt>
                <c:pt idx="29">
                  <c:v>109.0</c:v>
                </c:pt>
                <c:pt idx="30">
                  <c:v>110.0</c:v>
                </c:pt>
                <c:pt idx="31">
                  <c:v>111.0</c:v>
                </c:pt>
                <c:pt idx="32">
                  <c:v>112.0</c:v>
                </c:pt>
                <c:pt idx="33">
                  <c:v>113.0</c:v>
                </c:pt>
                <c:pt idx="34">
                  <c:v>114.0</c:v>
                </c:pt>
                <c:pt idx="35">
                  <c:v>115.0</c:v>
                </c:pt>
                <c:pt idx="36">
                  <c:v>116.0</c:v>
                </c:pt>
                <c:pt idx="37">
                  <c:v>117.0</c:v>
                </c:pt>
                <c:pt idx="38">
                  <c:v>118.0</c:v>
                </c:pt>
                <c:pt idx="39">
                  <c:v>119.0</c:v>
                </c:pt>
                <c:pt idx="40">
                  <c:v>120.0</c:v>
                </c:pt>
                <c:pt idx="41">
                  <c:v>121.0</c:v>
                </c:pt>
                <c:pt idx="42">
                  <c:v>122.0</c:v>
                </c:pt>
                <c:pt idx="43">
                  <c:v>123.0</c:v>
                </c:pt>
                <c:pt idx="44">
                  <c:v>124.0</c:v>
                </c:pt>
                <c:pt idx="45">
                  <c:v>125.0</c:v>
                </c:pt>
              </c:numCache>
            </c:numRef>
          </c:xVal>
          <c:yVal>
            <c:numRef>
              <c:f>'40mm_before'!$J$16:$J$61</c:f>
              <c:numCache>
                <c:formatCode>General</c:formatCode>
                <c:ptCount val="46"/>
                <c:pt idx="0">
                  <c:v>0.11418512734049</c:v>
                </c:pt>
                <c:pt idx="1">
                  <c:v>0.155311317074193</c:v>
                </c:pt>
                <c:pt idx="2">
                  <c:v>0.20973410671151</c:v>
                </c:pt>
                <c:pt idx="3">
                  <c:v>0.281267067277862</c:v>
                </c:pt>
                <c:pt idx="4">
                  <c:v>0.374678501807314</c:v>
                </c:pt>
                <c:pt idx="5">
                  <c:v>0.495895273237695</c:v>
                </c:pt>
                <c:pt idx="6">
                  <c:v>0.652242402780567</c:v>
                </c:pt>
                <c:pt idx="7">
                  <c:v>0.852723265706427</c:v>
                </c:pt>
                <c:pt idx="8">
                  <c:v>1.108345638272974</c:v>
                </c:pt>
                <c:pt idx="9">
                  <c:v>1.4324992861859</c:v>
                </c:pt>
                <c:pt idx="10">
                  <c:v>1.841391228823266</c:v>
                </c:pt>
                <c:pt idx="11">
                  <c:v>2.354545261600287</c:v>
                </c:pt>
                <c:pt idx="12">
                  <c:v>2.995372768279104</c:v>
                </c:pt>
                <c:pt idx="13">
                  <c:v>3.791822302594832</c:v>
                </c:pt>
                <c:pt idx="14">
                  <c:v>4.777115861057327</c:v>
                </c:pt>
                <c:pt idx="15">
                  <c:v>5.990580202928736</c:v>
                </c:pt>
                <c:pt idx="16">
                  <c:v>7.478581995890592</c:v>
                </c:pt>
                <c:pt idx="17">
                  <c:v>9.295575973555108</c:v>
                </c:pt>
                <c:pt idx="18">
                  <c:v>11.5052756805349</c:v>
                </c:pt>
                <c:pt idx="19">
                  <c:v>14.18195674917236</c:v>
                </c:pt>
                <c:pt idx="20">
                  <c:v>17.4119029962469</c:v>
                </c:pt>
                <c:pt idx="21">
                  <c:v>21.29500594519698</c:v>
                </c:pt>
                <c:pt idx="22">
                  <c:v>25.94652866694522</c:v>
                </c:pt>
                <c:pt idx="23">
                  <c:v>31.49904508783519</c:v>
                </c:pt>
                <c:pt idx="24">
                  <c:v>38.10456613422815</c:v>
                </c:pt>
                <c:pt idx="25">
                  <c:v>45.93686426795287</c:v>
                </c:pt>
                <c:pt idx="26">
                  <c:v>55.19400811327272</c:v>
                </c:pt>
                <c:pt idx="27">
                  <c:v>66.10111898282445</c:v>
                </c:pt>
                <c:pt idx="28">
                  <c:v>78.9133611758786</c:v>
                </c:pt>
                <c:pt idx="29">
                  <c:v>93.91917794619914</c:v>
                </c:pt>
                <c:pt idx="30">
                  <c:v>111.443785018189</c:v>
                </c:pt>
                <c:pt idx="31">
                  <c:v>131.8529334682961</c:v>
                </c:pt>
                <c:pt idx="32">
                  <c:v>155.5569536837827</c:v>
                </c:pt>
                <c:pt idx="33">
                  <c:v>183.015091962996</c:v>
                </c:pt>
                <c:pt idx="34">
                  <c:v>214.7401511304469</c:v>
                </c:pt>
                <c:pt idx="35">
                  <c:v>251.3034463071827</c:v>
                </c:pt>
                <c:pt idx="36">
                  <c:v>293.3400867025577</c:v>
                </c:pt>
                <c:pt idx="37">
                  <c:v>341.554593979062</c:v>
                </c:pt>
                <c:pt idx="38">
                  <c:v>396.7268673881119</c:v>
                </c:pt>
                <c:pt idx="39">
                  <c:v>459.7185054836016</c:v>
                </c:pt>
                <c:pt idx="40">
                  <c:v>531.4794937927242</c:v>
                </c:pt>
                <c:pt idx="41">
                  <c:v>613.0552673621364</c:v>
                </c:pt>
                <c:pt idx="42">
                  <c:v>705.5941566038094</c:v>
                </c:pt>
                <c:pt idx="43">
                  <c:v>810.3552243408324</c:v>
                </c:pt>
                <c:pt idx="44">
                  <c:v>928.7165014013384</c:v>
                </c:pt>
                <c:pt idx="45">
                  <c:v>1062.183627530532</c:v>
                </c:pt>
              </c:numCache>
            </c:numRef>
          </c:yVal>
          <c:smooth val="0"/>
        </c:ser>
        <c:ser>
          <c:idx val="4"/>
          <c:order val="4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'30mm_before'!$O$3:$S$3</c:f>
              <c:numCache>
                <c:formatCode>General</c:formatCode>
                <c:ptCount val="5"/>
                <c:pt idx="0">
                  <c:v>80.0</c:v>
                </c:pt>
                <c:pt idx="1">
                  <c:v>90.0</c:v>
                </c:pt>
                <c:pt idx="2">
                  <c:v>100.0</c:v>
                </c:pt>
                <c:pt idx="3">
                  <c:v>110.0</c:v>
                </c:pt>
                <c:pt idx="4">
                  <c:v>115.0</c:v>
                </c:pt>
              </c:numCache>
            </c:numRef>
          </c:xVal>
          <c:yVal>
            <c:numRef>
              <c:f>'30mm_before'!$O$6:$S$6</c:f>
              <c:numCache>
                <c:formatCode>General</c:formatCode>
                <c:ptCount val="5"/>
                <c:pt idx="0">
                  <c:v>6.228125670731679</c:v>
                </c:pt>
                <c:pt idx="1">
                  <c:v>36.60906051282002</c:v>
                </c:pt>
                <c:pt idx="2">
                  <c:v>265.3483879120836</c:v>
                </c:pt>
                <c:pt idx="3">
                  <c:v>1036.434548571405</c:v>
                </c:pt>
                <c:pt idx="4">
                  <c:v>1621.55246140648</c:v>
                </c:pt>
              </c:numCache>
            </c:numRef>
          </c:yVal>
          <c:smooth val="0"/>
        </c:ser>
        <c:ser>
          <c:idx val="5"/>
          <c:order val="5"/>
          <c:tx>
            <c:v>30fit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'30mm_before'!$I$16:$I$51</c:f>
              <c:numCache>
                <c:formatCode>General</c:formatCode>
                <c:ptCount val="36"/>
                <c:pt idx="0">
                  <c:v>80.0</c:v>
                </c:pt>
                <c:pt idx="1">
                  <c:v>81.0</c:v>
                </c:pt>
                <c:pt idx="2">
                  <c:v>82.0</c:v>
                </c:pt>
                <c:pt idx="3">
                  <c:v>83.0</c:v>
                </c:pt>
                <c:pt idx="4">
                  <c:v>84.0</c:v>
                </c:pt>
                <c:pt idx="5">
                  <c:v>85.0</c:v>
                </c:pt>
                <c:pt idx="6">
                  <c:v>86.0</c:v>
                </c:pt>
                <c:pt idx="7">
                  <c:v>87.0</c:v>
                </c:pt>
                <c:pt idx="8">
                  <c:v>88.0</c:v>
                </c:pt>
                <c:pt idx="9">
                  <c:v>89.0</c:v>
                </c:pt>
                <c:pt idx="10">
                  <c:v>90.0</c:v>
                </c:pt>
                <c:pt idx="11">
                  <c:v>91.0</c:v>
                </c:pt>
                <c:pt idx="12">
                  <c:v>92.0</c:v>
                </c:pt>
                <c:pt idx="13">
                  <c:v>93.0</c:v>
                </c:pt>
                <c:pt idx="14">
                  <c:v>94.0</c:v>
                </c:pt>
                <c:pt idx="15">
                  <c:v>95.0</c:v>
                </c:pt>
                <c:pt idx="16">
                  <c:v>96.0</c:v>
                </c:pt>
                <c:pt idx="17">
                  <c:v>97.0</c:v>
                </c:pt>
                <c:pt idx="18">
                  <c:v>98.0</c:v>
                </c:pt>
                <c:pt idx="19">
                  <c:v>99.0</c:v>
                </c:pt>
                <c:pt idx="20">
                  <c:v>100.0</c:v>
                </c:pt>
                <c:pt idx="21">
                  <c:v>101.0</c:v>
                </c:pt>
                <c:pt idx="22">
                  <c:v>102.0</c:v>
                </c:pt>
                <c:pt idx="23">
                  <c:v>103.0</c:v>
                </c:pt>
                <c:pt idx="24">
                  <c:v>104.0</c:v>
                </c:pt>
                <c:pt idx="25">
                  <c:v>105.0</c:v>
                </c:pt>
                <c:pt idx="26">
                  <c:v>106.0</c:v>
                </c:pt>
                <c:pt idx="27">
                  <c:v>107.0</c:v>
                </c:pt>
                <c:pt idx="28">
                  <c:v>108.0</c:v>
                </c:pt>
                <c:pt idx="29">
                  <c:v>109.0</c:v>
                </c:pt>
                <c:pt idx="30">
                  <c:v>110.0</c:v>
                </c:pt>
                <c:pt idx="31">
                  <c:v>111.0</c:v>
                </c:pt>
              </c:numCache>
            </c:numRef>
          </c:xVal>
          <c:yVal>
            <c:numRef>
              <c:f>'30mm_before'!$J$16:$J$51</c:f>
              <c:numCache>
                <c:formatCode>General</c:formatCode>
                <c:ptCount val="36"/>
                <c:pt idx="0">
                  <c:v>11.44356275980042</c:v>
                </c:pt>
                <c:pt idx="1">
                  <c:v>13.93684778606287</c:v>
                </c:pt>
                <c:pt idx="2">
                  <c:v>16.89704450855503</c:v>
                </c:pt>
                <c:pt idx="3">
                  <c:v>20.39712665454773</c:v>
                </c:pt>
                <c:pt idx="4">
                  <c:v>24.51913799092327</c:v>
                </c:pt>
                <c:pt idx="5">
                  <c:v>29.35500813648176</c:v>
                </c:pt>
                <c:pt idx="6">
                  <c:v>35.00740889026709</c:v>
                </c:pt>
                <c:pt idx="7">
                  <c:v>41.5906504914775</c:v>
                </c:pt>
                <c:pt idx="8">
                  <c:v>49.23161705796394</c:v>
                </c:pt>
                <c:pt idx="9">
                  <c:v>58.07074028753001</c:v>
                </c:pt>
                <c:pt idx="10">
                  <c:v>68.26301035016088</c:v>
                </c:pt>
                <c:pt idx="11">
                  <c:v>79.97902275088738</c:v>
                </c:pt>
                <c:pt idx="12">
                  <c:v>93.40605980294083</c:v>
                </c:pt>
                <c:pt idx="13">
                  <c:v>108.749205219862</c:v>
                </c:pt>
                <c:pt idx="14">
                  <c:v>126.2324902138106</c:v>
                </c:pt>
                <c:pt idx="15">
                  <c:v>146.1000693758942</c:v>
                </c:pt>
                <c:pt idx="16">
                  <c:v>168.6174245132214</c:v>
                </c:pt>
                <c:pt idx="17">
                  <c:v>194.0725945267839</c:v>
                </c:pt>
                <c:pt idx="18">
                  <c:v>222.777429334297</c:v>
                </c:pt>
                <c:pt idx="19">
                  <c:v>255.0688657728011</c:v>
                </c:pt>
                <c:pt idx="20">
                  <c:v>291.3102233571163</c:v>
                </c:pt>
                <c:pt idx="21">
                  <c:v>331.8925177219186</c:v>
                </c:pt>
                <c:pt idx="22">
                  <c:v>377.2357895372782</c:v>
                </c:pt>
                <c:pt idx="23">
                  <c:v>427.790446659364</c:v>
                </c:pt>
                <c:pt idx="24">
                  <c:v>484.0386172597613</c:v>
                </c:pt>
                <c:pt idx="25">
                  <c:v>546.4955116678445</c:v>
                </c:pt>
                <c:pt idx="26">
                  <c:v>615.7107906604385</c:v>
                </c:pt>
                <c:pt idx="27">
                  <c:v>692.2699379415236</c:v>
                </c:pt>
                <c:pt idx="28">
                  <c:v>776.795634571153</c:v>
                </c:pt>
                <c:pt idx="29">
                  <c:v>869.9491331266031</c:v>
                </c:pt>
                <c:pt idx="30">
                  <c:v>972.4316294101724</c:v>
                </c:pt>
                <c:pt idx="31">
                  <c:v>1084.985629555233</c:v>
                </c:pt>
              </c:numCache>
            </c:numRef>
          </c:yVal>
          <c:smooth val="0"/>
        </c:ser>
        <c:ser>
          <c:idx val="8"/>
          <c:order val="6"/>
          <c:tx>
            <c:v>50mm</c:v>
          </c:tx>
          <c:spPr>
            <a:ln w="28575">
              <a:noFill/>
            </a:ln>
          </c:spPr>
          <c:marker>
            <c:symbol val="triangle"/>
            <c:size val="7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'49_after'!$T$2:$AD$2</c:f>
              <c:numCache>
                <c:formatCode>General</c:formatCode>
                <c:ptCount val="11"/>
                <c:pt idx="0">
                  <c:v>130.0</c:v>
                </c:pt>
                <c:pt idx="1">
                  <c:v>140.0</c:v>
                </c:pt>
                <c:pt idx="2">
                  <c:v>150.0</c:v>
                </c:pt>
                <c:pt idx="3">
                  <c:v>160.0</c:v>
                </c:pt>
                <c:pt idx="4">
                  <c:v>170.0</c:v>
                </c:pt>
                <c:pt idx="5">
                  <c:v>180.0</c:v>
                </c:pt>
                <c:pt idx="6">
                  <c:v>190.0</c:v>
                </c:pt>
                <c:pt idx="7">
                  <c:v>200.0</c:v>
                </c:pt>
                <c:pt idx="8">
                  <c:v>210.0</c:v>
                </c:pt>
                <c:pt idx="9">
                  <c:v>220.0</c:v>
                </c:pt>
                <c:pt idx="10">
                  <c:v>225.0</c:v>
                </c:pt>
              </c:numCache>
            </c:numRef>
          </c:xVal>
          <c:yVal>
            <c:numRef>
              <c:f>'49_after'!$T$6:$AD$6</c:f>
              <c:numCache>
                <c:formatCode>General</c:formatCode>
                <c:ptCount val="11"/>
                <c:pt idx="0">
                  <c:v>-2.073872903225757</c:v>
                </c:pt>
                <c:pt idx="1">
                  <c:v>1.804441470588186</c:v>
                </c:pt>
                <c:pt idx="2">
                  <c:v>0.489510588235296</c:v>
                </c:pt>
                <c:pt idx="3">
                  <c:v>-1.366966956521745</c:v>
                </c:pt>
                <c:pt idx="4">
                  <c:v>-6.455571052631604</c:v>
                </c:pt>
                <c:pt idx="5">
                  <c:v>-1.887113124999996</c:v>
                </c:pt>
                <c:pt idx="6">
                  <c:v>-2.734621428571381</c:v>
                </c:pt>
                <c:pt idx="7">
                  <c:v>3.622592473118197</c:v>
                </c:pt>
                <c:pt idx="8">
                  <c:v>4.464186666666489</c:v>
                </c:pt>
                <c:pt idx="9">
                  <c:v>2.928616666666584</c:v>
                </c:pt>
                <c:pt idx="10">
                  <c:v>10.78611701492531</c:v>
                </c:pt>
              </c:numCache>
            </c:numRef>
          </c:yVal>
          <c:smooth val="0"/>
        </c:ser>
        <c:ser>
          <c:idx val="10"/>
          <c:order val="7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'40_after'!$P$3:$X$3</c:f>
              <c:numCache>
                <c:formatCode>General</c:formatCode>
                <c:ptCount val="9"/>
                <c:pt idx="0">
                  <c:v>150.0</c:v>
                </c:pt>
                <c:pt idx="1">
                  <c:v>160.0</c:v>
                </c:pt>
                <c:pt idx="2">
                  <c:v>170.0</c:v>
                </c:pt>
                <c:pt idx="3">
                  <c:v>180.0</c:v>
                </c:pt>
                <c:pt idx="4">
                  <c:v>190.0</c:v>
                </c:pt>
                <c:pt idx="5">
                  <c:v>200.0</c:v>
                </c:pt>
                <c:pt idx="6">
                  <c:v>210.0</c:v>
                </c:pt>
                <c:pt idx="7">
                  <c:v>220.0</c:v>
                </c:pt>
                <c:pt idx="8">
                  <c:v>225.0</c:v>
                </c:pt>
              </c:numCache>
            </c:numRef>
          </c:xVal>
          <c:yVal>
            <c:numRef>
              <c:f>'40_after'!$P$6:$X$6</c:f>
              <c:numCache>
                <c:formatCode>General</c:formatCode>
                <c:ptCount val="9"/>
                <c:pt idx="0">
                  <c:v>-1.105345</c:v>
                </c:pt>
                <c:pt idx="1">
                  <c:v>1.130569565217391</c:v>
                </c:pt>
                <c:pt idx="2">
                  <c:v>5.197883333333332</c:v>
                </c:pt>
                <c:pt idx="3">
                  <c:v>1.2792875</c:v>
                </c:pt>
                <c:pt idx="4">
                  <c:v>1.593449999999954</c:v>
                </c:pt>
                <c:pt idx="5">
                  <c:v>4.980621428571483</c:v>
                </c:pt>
                <c:pt idx="6">
                  <c:v>11.5657801724135</c:v>
                </c:pt>
                <c:pt idx="7">
                  <c:v>36.33272576419191</c:v>
                </c:pt>
                <c:pt idx="8">
                  <c:v>49.35739599999954</c:v>
                </c:pt>
              </c:numCache>
            </c:numRef>
          </c:yVal>
          <c:smooth val="0"/>
        </c:ser>
        <c:ser>
          <c:idx val="13"/>
          <c:order val="8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 w="12700" cap="rnd">
                <a:solidFill>
                  <a:prstClr val="black"/>
                </a:solidFill>
              </a:ln>
            </c:spPr>
          </c:marker>
          <c:xVal>
            <c:numRef>
              <c:f>'30_after'!$M$3:$U$3</c:f>
              <c:numCache>
                <c:formatCode>General</c:formatCode>
                <c:ptCount val="9"/>
                <c:pt idx="0">
                  <c:v>150.0</c:v>
                </c:pt>
                <c:pt idx="1">
                  <c:v>160.0</c:v>
                </c:pt>
                <c:pt idx="2">
                  <c:v>170.0</c:v>
                </c:pt>
                <c:pt idx="3">
                  <c:v>180.0</c:v>
                </c:pt>
                <c:pt idx="4">
                  <c:v>190.0</c:v>
                </c:pt>
                <c:pt idx="5">
                  <c:v>200.0</c:v>
                </c:pt>
                <c:pt idx="6">
                  <c:v>210.0</c:v>
                </c:pt>
                <c:pt idx="7">
                  <c:v>220.0</c:v>
                </c:pt>
                <c:pt idx="8">
                  <c:v>225.0</c:v>
                </c:pt>
              </c:numCache>
            </c:numRef>
          </c:xVal>
          <c:yVal>
            <c:numRef>
              <c:f>'30_after'!$M$6:$U$6</c:f>
              <c:numCache>
                <c:formatCode>General</c:formatCode>
                <c:ptCount val="9"/>
                <c:pt idx="0">
                  <c:v>-4.580310204081613</c:v>
                </c:pt>
                <c:pt idx="1">
                  <c:v>2.32033230769231</c:v>
                </c:pt>
                <c:pt idx="2">
                  <c:v>3.216834516128964</c:v>
                </c:pt>
                <c:pt idx="3">
                  <c:v>6.351611538461475</c:v>
                </c:pt>
                <c:pt idx="4">
                  <c:v>11.77307363636357</c:v>
                </c:pt>
                <c:pt idx="5">
                  <c:v>49.31820373831685</c:v>
                </c:pt>
                <c:pt idx="6">
                  <c:v>225.2927313084072</c:v>
                </c:pt>
                <c:pt idx="7">
                  <c:v>497.5437130801635</c:v>
                </c:pt>
                <c:pt idx="8">
                  <c:v>772.178418367338</c:v>
                </c:pt>
              </c:numCache>
            </c:numRef>
          </c:yVal>
          <c:smooth val="0"/>
        </c:ser>
        <c:ser>
          <c:idx val="6"/>
          <c:order val="9"/>
          <c:tx>
            <c:v>30fit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'30_after'!$I$16:$I$91</c:f>
              <c:numCache>
                <c:formatCode>General</c:formatCode>
                <c:ptCount val="76"/>
                <c:pt idx="0">
                  <c:v>150.0</c:v>
                </c:pt>
                <c:pt idx="1">
                  <c:v>151.0</c:v>
                </c:pt>
                <c:pt idx="2">
                  <c:v>152.0</c:v>
                </c:pt>
                <c:pt idx="3">
                  <c:v>153.0</c:v>
                </c:pt>
                <c:pt idx="4">
                  <c:v>154.0</c:v>
                </c:pt>
                <c:pt idx="5">
                  <c:v>155.0</c:v>
                </c:pt>
                <c:pt idx="6">
                  <c:v>156.0</c:v>
                </c:pt>
                <c:pt idx="7">
                  <c:v>157.0</c:v>
                </c:pt>
                <c:pt idx="8">
                  <c:v>158.0</c:v>
                </c:pt>
                <c:pt idx="9">
                  <c:v>159.0</c:v>
                </c:pt>
                <c:pt idx="10">
                  <c:v>160.0</c:v>
                </c:pt>
                <c:pt idx="11">
                  <c:v>161.0</c:v>
                </c:pt>
                <c:pt idx="12">
                  <c:v>162.0</c:v>
                </c:pt>
                <c:pt idx="13">
                  <c:v>163.0</c:v>
                </c:pt>
                <c:pt idx="14">
                  <c:v>164.0</c:v>
                </c:pt>
                <c:pt idx="15">
                  <c:v>165.0</c:v>
                </c:pt>
                <c:pt idx="16">
                  <c:v>166.0</c:v>
                </c:pt>
                <c:pt idx="17">
                  <c:v>167.0</c:v>
                </c:pt>
                <c:pt idx="18">
                  <c:v>168.0</c:v>
                </c:pt>
                <c:pt idx="19">
                  <c:v>169.0</c:v>
                </c:pt>
                <c:pt idx="20">
                  <c:v>170.0</c:v>
                </c:pt>
                <c:pt idx="21">
                  <c:v>171.0</c:v>
                </c:pt>
                <c:pt idx="22">
                  <c:v>172.0</c:v>
                </c:pt>
                <c:pt idx="23">
                  <c:v>173.0</c:v>
                </c:pt>
                <c:pt idx="24">
                  <c:v>174.0</c:v>
                </c:pt>
                <c:pt idx="25">
                  <c:v>175.0</c:v>
                </c:pt>
                <c:pt idx="26">
                  <c:v>176.0</c:v>
                </c:pt>
                <c:pt idx="27">
                  <c:v>177.0</c:v>
                </c:pt>
                <c:pt idx="28">
                  <c:v>178.0</c:v>
                </c:pt>
                <c:pt idx="29">
                  <c:v>179.0</c:v>
                </c:pt>
                <c:pt idx="30">
                  <c:v>180.0</c:v>
                </c:pt>
                <c:pt idx="31">
                  <c:v>181.0</c:v>
                </c:pt>
                <c:pt idx="32">
                  <c:v>182.0</c:v>
                </c:pt>
                <c:pt idx="33">
                  <c:v>183.0</c:v>
                </c:pt>
                <c:pt idx="34">
                  <c:v>184.0</c:v>
                </c:pt>
                <c:pt idx="35">
                  <c:v>185.0</c:v>
                </c:pt>
                <c:pt idx="36">
                  <c:v>186.0</c:v>
                </c:pt>
                <c:pt idx="37">
                  <c:v>187.0</c:v>
                </c:pt>
                <c:pt idx="38">
                  <c:v>188.0</c:v>
                </c:pt>
                <c:pt idx="39">
                  <c:v>189.0</c:v>
                </c:pt>
                <c:pt idx="40">
                  <c:v>190.0</c:v>
                </c:pt>
                <c:pt idx="41">
                  <c:v>191.0</c:v>
                </c:pt>
                <c:pt idx="42">
                  <c:v>192.0</c:v>
                </c:pt>
                <c:pt idx="43">
                  <c:v>193.0</c:v>
                </c:pt>
                <c:pt idx="44">
                  <c:v>194.0</c:v>
                </c:pt>
                <c:pt idx="45">
                  <c:v>195.0</c:v>
                </c:pt>
                <c:pt idx="46">
                  <c:v>196.0</c:v>
                </c:pt>
                <c:pt idx="47">
                  <c:v>197.0</c:v>
                </c:pt>
                <c:pt idx="48">
                  <c:v>198.0</c:v>
                </c:pt>
                <c:pt idx="49">
                  <c:v>199.0</c:v>
                </c:pt>
                <c:pt idx="50">
                  <c:v>200.0</c:v>
                </c:pt>
                <c:pt idx="51">
                  <c:v>201.0</c:v>
                </c:pt>
                <c:pt idx="52">
                  <c:v>202.0</c:v>
                </c:pt>
                <c:pt idx="53">
                  <c:v>203.0</c:v>
                </c:pt>
                <c:pt idx="54">
                  <c:v>204.0</c:v>
                </c:pt>
                <c:pt idx="55">
                  <c:v>205.0</c:v>
                </c:pt>
                <c:pt idx="56">
                  <c:v>206.0</c:v>
                </c:pt>
                <c:pt idx="57">
                  <c:v>207.0</c:v>
                </c:pt>
                <c:pt idx="58">
                  <c:v>208.0</c:v>
                </c:pt>
                <c:pt idx="59">
                  <c:v>209.0</c:v>
                </c:pt>
                <c:pt idx="60">
                  <c:v>210.0</c:v>
                </c:pt>
                <c:pt idx="61">
                  <c:v>211.0</c:v>
                </c:pt>
                <c:pt idx="62">
                  <c:v>212.0</c:v>
                </c:pt>
                <c:pt idx="63">
                  <c:v>213.0</c:v>
                </c:pt>
                <c:pt idx="64">
                  <c:v>214.0</c:v>
                </c:pt>
                <c:pt idx="65">
                  <c:v>215.0</c:v>
                </c:pt>
                <c:pt idx="66">
                  <c:v>216.0</c:v>
                </c:pt>
                <c:pt idx="67">
                  <c:v>217.0</c:v>
                </c:pt>
                <c:pt idx="68">
                  <c:v>218.0</c:v>
                </c:pt>
                <c:pt idx="69">
                  <c:v>219.0</c:v>
                </c:pt>
                <c:pt idx="70">
                  <c:v>220.0</c:v>
                </c:pt>
                <c:pt idx="71">
                  <c:v>221.0</c:v>
                </c:pt>
                <c:pt idx="72">
                  <c:v>222.0</c:v>
                </c:pt>
                <c:pt idx="73">
                  <c:v>223.0</c:v>
                </c:pt>
                <c:pt idx="74">
                  <c:v>224.0</c:v>
                </c:pt>
                <c:pt idx="75">
                  <c:v>225.0</c:v>
                </c:pt>
              </c:numCache>
            </c:numRef>
          </c:xVal>
          <c:yVal>
            <c:numRef>
              <c:f>'30_after'!$J$16:$J$91</c:f>
              <c:numCache>
                <c:formatCode>General</c:formatCode>
                <c:ptCount val="76"/>
                <c:pt idx="0">
                  <c:v>0.078563419917272</c:v>
                </c:pt>
                <c:pt idx="1">
                  <c:v>0.094037198997052</c:v>
                </c:pt>
                <c:pt idx="2">
                  <c:v>0.112302512794503</c:v>
                </c:pt>
                <c:pt idx="3">
                  <c:v>0.133816264571534</c:v>
                </c:pt>
                <c:pt idx="4">
                  <c:v>0.159102363606541</c:v>
                </c:pt>
                <c:pt idx="5">
                  <c:v>0.188760379963242</c:v>
                </c:pt>
                <c:pt idx="6">
                  <c:v>0.223475159347742</c:v>
                </c:pt>
                <c:pt idx="7">
                  <c:v>0.264027485867929</c:v>
                </c:pt>
                <c:pt idx="8">
                  <c:v>0.311305886634217</c:v>
                </c:pt>
                <c:pt idx="9">
                  <c:v>0.366319678529719</c:v>
                </c:pt>
                <c:pt idx="10">
                  <c:v>0.430213364130598</c:v>
                </c:pt>
                <c:pt idx="11">
                  <c:v>0.504282490672973</c:v>
                </c:pt>
                <c:pt idx="12">
                  <c:v>0.589991093139354</c:v>
                </c:pt>
                <c:pt idx="13">
                  <c:v>0.688990849972792</c:v>
                </c:pt>
                <c:pt idx="14">
                  <c:v>0.803142087617048</c:v>
                </c:pt>
                <c:pt idx="15">
                  <c:v>0.934536778022283</c:v>
                </c:pt>
                <c:pt idx="16">
                  <c:v>1.085523681442563</c:v>
                </c:pt>
                <c:pt idx="17">
                  <c:v>1.258735795278224</c:v>
                </c:pt>
                <c:pt idx="18">
                  <c:v>1.457120278375893</c:v>
                </c:pt>
                <c:pt idx="19">
                  <c:v>1.683971029084502</c:v>
                </c:pt>
                <c:pt idx="20">
                  <c:v>1.942964104467582</c:v>
                </c:pt>
                <c:pt idx="21">
                  <c:v>2.23819617738313</c:v>
                </c:pt>
                <c:pt idx="22">
                  <c:v>2.574226237649672</c:v>
                </c:pt>
                <c:pt idx="23">
                  <c:v>2.956120753213102</c:v>
                </c:pt>
                <c:pt idx="24">
                  <c:v>3.389502517099089</c:v>
                </c:pt>
                <c:pt idx="25">
                  <c:v>3.880603415970237</c:v>
                </c:pt>
                <c:pt idx="26">
                  <c:v>4.436321366291202</c:v>
                </c:pt>
                <c:pt idx="27">
                  <c:v>5.064281674426121</c:v>
                </c:pt>
                <c:pt idx="28">
                  <c:v>5.772903087436251</c:v>
                </c:pt>
                <c:pt idx="29">
                  <c:v>6.5714688118962</c:v>
                </c:pt>
                <c:pt idx="30">
                  <c:v>7.4702027886908</c:v>
                </c:pt>
                <c:pt idx="31">
                  <c:v>8.480351522473041</c:v>
                </c:pt>
                <c:pt idx="32">
                  <c:v>9.614271775244298</c:v>
                </c:pt>
                <c:pt idx="33">
                  <c:v>10.88552444433717</c:v>
                </c:pt>
                <c:pt idx="34">
                  <c:v>12.30897495593094</c:v>
                </c:pt>
                <c:pt idx="35">
                  <c:v>13.90090051608598</c:v>
                </c:pt>
                <c:pt idx="36">
                  <c:v>15.67910457212536</c:v>
                </c:pt>
                <c:pt idx="37">
                  <c:v>17.66303884801463</c:v>
                </c:pt>
                <c:pt idx="38">
                  <c:v>19.87393332815779</c:v>
                </c:pt>
                <c:pt idx="39">
                  <c:v>22.33493457473593</c:v>
                </c:pt>
                <c:pt idx="40">
                  <c:v>25.07125277433827</c:v>
                </c:pt>
                <c:pt idx="41">
                  <c:v>28.11031792015453</c:v>
                </c:pt>
                <c:pt idx="42">
                  <c:v>31.48194554639679</c:v>
                </c:pt>
                <c:pt idx="43">
                  <c:v>35.21851244188316</c:v>
                </c:pt>
                <c:pt idx="44">
                  <c:v>39.3551427798083</c:v>
                </c:pt>
                <c:pt idx="45">
                  <c:v>43.9299051106626</c:v>
                </c:pt>
                <c:pt idx="46">
                  <c:v>48.98402067497875</c:v>
                </c:pt>
                <c:pt idx="47">
                  <c:v>54.56208350211287</c:v>
                </c:pt>
                <c:pt idx="48">
                  <c:v>60.71229277054265</c:v>
                </c:pt>
                <c:pt idx="49">
                  <c:v>67.4866979142083</c:v>
                </c:pt>
                <c:pt idx="50">
                  <c:v>74.94145696818952</c:v>
                </c:pt>
                <c:pt idx="51">
                  <c:v>83.13710865550041</c:v>
                </c:pt>
                <c:pt idx="52">
                  <c:v>92.13885872497565</c:v>
                </c:pt>
                <c:pt idx="53">
                  <c:v>102.0168810580863</c:v>
                </c:pt>
                <c:pt idx="54">
                  <c:v>112.8466340700827</c:v>
                </c:pt>
                <c:pt idx="55">
                  <c:v>124.7091929380332</c:v>
                </c:pt>
                <c:pt idx="56">
                  <c:v>137.691598195199</c:v>
                </c:pt>
                <c:pt idx="57">
                  <c:v>151.8872212376121</c:v>
                </c:pt>
                <c:pt idx="58">
                  <c:v>167.3961472948204</c:v>
                </c:pt>
                <c:pt idx="59">
                  <c:v>184.325576422445</c:v>
                </c:pt>
                <c:pt idx="60">
                  <c:v>202.790243079426</c:v>
                </c:pt>
                <c:pt idx="61">
                  <c:v>222.912854857709</c:v>
                </c:pt>
                <c:pt idx="62">
                  <c:v>244.8245509365117</c:v>
                </c:pt>
                <c:pt idx="63">
                  <c:v>268.6653808372752</c:v>
                </c:pt>
                <c:pt idx="64">
                  <c:v>294.5848040588904</c:v>
                </c:pt>
                <c:pt idx="65">
                  <c:v>322.7422111758953</c:v>
                </c:pt>
                <c:pt idx="66">
                  <c:v>353.3074669848324</c:v>
                </c:pt>
                <c:pt idx="67">
                  <c:v>386.4614762861236</c:v>
                </c:pt>
                <c:pt idx="68">
                  <c:v>422.3967728904141</c:v>
                </c:pt>
                <c:pt idx="69">
                  <c:v>461.3181324394022</c:v>
                </c:pt>
                <c:pt idx="70">
                  <c:v>503.443209631952</c:v>
                </c:pt>
                <c:pt idx="71">
                  <c:v>549.0032004462382</c:v>
                </c:pt>
                <c:pt idx="72">
                  <c:v>598.2435299484525</c:v>
                </c:pt>
                <c:pt idx="73">
                  <c:v>651.4245662776535</c:v>
                </c:pt>
                <c:pt idx="74">
                  <c:v>708.8223613949598</c:v>
                </c:pt>
                <c:pt idx="75">
                  <c:v>770.7294191835629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993127432"/>
        <c:axId val="-1993073992"/>
      </c:scatterChart>
      <c:valAx>
        <c:axId val="-1993127432"/>
        <c:scaling>
          <c:orientation val="minMax"/>
          <c:max val="25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Voltage </a:t>
                </a:r>
                <a:r>
                  <a:rPr lang="en-US" sz="140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1993073992"/>
        <c:crosses val="autoZero"/>
        <c:crossBetween val="midCat"/>
      </c:valAx>
      <c:valAx>
        <c:axId val="-1993073992"/>
        <c:scaling>
          <c:orientation val="minMax"/>
          <c:max val="150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>
                    <a:latin typeface="Arial" pitchFamily="34" charset="0"/>
                    <a:cs typeface="Arial" pitchFamily="34" charset="0"/>
                  </a:rPr>
                  <a:t>Anode Current (pA)</a:t>
                </a:r>
              </a:p>
            </c:rich>
          </c:tx>
          <c:layout>
            <c:manualLayout>
              <c:xMode val="edge"/>
              <c:yMode val="edge"/>
              <c:x val="0.0"/>
              <c:y val="0.123305214134908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1993127432"/>
        <c:crosses val="autoZero"/>
        <c:crossBetween val="midCat"/>
        <c:minorUnit val="100.0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200611694371537"/>
          <c:y val="0.266529536398532"/>
          <c:w val="0.141052362231567"/>
          <c:h val="0.466910953373837"/>
        </c:manualLayout>
      </c:layout>
      <c:overlay val="0"/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 b="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521629240789"/>
          <c:y val="0.112294400699913"/>
          <c:w val="0.758802220034996"/>
          <c:h val="0.696281216880415"/>
        </c:manualLayout>
      </c:layout>
      <c:scatterChart>
        <c:scatterStyle val="lineMarker"/>
        <c:varyColors val="0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'FGNb1_50mm_Befor Kr'!$X$2:$AD$2</c:f>
              <c:numCache>
                <c:formatCode>General</c:formatCode>
                <c:ptCount val="7"/>
                <c:pt idx="0">
                  <c:v>140.0</c:v>
                </c:pt>
                <c:pt idx="1">
                  <c:v>150.0</c:v>
                </c:pt>
                <c:pt idx="2">
                  <c:v>160.0</c:v>
                </c:pt>
                <c:pt idx="3">
                  <c:v>170.0</c:v>
                </c:pt>
                <c:pt idx="4">
                  <c:v>180.0</c:v>
                </c:pt>
                <c:pt idx="5">
                  <c:v>185.0</c:v>
                </c:pt>
                <c:pt idx="6">
                  <c:v>190.0</c:v>
                </c:pt>
              </c:numCache>
            </c:numRef>
          </c:xVal>
          <c:yVal>
            <c:numRef>
              <c:f>'FGNb1_50mm_Befor Kr'!$X$6:$AD$6</c:f>
              <c:numCache>
                <c:formatCode>General</c:formatCode>
                <c:ptCount val="7"/>
                <c:pt idx="0">
                  <c:v>3.02435757575759</c:v>
                </c:pt>
                <c:pt idx="1">
                  <c:v>4.497381818181815</c:v>
                </c:pt>
                <c:pt idx="2">
                  <c:v>21.02971199999949</c:v>
                </c:pt>
                <c:pt idx="3">
                  <c:v>62.56277704917948</c:v>
                </c:pt>
                <c:pt idx="4">
                  <c:v>215.8017651245503</c:v>
                </c:pt>
                <c:pt idx="5">
                  <c:v>623.607820512816</c:v>
                </c:pt>
                <c:pt idx="6">
                  <c:v>1146.669902597362</c:v>
                </c:pt>
              </c:numCache>
            </c:numRef>
          </c:yVal>
          <c:smooth val="0"/>
        </c:ser>
        <c:ser>
          <c:idx val="1"/>
          <c:order val="1"/>
          <c:tx>
            <c:v>50fit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'FGNb1_50mm_Befor Kr'!$K$19:$K$69</c:f>
              <c:numCache>
                <c:formatCode>General</c:formatCode>
                <c:ptCount val="51"/>
                <c:pt idx="0">
                  <c:v>140.0</c:v>
                </c:pt>
                <c:pt idx="1">
                  <c:v>141.0</c:v>
                </c:pt>
                <c:pt idx="2">
                  <c:v>142.0</c:v>
                </c:pt>
                <c:pt idx="3">
                  <c:v>143.0</c:v>
                </c:pt>
                <c:pt idx="4">
                  <c:v>144.0</c:v>
                </c:pt>
                <c:pt idx="5">
                  <c:v>145.0</c:v>
                </c:pt>
                <c:pt idx="6">
                  <c:v>146.0</c:v>
                </c:pt>
                <c:pt idx="7">
                  <c:v>147.0</c:v>
                </c:pt>
                <c:pt idx="8">
                  <c:v>148.0</c:v>
                </c:pt>
                <c:pt idx="9">
                  <c:v>149.0</c:v>
                </c:pt>
                <c:pt idx="10">
                  <c:v>150.0</c:v>
                </c:pt>
                <c:pt idx="11">
                  <c:v>151.0</c:v>
                </c:pt>
                <c:pt idx="12">
                  <c:v>152.0</c:v>
                </c:pt>
                <c:pt idx="13">
                  <c:v>153.0</c:v>
                </c:pt>
                <c:pt idx="14">
                  <c:v>154.0</c:v>
                </c:pt>
                <c:pt idx="15">
                  <c:v>155.0</c:v>
                </c:pt>
                <c:pt idx="16">
                  <c:v>156.0</c:v>
                </c:pt>
                <c:pt idx="17">
                  <c:v>157.0</c:v>
                </c:pt>
                <c:pt idx="18">
                  <c:v>158.0</c:v>
                </c:pt>
                <c:pt idx="19">
                  <c:v>159.0</c:v>
                </c:pt>
                <c:pt idx="20">
                  <c:v>160.0</c:v>
                </c:pt>
                <c:pt idx="21">
                  <c:v>161.0</c:v>
                </c:pt>
                <c:pt idx="22">
                  <c:v>162.0</c:v>
                </c:pt>
                <c:pt idx="23">
                  <c:v>163.0</c:v>
                </c:pt>
                <c:pt idx="24">
                  <c:v>164.0</c:v>
                </c:pt>
                <c:pt idx="25">
                  <c:v>165.0</c:v>
                </c:pt>
                <c:pt idx="26">
                  <c:v>166.0</c:v>
                </c:pt>
                <c:pt idx="27">
                  <c:v>167.0</c:v>
                </c:pt>
                <c:pt idx="28">
                  <c:v>168.0</c:v>
                </c:pt>
                <c:pt idx="29">
                  <c:v>169.0</c:v>
                </c:pt>
                <c:pt idx="30">
                  <c:v>170.0</c:v>
                </c:pt>
                <c:pt idx="31">
                  <c:v>171.0</c:v>
                </c:pt>
                <c:pt idx="32">
                  <c:v>172.0</c:v>
                </c:pt>
                <c:pt idx="33">
                  <c:v>173.0</c:v>
                </c:pt>
                <c:pt idx="34">
                  <c:v>174.0</c:v>
                </c:pt>
                <c:pt idx="35">
                  <c:v>175.0</c:v>
                </c:pt>
                <c:pt idx="36">
                  <c:v>176.0</c:v>
                </c:pt>
                <c:pt idx="37">
                  <c:v>177.0</c:v>
                </c:pt>
                <c:pt idx="38">
                  <c:v>178.0</c:v>
                </c:pt>
                <c:pt idx="39">
                  <c:v>179.0</c:v>
                </c:pt>
                <c:pt idx="40">
                  <c:v>180.0</c:v>
                </c:pt>
                <c:pt idx="41">
                  <c:v>181.0</c:v>
                </c:pt>
                <c:pt idx="42">
                  <c:v>182.0</c:v>
                </c:pt>
                <c:pt idx="43">
                  <c:v>183.0</c:v>
                </c:pt>
                <c:pt idx="44">
                  <c:v>184.0</c:v>
                </c:pt>
                <c:pt idx="45">
                  <c:v>185.0</c:v>
                </c:pt>
                <c:pt idx="46">
                  <c:v>186.0</c:v>
                </c:pt>
                <c:pt idx="47">
                  <c:v>187.0</c:v>
                </c:pt>
                <c:pt idx="48">
                  <c:v>188.0</c:v>
                </c:pt>
                <c:pt idx="49">
                  <c:v>189.0</c:v>
                </c:pt>
                <c:pt idx="50">
                  <c:v>190.0</c:v>
                </c:pt>
              </c:numCache>
            </c:numRef>
          </c:xVal>
          <c:yVal>
            <c:numRef>
              <c:f>'FGNb1_50mm_Befor Kr'!$L$19:$L$69</c:f>
              <c:numCache>
                <c:formatCode>General</c:formatCode>
                <c:ptCount val="51"/>
                <c:pt idx="0">
                  <c:v>0.126481249926868</c:v>
                </c:pt>
                <c:pt idx="1">
                  <c:v>0.16136562890489</c:v>
                </c:pt>
                <c:pt idx="2">
                  <c:v>0.2051867795572</c:v>
                </c:pt>
                <c:pt idx="3">
                  <c:v>0.26005859586357</c:v>
                </c:pt>
                <c:pt idx="4">
                  <c:v>0.32855324636589</c:v>
                </c:pt>
                <c:pt idx="5">
                  <c:v>0.413791375887267</c:v>
                </c:pt>
                <c:pt idx="6">
                  <c:v>0.519548227295429</c:v>
                </c:pt>
                <c:pt idx="7">
                  <c:v>0.650378159696821</c:v>
                </c:pt>
                <c:pt idx="8">
                  <c:v>0.811760370348135</c:v>
                </c:pt>
                <c:pt idx="9">
                  <c:v>1.010268994878312</c:v>
                </c:pt>
                <c:pt idx="10">
                  <c:v>1.253771167157794</c:v>
                </c:pt>
                <c:pt idx="11">
                  <c:v>1.55165706951492</c:v>
                </c:pt>
                <c:pt idx="12">
                  <c:v>1.91510649931058</c:v>
                </c:pt>
                <c:pt idx="13">
                  <c:v>2.357397022615668</c:v>
                </c:pt>
                <c:pt idx="14">
                  <c:v>2.894259383506097</c:v>
                </c:pt>
                <c:pt idx="15">
                  <c:v>3.544286492049338</c:v>
                </c:pt>
                <c:pt idx="16">
                  <c:v>4.329403029285054</c:v>
                </c:pt>
                <c:pt idx="17">
                  <c:v>5.275403487410491</c:v>
                </c:pt>
                <c:pt idx="18">
                  <c:v>6.412567312087132</c:v>
                </c:pt>
                <c:pt idx="19">
                  <c:v>7.77636073552665</c:v>
                </c:pt>
                <c:pt idx="20">
                  <c:v>9.408235888116738</c:v>
                </c:pt>
                <c:pt idx="21">
                  <c:v>11.35653885723716</c:v>
                </c:pt>
                <c:pt idx="22">
                  <c:v>13.67753952908152</c:v>
                </c:pt>
                <c:pt idx="23">
                  <c:v>16.43659730731973</c:v>
                </c:pt>
                <c:pt idx="24">
                  <c:v>19.7094781559048</c:v>
                </c:pt>
                <c:pt idx="25">
                  <c:v>23.58383986692412</c:v>
                </c:pt>
                <c:pt idx="26">
                  <c:v>28.16090401278523</c:v>
                </c:pt>
                <c:pt idx="27">
                  <c:v>33.5573347098969</c:v>
                </c:pt>
                <c:pt idx="28">
                  <c:v>39.9073461030755</c:v>
                </c:pt>
                <c:pt idx="29">
                  <c:v>47.36506238076702</c:v>
                </c:pt>
                <c:pt idx="30">
                  <c:v>56.1071561555685</c:v>
                </c:pt>
                <c:pt idx="31">
                  <c:v>66.33579319687369</c:v>
                </c:pt>
                <c:pt idx="32">
                  <c:v>78.28191378742495</c:v>
                </c:pt>
                <c:pt idx="33">
                  <c:v>92.20888339736255</c:v>
                </c:pt>
                <c:pt idx="34">
                  <c:v>108.4165479325123</c:v>
                </c:pt>
                <c:pt idx="35">
                  <c:v>127.2457315220806</c:v>
                </c:pt>
                <c:pt idx="36">
                  <c:v>149.0832176689224</c:v>
                </c:pt>
                <c:pt idx="37">
                  <c:v>174.3672575967481</c:v>
                </c:pt>
                <c:pt idx="38">
                  <c:v>203.5936527968962</c:v>
                </c:pt>
                <c:pt idx="39">
                  <c:v>237.3224621060116</c:v>
                </c:pt>
                <c:pt idx="40">
                  <c:v>276.1853871383628</c:v>
                </c:pt>
                <c:pt idx="41">
                  <c:v>320.8938935559863</c:v>
                </c:pt>
                <c:pt idx="42">
                  <c:v>372.2481294884851</c:v>
                </c:pt>
                <c:pt idx="43">
                  <c:v>431.1467064154934</c:v>
                </c:pt>
                <c:pt idx="44">
                  <c:v>498.5974120000303</c:v>
                </c:pt>
                <c:pt idx="45">
                  <c:v>575.7289287129229</c:v>
                </c:pt>
                <c:pt idx="46">
                  <c:v>663.8036366178935</c:v>
                </c:pt>
                <c:pt idx="47">
                  <c:v>764.231583396183</c:v>
                </c:pt>
                <c:pt idx="48">
                  <c:v>878.58570957885</c:v>
                </c:pt>
                <c:pt idx="49">
                  <c:v>1008.61842202518</c:v>
                </c:pt>
                <c:pt idx="50">
                  <c:v>1156.279613937417</c:v>
                </c:pt>
              </c:numCache>
            </c:numRef>
          </c:yVal>
          <c:smooth val="0"/>
        </c:ser>
        <c:ser>
          <c:idx val="2"/>
          <c:order val="2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FGNb1_40mm_berforeKr!$T$1:$AA$1</c:f>
              <c:numCache>
                <c:formatCode>General</c:formatCode>
                <c:ptCount val="8"/>
                <c:pt idx="0">
                  <c:v>120.0</c:v>
                </c:pt>
                <c:pt idx="1">
                  <c:v>130.0</c:v>
                </c:pt>
                <c:pt idx="2">
                  <c:v>140.0</c:v>
                </c:pt>
                <c:pt idx="3">
                  <c:v>150.0</c:v>
                </c:pt>
                <c:pt idx="4">
                  <c:v>160.0</c:v>
                </c:pt>
                <c:pt idx="5">
                  <c:v>170.0</c:v>
                </c:pt>
                <c:pt idx="6">
                  <c:v>180.0</c:v>
                </c:pt>
                <c:pt idx="7">
                  <c:v>185.0</c:v>
                </c:pt>
              </c:numCache>
            </c:numRef>
          </c:xVal>
          <c:yVal>
            <c:numRef>
              <c:f>FGNb1_40mm_berforeKr!$T$5:$AA$5</c:f>
              <c:numCache>
                <c:formatCode>General</c:formatCode>
                <c:ptCount val="8"/>
                <c:pt idx="0">
                  <c:v>-0.281297633587783</c:v>
                </c:pt>
                <c:pt idx="1">
                  <c:v>0.45916256880735</c:v>
                </c:pt>
                <c:pt idx="2">
                  <c:v>2.021586463414647</c:v>
                </c:pt>
                <c:pt idx="3">
                  <c:v>8.10982389705877</c:v>
                </c:pt>
                <c:pt idx="4">
                  <c:v>44.82518554913242</c:v>
                </c:pt>
                <c:pt idx="5">
                  <c:v>206.6143092783453</c:v>
                </c:pt>
                <c:pt idx="6">
                  <c:v>513.0145975443336</c:v>
                </c:pt>
                <c:pt idx="7">
                  <c:v>1052.89886597935</c:v>
                </c:pt>
              </c:numCache>
            </c:numRef>
          </c:yVal>
          <c:smooth val="0"/>
        </c:ser>
        <c:ser>
          <c:idx val="3"/>
          <c:order val="3"/>
          <c:tx>
            <c:v>40fit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FGNb1_40mm_berforeKr!$K$16:$K$81</c:f>
              <c:numCache>
                <c:formatCode>General</c:formatCode>
                <c:ptCount val="66"/>
                <c:pt idx="0">
                  <c:v>120.0</c:v>
                </c:pt>
                <c:pt idx="1">
                  <c:v>121.0</c:v>
                </c:pt>
                <c:pt idx="2">
                  <c:v>122.0</c:v>
                </c:pt>
                <c:pt idx="3">
                  <c:v>123.0</c:v>
                </c:pt>
                <c:pt idx="4">
                  <c:v>124.0</c:v>
                </c:pt>
                <c:pt idx="5">
                  <c:v>125.0</c:v>
                </c:pt>
                <c:pt idx="6">
                  <c:v>126.0</c:v>
                </c:pt>
                <c:pt idx="7">
                  <c:v>127.0</c:v>
                </c:pt>
                <c:pt idx="8">
                  <c:v>128.0</c:v>
                </c:pt>
                <c:pt idx="9">
                  <c:v>129.0</c:v>
                </c:pt>
                <c:pt idx="10">
                  <c:v>130.0</c:v>
                </c:pt>
                <c:pt idx="11">
                  <c:v>131.0</c:v>
                </c:pt>
                <c:pt idx="12">
                  <c:v>132.0</c:v>
                </c:pt>
                <c:pt idx="13">
                  <c:v>133.0</c:v>
                </c:pt>
                <c:pt idx="14">
                  <c:v>134.0</c:v>
                </c:pt>
                <c:pt idx="15">
                  <c:v>135.0</c:v>
                </c:pt>
                <c:pt idx="16">
                  <c:v>136.0</c:v>
                </c:pt>
                <c:pt idx="17">
                  <c:v>137.0</c:v>
                </c:pt>
                <c:pt idx="18">
                  <c:v>138.0</c:v>
                </c:pt>
                <c:pt idx="19">
                  <c:v>139.0</c:v>
                </c:pt>
                <c:pt idx="20">
                  <c:v>140.0</c:v>
                </c:pt>
                <c:pt idx="21">
                  <c:v>141.0</c:v>
                </c:pt>
                <c:pt idx="22">
                  <c:v>142.0</c:v>
                </c:pt>
                <c:pt idx="23">
                  <c:v>143.0</c:v>
                </c:pt>
                <c:pt idx="24">
                  <c:v>144.0</c:v>
                </c:pt>
                <c:pt idx="25">
                  <c:v>145.0</c:v>
                </c:pt>
                <c:pt idx="26">
                  <c:v>146.0</c:v>
                </c:pt>
                <c:pt idx="27">
                  <c:v>147.0</c:v>
                </c:pt>
                <c:pt idx="28">
                  <c:v>148.0</c:v>
                </c:pt>
                <c:pt idx="29">
                  <c:v>149.0</c:v>
                </c:pt>
                <c:pt idx="30">
                  <c:v>150.0</c:v>
                </c:pt>
                <c:pt idx="31">
                  <c:v>151.0</c:v>
                </c:pt>
                <c:pt idx="32">
                  <c:v>152.0</c:v>
                </c:pt>
                <c:pt idx="33">
                  <c:v>153.0</c:v>
                </c:pt>
                <c:pt idx="34">
                  <c:v>154.0</c:v>
                </c:pt>
                <c:pt idx="35">
                  <c:v>155.0</c:v>
                </c:pt>
                <c:pt idx="36">
                  <c:v>156.0</c:v>
                </c:pt>
                <c:pt idx="37">
                  <c:v>157.0</c:v>
                </c:pt>
                <c:pt idx="38">
                  <c:v>158.0</c:v>
                </c:pt>
                <c:pt idx="39">
                  <c:v>159.0</c:v>
                </c:pt>
                <c:pt idx="40">
                  <c:v>160.0</c:v>
                </c:pt>
                <c:pt idx="41">
                  <c:v>161.0</c:v>
                </c:pt>
                <c:pt idx="42">
                  <c:v>162.0</c:v>
                </c:pt>
                <c:pt idx="43">
                  <c:v>163.0</c:v>
                </c:pt>
                <c:pt idx="44">
                  <c:v>164.0</c:v>
                </c:pt>
                <c:pt idx="45">
                  <c:v>165.0</c:v>
                </c:pt>
                <c:pt idx="46">
                  <c:v>166.0</c:v>
                </c:pt>
                <c:pt idx="47">
                  <c:v>167.0</c:v>
                </c:pt>
                <c:pt idx="48">
                  <c:v>168.0</c:v>
                </c:pt>
                <c:pt idx="49">
                  <c:v>169.0</c:v>
                </c:pt>
                <c:pt idx="50">
                  <c:v>170.0</c:v>
                </c:pt>
                <c:pt idx="51">
                  <c:v>171.0</c:v>
                </c:pt>
                <c:pt idx="52">
                  <c:v>172.0</c:v>
                </c:pt>
                <c:pt idx="53">
                  <c:v>173.0</c:v>
                </c:pt>
                <c:pt idx="54">
                  <c:v>174.0</c:v>
                </c:pt>
                <c:pt idx="55">
                  <c:v>175.0</c:v>
                </c:pt>
                <c:pt idx="56">
                  <c:v>176.0</c:v>
                </c:pt>
                <c:pt idx="57">
                  <c:v>177.0</c:v>
                </c:pt>
                <c:pt idx="58">
                  <c:v>178.0</c:v>
                </c:pt>
                <c:pt idx="59">
                  <c:v>179.0</c:v>
                </c:pt>
                <c:pt idx="60">
                  <c:v>180.0</c:v>
                </c:pt>
                <c:pt idx="61">
                  <c:v>181.0</c:v>
                </c:pt>
                <c:pt idx="62">
                  <c:v>182.0</c:v>
                </c:pt>
                <c:pt idx="63">
                  <c:v>183.0</c:v>
                </c:pt>
                <c:pt idx="64">
                  <c:v>184.0</c:v>
                </c:pt>
                <c:pt idx="65">
                  <c:v>185.0</c:v>
                </c:pt>
              </c:numCache>
            </c:numRef>
          </c:xVal>
          <c:yVal>
            <c:numRef>
              <c:f>FGNb1_40mm_berforeKr!$L$16:$L$81</c:f>
              <c:numCache>
                <c:formatCode>General</c:formatCode>
                <c:ptCount val="66"/>
                <c:pt idx="0">
                  <c:v>0.0100472553492613</c:v>
                </c:pt>
                <c:pt idx="1">
                  <c:v>0.0131310521405381</c:v>
                </c:pt>
                <c:pt idx="2">
                  <c:v>0.0170885290098698</c:v>
                </c:pt>
                <c:pt idx="3">
                  <c:v>0.0221466208821312</c:v>
                </c:pt>
                <c:pt idx="4">
                  <c:v>0.0285858452419276</c:v>
                </c:pt>
                <c:pt idx="5">
                  <c:v>0.0367516757918371</c:v>
                </c:pt>
                <c:pt idx="6">
                  <c:v>0.0470680540876021</c:v>
                </c:pt>
                <c:pt idx="7">
                  <c:v>0.0600533874508714</c:v>
                </c:pt>
                <c:pt idx="8">
                  <c:v>0.0763394290007301</c:v>
                </c:pt>
                <c:pt idx="9">
                  <c:v>0.0966934883010733</c:v>
                </c:pt>
                <c:pt idx="10">
                  <c:v>0.122044479267776</c:v>
                </c:pt>
                <c:pt idx="11">
                  <c:v>0.153513376002685</c:v>
                </c:pt>
                <c:pt idx="12">
                  <c:v>0.192448717513166</c:v>
                </c:pt>
                <c:pt idx="13">
                  <c:v>0.240467879234998</c:v>
                </c:pt>
                <c:pt idx="14">
                  <c:v>0.299504913305191</c:v>
                </c:pt>
                <c:pt idx="15">
                  <c:v>0.371865851034745</c:v>
                </c:pt>
                <c:pt idx="16">
                  <c:v>0.460292460414377</c:v>
                </c:pt>
                <c:pt idx="17">
                  <c:v>0.568035559151676</c:v>
                </c:pt>
                <c:pt idx="18">
                  <c:v>0.698939100084791</c:v>
                </c:pt>
                <c:pt idx="19">
                  <c:v>0.857536371238026</c:v>
                </c:pt>
                <c:pt idx="20">
                  <c:v>1.049159787661956</c:v>
                </c:pt>
                <c:pt idx="21">
                  <c:v>1.280065896907133</c:v>
                </c:pt>
                <c:pt idx="22">
                  <c:v>1.55757737487535</c:v>
                </c:pt>
                <c:pt idx="23">
                  <c:v>1.890243954218083</c:v>
                </c:pt>
                <c:pt idx="24">
                  <c:v>2.288024403733077</c:v>
                </c:pt>
                <c:pt idx="25">
                  <c:v>2.76249186465089</c:v>
                </c:pt>
                <c:pt idx="26">
                  <c:v>3.327065048584158</c:v>
                </c:pt>
                <c:pt idx="27">
                  <c:v>3.997268012489961</c:v>
                </c:pt>
                <c:pt idx="28">
                  <c:v>4.791021448497173</c:v>
                </c:pt>
                <c:pt idx="29">
                  <c:v>5.728968661075688</c:v>
                </c:pt>
                <c:pt idx="30">
                  <c:v>6.834839650941154</c:v>
                </c:pt>
                <c:pt idx="31">
                  <c:v>8.13585698442858</c:v>
                </c:pt>
                <c:pt idx="32">
                  <c:v>9.663187398935557</c:v>
                </c:pt>
                <c:pt idx="33">
                  <c:v>11.45244337948686</c:v>
                </c:pt>
                <c:pt idx="34">
                  <c:v>13.54423923853737</c:v>
                </c:pt>
                <c:pt idx="35">
                  <c:v>15.98480654079411</c:v>
                </c:pt>
                <c:pt idx="36">
                  <c:v>18.82667403703768</c:v>
                </c:pt>
                <c:pt idx="37">
                  <c:v>22.12941760558264</c:v>
                </c:pt>
                <c:pt idx="38">
                  <c:v>25.96048604696808</c:v>
                </c:pt>
                <c:pt idx="39">
                  <c:v>30.3961089365672</c:v>
                </c:pt>
                <c:pt idx="40">
                  <c:v>35.52229311078681</c:v>
                </c:pt>
                <c:pt idx="41">
                  <c:v>41.4359147451755</c:v>
                </c:pt>
                <c:pt idx="42">
                  <c:v>48.24591437670617</c:v>
                </c:pt>
                <c:pt idx="43">
                  <c:v>56.07460262745283</c:v>
                </c:pt>
                <c:pt idx="44">
                  <c:v>65.05908480239025</c:v>
                </c:pt>
                <c:pt idx="45">
                  <c:v>75.35281295973392</c:v>
                </c:pt>
                <c:pt idx="46">
                  <c:v>87.12727448756818</c:v>
                </c:pt>
                <c:pt idx="47">
                  <c:v>100.5738266649976</c:v>
                </c:pt>
                <c:pt idx="48">
                  <c:v>115.9056871391862</c:v>
                </c:pt>
                <c:pt idx="49">
                  <c:v>133.360090710701</c:v>
                </c:pt>
                <c:pt idx="50">
                  <c:v>153.2006232880717</c:v>
                </c:pt>
                <c:pt idx="51">
                  <c:v>175.7197443476808</c:v>
                </c:pt>
                <c:pt idx="52">
                  <c:v>201.2415097162463</c:v>
                </c:pt>
                <c:pt idx="53">
                  <c:v>230.1245069797027</c:v>
                </c:pt>
                <c:pt idx="54">
                  <c:v>262.7650163132302</c:v>
                </c:pt>
                <c:pt idx="55">
                  <c:v>299.6004100220027</c:v>
                </c:pt>
                <c:pt idx="56">
                  <c:v>341.1128045798694</c:v>
                </c:pt>
                <c:pt idx="57">
                  <c:v>387.8329794529689</c:v>
                </c:pt>
                <c:pt idx="58">
                  <c:v>440.3445774964391</c:v>
                </c:pt>
                <c:pt idx="59">
                  <c:v>499.2886022135307</c:v>
                </c:pt>
                <c:pt idx="60">
                  <c:v>565.3682276677879</c:v>
                </c:pt>
                <c:pt idx="61">
                  <c:v>639.3539373380346</c:v>
                </c:pt>
                <c:pt idx="62">
                  <c:v>722.0890087034364</c:v>
                </c:pt>
                <c:pt idx="63">
                  <c:v>814.4953608397526</c:v>
                </c:pt>
                <c:pt idx="64">
                  <c:v>917.5797827977585</c:v>
                </c:pt>
                <c:pt idx="65">
                  <c:v>1032.440561019613</c:v>
                </c:pt>
              </c:numCache>
            </c:numRef>
          </c:yVal>
          <c:smooth val="0"/>
        </c:ser>
        <c:ser>
          <c:idx val="4"/>
          <c:order val="4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FGNb1_30mm_beforeKr!$S$1:$AD$1</c:f>
              <c:numCache>
                <c:formatCode>General</c:formatCode>
                <c:ptCount val="12"/>
                <c:pt idx="0">
                  <c:v>110.0</c:v>
                </c:pt>
                <c:pt idx="1">
                  <c:v>120.0</c:v>
                </c:pt>
                <c:pt idx="2">
                  <c:v>130.0</c:v>
                </c:pt>
                <c:pt idx="3">
                  <c:v>140.0</c:v>
                </c:pt>
                <c:pt idx="4">
                  <c:v>150.0</c:v>
                </c:pt>
                <c:pt idx="5">
                  <c:v>160.0</c:v>
                </c:pt>
                <c:pt idx="6">
                  <c:v>170.0</c:v>
                </c:pt>
                <c:pt idx="7">
                  <c:v>175.0</c:v>
                </c:pt>
                <c:pt idx="8">
                  <c:v>180.0</c:v>
                </c:pt>
              </c:numCache>
            </c:numRef>
          </c:xVal>
          <c:yVal>
            <c:numRef>
              <c:f>FGNb1_30mm_beforeKr!$S$5:$AD$5</c:f>
              <c:numCache>
                <c:formatCode>General</c:formatCode>
                <c:ptCount val="12"/>
                <c:pt idx="0">
                  <c:v>0.0941058064516135</c:v>
                </c:pt>
                <c:pt idx="1">
                  <c:v>-1.879854320987653</c:v>
                </c:pt>
                <c:pt idx="2">
                  <c:v>0.392850431654665</c:v>
                </c:pt>
                <c:pt idx="3">
                  <c:v>1.057494736841952</c:v>
                </c:pt>
                <c:pt idx="4">
                  <c:v>21.60761785714259</c:v>
                </c:pt>
                <c:pt idx="5">
                  <c:v>120.6774625850316</c:v>
                </c:pt>
                <c:pt idx="6">
                  <c:v>314.7364155844086</c:v>
                </c:pt>
                <c:pt idx="7">
                  <c:v>592.7524705882306</c:v>
                </c:pt>
                <c:pt idx="8">
                  <c:v>892.673084112138</c:v>
                </c:pt>
              </c:numCache>
            </c:numRef>
          </c:yVal>
          <c:smooth val="0"/>
        </c:ser>
        <c:ser>
          <c:idx val="5"/>
          <c:order val="5"/>
          <c:tx>
            <c:v>30fit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FGNb1_30mm_beforeKr!$K$15:$K$85</c:f>
              <c:numCache>
                <c:formatCode>General</c:formatCode>
                <c:ptCount val="71"/>
                <c:pt idx="0">
                  <c:v>110.0</c:v>
                </c:pt>
                <c:pt idx="1">
                  <c:v>111.0</c:v>
                </c:pt>
                <c:pt idx="2">
                  <c:v>112.0</c:v>
                </c:pt>
                <c:pt idx="3">
                  <c:v>113.0</c:v>
                </c:pt>
                <c:pt idx="4">
                  <c:v>114.0</c:v>
                </c:pt>
                <c:pt idx="5">
                  <c:v>115.0</c:v>
                </c:pt>
                <c:pt idx="6">
                  <c:v>116.0</c:v>
                </c:pt>
                <c:pt idx="7">
                  <c:v>117.0</c:v>
                </c:pt>
                <c:pt idx="8">
                  <c:v>118.0</c:v>
                </c:pt>
                <c:pt idx="9">
                  <c:v>119.0</c:v>
                </c:pt>
                <c:pt idx="10">
                  <c:v>120.0</c:v>
                </c:pt>
                <c:pt idx="11">
                  <c:v>121.0</c:v>
                </c:pt>
                <c:pt idx="12">
                  <c:v>122.0</c:v>
                </c:pt>
                <c:pt idx="13">
                  <c:v>123.0</c:v>
                </c:pt>
                <c:pt idx="14">
                  <c:v>124.0</c:v>
                </c:pt>
                <c:pt idx="15">
                  <c:v>125.0</c:v>
                </c:pt>
                <c:pt idx="16">
                  <c:v>126.0</c:v>
                </c:pt>
                <c:pt idx="17">
                  <c:v>127.0</c:v>
                </c:pt>
                <c:pt idx="18">
                  <c:v>128.0</c:v>
                </c:pt>
                <c:pt idx="19">
                  <c:v>129.0</c:v>
                </c:pt>
                <c:pt idx="20">
                  <c:v>130.0</c:v>
                </c:pt>
                <c:pt idx="21">
                  <c:v>131.0</c:v>
                </c:pt>
                <c:pt idx="22">
                  <c:v>132.0</c:v>
                </c:pt>
                <c:pt idx="23">
                  <c:v>133.0</c:v>
                </c:pt>
                <c:pt idx="24">
                  <c:v>134.0</c:v>
                </c:pt>
                <c:pt idx="25">
                  <c:v>135.0</c:v>
                </c:pt>
                <c:pt idx="26">
                  <c:v>136.0</c:v>
                </c:pt>
                <c:pt idx="27">
                  <c:v>137.0</c:v>
                </c:pt>
                <c:pt idx="28">
                  <c:v>138.0</c:v>
                </c:pt>
                <c:pt idx="29">
                  <c:v>139.0</c:v>
                </c:pt>
                <c:pt idx="30">
                  <c:v>140.0</c:v>
                </c:pt>
                <c:pt idx="31">
                  <c:v>141.0</c:v>
                </c:pt>
                <c:pt idx="32">
                  <c:v>142.0</c:v>
                </c:pt>
                <c:pt idx="33">
                  <c:v>143.0</c:v>
                </c:pt>
                <c:pt idx="34">
                  <c:v>144.0</c:v>
                </c:pt>
                <c:pt idx="35">
                  <c:v>145.0</c:v>
                </c:pt>
                <c:pt idx="36">
                  <c:v>146.0</c:v>
                </c:pt>
                <c:pt idx="37">
                  <c:v>147.0</c:v>
                </c:pt>
                <c:pt idx="38">
                  <c:v>148.0</c:v>
                </c:pt>
                <c:pt idx="39">
                  <c:v>149.0</c:v>
                </c:pt>
                <c:pt idx="40">
                  <c:v>150.0</c:v>
                </c:pt>
                <c:pt idx="41">
                  <c:v>151.0</c:v>
                </c:pt>
                <c:pt idx="42">
                  <c:v>152.0</c:v>
                </c:pt>
                <c:pt idx="43">
                  <c:v>153.0</c:v>
                </c:pt>
                <c:pt idx="44">
                  <c:v>154.0</c:v>
                </c:pt>
                <c:pt idx="45">
                  <c:v>155.0</c:v>
                </c:pt>
                <c:pt idx="46">
                  <c:v>156.0</c:v>
                </c:pt>
                <c:pt idx="47">
                  <c:v>157.0</c:v>
                </c:pt>
                <c:pt idx="48">
                  <c:v>158.0</c:v>
                </c:pt>
                <c:pt idx="49">
                  <c:v>159.0</c:v>
                </c:pt>
                <c:pt idx="50">
                  <c:v>160.0</c:v>
                </c:pt>
                <c:pt idx="51">
                  <c:v>161.0</c:v>
                </c:pt>
                <c:pt idx="52">
                  <c:v>162.0</c:v>
                </c:pt>
                <c:pt idx="53">
                  <c:v>163.0</c:v>
                </c:pt>
                <c:pt idx="54">
                  <c:v>164.0</c:v>
                </c:pt>
                <c:pt idx="55">
                  <c:v>165.0</c:v>
                </c:pt>
                <c:pt idx="56">
                  <c:v>166.0</c:v>
                </c:pt>
                <c:pt idx="57">
                  <c:v>167.0</c:v>
                </c:pt>
                <c:pt idx="58">
                  <c:v>168.0</c:v>
                </c:pt>
                <c:pt idx="59">
                  <c:v>169.0</c:v>
                </c:pt>
                <c:pt idx="60">
                  <c:v>170.0</c:v>
                </c:pt>
                <c:pt idx="61">
                  <c:v>171.0</c:v>
                </c:pt>
                <c:pt idx="62">
                  <c:v>172.0</c:v>
                </c:pt>
                <c:pt idx="63">
                  <c:v>173.0</c:v>
                </c:pt>
                <c:pt idx="64">
                  <c:v>174.0</c:v>
                </c:pt>
                <c:pt idx="65">
                  <c:v>175.0</c:v>
                </c:pt>
                <c:pt idx="66">
                  <c:v>176.0</c:v>
                </c:pt>
                <c:pt idx="67">
                  <c:v>177.0</c:v>
                </c:pt>
                <c:pt idx="68">
                  <c:v>178.0</c:v>
                </c:pt>
                <c:pt idx="69">
                  <c:v>179.0</c:v>
                </c:pt>
                <c:pt idx="70">
                  <c:v>180.0</c:v>
                </c:pt>
              </c:numCache>
            </c:numRef>
          </c:xVal>
          <c:yVal>
            <c:numRef>
              <c:f>FGNb1_30mm_beforeKr!$L$15:$L$85</c:f>
              <c:numCache>
                <c:formatCode>General</c:formatCode>
                <c:ptCount val="71"/>
                <c:pt idx="0">
                  <c:v>0.034762125891492</c:v>
                </c:pt>
                <c:pt idx="1">
                  <c:v>0.0437807111463909</c:v>
                </c:pt>
                <c:pt idx="2">
                  <c:v>0.054921235400679</c:v>
                </c:pt>
                <c:pt idx="3">
                  <c:v>0.0686315496225666</c:v>
                </c:pt>
                <c:pt idx="4">
                  <c:v>0.0854430579787571</c:v>
                </c:pt>
                <c:pt idx="5">
                  <c:v>0.105984213653538</c:v>
                </c:pt>
                <c:pt idx="6">
                  <c:v>0.130995842921427</c:v>
                </c:pt>
                <c:pt idx="7">
                  <c:v>0.161348494058842</c:v>
                </c:pt>
                <c:pt idx="8">
                  <c:v>0.19806202256464</c:v>
                </c:pt>
                <c:pt idx="9">
                  <c:v>0.242327639544239</c:v>
                </c:pt>
                <c:pt idx="10">
                  <c:v>0.295532665962452</c:v>
                </c:pt>
                <c:pt idx="11">
                  <c:v>0.359288251746895</c:v>
                </c:pt>
                <c:pt idx="12">
                  <c:v>0.435460335384564</c:v>
                </c:pt>
                <c:pt idx="13">
                  <c:v>0.526204136652193</c:v>
                </c:pt>
                <c:pt idx="14">
                  <c:v>0.634002492407706</c:v>
                </c:pt>
                <c:pt idx="15">
                  <c:v>0.761708362892083</c:v>
                </c:pt>
                <c:pt idx="16">
                  <c:v>0.912591853693955</c:v>
                </c:pt>
                <c:pt idx="17">
                  <c:v>1.09039211635523</c:v>
                </c:pt>
                <c:pt idx="18">
                  <c:v>1.29937450848548</c:v>
                </c:pt>
                <c:pt idx="19">
                  <c:v>1.544393412144262</c:v>
                </c:pt>
                <c:pt idx="20">
                  <c:v>1.830961127081365</c:v>
                </c:pt>
                <c:pt idx="21">
                  <c:v>2.165323273130585</c:v>
                </c:pt>
                <c:pt idx="22">
                  <c:v>2.554541153569398</c:v>
                </c:pt>
                <c:pt idx="23">
                  <c:v>3.006581548518545</c:v>
                </c:pt>
                <c:pt idx="24">
                  <c:v>3.530414424397874</c:v>
                </c:pt>
                <c:pt idx="25">
                  <c:v>4.136119062012832</c:v>
                </c:pt>
                <c:pt idx="26">
                  <c:v>4.83499912195479</c:v>
                </c:pt>
                <c:pt idx="27">
                  <c:v>5.639707181596243</c:v>
                </c:pt>
                <c:pt idx="28">
                  <c:v>6.564379292985306</c:v>
                </c:pt>
                <c:pt idx="29">
                  <c:v>7.624780125333705</c:v>
                </c:pt>
                <c:pt idx="30">
                  <c:v>8.83845926948966</c:v>
                </c:pt>
                <c:pt idx="31">
                  <c:v>10.22491929473471</c:v>
                </c:pt>
                <c:pt idx="32">
                  <c:v>11.80579616039135</c:v>
                </c:pt>
                <c:pt idx="33">
                  <c:v>13.60505259601598</c:v>
                </c:pt>
                <c:pt idx="34">
                  <c:v>15.64918507434512</c:v>
                </c:pt>
                <c:pt idx="35">
                  <c:v>17.96744501060232</c:v>
                </c:pt>
                <c:pt idx="36">
                  <c:v>20.59207483022269</c:v>
                </c:pt>
                <c:pt idx="37">
                  <c:v>23.55855955447949</c:v>
                </c:pt>
                <c:pt idx="38">
                  <c:v>26.90589455984877</c:v>
                </c:pt>
                <c:pt idx="39">
                  <c:v>30.67687017221788</c:v>
                </c:pt>
                <c:pt idx="40">
                  <c:v>34.91837376117456</c:v>
                </c:pt>
                <c:pt idx="41">
                  <c:v>39.68171000261044</c:v>
                </c:pt>
                <c:pt idx="42">
                  <c:v>45.02293997968682</c:v>
                </c:pt>
                <c:pt idx="43">
                  <c:v>51.00323979285255</c:v>
                </c:pt>
                <c:pt idx="44">
                  <c:v>57.68927934903521</c:v>
                </c:pt>
                <c:pt idx="45">
                  <c:v>65.15362199836083</c:v>
                </c:pt>
                <c:pt idx="46">
                  <c:v>73.47514568376643</c:v>
                </c:pt>
                <c:pt idx="47">
                  <c:v>82.73948626468051</c:v>
                </c:pt>
                <c:pt idx="48">
                  <c:v>93.0395036705255</c:v>
                </c:pt>
                <c:pt idx="49">
                  <c:v>104.4757715331829</c:v>
                </c:pt>
                <c:pt idx="50">
                  <c:v>117.1570909397483</c:v>
                </c:pt>
                <c:pt idx="51">
                  <c:v>131.201028937881</c:v>
                </c:pt>
                <c:pt idx="52">
                  <c:v>146.7344824159211</c:v>
                </c:pt>
                <c:pt idx="53">
                  <c:v>163.8942679685736</c:v>
                </c:pt>
                <c:pt idx="54">
                  <c:v>182.8277383465422</c:v>
                </c:pt>
                <c:pt idx="55">
                  <c:v>203.6934260749221</c:v>
                </c:pt>
                <c:pt idx="56">
                  <c:v>226.6617148105372</c:v>
                </c:pt>
                <c:pt idx="57">
                  <c:v>251.9155389927002</c:v>
                </c:pt>
                <c:pt idx="58">
                  <c:v>279.6511123252092</c:v>
                </c:pt>
                <c:pt idx="59">
                  <c:v>310.0786856096935</c:v>
                </c:pt>
                <c:pt idx="60">
                  <c:v>343.4233344318012</c:v>
                </c:pt>
                <c:pt idx="61">
                  <c:v>379.9257771822219</c:v>
                </c:pt>
                <c:pt idx="62">
                  <c:v>419.843223874073</c:v>
                </c:pt>
                <c:pt idx="63">
                  <c:v>463.4502561970605</c:v>
                </c:pt>
                <c:pt idx="64">
                  <c:v>511.0397392267699</c:v>
                </c:pt>
                <c:pt idx="65">
                  <c:v>562.9237651846819</c:v>
                </c:pt>
                <c:pt idx="66">
                  <c:v>619.4346296211619</c:v>
                </c:pt>
                <c:pt idx="67">
                  <c:v>680.9258403695455</c:v>
                </c:pt>
                <c:pt idx="68">
                  <c:v>747.773159594798</c:v>
                </c:pt>
                <c:pt idx="69">
                  <c:v>820.3756792350131</c:v>
                </c:pt>
                <c:pt idx="70">
                  <c:v>899.156930108276</c:v>
                </c:pt>
              </c:numCache>
            </c:numRef>
          </c:yVal>
          <c:smooth val="0"/>
        </c:ser>
        <c:ser>
          <c:idx val="6"/>
          <c:order val="6"/>
          <c:tx>
            <c:v>20mm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FGNb1_20mm_beforeKr!$T$1:$Z$1</c:f>
              <c:numCache>
                <c:formatCode>General</c:formatCode>
                <c:ptCount val="7"/>
                <c:pt idx="0">
                  <c:v>110.0</c:v>
                </c:pt>
                <c:pt idx="1">
                  <c:v>120.0</c:v>
                </c:pt>
                <c:pt idx="2">
                  <c:v>130.0</c:v>
                </c:pt>
                <c:pt idx="3">
                  <c:v>140.0</c:v>
                </c:pt>
                <c:pt idx="4">
                  <c:v>150.0</c:v>
                </c:pt>
                <c:pt idx="5">
                  <c:v>160.0</c:v>
                </c:pt>
                <c:pt idx="6">
                  <c:v>170.0</c:v>
                </c:pt>
              </c:numCache>
            </c:numRef>
          </c:xVal>
          <c:yVal>
            <c:numRef>
              <c:f>FGNb1_20mm_beforeKr!$T$5:$Z$5</c:f>
              <c:numCache>
                <c:formatCode>General</c:formatCode>
                <c:ptCount val="7"/>
                <c:pt idx="0">
                  <c:v>-1.320180588235293</c:v>
                </c:pt>
                <c:pt idx="1">
                  <c:v>0.307288157894705</c:v>
                </c:pt>
                <c:pt idx="2">
                  <c:v>-8.47023500000002</c:v>
                </c:pt>
                <c:pt idx="3">
                  <c:v>20.77080886075906</c:v>
                </c:pt>
                <c:pt idx="4">
                  <c:v>96.75180555555285</c:v>
                </c:pt>
                <c:pt idx="5">
                  <c:v>328.0569999999962</c:v>
                </c:pt>
                <c:pt idx="6">
                  <c:v>1052.295927835027</c:v>
                </c:pt>
              </c:numCache>
            </c:numRef>
          </c:yVal>
          <c:smooth val="0"/>
        </c:ser>
        <c:ser>
          <c:idx val="7"/>
          <c:order val="7"/>
          <c:tx>
            <c:v>20fit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FGNb1_20mm_beforeKr!$J$15:$J$75</c:f>
              <c:numCache>
                <c:formatCode>General</c:formatCode>
                <c:ptCount val="61"/>
                <c:pt idx="0">
                  <c:v>110.0</c:v>
                </c:pt>
                <c:pt idx="1">
                  <c:v>111.0</c:v>
                </c:pt>
                <c:pt idx="2">
                  <c:v>112.0</c:v>
                </c:pt>
                <c:pt idx="3">
                  <c:v>113.0</c:v>
                </c:pt>
                <c:pt idx="4">
                  <c:v>114.0</c:v>
                </c:pt>
                <c:pt idx="5">
                  <c:v>115.0</c:v>
                </c:pt>
                <c:pt idx="6">
                  <c:v>116.0</c:v>
                </c:pt>
                <c:pt idx="7">
                  <c:v>117.0</c:v>
                </c:pt>
                <c:pt idx="8">
                  <c:v>118.0</c:v>
                </c:pt>
                <c:pt idx="9">
                  <c:v>119.0</c:v>
                </c:pt>
                <c:pt idx="10">
                  <c:v>120.0</c:v>
                </c:pt>
                <c:pt idx="11">
                  <c:v>121.0</c:v>
                </c:pt>
                <c:pt idx="12">
                  <c:v>122.0</c:v>
                </c:pt>
                <c:pt idx="13">
                  <c:v>123.0</c:v>
                </c:pt>
                <c:pt idx="14">
                  <c:v>124.0</c:v>
                </c:pt>
                <c:pt idx="15">
                  <c:v>125.0</c:v>
                </c:pt>
                <c:pt idx="16">
                  <c:v>126.0</c:v>
                </c:pt>
                <c:pt idx="17">
                  <c:v>127.0</c:v>
                </c:pt>
                <c:pt idx="18">
                  <c:v>128.0</c:v>
                </c:pt>
                <c:pt idx="19">
                  <c:v>129.0</c:v>
                </c:pt>
                <c:pt idx="20">
                  <c:v>130.0</c:v>
                </c:pt>
                <c:pt idx="21">
                  <c:v>131.0</c:v>
                </c:pt>
                <c:pt idx="22">
                  <c:v>132.0</c:v>
                </c:pt>
                <c:pt idx="23">
                  <c:v>133.0</c:v>
                </c:pt>
                <c:pt idx="24">
                  <c:v>134.0</c:v>
                </c:pt>
                <c:pt idx="25">
                  <c:v>135.0</c:v>
                </c:pt>
                <c:pt idx="26">
                  <c:v>136.0</c:v>
                </c:pt>
                <c:pt idx="27">
                  <c:v>137.0</c:v>
                </c:pt>
                <c:pt idx="28">
                  <c:v>138.0</c:v>
                </c:pt>
                <c:pt idx="29">
                  <c:v>139.0</c:v>
                </c:pt>
                <c:pt idx="30">
                  <c:v>140.0</c:v>
                </c:pt>
                <c:pt idx="31">
                  <c:v>141.0</c:v>
                </c:pt>
                <c:pt idx="32">
                  <c:v>142.0</c:v>
                </c:pt>
                <c:pt idx="33">
                  <c:v>143.0</c:v>
                </c:pt>
                <c:pt idx="34">
                  <c:v>144.0</c:v>
                </c:pt>
                <c:pt idx="35">
                  <c:v>145.0</c:v>
                </c:pt>
                <c:pt idx="36">
                  <c:v>146.0</c:v>
                </c:pt>
                <c:pt idx="37">
                  <c:v>147.0</c:v>
                </c:pt>
                <c:pt idx="38">
                  <c:v>148.0</c:v>
                </c:pt>
                <c:pt idx="39">
                  <c:v>149.0</c:v>
                </c:pt>
                <c:pt idx="40">
                  <c:v>150.0</c:v>
                </c:pt>
                <c:pt idx="41">
                  <c:v>151.0</c:v>
                </c:pt>
                <c:pt idx="42">
                  <c:v>152.0</c:v>
                </c:pt>
                <c:pt idx="43">
                  <c:v>153.0</c:v>
                </c:pt>
                <c:pt idx="44">
                  <c:v>154.0</c:v>
                </c:pt>
                <c:pt idx="45">
                  <c:v>155.0</c:v>
                </c:pt>
                <c:pt idx="46">
                  <c:v>156.0</c:v>
                </c:pt>
                <c:pt idx="47">
                  <c:v>157.0</c:v>
                </c:pt>
                <c:pt idx="48">
                  <c:v>158.0</c:v>
                </c:pt>
                <c:pt idx="49">
                  <c:v>159.0</c:v>
                </c:pt>
                <c:pt idx="50">
                  <c:v>160.0</c:v>
                </c:pt>
                <c:pt idx="51">
                  <c:v>161.0</c:v>
                </c:pt>
                <c:pt idx="52">
                  <c:v>162.0</c:v>
                </c:pt>
                <c:pt idx="53">
                  <c:v>163.0</c:v>
                </c:pt>
                <c:pt idx="54">
                  <c:v>164.0</c:v>
                </c:pt>
                <c:pt idx="55">
                  <c:v>165.0</c:v>
                </c:pt>
                <c:pt idx="56">
                  <c:v>166.0</c:v>
                </c:pt>
                <c:pt idx="57">
                  <c:v>167.0</c:v>
                </c:pt>
                <c:pt idx="58">
                  <c:v>168.0</c:v>
                </c:pt>
                <c:pt idx="59">
                  <c:v>169.0</c:v>
                </c:pt>
                <c:pt idx="60">
                  <c:v>170.0</c:v>
                </c:pt>
              </c:numCache>
            </c:numRef>
          </c:xVal>
          <c:yVal>
            <c:numRef>
              <c:f>FGNb1_20mm_beforeKr!$K$15:$K$75</c:f>
              <c:numCache>
                <c:formatCode>General</c:formatCode>
                <c:ptCount val="61"/>
                <c:pt idx="0">
                  <c:v>0.0540730903771274</c:v>
                </c:pt>
                <c:pt idx="1">
                  <c:v>0.0692892378739623</c:v>
                </c:pt>
                <c:pt idx="2">
                  <c:v>0.0884091686830657</c:v>
                </c:pt>
                <c:pt idx="3">
                  <c:v>0.112337391836583</c:v>
                </c:pt>
                <c:pt idx="4">
                  <c:v>0.142165349819177</c:v>
                </c:pt>
                <c:pt idx="5">
                  <c:v>0.179205294167894</c:v>
                </c:pt>
                <c:pt idx="6">
                  <c:v>0.225029410765576</c:v>
                </c:pt>
                <c:pt idx="7">
                  <c:v>0.281514862932679</c:v>
                </c:pt>
                <c:pt idx="8">
                  <c:v>0.350895485065986</c:v>
                </c:pt>
                <c:pt idx="9">
                  <c:v>0.435820928088329</c:v>
                </c:pt>
                <c:pt idx="10">
                  <c:v>0.539424130364014</c:v>
                </c:pt>
                <c:pt idx="11">
                  <c:v>0.665398063984322</c:v>
                </c:pt>
                <c:pt idx="12">
                  <c:v>0.818082786396947</c:v>
                </c:pt>
                <c:pt idx="13">
                  <c:v>1.002563911183535</c:v>
                </c:pt>
                <c:pt idx="14">
                  <c:v>1.22478369929753</c:v>
                </c:pt>
                <c:pt idx="15">
                  <c:v>1.491666063157157</c:v>
                </c:pt>
                <c:pt idx="16">
                  <c:v>1.811256870517551</c:v>
                </c:pt>
                <c:pt idx="17">
                  <c:v>2.192881032874115</c:v>
                </c:pt>
                <c:pt idx="18">
                  <c:v>2.647317964105661</c:v>
                </c:pt>
                <c:pt idx="19">
                  <c:v>3.186997098957683</c:v>
                </c:pt>
                <c:pt idx="20">
                  <c:v>3.826215267583094</c:v>
                </c:pt>
                <c:pt idx="21">
                  <c:v>4.58137783146551</c:v>
                </c:pt>
                <c:pt idx="22">
                  <c:v>5.47126559739911</c:v>
                </c:pt>
                <c:pt idx="23">
                  <c:v>6.517329639519859</c:v>
                </c:pt>
                <c:pt idx="24">
                  <c:v>7.744016274390105</c:v>
                </c:pt>
                <c:pt idx="25">
                  <c:v>9.17912455052998</c:v>
                </c:pt>
                <c:pt idx="26">
                  <c:v>10.85419873125322</c:v>
                </c:pt>
                <c:pt idx="27">
                  <c:v>12.80495836787129</c:v>
                </c:pt>
                <c:pt idx="28">
                  <c:v>15.07176867893815</c:v>
                </c:pt>
                <c:pt idx="29">
                  <c:v>17.70015406988101</c:v>
                </c:pt>
                <c:pt idx="30">
                  <c:v>20.74135774572747</c:v>
                </c:pt>
                <c:pt idx="31">
                  <c:v>24.25295048735382</c:v>
                </c:pt>
                <c:pt idx="32">
                  <c:v>28.29949177836172</c:v>
                </c:pt>
                <c:pt idx="33">
                  <c:v>32.95324658498284</c:v>
                </c:pt>
                <c:pt idx="34">
                  <c:v>38.29496120493732</c:v>
                </c:pt>
                <c:pt idx="35">
                  <c:v>44.41470171256744</c:v>
                </c:pt>
                <c:pt idx="36">
                  <c:v>51.41275863646912</c:v>
                </c:pt>
                <c:pt idx="37">
                  <c:v>59.40062161186354</c:v>
                </c:pt>
                <c:pt idx="38">
                  <c:v>68.50202785280065</c:v>
                </c:pt>
                <c:pt idx="39">
                  <c:v>78.8540883884942</c:v>
                </c:pt>
                <c:pt idx="40">
                  <c:v>90.60849610346608</c:v>
                </c:pt>
                <c:pt idx="41">
                  <c:v>103.9328197122645</c:v>
                </c:pt>
                <c:pt idx="42">
                  <c:v>119.0118878860466</c:v>
                </c:pt>
                <c:pt idx="43">
                  <c:v>136.0492678300344</c:v>
                </c:pt>
                <c:pt idx="44">
                  <c:v>155.2688426872983</c:v>
                </c:pt>
                <c:pt idx="45">
                  <c:v>176.9164922154483</c:v>
                </c:pt>
                <c:pt idx="46">
                  <c:v>201.2618812481679</c:v>
                </c:pt>
                <c:pt idx="47">
                  <c:v>228.6003605128996</c:v>
                </c:pt>
                <c:pt idx="48">
                  <c:v>259.25498442927</c:v>
                </c:pt>
                <c:pt idx="49">
                  <c:v>293.5786505596637</c:v>
                </c:pt>
                <c:pt idx="50">
                  <c:v>331.9563654235769</c:v>
                </c:pt>
                <c:pt idx="51">
                  <c:v>374.8076414209173</c:v>
                </c:pt>
                <c:pt idx="52">
                  <c:v>422.589029635914</c:v>
                </c:pt>
                <c:pt idx="53">
                  <c:v>475.7967933129216</c:v>
                </c:pt>
                <c:pt idx="54">
                  <c:v>534.9697268076128</c:v>
                </c:pt>
                <c:pt idx="55">
                  <c:v>600.6921248222674</c:v>
                </c:pt>
                <c:pt idx="56">
                  <c:v>673.5969067315198</c:v>
                </c:pt>
                <c:pt idx="57">
                  <c:v>754.3689007952709</c:v>
                </c:pt>
                <c:pt idx="58">
                  <c:v>843.7482930385325</c:v>
                </c:pt>
                <c:pt idx="59">
                  <c:v>942.5342455530804</c:v>
                </c:pt>
                <c:pt idx="60">
                  <c:v>1051.588688944355</c:v>
                </c:pt>
              </c:numCache>
            </c:numRef>
          </c:yVal>
          <c:smooth val="0"/>
        </c:ser>
        <c:ser>
          <c:idx val="8"/>
          <c:order val="8"/>
          <c:tx>
            <c:v>50mm</c:v>
          </c:tx>
          <c:spPr>
            <a:ln w="28575">
              <a:noFill/>
            </a:ln>
          </c:spPr>
          <c:marker>
            <c:symbol val="triangle"/>
            <c:size val="7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'50after'!$N$1:$Z$1</c:f>
              <c:numCache>
                <c:formatCode>General</c:formatCode>
                <c:ptCount val="13"/>
                <c:pt idx="0">
                  <c:v>120.0</c:v>
                </c:pt>
                <c:pt idx="1">
                  <c:v>130.0</c:v>
                </c:pt>
                <c:pt idx="2">
                  <c:v>140.0</c:v>
                </c:pt>
                <c:pt idx="3">
                  <c:v>150.0</c:v>
                </c:pt>
                <c:pt idx="4">
                  <c:v>160.0</c:v>
                </c:pt>
                <c:pt idx="5">
                  <c:v>170.0</c:v>
                </c:pt>
                <c:pt idx="6">
                  <c:v>180.0</c:v>
                </c:pt>
                <c:pt idx="7">
                  <c:v>190.0</c:v>
                </c:pt>
                <c:pt idx="8">
                  <c:v>200.0</c:v>
                </c:pt>
                <c:pt idx="9">
                  <c:v>210.0</c:v>
                </c:pt>
                <c:pt idx="10">
                  <c:v>215.0</c:v>
                </c:pt>
                <c:pt idx="11">
                  <c:v>220.0</c:v>
                </c:pt>
                <c:pt idx="12">
                  <c:v>225.0</c:v>
                </c:pt>
              </c:numCache>
            </c:numRef>
          </c:xVal>
          <c:yVal>
            <c:numRef>
              <c:f>'50after'!$N$5:$Z$5</c:f>
              <c:numCache>
                <c:formatCode>General</c:formatCode>
                <c:ptCount val="13"/>
                <c:pt idx="0">
                  <c:v>0.501617704918033</c:v>
                </c:pt>
                <c:pt idx="1">
                  <c:v>1.68922391304346</c:v>
                </c:pt>
                <c:pt idx="2">
                  <c:v>3.187249609374971</c:v>
                </c:pt>
                <c:pt idx="3">
                  <c:v>7.60933885350315</c:v>
                </c:pt>
                <c:pt idx="4">
                  <c:v>16.01667833827853</c:v>
                </c:pt>
                <c:pt idx="5">
                  <c:v>34.16446960352375</c:v>
                </c:pt>
                <c:pt idx="6">
                  <c:v>71.4496555555543</c:v>
                </c:pt>
                <c:pt idx="7">
                  <c:v>137.7639327354223</c:v>
                </c:pt>
                <c:pt idx="8">
                  <c:v>229.3857237762191</c:v>
                </c:pt>
                <c:pt idx="9">
                  <c:v>621.7516145833279</c:v>
                </c:pt>
                <c:pt idx="10">
                  <c:v>579.3285892116137</c:v>
                </c:pt>
                <c:pt idx="11">
                  <c:v>884.0756203007467</c:v>
                </c:pt>
                <c:pt idx="12">
                  <c:v>1509.562210460733</c:v>
                </c:pt>
              </c:numCache>
            </c:numRef>
          </c:yVal>
          <c:smooth val="0"/>
        </c:ser>
        <c:ser>
          <c:idx val="9"/>
          <c:order val="9"/>
          <c:tx>
            <c:v>50fit</c:v>
          </c:tx>
          <c:spPr>
            <a:ln w="12700"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xVal>
            <c:numRef>
              <c:f>'50after'!$J$15:$J$116</c:f>
              <c:numCache>
                <c:formatCode>General</c:formatCode>
                <c:ptCount val="102"/>
                <c:pt idx="0">
                  <c:v>120.0</c:v>
                </c:pt>
                <c:pt idx="1">
                  <c:v>121.0</c:v>
                </c:pt>
                <c:pt idx="2">
                  <c:v>122.0</c:v>
                </c:pt>
                <c:pt idx="3">
                  <c:v>123.0</c:v>
                </c:pt>
                <c:pt idx="4">
                  <c:v>124.0</c:v>
                </c:pt>
                <c:pt idx="5">
                  <c:v>125.0</c:v>
                </c:pt>
                <c:pt idx="6">
                  <c:v>126.0</c:v>
                </c:pt>
                <c:pt idx="7">
                  <c:v>127.0</c:v>
                </c:pt>
                <c:pt idx="8">
                  <c:v>128.0</c:v>
                </c:pt>
                <c:pt idx="9">
                  <c:v>129.0</c:v>
                </c:pt>
                <c:pt idx="10">
                  <c:v>130.0</c:v>
                </c:pt>
                <c:pt idx="11">
                  <c:v>131.0</c:v>
                </c:pt>
                <c:pt idx="12">
                  <c:v>132.0</c:v>
                </c:pt>
                <c:pt idx="13">
                  <c:v>133.0</c:v>
                </c:pt>
                <c:pt idx="14">
                  <c:v>134.0</c:v>
                </c:pt>
                <c:pt idx="15">
                  <c:v>135.0</c:v>
                </c:pt>
                <c:pt idx="16">
                  <c:v>136.0</c:v>
                </c:pt>
                <c:pt idx="17">
                  <c:v>137.0</c:v>
                </c:pt>
                <c:pt idx="18">
                  <c:v>138.0</c:v>
                </c:pt>
                <c:pt idx="19">
                  <c:v>139.0</c:v>
                </c:pt>
                <c:pt idx="20">
                  <c:v>140.0</c:v>
                </c:pt>
                <c:pt idx="21">
                  <c:v>141.0</c:v>
                </c:pt>
                <c:pt idx="22">
                  <c:v>142.0</c:v>
                </c:pt>
                <c:pt idx="23">
                  <c:v>143.0</c:v>
                </c:pt>
                <c:pt idx="24">
                  <c:v>144.0</c:v>
                </c:pt>
                <c:pt idx="25">
                  <c:v>145.0</c:v>
                </c:pt>
                <c:pt idx="26">
                  <c:v>146.0</c:v>
                </c:pt>
                <c:pt idx="27">
                  <c:v>147.0</c:v>
                </c:pt>
                <c:pt idx="28">
                  <c:v>148.0</c:v>
                </c:pt>
                <c:pt idx="29">
                  <c:v>149.0</c:v>
                </c:pt>
                <c:pt idx="30">
                  <c:v>150.0</c:v>
                </c:pt>
                <c:pt idx="31">
                  <c:v>151.0</c:v>
                </c:pt>
                <c:pt idx="32">
                  <c:v>152.0</c:v>
                </c:pt>
                <c:pt idx="33">
                  <c:v>153.0</c:v>
                </c:pt>
                <c:pt idx="34">
                  <c:v>154.0</c:v>
                </c:pt>
                <c:pt idx="35">
                  <c:v>155.0</c:v>
                </c:pt>
                <c:pt idx="36">
                  <c:v>156.0</c:v>
                </c:pt>
                <c:pt idx="37">
                  <c:v>157.0</c:v>
                </c:pt>
                <c:pt idx="38">
                  <c:v>158.0</c:v>
                </c:pt>
                <c:pt idx="39">
                  <c:v>159.0</c:v>
                </c:pt>
                <c:pt idx="40">
                  <c:v>160.0</c:v>
                </c:pt>
                <c:pt idx="41">
                  <c:v>161.0</c:v>
                </c:pt>
                <c:pt idx="42">
                  <c:v>162.0</c:v>
                </c:pt>
                <c:pt idx="43">
                  <c:v>163.0</c:v>
                </c:pt>
                <c:pt idx="44">
                  <c:v>164.0</c:v>
                </c:pt>
                <c:pt idx="45">
                  <c:v>165.0</c:v>
                </c:pt>
                <c:pt idx="46">
                  <c:v>166.0</c:v>
                </c:pt>
                <c:pt idx="47">
                  <c:v>167.0</c:v>
                </c:pt>
                <c:pt idx="48">
                  <c:v>168.0</c:v>
                </c:pt>
                <c:pt idx="49">
                  <c:v>169.0</c:v>
                </c:pt>
                <c:pt idx="50">
                  <c:v>170.0</c:v>
                </c:pt>
                <c:pt idx="51">
                  <c:v>171.0</c:v>
                </c:pt>
                <c:pt idx="52">
                  <c:v>172.0</c:v>
                </c:pt>
                <c:pt idx="53">
                  <c:v>173.0</c:v>
                </c:pt>
                <c:pt idx="54">
                  <c:v>174.0</c:v>
                </c:pt>
                <c:pt idx="55">
                  <c:v>175.0</c:v>
                </c:pt>
                <c:pt idx="56">
                  <c:v>176.0</c:v>
                </c:pt>
                <c:pt idx="57">
                  <c:v>177.0</c:v>
                </c:pt>
                <c:pt idx="58">
                  <c:v>178.0</c:v>
                </c:pt>
                <c:pt idx="59">
                  <c:v>179.0</c:v>
                </c:pt>
                <c:pt idx="60">
                  <c:v>180.0</c:v>
                </c:pt>
                <c:pt idx="61">
                  <c:v>181.0</c:v>
                </c:pt>
                <c:pt idx="62">
                  <c:v>182.0</c:v>
                </c:pt>
                <c:pt idx="63">
                  <c:v>183.0</c:v>
                </c:pt>
                <c:pt idx="64">
                  <c:v>184.0</c:v>
                </c:pt>
                <c:pt idx="65">
                  <c:v>185.0</c:v>
                </c:pt>
                <c:pt idx="66">
                  <c:v>186.0</c:v>
                </c:pt>
                <c:pt idx="67">
                  <c:v>187.0</c:v>
                </c:pt>
                <c:pt idx="68">
                  <c:v>188.0</c:v>
                </c:pt>
                <c:pt idx="69">
                  <c:v>189.0</c:v>
                </c:pt>
                <c:pt idx="70">
                  <c:v>190.0</c:v>
                </c:pt>
                <c:pt idx="71">
                  <c:v>191.0</c:v>
                </c:pt>
                <c:pt idx="72">
                  <c:v>191.57</c:v>
                </c:pt>
                <c:pt idx="73">
                  <c:v>192.0</c:v>
                </c:pt>
                <c:pt idx="74">
                  <c:v>193.0</c:v>
                </c:pt>
                <c:pt idx="75">
                  <c:v>194.0</c:v>
                </c:pt>
                <c:pt idx="76">
                  <c:v>195.0</c:v>
                </c:pt>
                <c:pt idx="77">
                  <c:v>196.0</c:v>
                </c:pt>
                <c:pt idx="78">
                  <c:v>197.0</c:v>
                </c:pt>
                <c:pt idx="79">
                  <c:v>198.0</c:v>
                </c:pt>
                <c:pt idx="80">
                  <c:v>199.0</c:v>
                </c:pt>
                <c:pt idx="81">
                  <c:v>200.0</c:v>
                </c:pt>
                <c:pt idx="82">
                  <c:v>201.0</c:v>
                </c:pt>
                <c:pt idx="83">
                  <c:v>202.0</c:v>
                </c:pt>
                <c:pt idx="84">
                  <c:v>203.0</c:v>
                </c:pt>
                <c:pt idx="85">
                  <c:v>204.0</c:v>
                </c:pt>
                <c:pt idx="86">
                  <c:v>205.0</c:v>
                </c:pt>
                <c:pt idx="87">
                  <c:v>206.0</c:v>
                </c:pt>
                <c:pt idx="88">
                  <c:v>207.0</c:v>
                </c:pt>
                <c:pt idx="89">
                  <c:v>208.0</c:v>
                </c:pt>
                <c:pt idx="90">
                  <c:v>209.0</c:v>
                </c:pt>
                <c:pt idx="91">
                  <c:v>210.0</c:v>
                </c:pt>
                <c:pt idx="92">
                  <c:v>211.0</c:v>
                </c:pt>
                <c:pt idx="93">
                  <c:v>212.0</c:v>
                </c:pt>
                <c:pt idx="94">
                  <c:v>213.0</c:v>
                </c:pt>
                <c:pt idx="95">
                  <c:v>214.0</c:v>
                </c:pt>
                <c:pt idx="96">
                  <c:v>215.0</c:v>
                </c:pt>
                <c:pt idx="97">
                  <c:v>216.0</c:v>
                </c:pt>
                <c:pt idx="98">
                  <c:v>217.0</c:v>
                </c:pt>
                <c:pt idx="99">
                  <c:v>218.0</c:v>
                </c:pt>
                <c:pt idx="100">
                  <c:v>219.0</c:v>
                </c:pt>
                <c:pt idx="101">
                  <c:v>220.0</c:v>
                </c:pt>
              </c:numCache>
            </c:numRef>
          </c:xVal>
          <c:yVal>
            <c:numRef>
              <c:f>'50after'!$K$15:$K$116</c:f>
              <c:numCache>
                <c:formatCode>General</c:formatCode>
                <c:ptCount val="102"/>
                <c:pt idx="0">
                  <c:v>0.00336913573086088</c:v>
                </c:pt>
                <c:pt idx="1">
                  <c:v>0.00421388654036552</c:v>
                </c:pt>
                <c:pt idx="2">
                  <c:v>0.00525186012350498</c:v>
                </c:pt>
                <c:pt idx="3">
                  <c:v>0.00652298503875606</c:v>
                </c:pt>
                <c:pt idx="4">
                  <c:v>0.00807454921645028</c:v>
                </c:pt>
                <c:pt idx="5">
                  <c:v>0.00996238859165242</c:v>
                </c:pt>
                <c:pt idx="6">
                  <c:v>0.0122522396314302</c:v>
                </c:pt>
                <c:pt idx="7">
                  <c:v>0.0150212742427412</c:v>
                </c:pt>
                <c:pt idx="8">
                  <c:v>0.0183598371169008</c:v>
                </c:pt>
                <c:pt idx="9">
                  <c:v>0.022373407215807</c:v>
                </c:pt>
                <c:pt idx="10">
                  <c:v>0.0271848068332066</c:v>
                </c:pt>
                <c:pt idx="11">
                  <c:v>0.0329366834703222</c:v>
                </c:pt>
                <c:pt idx="12">
                  <c:v>0.0397942916477455</c:v>
                </c:pt>
                <c:pt idx="13">
                  <c:v>0.047948603732891</c:v>
                </c:pt>
                <c:pt idx="14">
                  <c:v>0.0576197808923116</c:v>
                </c:pt>
                <c:pt idx="15">
                  <c:v>0.0690610373782655</c:v>
                </c:pt>
                <c:pt idx="16">
                  <c:v>0.0825629335261286</c:v>
                </c:pt>
                <c:pt idx="17">
                  <c:v>0.0984581350701997</c:v>
                </c:pt>
                <c:pt idx="18">
                  <c:v>0.117126678676492</c:v>
                </c:pt>
                <c:pt idx="19">
                  <c:v>0.13900178593807</c:v>
                </c:pt>
                <c:pt idx="20">
                  <c:v>0.164576270476994</c:v>
                </c:pt>
                <c:pt idx="21">
                  <c:v>0.194409585242159</c:v>
                </c:pt>
                <c:pt idx="22">
                  <c:v>0.229135559579182</c:v>
                </c:pt>
                <c:pt idx="23">
                  <c:v>0.269470878171562</c:v>
                </c:pt>
                <c:pt idx="24">
                  <c:v>0.316224356505911</c:v>
                </c:pt>
                <c:pt idx="25">
                  <c:v>0.370307070092323</c:v>
                </c:pt>
                <c:pt idx="26">
                  <c:v>0.432743397267412</c:v>
                </c:pt>
                <c:pt idx="27">
                  <c:v>0.504683038016276</c:v>
                </c:pt>
                <c:pt idx="28">
                  <c:v>0.587414073863624</c:v>
                </c:pt>
                <c:pt idx="29">
                  <c:v>0.682377136497021</c:v>
                </c:pt>
                <c:pt idx="30">
                  <c:v>0.79118075538986</c:v>
                </c:pt>
                <c:pt idx="31">
                  <c:v>0.915617957281201</c:v>
                </c:pt>
                <c:pt idx="32">
                  <c:v>1.057684192936834</c:v>
                </c:pt>
                <c:pt idx="33">
                  <c:v>1.219596669154251</c:v>
                </c:pt>
                <c:pt idx="34">
                  <c:v>1.403815166476018</c:v>
                </c:pt>
                <c:pt idx="35">
                  <c:v>1.613064425534342</c:v>
                </c:pt>
                <c:pt idx="36">
                  <c:v>1.850358187358216</c:v>
                </c:pt>
                <c:pt idx="37">
                  <c:v>2.11902497532456</c:v>
                </c:pt>
                <c:pt idx="38">
                  <c:v>2.422735708722</c:v>
                </c:pt>
                <c:pt idx="39">
                  <c:v>2.765533240110604</c:v>
                </c:pt>
                <c:pt idx="40">
                  <c:v>3.151863910799757</c:v>
                </c:pt>
                <c:pt idx="41">
                  <c:v>3.58661122081944</c:v>
                </c:pt>
                <c:pt idx="42">
                  <c:v>4.075131711723487</c:v>
                </c:pt>
                <c:pt idx="43">
                  <c:v>4.623293162432346</c:v>
                </c:pt>
                <c:pt idx="44">
                  <c:v>5.237515200085333</c:v>
                </c:pt>
                <c:pt idx="45">
                  <c:v>5.924812429532738</c:v>
                </c:pt>
                <c:pt idx="46">
                  <c:v>6.69284018663888</c:v>
                </c:pt>
                <c:pt idx="47">
                  <c:v>7.549943021998583</c:v>
                </c:pt>
                <c:pt idx="48">
                  <c:v>8.50520602296804</c:v>
                </c:pt>
                <c:pt idx="49">
                  <c:v>9.568509083091445</c:v>
                </c:pt>
                <c:pt idx="50">
                  <c:v>10.75058422904917</c:v>
                </c:pt>
                <c:pt idx="51">
                  <c:v>12.06307611616186</c:v>
                </c:pt>
                <c:pt idx="52">
                  <c:v>13.51860580426206</c:v>
                </c:pt>
                <c:pt idx="53">
                  <c:v>15.13083792636884</c:v>
                </c:pt>
                <c:pt idx="54">
                  <c:v>16.91455136309415</c:v>
                </c:pt>
                <c:pt idx="55">
                  <c:v>18.88571353604548</c:v>
                </c:pt>
                <c:pt idx="56">
                  <c:v>21.06155843368599</c:v>
                </c:pt>
                <c:pt idx="57">
                  <c:v>23.46066848314448</c:v>
                </c:pt>
                <c:pt idx="58">
                  <c:v>26.10306038137593</c:v>
                </c:pt>
                <c:pt idx="59">
                  <c:v>29.01027499879185</c:v>
                </c:pt>
                <c:pt idx="60">
                  <c:v>32.2054714680772</c:v>
                </c:pt>
                <c:pt idx="61">
                  <c:v>35.71352557034024</c:v>
                </c:pt>
                <c:pt idx="62">
                  <c:v>39.56113253001681</c:v>
                </c:pt>
                <c:pt idx="63">
                  <c:v>43.77691432908201</c:v>
                </c:pt>
                <c:pt idx="64">
                  <c:v>48.39153165009274</c:v>
                </c:pt>
                <c:pt idx="65">
                  <c:v>53.4378005564141</c:v>
                </c:pt>
                <c:pt idx="66">
                  <c:v>58.95081401664984</c:v>
                </c:pt>
                <c:pt idx="67">
                  <c:v>64.96806837882761</c:v>
                </c:pt>
                <c:pt idx="68">
                  <c:v>71.52959489828125</c:v>
                </c:pt>
                <c:pt idx="69">
                  <c:v>78.67809642139125</c:v>
                </c:pt>
                <c:pt idx="70">
                  <c:v>86.459089325462</c:v>
                </c:pt>
                <c:pt idx="71">
                  <c:v>94.92105081295765</c:v>
                </c:pt>
                <c:pt idx="72">
                  <c:v>100.0687108793279</c:v>
                </c:pt>
                <c:pt idx="73">
                  <c:v>104.115571656169</c:v>
                </c:pt>
                <c:pt idx="74">
                  <c:v>114.0975144860398</c:v>
                </c:pt>
                <c:pt idx="75">
                  <c:v>124.9251777164875</c:v>
                </c:pt>
                <c:pt idx="76">
                  <c:v>136.6604651929806</c:v>
                </c:pt>
                <c:pt idx="77">
                  <c:v>149.3690616514255</c:v>
                </c:pt>
                <c:pt idx="78">
                  <c:v>163.1206140706975</c:v>
                </c:pt>
                <c:pt idx="79">
                  <c:v>177.9889189991568</c:v>
                </c:pt>
                <c:pt idx="80">
                  <c:v>194.0521159325468</c:v>
                </c:pt>
                <c:pt idx="81">
                  <c:v>211.3928868175187</c:v>
                </c:pt>
                <c:pt idx="82">
                  <c:v>230.0986617518231</c:v>
                </c:pt>
                <c:pt idx="83">
                  <c:v>250.2618309489276</c:v>
                </c:pt>
                <c:pt idx="84">
                  <c:v>271.9799630313578</c:v>
                </c:pt>
                <c:pt idx="85">
                  <c:v>295.3560297136675</c:v>
                </c:pt>
                <c:pt idx="86">
                  <c:v>320.4986369323386</c:v>
                </c:pt>
                <c:pt idx="87">
                  <c:v>347.5222624762627</c:v>
                </c:pt>
                <c:pt idx="88">
                  <c:v>376.5475001678188</c:v>
                </c:pt>
                <c:pt idx="89">
                  <c:v>407.7013106407612</c:v>
                </c:pt>
                <c:pt idx="90">
                  <c:v>441.117278757319</c:v>
                </c:pt>
                <c:pt idx="91">
                  <c:v>476.9358777030505</c:v>
                </c:pt>
                <c:pt idx="92">
                  <c:v>515.304739794075</c:v>
                </c:pt>
                <c:pt idx="93">
                  <c:v>556.378934027361</c:v>
                </c:pt>
                <c:pt idx="94">
                  <c:v>600.3212504006929</c:v>
                </c:pt>
                <c:pt idx="95">
                  <c:v>647.3024910250904</c:v>
                </c:pt>
                <c:pt idx="96">
                  <c:v>697.5017680480815</c:v>
                </c:pt>
                <c:pt idx="97">
                  <c:v>751.1068084025593</c:v>
                </c:pt>
                <c:pt idx="98">
                  <c:v>808.3142653915227</c:v>
                </c:pt>
                <c:pt idx="99">
                  <c:v>869.3300371151494</c:v>
                </c:pt>
                <c:pt idx="100">
                  <c:v>934.3695917422713</c:v>
                </c:pt>
                <c:pt idx="101">
                  <c:v>1003.658299624644</c:v>
                </c:pt>
              </c:numCache>
            </c:numRef>
          </c:yVal>
          <c:smooth val="0"/>
        </c:ser>
        <c:ser>
          <c:idx val="10"/>
          <c:order val="10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'40after'!$O$1:$Z$1</c:f>
              <c:numCache>
                <c:formatCode>General</c:formatCode>
                <c:ptCount val="12"/>
                <c:pt idx="0">
                  <c:v>120.0</c:v>
                </c:pt>
                <c:pt idx="1">
                  <c:v>130.0</c:v>
                </c:pt>
                <c:pt idx="2">
                  <c:v>140.0</c:v>
                </c:pt>
                <c:pt idx="3">
                  <c:v>150.0</c:v>
                </c:pt>
                <c:pt idx="4">
                  <c:v>160.0</c:v>
                </c:pt>
                <c:pt idx="5">
                  <c:v>170.0</c:v>
                </c:pt>
                <c:pt idx="6">
                  <c:v>180.0</c:v>
                </c:pt>
                <c:pt idx="7">
                  <c:v>190.0</c:v>
                </c:pt>
                <c:pt idx="8">
                  <c:v>200.0</c:v>
                </c:pt>
                <c:pt idx="9">
                  <c:v>210.0</c:v>
                </c:pt>
                <c:pt idx="10">
                  <c:v>215.0</c:v>
                </c:pt>
                <c:pt idx="11">
                  <c:v>220.0</c:v>
                </c:pt>
              </c:numCache>
            </c:numRef>
          </c:xVal>
          <c:yVal>
            <c:numRef>
              <c:f>'40after'!$O$5:$Z$5</c:f>
              <c:numCache>
                <c:formatCode>General</c:formatCode>
                <c:ptCount val="12"/>
                <c:pt idx="0">
                  <c:v>1.48246288888887</c:v>
                </c:pt>
                <c:pt idx="1">
                  <c:v>4.344297142857132</c:v>
                </c:pt>
                <c:pt idx="2">
                  <c:v>4.798172954545436</c:v>
                </c:pt>
                <c:pt idx="3">
                  <c:v>9.3426833333331</c:v>
                </c:pt>
                <c:pt idx="4">
                  <c:v>18.32443473053857</c:v>
                </c:pt>
                <c:pt idx="5">
                  <c:v>46.31704077669781</c:v>
                </c:pt>
                <c:pt idx="6">
                  <c:v>80.72014705882285</c:v>
                </c:pt>
                <c:pt idx="7">
                  <c:v>171.3767664670622</c:v>
                </c:pt>
                <c:pt idx="8">
                  <c:v>336.7408049999957</c:v>
                </c:pt>
                <c:pt idx="9">
                  <c:v>663.8712841529974</c:v>
                </c:pt>
                <c:pt idx="10">
                  <c:v>874.2851851851788</c:v>
                </c:pt>
                <c:pt idx="11">
                  <c:v>1241.953304347793</c:v>
                </c:pt>
              </c:numCache>
            </c:numRef>
          </c:yVal>
          <c:smooth val="0"/>
        </c:ser>
        <c:ser>
          <c:idx val="12"/>
          <c:order val="11"/>
          <c:tx>
            <c:v>40fit</c:v>
          </c:tx>
          <c:spPr>
            <a:ln w="12700"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xVal>
            <c:numRef>
              <c:f>'40after'!$I$15:$I$115</c:f>
              <c:numCache>
                <c:formatCode>General</c:formatCode>
                <c:ptCount val="101"/>
                <c:pt idx="0">
                  <c:v>120.0</c:v>
                </c:pt>
                <c:pt idx="1">
                  <c:v>121.0</c:v>
                </c:pt>
                <c:pt idx="2">
                  <c:v>122.0</c:v>
                </c:pt>
                <c:pt idx="3">
                  <c:v>123.0</c:v>
                </c:pt>
                <c:pt idx="4">
                  <c:v>124.0</c:v>
                </c:pt>
                <c:pt idx="5">
                  <c:v>125.0</c:v>
                </c:pt>
                <c:pt idx="6">
                  <c:v>126.0</c:v>
                </c:pt>
                <c:pt idx="7">
                  <c:v>127.0</c:v>
                </c:pt>
                <c:pt idx="8">
                  <c:v>128.0</c:v>
                </c:pt>
                <c:pt idx="9">
                  <c:v>129.0</c:v>
                </c:pt>
                <c:pt idx="10">
                  <c:v>130.0</c:v>
                </c:pt>
                <c:pt idx="11">
                  <c:v>131.0</c:v>
                </c:pt>
                <c:pt idx="12">
                  <c:v>132.0</c:v>
                </c:pt>
                <c:pt idx="13">
                  <c:v>133.0</c:v>
                </c:pt>
                <c:pt idx="14">
                  <c:v>134.0</c:v>
                </c:pt>
                <c:pt idx="15">
                  <c:v>135.0</c:v>
                </c:pt>
                <c:pt idx="16">
                  <c:v>136.0</c:v>
                </c:pt>
                <c:pt idx="17">
                  <c:v>137.0</c:v>
                </c:pt>
                <c:pt idx="18">
                  <c:v>138.0</c:v>
                </c:pt>
                <c:pt idx="19">
                  <c:v>139.0</c:v>
                </c:pt>
                <c:pt idx="20">
                  <c:v>140.0</c:v>
                </c:pt>
                <c:pt idx="21">
                  <c:v>141.0</c:v>
                </c:pt>
                <c:pt idx="22">
                  <c:v>142.0</c:v>
                </c:pt>
                <c:pt idx="23">
                  <c:v>143.0</c:v>
                </c:pt>
                <c:pt idx="24">
                  <c:v>144.0</c:v>
                </c:pt>
                <c:pt idx="25">
                  <c:v>145.0</c:v>
                </c:pt>
                <c:pt idx="26">
                  <c:v>146.0</c:v>
                </c:pt>
                <c:pt idx="27">
                  <c:v>147.0</c:v>
                </c:pt>
                <c:pt idx="28">
                  <c:v>148.0</c:v>
                </c:pt>
                <c:pt idx="29">
                  <c:v>149.0</c:v>
                </c:pt>
                <c:pt idx="30">
                  <c:v>150.0</c:v>
                </c:pt>
                <c:pt idx="31">
                  <c:v>151.0</c:v>
                </c:pt>
                <c:pt idx="32">
                  <c:v>152.0</c:v>
                </c:pt>
                <c:pt idx="33">
                  <c:v>153.0</c:v>
                </c:pt>
                <c:pt idx="34">
                  <c:v>154.0</c:v>
                </c:pt>
                <c:pt idx="35">
                  <c:v>155.0</c:v>
                </c:pt>
                <c:pt idx="36">
                  <c:v>156.0</c:v>
                </c:pt>
                <c:pt idx="37">
                  <c:v>157.0</c:v>
                </c:pt>
                <c:pt idx="38">
                  <c:v>158.0</c:v>
                </c:pt>
                <c:pt idx="39">
                  <c:v>159.0</c:v>
                </c:pt>
                <c:pt idx="40">
                  <c:v>160.0</c:v>
                </c:pt>
                <c:pt idx="41">
                  <c:v>161.0</c:v>
                </c:pt>
                <c:pt idx="42">
                  <c:v>162.0</c:v>
                </c:pt>
                <c:pt idx="43">
                  <c:v>163.0</c:v>
                </c:pt>
                <c:pt idx="44">
                  <c:v>164.0</c:v>
                </c:pt>
                <c:pt idx="45">
                  <c:v>165.0</c:v>
                </c:pt>
                <c:pt idx="46">
                  <c:v>166.0</c:v>
                </c:pt>
                <c:pt idx="47">
                  <c:v>167.0</c:v>
                </c:pt>
                <c:pt idx="48">
                  <c:v>168.0</c:v>
                </c:pt>
                <c:pt idx="49">
                  <c:v>169.0</c:v>
                </c:pt>
                <c:pt idx="50">
                  <c:v>170.0</c:v>
                </c:pt>
                <c:pt idx="51">
                  <c:v>171.0</c:v>
                </c:pt>
                <c:pt idx="52">
                  <c:v>172.0</c:v>
                </c:pt>
                <c:pt idx="53">
                  <c:v>173.0</c:v>
                </c:pt>
                <c:pt idx="54">
                  <c:v>174.0</c:v>
                </c:pt>
                <c:pt idx="55">
                  <c:v>175.0</c:v>
                </c:pt>
                <c:pt idx="56">
                  <c:v>176.0</c:v>
                </c:pt>
                <c:pt idx="57">
                  <c:v>177.0</c:v>
                </c:pt>
                <c:pt idx="58">
                  <c:v>178.0</c:v>
                </c:pt>
                <c:pt idx="59">
                  <c:v>179.0</c:v>
                </c:pt>
                <c:pt idx="60">
                  <c:v>180.0</c:v>
                </c:pt>
                <c:pt idx="61">
                  <c:v>181.0</c:v>
                </c:pt>
                <c:pt idx="62">
                  <c:v>182.0</c:v>
                </c:pt>
                <c:pt idx="63">
                  <c:v>183.0</c:v>
                </c:pt>
                <c:pt idx="64">
                  <c:v>184.0</c:v>
                </c:pt>
                <c:pt idx="65">
                  <c:v>185.0</c:v>
                </c:pt>
                <c:pt idx="66">
                  <c:v>186.0</c:v>
                </c:pt>
                <c:pt idx="67">
                  <c:v>187.0</c:v>
                </c:pt>
                <c:pt idx="68">
                  <c:v>188.0</c:v>
                </c:pt>
                <c:pt idx="69">
                  <c:v>189.0</c:v>
                </c:pt>
                <c:pt idx="70">
                  <c:v>190.0</c:v>
                </c:pt>
                <c:pt idx="71">
                  <c:v>191.0</c:v>
                </c:pt>
                <c:pt idx="72">
                  <c:v>192.0</c:v>
                </c:pt>
                <c:pt idx="73">
                  <c:v>193.0</c:v>
                </c:pt>
                <c:pt idx="74">
                  <c:v>194.0</c:v>
                </c:pt>
                <c:pt idx="75">
                  <c:v>195.0</c:v>
                </c:pt>
                <c:pt idx="76">
                  <c:v>196.0</c:v>
                </c:pt>
                <c:pt idx="77">
                  <c:v>197.0</c:v>
                </c:pt>
                <c:pt idx="78">
                  <c:v>198.0</c:v>
                </c:pt>
                <c:pt idx="79">
                  <c:v>199.0</c:v>
                </c:pt>
                <c:pt idx="80">
                  <c:v>200.0</c:v>
                </c:pt>
                <c:pt idx="81">
                  <c:v>201.0</c:v>
                </c:pt>
                <c:pt idx="82">
                  <c:v>202.0</c:v>
                </c:pt>
                <c:pt idx="83">
                  <c:v>203.0</c:v>
                </c:pt>
                <c:pt idx="84">
                  <c:v>204.0</c:v>
                </c:pt>
                <c:pt idx="85">
                  <c:v>205.0</c:v>
                </c:pt>
                <c:pt idx="86">
                  <c:v>206.0</c:v>
                </c:pt>
                <c:pt idx="87">
                  <c:v>207.0</c:v>
                </c:pt>
                <c:pt idx="88">
                  <c:v>208.0</c:v>
                </c:pt>
                <c:pt idx="89">
                  <c:v>209.0</c:v>
                </c:pt>
                <c:pt idx="90">
                  <c:v>210.0</c:v>
                </c:pt>
                <c:pt idx="91">
                  <c:v>211.0</c:v>
                </c:pt>
                <c:pt idx="92">
                  <c:v>212.0</c:v>
                </c:pt>
                <c:pt idx="93">
                  <c:v>213.0</c:v>
                </c:pt>
                <c:pt idx="94">
                  <c:v>214.0</c:v>
                </c:pt>
                <c:pt idx="95">
                  <c:v>215.0</c:v>
                </c:pt>
                <c:pt idx="96">
                  <c:v>216.0</c:v>
                </c:pt>
                <c:pt idx="97">
                  <c:v>217.0</c:v>
                </c:pt>
                <c:pt idx="98">
                  <c:v>218.0</c:v>
                </c:pt>
                <c:pt idx="99">
                  <c:v>219.0</c:v>
                </c:pt>
                <c:pt idx="100">
                  <c:v>220.0</c:v>
                </c:pt>
              </c:numCache>
            </c:numRef>
          </c:xVal>
          <c:yVal>
            <c:numRef>
              <c:f>'40after'!$J$15:$J$115</c:f>
              <c:numCache>
                <c:formatCode>General</c:formatCode>
                <c:ptCount val="101"/>
                <c:pt idx="0">
                  <c:v>0.039255568788762</c:v>
                </c:pt>
                <c:pt idx="1">
                  <c:v>0.047123334301899</c:v>
                </c:pt>
                <c:pt idx="2">
                  <c:v>0.0564064828505141</c:v>
                </c:pt>
                <c:pt idx="3">
                  <c:v>0.0673302314945786</c:v>
                </c:pt>
                <c:pt idx="4">
                  <c:v>0.080150848978415</c:v>
                </c:pt>
                <c:pt idx="5">
                  <c:v>0.0951592512945654</c:v>
                </c:pt>
                <c:pt idx="6">
                  <c:v>0.112684928774067</c:v>
                </c:pt>
                <c:pt idx="7">
                  <c:v>0.133100226456567</c:v>
                </c:pt>
                <c:pt idx="8">
                  <c:v>0.156825000177373</c:v>
                </c:pt>
                <c:pt idx="9">
                  <c:v>0.184331671463118</c:v>
                </c:pt>
                <c:pt idx="10">
                  <c:v>0.216150704950347</c:v>
                </c:pt>
                <c:pt idx="11">
                  <c:v>0.252876532628901</c:v>
                </c:pt>
                <c:pt idx="12">
                  <c:v>0.295173949761834</c:v>
                </c:pt>
                <c:pt idx="13">
                  <c:v>0.34378500784288</c:v>
                </c:pt>
                <c:pt idx="14">
                  <c:v>0.399536430418796</c:v>
                </c:pt>
                <c:pt idx="15">
                  <c:v>0.463347578024885</c:v>
                </c:pt>
                <c:pt idx="16">
                  <c:v>0.536238988855328</c:v>
                </c:pt>
                <c:pt idx="17">
                  <c:v>0.61934152211395</c:v>
                </c:pt>
                <c:pt idx="18">
                  <c:v>0.713906131263327</c:v>
                </c:pt>
                <c:pt idx="19">
                  <c:v>0.821314294610094</c:v>
                </c:pt>
                <c:pt idx="20">
                  <c:v>0.943089130829189</c:v>
                </c:pt>
                <c:pt idx="21">
                  <c:v>1.080907227139816</c:v>
                </c:pt>
                <c:pt idx="22">
                  <c:v>1.236611207899092</c:v>
                </c:pt>
                <c:pt idx="23">
                  <c:v>1.412223071375378</c:v>
                </c:pt>
                <c:pt idx="24">
                  <c:v>1.609958322401477</c:v>
                </c:pt>
                <c:pt idx="25">
                  <c:v>1.832240928488287</c:v>
                </c:pt>
                <c:pt idx="26">
                  <c:v>2.0817191268009</c:v>
                </c:pt>
                <c:pt idx="27">
                  <c:v>2.361282109163377</c:v>
                </c:pt>
                <c:pt idx="28">
                  <c:v>2.674077611963633</c:v>
                </c:pt>
                <c:pt idx="29">
                  <c:v>3.02353043747844</c:v>
                </c:pt>
                <c:pt idx="30">
                  <c:v>3.413361932730407</c:v>
                </c:pt>
                <c:pt idx="31">
                  <c:v>3.84761045152347</c:v>
                </c:pt>
                <c:pt idx="32">
                  <c:v>4.330652824784933</c:v>
                </c:pt>
                <c:pt idx="33">
                  <c:v>4.867226863768175</c:v>
                </c:pt>
                <c:pt idx="34">
                  <c:v>5.462454920044975</c:v>
                </c:pt>
                <c:pt idx="35">
                  <c:v>6.121868525539358</c:v>
                </c:pt>
                <c:pt idx="36">
                  <c:v>6.85143413512889</c:v>
                </c:pt>
                <c:pt idx="37">
                  <c:v>7.657579993565894</c:v>
                </c:pt>
                <c:pt idx="38">
                  <c:v>8.547224147651248</c:v>
                </c:pt>
                <c:pt idx="39">
                  <c:v>9.527803623730248</c:v>
                </c:pt>
                <c:pt idx="40">
                  <c:v>10.60730478967421</c:v>
                </c:pt>
                <c:pt idx="41">
                  <c:v>11.79429491956912</c:v>
                </c:pt>
                <c:pt idx="42">
                  <c:v>13.09795497834677</c:v>
                </c:pt>
                <c:pt idx="43">
                  <c:v>14.52811364258007</c:v>
                </c:pt>
                <c:pt idx="44">
                  <c:v>16.09528257261215</c:v>
                </c:pt>
                <c:pt idx="45">
                  <c:v>17.81069295010949</c:v>
                </c:pt>
                <c:pt idx="46">
                  <c:v>19.68633329401989</c:v>
                </c:pt>
                <c:pt idx="47">
                  <c:v>21.73498856678563</c:v>
                </c:pt>
                <c:pt idx="48">
                  <c:v>23.97028058149839</c:v>
                </c:pt>
                <c:pt idx="49">
                  <c:v>26.40670971951609</c:v>
                </c:pt>
                <c:pt idx="50">
                  <c:v>29.05969796685403</c:v>
                </c:pt>
                <c:pt idx="51">
                  <c:v>31.9456332764624</c:v>
                </c:pt>
                <c:pt idx="52">
                  <c:v>35.08191526227591</c:v>
                </c:pt>
                <c:pt idx="53">
                  <c:v>38.48700222967506</c:v>
                </c:pt>
                <c:pt idx="54">
                  <c:v>42.18045954578485</c:v>
                </c:pt>
                <c:pt idx="55">
                  <c:v>46.18300935175088</c:v>
                </c:pt>
                <c:pt idx="56">
                  <c:v>50.51658161791272</c:v>
                </c:pt>
                <c:pt idx="57">
                  <c:v>55.20436654152665</c:v>
                </c:pt>
                <c:pt idx="58">
                  <c:v>60.27086828543385</c:v>
                </c:pt>
                <c:pt idx="59">
                  <c:v>65.74196005484432</c:v>
                </c:pt>
                <c:pt idx="60">
                  <c:v>71.64494050813127</c:v>
                </c:pt>
                <c:pt idx="61">
                  <c:v>78.00859149632828</c:v>
                </c:pt>
                <c:pt idx="62">
                  <c:v>84.86323712476872</c:v>
                </c:pt>
                <c:pt idx="63">
                  <c:v>92.24080412911872</c:v>
                </c:pt>
                <c:pt idx="64">
                  <c:v>100.1748835568203</c:v>
                </c:pt>
                <c:pt idx="65">
                  <c:v>108.700793743831</c:v>
                </c:pt>
                <c:pt idx="66">
                  <c:v>117.8556445752991</c:v>
                </c:pt>
                <c:pt idx="67">
                  <c:v>127.6784030177505</c:v>
                </c:pt>
                <c:pt idx="68">
                  <c:v>138.2099599091661</c:v>
                </c:pt>
                <c:pt idx="69">
                  <c:v>149.4931979922546</c:v>
                </c:pt>
                <c:pt idx="70">
                  <c:v>161.5730611751209</c:v>
                </c:pt>
                <c:pt idx="71">
                  <c:v>174.4966250025153</c:v>
                </c:pt>
                <c:pt idx="72">
                  <c:v>188.3131683197216</c:v>
                </c:pt>
                <c:pt idx="73">
                  <c:v>203.0742461102481</c:v>
                </c:pt>
                <c:pt idx="74">
                  <c:v>218.833763487408</c:v>
                </c:pt>
                <c:pt idx="75">
                  <c:v>235.6480508189794</c:v>
                </c:pt>
                <c:pt idx="76">
                  <c:v>253.5759399631948</c:v>
                </c:pt>
                <c:pt idx="77">
                  <c:v>272.678841593415</c:v>
                </c:pt>
                <c:pt idx="78">
                  <c:v>293.0208235879763</c:v>
                </c:pt>
                <c:pt idx="79">
                  <c:v>314.6686904609184</c:v>
                </c:pt>
                <c:pt idx="80">
                  <c:v>337.6920638083971</c:v>
                </c:pt>
                <c:pt idx="81">
                  <c:v>362.163463744954</c:v>
                </c:pt>
                <c:pt idx="82">
                  <c:v>388.1583913029809</c:v>
                </c:pt>
                <c:pt idx="83">
                  <c:v>415.7554117680816</c:v>
                </c:pt>
                <c:pt idx="84">
                  <c:v>445.0362389223262</c:v>
                </c:pt>
                <c:pt idx="85">
                  <c:v>476.085820166797</c:v>
                </c:pt>
                <c:pt idx="86">
                  <c:v>508.9924224942139</c:v>
                </c:pt>
                <c:pt idx="87">
                  <c:v>543.8477192818982</c:v>
                </c:pt>
                <c:pt idx="88">
                  <c:v>580.7468778747567</c:v>
                </c:pt>
                <c:pt idx="89">
                  <c:v>619.7886479274385</c:v>
                </c:pt>
                <c:pt idx="90">
                  <c:v>661.075450474603</c:v>
                </c:pt>
                <c:pt idx="91">
                  <c:v>704.713467697455</c:v>
                </c:pt>
                <c:pt idx="92">
                  <c:v>750.8127333545618</c:v>
                </c:pt>
                <c:pt idx="93">
                  <c:v>799.4872238445713</c:v>
                </c:pt>
                <c:pt idx="94">
                  <c:v>850.8549498681006</c:v>
                </c:pt>
                <c:pt idx="95">
                  <c:v>905.0380486556655</c:v>
                </c:pt>
                <c:pt idx="96">
                  <c:v>962.1628767286105</c:v>
                </c:pt>
                <c:pt idx="97">
                  <c:v>1022.360103159308</c:v>
                </c:pt>
                <c:pt idx="98">
                  <c:v>1085.764803297077</c:v>
                </c:pt>
                <c:pt idx="99">
                  <c:v>1152.516552925956</c:v>
                </c:pt>
                <c:pt idx="100">
                  <c:v>1222.759522820328</c:v>
                </c:pt>
              </c:numCache>
            </c:numRef>
          </c:yVal>
          <c:smooth val="0"/>
        </c:ser>
        <c:ser>
          <c:idx val="13"/>
          <c:order val="12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 w="12700" cap="rnd">
                <a:solidFill>
                  <a:prstClr val="black"/>
                </a:solidFill>
              </a:ln>
            </c:spPr>
          </c:marker>
          <c:xVal>
            <c:numRef>
              <c:f>'30after'!$P$1:$AA$1</c:f>
              <c:numCache>
                <c:formatCode>General</c:formatCode>
                <c:ptCount val="12"/>
                <c:pt idx="0">
                  <c:v>100.0</c:v>
                </c:pt>
                <c:pt idx="1">
                  <c:v>110.0</c:v>
                </c:pt>
                <c:pt idx="2">
                  <c:v>120.0</c:v>
                </c:pt>
                <c:pt idx="3">
                  <c:v>130.0</c:v>
                </c:pt>
                <c:pt idx="4">
                  <c:v>140.0</c:v>
                </c:pt>
                <c:pt idx="5">
                  <c:v>150.0</c:v>
                </c:pt>
                <c:pt idx="6">
                  <c:v>160.0</c:v>
                </c:pt>
                <c:pt idx="7">
                  <c:v>170.0</c:v>
                </c:pt>
                <c:pt idx="8">
                  <c:v>180.0</c:v>
                </c:pt>
                <c:pt idx="9">
                  <c:v>190.0</c:v>
                </c:pt>
                <c:pt idx="10">
                  <c:v>200.0</c:v>
                </c:pt>
                <c:pt idx="11">
                  <c:v>210.0</c:v>
                </c:pt>
              </c:numCache>
            </c:numRef>
          </c:xVal>
          <c:yVal>
            <c:numRef>
              <c:f>'30after'!$P$5:$AA$5</c:f>
              <c:numCache>
                <c:formatCode>General</c:formatCode>
                <c:ptCount val="12"/>
                <c:pt idx="0">
                  <c:v>1.310986956521706</c:v>
                </c:pt>
                <c:pt idx="1">
                  <c:v>0.0207702127659517</c:v>
                </c:pt>
                <c:pt idx="2">
                  <c:v>2.28056428571427</c:v>
                </c:pt>
                <c:pt idx="3">
                  <c:v>3.864541333333316</c:v>
                </c:pt>
                <c:pt idx="4">
                  <c:v>6.505781379310275</c:v>
                </c:pt>
                <c:pt idx="5">
                  <c:v>10.1823456790122</c:v>
                </c:pt>
                <c:pt idx="6">
                  <c:v>20.66728888888853</c:v>
                </c:pt>
                <c:pt idx="7">
                  <c:v>52.3980380434781</c:v>
                </c:pt>
                <c:pt idx="8">
                  <c:v>117.9961329113893</c:v>
                </c:pt>
                <c:pt idx="9">
                  <c:v>244.6576524822656</c:v>
                </c:pt>
                <c:pt idx="10">
                  <c:v>556.2255714285685</c:v>
                </c:pt>
                <c:pt idx="11">
                  <c:v>1031.855999999976</c:v>
                </c:pt>
              </c:numCache>
            </c:numRef>
          </c:yVal>
          <c:smooth val="0"/>
        </c:ser>
        <c:ser>
          <c:idx val="14"/>
          <c:order val="13"/>
          <c:tx>
            <c:v>30fit</c:v>
          </c:tx>
          <c:spPr>
            <a:ln w="12700">
              <a:solidFill>
                <a:sysClr val="windowText" lastClr="000000"/>
              </a:solidFill>
              <a:prstDash val="sysDash"/>
            </a:ln>
          </c:spPr>
          <c:marker>
            <c:symbol val="none"/>
          </c:marker>
          <c:xVal>
            <c:numRef>
              <c:f>'30after'!$J$16:$J$126</c:f>
              <c:numCache>
                <c:formatCode>General</c:formatCode>
                <c:ptCount val="111"/>
                <c:pt idx="0">
                  <c:v>100.0</c:v>
                </c:pt>
                <c:pt idx="1">
                  <c:v>101.0</c:v>
                </c:pt>
                <c:pt idx="2">
                  <c:v>102.0</c:v>
                </c:pt>
                <c:pt idx="3">
                  <c:v>103.0</c:v>
                </c:pt>
                <c:pt idx="4">
                  <c:v>104.0</c:v>
                </c:pt>
                <c:pt idx="5">
                  <c:v>105.0</c:v>
                </c:pt>
                <c:pt idx="6">
                  <c:v>106.0</c:v>
                </c:pt>
                <c:pt idx="7">
                  <c:v>107.0</c:v>
                </c:pt>
                <c:pt idx="8">
                  <c:v>108.0</c:v>
                </c:pt>
                <c:pt idx="9">
                  <c:v>109.0</c:v>
                </c:pt>
                <c:pt idx="10">
                  <c:v>110.0</c:v>
                </c:pt>
                <c:pt idx="11">
                  <c:v>111.0</c:v>
                </c:pt>
                <c:pt idx="12">
                  <c:v>112.0</c:v>
                </c:pt>
                <c:pt idx="13">
                  <c:v>113.0</c:v>
                </c:pt>
                <c:pt idx="14">
                  <c:v>114.0</c:v>
                </c:pt>
                <c:pt idx="15">
                  <c:v>115.0</c:v>
                </c:pt>
                <c:pt idx="16">
                  <c:v>116.0</c:v>
                </c:pt>
                <c:pt idx="17">
                  <c:v>117.0</c:v>
                </c:pt>
                <c:pt idx="18">
                  <c:v>118.0</c:v>
                </c:pt>
                <c:pt idx="19">
                  <c:v>119.0</c:v>
                </c:pt>
                <c:pt idx="20">
                  <c:v>120.0</c:v>
                </c:pt>
                <c:pt idx="21">
                  <c:v>121.0</c:v>
                </c:pt>
                <c:pt idx="22">
                  <c:v>122.0</c:v>
                </c:pt>
                <c:pt idx="23">
                  <c:v>123.0</c:v>
                </c:pt>
                <c:pt idx="24">
                  <c:v>124.0</c:v>
                </c:pt>
                <c:pt idx="25">
                  <c:v>125.0</c:v>
                </c:pt>
                <c:pt idx="26">
                  <c:v>126.0</c:v>
                </c:pt>
                <c:pt idx="27">
                  <c:v>127.0</c:v>
                </c:pt>
                <c:pt idx="28">
                  <c:v>128.0</c:v>
                </c:pt>
                <c:pt idx="29">
                  <c:v>129.0</c:v>
                </c:pt>
                <c:pt idx="30">
                  <c:v>130.0</c:v>
                </c:pt>
                <c:pt idx="31">
                  <c:v>131.0</c:v>
                </c:pt>
                <c:pt idx="32">
                  <c:v>132.0</c:v>
                </c:pt>
                <c:pt idx="33">
                  <c:v>133.0</c:v>
                </c:pt>
                <c:pt idx="34">
                  <c:v>134.0</c:v>
                </c:pt>
                <c:pt idx="35">
                  <c:v>135.0</c:v>
                </c:pt>
                <c:pt idx="36">
                  <c:v>136.0</c:v>
                </c:pt>
                <c:pt idx="37">
                  <c:v>137.0</c:v>
                </c:pt>
                <c:pt idx="38">
                  <c:v>138.0</c:v>
                </c:pt>
                <c:pt idx="39">
                  <c:v>139.0</c:v>
                </c:pt>
                <c:pt idx="40">
                  <c:v>140.0</c:v>
                </c:pt>
                <c:pt idx="41">
                  <c:v>141.0</c:v>
                </c:pt>
                <c:pt idx="42">
                  <c:v>142.0</c:v>
                </c:pt>
                <c:pt idx="43">
                  <c:v>143.0</c:v>
                </c:pt>
                <c:pt idx="44">
                  <c:v>144.0</c:v>
                </c:pt>
                <c:pt idx="45">
                  <c:v>145.0</c:v>
                </c:pt>
                <c:pt idx="46">
                  <c:v>146.0</c:v>
                </c:pt>
                <c:pt idx="47">
                  <c:v>147.0</c:v>
                </c:pt>
                <c:pt idx="48">
                  <c:v>148.0</c:v>
                </c:pt>
                <c:pt idx="49">
                  <c:v>149.0</c:v>
                </c:pt>
                <c:pt idx="50">
                  <c:v>150.0</c:v>
                </c:pt>
                <c:pt idx="51">
                  <c:v>151.0</c:v>
                </c:pt>
                <c:pt idx="52">
                  <c:v>152.0</c:v>
                </c:pt>
                <c:pt idx="53">
                  <c:v>153.0</c:v>
                </c:pt>
                <c:pt idx="54">
                  <c:v>154.0</c:v>
                </c:pt>
                <c:pt idx="55">
                  <c:v>155.0</c:v>
                </c:pt>
                <c:pt idx="56">
                  <c:v>156.0</c:v>
                </c:pt>
                <c:pt idx="57">
                  <c:v>157.0</c:v>
                </c:pt>
                <c:pt idx="58">
                  <c:v>158.0</c:v>
                </c:pt>
                <c:pt idx="59">
                  <c:v>159.0</c:v>
                </c:pt>
                <c:pt idx="60">
                  <c:v>160.0</c:v>
                </c:pt>
                <c:pt idx="61">
                  <c:v>161.0</c:v>
                </c:pt>
                <c:pt idx="62">
                  <c:v>162.0</c:v>
                </c:pt>
                <c:pt idx="63">
                  <c:v>163.0</c:v>
                </c:pt>
                <c:pt idx="64">
                  <c:v>164.0</c:v>
                </c:pt>
                <c:pt idx="65">
                  <c:v>165.0</c:v>
                </c:pt>
                <c:pt idx="66">
                  <c:v>166.0</c:v>
                </c:pt>
                <c:pt idx="67">
                  <c:v>167.0</c:v>
                </c:pt>
                <c:pt idx="68">
                  <c:v>168.0</c:v>
                </c:pt>
                <c:pt idx="69">
                  <c:v>169.0</c:v>
                </c:pt>
                <c:pt idx="70">
                  <c:v>170.0</c:v>
                </c:pt>
                <c:pt idx="71">
                  <c:v>171.0</c:v>
                </c:pt>
                <c:pt idx="72">
                  <c:v>172.0</c:v>
                </c:pt>
                <c:pt idx="73">
                  <c:v>173.0</c:v>
                </c:pt>
                <c:pt idx="74">
                  <c:v>174.0</c:v>
                </c:pt>
                <c:pt idx="75">
                  <c:v>175.0</c:v>
                </c:pt>
                <c:pt idx="76">
                  <c:v>176.0</c:v>
                </c:pt>
                <c:pt idx="77">
                  <c:v>177.0</c:v>
                </c:pt>
                <c:pt idx="78">
                  <c:v>178.0</c:v>
                </c:pt>
                <c:pt idx="79">
                  <c:v>179.0</c:v>
                </c:pt>
                <c:pt idx="80">
                  <c:v>180.0</c:v>
                </c:pt>
                <c:pt idx="81">
                  <c:v>181.0</c:v>
                </c:pt>
                <c:pt idx="82">
                  <c:v>182.0</c:v>
                </c:pt>
                <c:pt idx="83">
                  <c:v>183.0</c:v>
                </c:pt>
                <c:pt idx="84">
                  <c:v>184.0</c:v>
                </c:pt>
                <c:pt idx="85">
                  <c:v>185.0</c:v>
                </c:pt>
                <c:pt idx="86">
                  <c:v>186.0</c:v>
                </c:pt>
                <c:pt idx="87">
                  <c:v>187.0</c:v>
                </c:pt>
                <c:pt idx="88">
                  <c:v>188.0</c:v>
                </c:pt>
                <c:pt idx="89">
                  <c:v>189.0</c:v>
                </c:pt>
                <c:pt idx="90">
                  <c:v>190.0</c:v>
                </c:pt>
                <c:pt idx="91">
                  <c:v>191.0</c:v>
                </c:pt>
                <c:pt idx="92">
                  <c:v>192.0</c:v>
                </c:pt>
                <c:pt idx="93">
                  <c:v>193.0</c:v>
                </c:pt>
                <c:pt idx="94">
                  <c:v>194.0</c:v>
                </c:pt>
                <c:pt idx="95">
                  <c:v>195.0</c:v>
                </c:pt>
                <c:pt idx="96">
                  <c:v>196.0</c:v>
                </c:pt>
                <c:pt idx="97">
                  <c:v>197.0</c:v>
                </c:pt>
                <c:pt idx="98">
                  <c:v>198.0</c:v>
                </c:pt>
                <c:pt idx="99">
                  <c:v>199.0</c:v>
                </c:pt>
                <c:pt idx="100">
                  <c:v>200.0</c:v>
                </c:pt>
                <c:pt idx="101">
                  <c:v>201.0</c:v>
                </c:pt>
                <c:pt idx="102">
                  <c:v>202.0</c:v>
                </c:pt>
                <c:pt idx="103">
                  <c:v>203.0</c:v>
                </c:pt>
                <c:pt idx="104">
                  <c:v>204.0</c:v>
                </c:pt>
                <c:pt idx="105">
                  <c:v>205.0</c:v>
                </c:pt>
                <c:pt idx="106">
                  <c:v>206.0</c:v>
                </c:pt>
                <c:pt idx="107">
                  <c:v>207.0</c:v>
                </c:pt>
                <c:pt idx="108">
                  <c:v>208.0</c:v>
                </c:pt>
                <c:pt idx="109">
                  <c:v>209.0</c:v>
                </c:pt>
                <c:pt idx="110">
                  <c:v>210.0</c:v>
                </c:pt>
              </c:numCache>
            </c:numRef>
          </c:xVal>
          <c:yVal>
            <c:numRef>
              <c:f>'30after'!$K$16:$K$126</c:f>
              <c:numCache>
                <c:formatCode>General</c:formatCode>
                <c:ptCount val="111"/>
                <c:pt idx="0">
                  <c:v>0.00111507846539959</c:v>
                </c:pt>
                <c:pt idx="1">
                  <c:v>0.00143409903437973</c:v>
                </c:pt>
                <c:pt idx="2">
                  <c:v>0.00183566974569139</c:v>
                </c:pt>
                <c:pt idx="3">
                  <c:v>0.00233889530086823</c:v>
                </c:pt>
                <c:pt idx="4">
                  <c:v>0.00296677568012498</c:v>
                </c:pt>
                <c:pt idx="5">
                  <c:v>0.00374689099801154</c:v>
                </c:pt>
                <c:pt idx="6">
                  <c:v>0.00471218681150028</c:v>
                </c:pt>
                <c:pt idx="7">
                  <c:v>0.00590187147962959</c:v>
                </c:pt>
                <c:pt idx="8">
                  <c:v>0.00736243810029978</c:v>
                </c:pt>
                <c:pt idx="9">
                  <c:v>0.00914882450605715</c:v>
                </c:pt>
                <c:pt idx="10">
                  <c:v>0.0113257257837216</c:v>
                </c:pt>
                <c:pt idx="11">
                  <c:v>0.0139690747892536</c:v>
                </c:pt>
                <c:pt idx="12">
                  <c:v>0.0171677071557591</c:v>
                </c:pt>
                <c:pt idx="13">
                  <c:v>0.0210252283352224</c:v>
                </c:pt>
                <c:pt idx="14">
                  <c:v>0.0256621012693938</c:v>
                </c:pt>
                <c:pt idx="15">
                  <c:v>0.0312179743480586</c:v>
                </c:pt>
                <c:pt idx="16">
                  <c:v>0.0378542703792569</c:v>
                </c:pt>
                <c:pt idx="17">
                  <c:v>0.0457570583614152</c:v>
                </c:pt>
                <c:pt idx="18">
                  <c:v>0.0551402309071325</c:v>
                </c:pt>
                <c:pt idx="19">
                  <c:v>0.0662490112178442</c:v>
                </c:pt>
                <c:pt idx="20">
                  <c:v>0.0793638145429951</c:v>
                </c:pt>
                <c:pt idx="21">
                  <c:v>0.0948044900719182</c:v>
                </c:pt>
                <c:pt idx="22">
                  <c:v>0.112934970196589</c:v>
                </c:pt>
                <c:pt idx="23">
                  <c:v>0.134168355044092</c:v>
                </c:pt>
                <c:pt idx="24">
                  <c:v>0.158972461104344</c:v>
                </c:pt>
                <c:pt idx="25">
                  <c:v>0.187875863666888</c:v>
                </c:pt>
                <c:pt idx="26">
                  <c:v>0.221474463625993</c:v>
                </c:pt>
                <c:pt idx="27">
                  <c:v>0.260438610011488</c:v>
                </c:pt>
                <c:pt idx="28">
                  <c:v>0.305520810350033</c:v>
                </c:pt>
                <c:pt idx="29">
                  <c:v>0.357564061653515</c:v>
                </c:pt>
                <c:pt idx="30">
                  <c:v>0.41751083546486</c:v>
                </c:pt>
                <c:pt idx="31">
                  <c:v>0.486412750962891</c:v>
                </c:pt>
                <c:pt idx="32">
                  <c:v>0.565440970634289</c:v>
                </c:pt>
                <c:pt idx="33">
                  <c:v>0.655897353458896</c:v>
                </c:pt>
                <c:pt idx="34">
                  <c:v>0.759226400922333</c:v>
                </c:pt>
                <c:pt idx="35">
                  <c:v>0.877028031464913</c:v>
                </c:pt>
                <c:pt idx="36">
                  <c:v>1.011071219195341</c:v>
                </c:pt>
                <c:pt idx="37">
                  <c:v>1.163308532841901</c:v>
                </c:pt>
                <c:pt idx="38">
                  <c:v>1.335891610978534</c:v>
                </c:pt>
                <c:pt idx="39">
                  <c:v>1.531187609550772</c:v>
                </c:pt>
                <c:pt idx="40">
                  <c:v>1.751796657632306</c:v>
                </c:pt>
                <c:pt idx="41">
                  <c:v>2.000570357171161</c:v>
                </c:pt>
                <c:pt idx="42">
                  <c:v>2.280631362229202</c:v>
                </c:pt>
                <c:pt idx="43">
                  <c:v>2.595394072887071</c:v>
                </c:pt>
                <c:pt idx="44">
                  <c:v>2.948586478571541</c:v>
                </c:pt>
                <c:pt idx="45">
                  <c:v>3.344273185071238</c:v>
                </c:pt>
                <c:pt idx="46">
                  <c:v>3.786879658936041</c:v>
                </c:pt>
                <c:pt idx="47">
                  <c:v>4.28121772230867</c:v>
                </c:pt>
                <c:pt idx="48">
                  <c:v>4.832512330514834</c:v>
                </c:pt>
                <c:pt idx="49">
                  <c:v>5.44642966394358</c:v>
                </c:pt>
                <c:pt idx="50">
                  <c:v>6.129106564880667</c:v>
                </c:pt>
                <c:pt idx="51">
                  <c:v>6.887181349024694</c:v>
                </c:pt>
                <c:pt idx="52">
                  <c:v>7.727826020409084</c:v>
                </c:pt>
                <c:pt idx="53">
                  <c:v>8.658779917388352</c:v>
                </c:pt>
                <c:pt idx="54">
                  <c:v>9.688384816216481</c:v>
                </c:pt>
                <c:pt idx="55">
                  <c:v>10.82562151755826</c:v>
                </c:pt>
                <c:pt idx="56">
                  <c:v>12.08014794002922</c:v>
                </c:pt>
                <c:pt idx="57">
                  <c:v>13.46233874356632</c:v>
                </c:pt>
                <c:pt idx="58">
                  <c:v>14.98332650408228</c:v>
                </c:pt>
                <c:pt idx="59">
                  <c:v>16.65504445946733</c:v>
                </c:pt>
                <c:pt idx="60">
                  <c:v>18.49027084556688</c:v>
                </c:pt>
                <c:pt idx="61">
                  <c:v>20.50267483928916</c:v>
                </c:pt>
                <c:pt idx="62">
                  <c:v>22.7068641244856</c:v>
                </c:pt>
                <c:pt idx="63">
                  <c:v>25.11843409470976</c:v>
                </c:pt>
                <c:pt idx="64">
                  <c:v>27.75401870538593</c:v>
                </c:pt>
                <c:pt idx="65">
                  <c:v>30.63134298631939</c:v>
                </c:pt>
                <c:pt idx="66">
                  <c:v>33.76927722387222</c:v>
                </c:pt>
                <c:pt idx="67">
                  <c:v>37.18789282048265</c:v>
                </c:pt>
                <c:pt idx="68">
                  <c:v>40.90851983756291</c:v>
                </c:pt>
                <c:pt idx="69">
                  <c:v>44.953806226142</c:v>
                </c:pt>
                <c:pt idx="70">
                  <c:v>49.34777874796021</c:v>
                </c:pt>
                <c:pt idx="71">
                  <c:v>54.1159055880334</c:v>
                </c:pt>
                <c:pt idx="72">
                  <c:v>59.2851606580472</c:v>
                </c:pt>
                <c:pt idx="73">
                  <c:v>64.88408958825317</c:v>
                </c:pt>
                <c:pt idx="74">
                  <c:v>70.94287740387938</c:v>
                </c:pt>
                <c:pt idx="75">
                  <c:v>77.49341788040564</c:v>
                </c:pt>
                <c:pt idx="76">
                  <c:v>84.56938457040305</c:v>
                </c:pt>
                <c:pt idx="77">
                  <c:v>92.20630349300677</c:v>
                </c:pt>
                <c:pt idx="78">
                  <c:v>100.4416274754638</c:v>
                </c:pt>
                <c:pt idx="79">
                  <c:v>109.3148121346112</c:v>
                </c:pt>
                <c:pt idx="80">
                  <c:v>118.8673934845566</c:v>
                </c:pt>
                <c:pt idx="81">
                  <c:v>129.1430671552634</c:v>
                </c:pt>
                <c:pt idx="82">
                  <c:v>140.1877692052582</c:v>
                </c:pt>
                <c:pt idx="83">
                  <c:v>152.0497585101272</c:v>
                </c:pt>
                <c:pt idx="84">
                  <c:v>164.7797007070496</c:v>
                </c:pt>
                <c:pt idx="85">
                  <c:v>178.4307536741367</c:v>
                </c:pt>
                <c:pt idx="86">
                  <c:v>193.0586545219867</c:v>
                </c:pt>
                <c:pt idx="87">
                  <c:v>208.7218080734697</c:v>
                </c:pt>
                <c:pt idx="88">
                  <c:v>225.4813768064401</c:v>
                </c:pt>
                <c:pt idx="89">
                  <c:v>243.4013722327958</c:v>
                </c:pt>
                <c:pt idx="90">
                  <c:v>262.5487476860453</c:v>
                </c:pt>
                <c:pt idx="91">
                  <c:v>282.9934924883232</c:v>
                </c:pt>
                <c:pt idx="92">
                  <c:v>304.8087274666718</c:v>
                </c:pt>
                <c:pt idx="93">
                  <c:v>328.0708017872673</c:v>
                </c:pt>
                <c:pt idx="94">
                  <c:v>352.859391075115</c:v>
                </c:pt>
                <c:pt idx="95">
                  <c:v>379.2575967859263</c:v>
                </c:pt>
                <c:pt idx="96">
                  <c:v>407.3520467956055</c:v>
                </c:pt>
                <c:pt idx="97">
                  <c:v>437.2329971720911</c:v>
                </c:pt>
                <c:pt idx="98">
                  <c:v>468.9944350932719</c:v>
                </c:pt>
                <c:pt idx="99">
                  <c:v>502.7341828738938</c:v>
                </c:pt>
                <c:pt idx="100">
                  <c:v>538.5540030635575</c:v>
                </c:pt>
                <c:pt idx="101">
                  <c:v>576.559704577201</c:v>
                </c:pt>
                <c:pt idx="102">
                  <c:v>616.8612498186714</c:v>
                </c:pt>
                <c:pt idx="103">
                  <c:v>659.572862757508</c:v>
                </c:pt>
                <c:pt idx="104">
                  <c:v>704.8131379181535</c:v>
                </c:pt>
                <c:pt idx="105">
                  <c:v>752.7051502406045</c:v>
                </c:pt>
                <c:pt idx="106">
                  <c:v>803.3765657707754</c:v>
                </c:pt>
                <c:pt idx="107">
                  <c:v>856.9597531383616</c:v>
                </c:pt>
                <c:pt idx="108">
                  <c:v>913.5918957797515</c:v>
                </c:pt>
                <c:pt idx="109">
                  <c:v>973.4151048629724</c:v>
                </c:pt>
                <c:pt idx="110">
                  <c:v>1036.576532871476</c:v>
                </c:pt>
              </c:numCache>
            </c:numRef>
          </c:yVal>
          <c:smooth val="0"/>
        </c:ser>
        <c:ser>
          <c:idx val="15"/>
          <c:order val="14"/>
          <c:tx>
            <c:v>20mm</c:v>
          </c:tx>
          <c:spPr>
            <a:ln w="28575">
              <a:noFill/>
            </a:ln>
          </c:spPr>
          <c:marker>
            <c:symbol val="diamond"/>
            <c:size val="6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'20after'!$N$1:$W$1</c:f>
              <c:numCache>
                <c:formatCode>General</c:formatCode>
                <c:ptCount val="10"/>
                <c:pt idx="0">
                  <c:v>80.0</c:v>
                </c:pt>
                <c:pt idx="1">
                  <c:v>120.0</c:v>
                </c:pt>
                <c:pt idx="2">
                  <c:v>130.0</c:v>
                </c:pt>
                <c:pt idx="3">
                  <c:v>140.0</c:v>
                </c:pt>
                <c:pt idx="4">
                  <c:v>150.0</c:v>
                </c:pt>
                <c:pt idx="5">
                  <c:v>160.0</c:v>
                </c:pt>
                <c:pt idx="6">
                  <c:v>170.0</c:v>
                </c:pt>
                <c:pt idx="7">
                  <c:v>180.0</c:v>
                </c:pt>
                <c:pt idx="8">
                  <c:v>190.0</c:v>
                </c:pt>
                <c:pt idx="9">
                  <c:v>200.0</c:v>
                </c:pt>
              </c:numCache>
            </c:numRef>
          </c:xVal>
          <c:yVal>
            <c:numRef>
              <c:f>'20after'!$N$5:$W$5</c:f>
              <c:numCache>
                <c:formatCode>General</c:formatCode>
                <c:ptCount val="10"/>
                <c:pt idx="0">
                  <c:v>-1.264266666666648</c:v>
                </c:pt>
                <c:pt idx="1">
                  <c:v>3.632699729729678</c:v>
                </c:pt>
                <c:pt idx="2">
                  <c:v>3.794604999999954</c:v>
                </c:pt>
                <c:pt idx="3">
                  <c:v>5.58266857142843</c:v>
                </c:pt>
                <c:pt idx="4">
                  <c:v>10.59211063829766</c:v>
                </c:pt>
                <c:pt idx="5">
                  <c:v>40.76527971014458</c:v>
                </c:pt>
                <c:pt idx="6">
                  <c:v>176.3656249999992</c:v>
                </c:pt>
                <c:pt idx="7">
                  <c:v>208.5379593495908</c:v>
                </c:pt>
                <c:pt idx="8">
                  <c:v>522.0053846153805</c:v>
                </c:pt>
                <c:pt idx="9">
                  <c:v>1088.84724770641</c:v>
                </c:pt>
              </c:numCache>
            </c:numRef>
          </c:yVal>
          <c:smooth val="0"/>
        </c:ser>
        <c:ser>
          <c:idx val="16"/>
          <c:order val="15"/>
          <c:tx>
            <c:v>20fit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none"/>
          </c:marker>
          <c:xVal>
            <c:numRef>
              <c:f>'20after'!$I$16:$I$136</c:f>
              <c:numCache>
                <c:formatCode>General</c:formatCode>
                <c:ptCount val="121"/>
                <c:pt idx="0">
                  <c:v>80.0</c:v>
                </c:pt>
                <c:pt idx="1">
                  <c:v>81.0</c:v>
                </c:pt>
                <c:pt idx="2">
                  <c:v>82.0</c:v>
                </c:pt>
                <c:pt idx="3">
                  <c:v>83.0</c:v>
                </c:pt>
                <c:pt idx="4">
                  <c:v>84.0</c:v>
                </c:pt>
                <c:pt idx="5">
                  <c:v>85.0</c:v>
                </c:pt>
                <c:pt idx="6">
                  <c:v>86.0</c:v>
                </c:pt>
                <c:pt idx="7">
                  <c:v>87.0</c:v>
                </c:pt>
                <c:pt idx="8">
                  <c:v>88.0</c:v>
                </c:pt>
                <c:pt idx="9">
                  <c:v>89.0</c:v>
                </c:pt>
                <c:pt idx="10">
                  <c:v>90.0</c:v>
                </c:pt>
                <c:pt idx="11">
                  <c:v>91.0</c:v>
                </c:pt>
                <c:pt idx="12">
                  <c:v>92.0</c:v>
                </c:pt>
                <c:pt idx="13">
                  <c:v>93.0</c:v>
                </c:pt>
                <c:pt idx="14">
                  <c:v>94.0</c:v>
                </c:pt>
                <c:pt idx="15">
                  <c:v>95.0</c:v>
                </c:pt>
                <c:pt idx="16">
                  <c:v>96.0</c:v>
                </c:pt>
                <c:pt idx="17">
                  <c:v>97.0</c:v>
                </c:pt>
                <c:pt idx="18">
                  <c:v>98.0</c:v>
                </c:pt>
                <c:pt idx="19">
                  <c:v>99.0</c:v>
                </c:pt>
                <c:pt idx="20">
                  <c:v>100.0</c:v>
                </c:pt>
                <c:pt idx="21">
                  <c:v>101.0</c:v>
                </c:pt>
                <c:pt idx="22">
                  <c:v>102.0</c:v>
                </c:pt>
                <c:pt idx="23">
                  <c:v>103.0</c:v>
                </c:pt>
                <c:pt idx="24">
                  <c:v>104.0</c:v>
                </c:pt>
                <c:pt idx="25">
                  <c:v>105.0</c:v>
                </c:pt>
                <c:pt idx="26">
                  <c:v>106.0</c:v>
                </c:pt>
                <c:pt idx="27">
                  <c:v>107.0</c:v>
                </c:pt>
                <c:pt idx="28">
                  <c:v>108.0</c:v>
                </c:pt>
                <c:pt idx="29">
                  <c:v>109.0</c:v>
                </c:pt>
                <c:pt idx="30">
                  <c:v>110.0</c:v>
                </c:pt>
                <c:pt idx="31">
                  <c:v>111.0</c:v>
                </c:pt>
                <c:pt idx="32">
                  <c:v>112.0</c:v>
                </c:pt>
                <c:pt idx="33">
                  <c:v>113.0</c:v>
                </c:pt>
                <c:pt idx="34">
                  <c:v>114.0</c:v>
                </c:pt>
                <c:pt idx="35">
                  <c:v>115.0</c:v>
                </c:pt>
                <c:pt idx="36">
                  <c:v>116.0</c:v>
                </c:pt>
                <c:pt idx="37">
                  <c:v>117.0</c:v>
                </c:pt>
                <c:pt idx="38">
                  <c:v>118.0</c:v>
                </c:pt>
                <c:pt idx="39">
                  <c:v>119.0</c:v>
                </c:pt>
                <c:pt idx="40">
                  <c:v>120.0</c:v>
                </c:pt>
                <c:pt idx="41">
                  <c:v>121.0</c:v>
                </c:pt>
                <c:pt idx="42">
                  <c:v>122.0</c:v>
                </c:pt>
                <c:pt idx="43">
                  <c:v>123.0</c:v>
                </c:pt>
                <c:pt idx="44">
                  <c:v>124.0</c:v>
                </c:pt>
                <c:pt idx="45">
                  <c:v>125.0</c:v>
                </c:pt>
                <c:pt idx="46">
                  <c:v>126.0</c:v>
                </c:pt>
                <c:pt idx="47">
                  <c:v>127.0</c:v>
                </c:pt>
                <c:pt idx="48">
                  <c:v>128.0</c:v>
                </c:pt>
                <c:pt idx="49">
                  <c:v>129.0</c:v>
                </c:pt>
                <c:pt idx="50">
                  <c:v>130.0</c:v>
                </c:pt>
                <c:pt idx="51">
                  <c:v>131.0</c:v>
                </c:pt>
                <c:pt idx="52">
                  <c:v>132.0</c:v>
                </c:pt>
                <c:pt idx="53">
                  <c:v>133.0</c:v>
                </c:pt>
                <c:pt idx="54">
                  <c:v>134.0</c:v>
                </c:pt>
                <c:pt idx="55">
                  <c:v>135.0</c:v>
                </c:pt>
                <c:pt idx="56">
                  <c:v>136.0</c:v>
                </c:pt>
                <c:pt idx="57">
                  <c:v>137.0</c:v>
                </c:pt>
                <c:pt idx="58">
                  <c:v>138.0</c:v>
                </c:pt>
                <c:pt idx="59">
                  <c:v>139.0</c:v>
                </c:pt>
                <c:pt idx="60">
                  <c:v>140.0</c:v>
                </c:pt>
                <c:pt idx="61">
                  <c:v>141.0</c:v>
                </c:pt>
                <c:pt idx="62">
                  <c:v>142.0</c:v>
                </c:pt>
                <c:pt idx="63">
                  <c:v>143.0</c:v>
                </c:pt>
                <c:pt idx="64">
                  <c:v>144.0</c:v>
                </c:pt>
                <c:pt idx="65">
                  <c:v>145.0</c:v>
                </c:pt>
                <c:pt idx="66">
                  <c:v>146.0</c:v>
                </c:pt>
                <c:pt idx="67">
                  <c:v>147.0</c:v>
                </c:pt>
                <c:pt idx="68">
                  <c:v>148.0</c:v>
                </c:pt>
                <c:pt idx="69">
                  <c:v>149.0</c:v>
                </c:pt>
                <c:pt idx="70">
                  <c:v>150.0</c:v>
                </c:pt>
                <c:pt idx="71">
                  <c:v>151.0</c:v>
                </c:pt>
                <c:pt idx="72">
                  <c:v>152.0</c:v>
                </c:pt>
                <c:pt idx="73">
                  <c:v>153.0</c:v>
                </c:pt>
                <c:pt idx="74">
                  <c:v>154.0</c:v>
                </c:pt>
                <c:pt idx="75">
                  <c:v>155.0</c:v>
                </c:pt>
                <c:pt idx="76">
                  <c:v>156.0</c:v>
                </c:pt>
                <c:pt idx="77">
                  <c:v>157.0</c:v>
                </c:pt>
                <c:pt idx="78">
                  <c:v>158.0</c:v>
                </c:pt>
                <c:pt idx="79">
                  <c:v>159.0</c:v>
                </c:pt>
                <c:pt idx="80">
                  <c:v>160.0</c:v>
                </c:pt>
                <c:pt idx="81">
                  <c:v>161.0</c:v>
                </c:pt>
                <c:pt idx="82">
                  <c:v>162.0</c:v>
                </c:pt>
                <c:pt idx="83">
                  <c:v>163.0</c:v>
                </c:pt>
                <c:pt idx="84">
                  <c:v>164.0</c:v>
                </c:pt>
                <c:pt idx="85">
                  <c:v>165.0</c:v>
                </c:pt>
                <c:pt idx="86">
                  <c:v>166.0</c:v>
                </c:pt>
                <c:pt idx="87">
                  <c:v>167.0</c:v>
                </c:pt>
                <c:pt idx="88">
                  <c:v>168.0</c:v>
                </c:pt>
                <c:pt idx="89">
                  <c:v>169.0</c:v>
                </c:pt>
                <c:pt idx="90">
                  <c:v>170.0</c:v>
                </c:pt>
                <c:pt idx="91">
                  <c:v>171.0</c:v>
                </c:pt>
                <c:pt idx="92">
                  <c:v>172.0</c:v>
                </c:pt>
                <c:pt idx="93">
                  <c:v>173.0</c:v>
                </c:pt>
                <c:pt idx="94">
                  <c:v>174.0</c:v>
                </c:pt>
                <c:pt idx="95">
                  <c:v>175.0</c:v>
                </c:pt>
                <c:pt idx="96">
                  <c:v>176.0</c:v>
                </c:pt>
                <c:pt idx="97">
                  <c:v>177.0</c:v>
                </c:pt>
                <c:pt idx="98">
                  <c:v>178.0</c:v>
                </c:pt>
                <c:pt idx="99">
                  <c:v>179.0</c:v>
                </c:pt>
                <c:pt idx="100">
                  <c:v>180.0</c:v>
                </c:pt>
                <c:pt idx="101">
                  <c:v>181.0</c:v>
                </c:pt>
                <c:pt idx="102">
                  <c:v>182.0</c:v>
                </c:pt>
                <c:pt idx="103">
                  <c:v>183.0</c:v>
                </c:pt>
                <c:pt idx="104">
                  <c:v>184.0</c:v>
                </c:pt>
                <c:pt idx="105">
                  <c:v>185.0</c:v>
                </c:pt>
                <c:pt idx="106">
                  <c:v>186.0</c:v>
                </c:pt>
                <c:pt idx="107">
                  <c:v>187.0</c:v>
                </c:pt>
                <c:pt idx="108">
                  <c:v>188.0</c:v>
                </c:pt>
                <c:pt idx="109">
                  <c:v>189.0</c:v>
                </c:pt>
                <c:pt idx="110">
                  <c:v>190.0</c:v>
                </c:pt>
                <c:pt idx="111">
                  <c:v>191.0</c:v>
                </c:pt>
                <c:pt idx="112">
                  <c:v>192.0</c:v>
                </c:pt>
                <c:pt idx="113">
                  <c:v>193.0</c:v>
                </c:pt>
                <c:pt idx="114">
                  <c:v>194.0</c:v>
                </c:pt>
                <c:pt idx="115">
                  <c:v>195.0</c:v>
                </c:pt>
                <c:pt idx="116">
                  <c:v>196.0</c:v>
                </c:pt>
                <c:pt idx="117">
                  <c:v>197.0</c:v>
                </c:pt>
                <c:pt idx="118">
                  <c:v>198.0</c:v>
                </c:pt>
                <c:pt idx="119">
                  <c:v>199.0</c:v>
                </c:pt>
                <c:pt idx="120">
                  <c:v>200.0</c:v>
                </c:pt>
              </c:numCache>
            </c:numRef>
          </c:xVal>
          <c:yVal>
            <c:numRef>
              <c:f>'20after'!$J$16:$J$136</c:f>
              <c:numCache>
                <c:formatCode>General</c:formatCode>
                <c:ptCount val="121"/>
                <c:pt idx="0">
                  <c:v>5.98921615559577E-6</c:v>
                </c:pt>
                <c:pt idx="1">
                  <c:v>8.74325216105594E-6</c:v>
                </c:pt>
                <c:pt idx="2">
                  <c:v>1.26502586499395E-5</c:v>
                </c:pt>
                <c:pt idx="3">
                  <c:v>1.81462852916009E-5</c:v>
                </c:pt>
                <c:pt idx="4">
                  <c:v>2.58148719194325E-5</c:v>
                </c:pt>
                <c:pt idx="5">
                  <c:v>3.64310705734719E-5</c:v>
                </c:pt>
                <c:pt idx="6">
                  <c:v>5.10168455785361E-5</c:v>
                </c:pt>
                <c:pt idx="7">
                  <c:v>7.0910326726316E-5</c:v>
                </c:pt>
                <c:pt idx="8">
                  <c:v>9.78518224700917E-5</c:v>
                </c:pt>
                <c:pt idx="9">
                  <c:v>0.000134089986597086</c:v>
                </c:pt>
                <c:pt idx="10">
                  <c:v>0.000182512076756367</c:v>
                </c:pt>
                <c:pt idx="11">
                  <c:v>0.000246802849938036</c:v>
                </c:pt>
                <c:pt idx="12">
                  <c:v>0.000331637311720838</c:v>
                </c:pt>
                <c:pt idx="13">
                  <c:v>0.000442913275721342</c:v>
                </c:pt>
                <c:pt idx="14">
                  <c:v>0.000588030499717144</c:v>
                </c:pt>
                <c:pt idx="15">
                  <c:v>0.000776224047491517</c:v>
                </c:pt>
                <c:pt idx="16">
                  <c:v>0.00101896048220455</c:v>
                </c:pt>
                <c:pt idx="17">
                  <c:v>0.00133040652917254</c:v>
                </c:pt>
                <c:pt idx="18">
                  <c:v>0.00172798095391817</c:v>
                </c:pt>
                <c:pt idx="19">
                  <c:v>0.00223300158524044</c:v>
                </c:pt>
                <c:pt idx="20">
                  <c:v>0.00287144067223044</c:v>
                </c:pt>
                <c:pt idx="21">
                  <c:v>0.00367480309738433</c:v>
                </c:pt>
                <c:pt idx="22">
                  <c:v>0.00468114337333725</c:v>
                </c:pt>
                <c:pt idx="23">
                  <c:v>0.00593623882572024</c:v>
                </c:pt>
                <c:pt idx="24">
                  <c:v>0.00749493790601281</c:v>
                </c:pt>
                <c:pt idx="25">
                  <c:v>0.00942270418218757</c:v>
                </c:pt>
                <c:pt idx="26">
                  <c:v>0.0117973782169281</c:v>
                </c:pt>
                <c:pt idx="27">
                  <c:v>0.0147111812581685</c:v>
                </c:pt>
                <c:pt idx="28">
                  <c:v>0.0182729864289727</c:v>
                </c:pt>
                <c:pt idx="29">
                  <c:v>0.022610884907133</c:v>
                </c:pt>
                <c:pt idx="30">
                  <c:v>0.0278750764225944</c:v>
                </c:pt>
                <c:pt idx="31">
                  <c:v>0.0342411152657283</c:v>
                </c:pt>
                <c:pt idx="32">
                  <c:v>0.0419135448839838</c:v>
                </c:pt>
                <c:pt idx="33">
                  <c:v>0.0511299560405815</c:v>
                </c:pt>
                <c:pt idx="34">
                  <c:v>0.0621655054084481</c:v>
                </c:pt>
                <c:pt idx="35">
                  <c:v>0.0753379333670045</c:v>
                </c:pt>
                <c:pt idx="36">
                  <c:v>0.0910131216500286</c:v>
                </c:pt>
                <c:pt idx="37">
                  <c:v>0.109611233350842</c:v>
                </c:pt>
                <c:pt idx="38">
                  <c:v>0.131613479617613</c:v>
                </c:pt>
                <c:pt idx="39">
                  <c:v>0.157569559157797</c:v>
                </c:pt>
                <c:pt idx="40">
                  <c:v>0.188105818407805</c:v>
                </c:pt>
                <c:pt idx="41">
                  <c:v>0.223934181903283</c:v>
                </c:pt>
                <c:pt idx="42">
                  <c:v>0.265861903998226</c:v>
                </c:pt>
                <c:pt idx="43">
                  <c:v>0.314802194619531</c:v>
                </c:pt>
                <c:pt idx="44">
                  <c:v>0.371785773199204</c:v>
                </c:pt>
                <c:pt idx="45">
                  <c:v>0.437973406291725</c:v>
                </c:pt>
                <c:pt idx="46">
                  <c:v>0.514669485651953</c:v>
                </c:pt>
                <c:pt idx="47">
                  <c:v>0.603336704711934</c:v>
                </c:pt>
                <c:pt idx="48">
                  <c:v>0.70561189244747</c:v>
                </c:pt>
                <c:pt idx="49">
                  <c:v>0.823323064560335</c:v>
                </c:pt>
                <c:pt idx="50">
                  <c:v>0.958507752715311</c:v>
                </c:pt>
                <c:pt idx="51">
                  <c:v>1.113432673256323</c:v>
                </c:pt>
                <c:pt idx="52">
                  <c:v>1.290614797380406</c:v>
                </c:pt>
                <c:pt idx="53">
                  <c:v>1.492843885166207</c:v>
                </c:pt>
                <c:pt idx="54">
                  <c:v>1.723206546133635</c:v>
                </c:pt>
                <c:pt idx="55">
                  <c:v>1.985111889149596</c:v>
                </c:pt>
                <c:pt idx="56">
                  <c:v>2.282318824489533</c:v>
                </c:pt>
                <c:pt idx="57">
                  <c:v>2.618965080714497</c:v>
                </c:pt>
                <c:pt idx="58">
                  <c:v>2.99959799872781</c:v>
                </c:pt>
                <c:pt idx="59">
                  <c:v>3.42920716493346</c:v>
                </c:pt>
                <c:pt idx="60">
                  <c:v>3.913258944830498</c:v>
                </c:pt>
                <c:pt idx="61">
                  <c:v>4.457732977645334</c:v>
                </c:pt>
                <c:pt idx="62">
                  <c:v>5.069160691727173</c:v>
                </c:pt>
                <c:pt idx="63">
                  <c:v>5.754665899413446</c:v>
                </c:pt>
                <c:pt idx="64">
                  <c:v>6.522007528915164</c:v>
                </c:pt>
                <c:pt idx="65">
                  <c:v>7.379624549476863</c:v>
                </c:pt>
                <c:pt idx="66">
                  <c:v>8.33668314463825</c:v>
                </c:pt>
                <c:pt idx="67">
                  <c:v>9.403126186868471</c:v>
                </c:pt>
                <c:pt idx="68">
                  <c:v>10.58972506515915</c:v>
                </c:pt>
                <c:pt idx="69">
                  <c:v>11.9081339153594</c:v>
                </c:pt>
                <c:pt idx="70">
                  <c:v>13.37094630111558</c:v>
                </c:pt>
                <c:pt idx="71">
                  <c:v>14.99175439124637</c:v>
                </c:pt>
                <c:pt idx="72">
                  <c:v>16.78521067724642</c:v>
                </c:pt>
                <c:pt idx="73">
                  <c:v>18.76709227237442</c:v>
                </c:pt>
                <c:pt idx="74">
                  <c:v>20.95436783144897</c:v>
                </c:pt>
                <c:pt idx="75">
                  <c:v>23.3652671280539</c:v>
                </c:pt>
                <c:pt idx="76">
                  <c:v>26.01935332335563</c:v>
                </c:pt>
                <c:pt idx="77">
                  <c:v>28.93759795815231</c:v>
                </c:pt>
                <c:pt idx="78">
                  <c:v>32.14245869712893</c:v>
                </c:pt>
                <c:pt idx="79">
                  <c:v>35.65795985158049</c:v>
                </c:pt>
                <c:pt idx="80">
                  <c:v>39.50977570410467</c:v>
                </c:pt>
                <c:pt idx="81">
                  <c:v>43.72531665593098</c:v>
                </c:pt>
                <c:pt idx="82">
                  <c:v>48.33381821471893</c:v>
                </c:pt>
                <c:pt idx="83">
                  <c:v>53.36643283774004</c:v>
                </c:pt>
                <c:pt idx="84">
                  <c:v>58.85632464243739</c:v>
                </c:pt>
                <c:pt idx="85">
                  <c:v>64.83876699341366</c:v>
                </c:pt>
                <c:pt idx="86">
                  <c:v>71.35124297192368</c:v>
                </c:pt>
                <c:pt idx="87">
                  <c:v>78.43354873095925</c:v>
                </c:pt>
                <c:pt idx="88">
                  <c:v>86.12789973606525</c:v>
                </c:pt>
                <c:pt idx="89">
                  <c:v>94.47903988899421</c:v>
                </c:pt>
                <c:pt idx="90">
                  <c:v>103.5343535283706</c:v>
                </c:pt>
                <c:pt idx="91">
                  <c:v>113.3439802985576</c:v>
                </c:pt>
                <c:pt idx="92">
                  <c:v>123.9609328749785</c:v>
                </c:pt>
                <c:pt idx="93">
                  <c:v>135.4412175312124</c:v>
                </c:pt>
                <c:pt idx="94">
                  <c:v>147.8439575303154</c:v>
                </c:pt>
                <c:pt idx="95">
                  <c:v>161.2315193199351</c:v>
                </c:pt>
                <c:pt idx="96">
                  <c:v>175.6696415079824</c:v>
                </c:pt>
                <c:pt idx="97">
                  <c:v>191.22756659284</c:v>
                </c:pt>
                <c:pt idx="98">
                  <c:v>207.9781754193623</c:v>
                </c:pt>
                <c:pt idx="99">
                  <c:v>225.998124329231</c:v>
                </c:pt>
                <c:pt idx="100">
                  <c:v>245.3679849716201</c:v>
                </c:pt>
                <c:pt idx="101">
                  <c:v>266.172386737567</c:v>
                </c:pt>
                <c:pt idx="102">
                  <c:v>288.5001617789006</c:v>
                </c:pt>
                <c:pt idx="103">
                  <c:v>312.4444925701988</c:v>
                </c:pt>
                <c:pt idx="104">
                  <c:v>338.10306196983</c:v>
                </c:pt>
                <c:pt idx="105">
                  <c:v>365.5782057338647</c:v>
                </c:pt>
                <c:pt idx="106">
                  <c:v>394.977067434401</c:v>
                </c:pt>
                <c:pt idx="107">
                  <c:v>426.4117557317002</c:v>
                </c:pt>
                <c:pt idx="108">
                  <c:v>459.9995039474686</c:v>
                </c:pt>
                <c:pt idx="109">
                  <c:v>495.8628318846173</c:v>
                </c:pt>
                <c:pt idx="110">
                  <c:v>534.1297098368935</c:v>
                </c:pt>
                <c:pt idx="111">
                  <c:v>574.933724730027</c:v>
                </c:pt>
                <c:pt idx="112">
                  <c:v>618.4142483342164</c:v>
                </c:pt>
                <c:pt idx="113">
                  <c:v>664.7166074860784</c:v>
                </c:pt>
                <c:pt idx="114">
                  <c:v>713.9922562567739</c:v>
                </c:pt>
                <c:pt idx="115">
                  <c:v>766.3989500013338</c:v>
                </c:pt>
                <c:pt idx="116">
                  <c:v>822.100921222943</c:v>
                </c:pt>
                <c:pt idx="117">
                  <c:v>881.2690571845574</c:v>
                </c:pt>
                <c:pt idx="118">
                  <c:v>944.0810791990094</c:v>
                </c:pt>
                <c:pt idx="119">
                  <c:v>1010.721723527616</c:v>
                </c:pt>
                <c:pt idx="120">
                  <c:v>1081.38292381624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6798472"/>
        <c:axId val="-2086822424"/>
      </c:scatterChart>
      <c:valAx>
        <c:axId val="-2086798472"/>
        <c:scaling>
          <c:orientation val="minMax"/>
          <c:max val="25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Voltage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0" baseline="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)</a:t>
                </a:r>
                <a:endParaRPr lang="en-US" sz="1400" b="0" dirty="0">
                  <a:latin typeface="Arial" pitchFamily="34" charset="0"/>
                  <a:cs typeface="Arial" pitchFamily="34" charset="0"/>
                </a:endParaRP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86822424"/>
        <c:crosses val="autoZero"/>
        <c:crossBetween val="midCat"/>
        <c:majorUnit val="50.0"/>
        <c:minorUnit val="10.0"/>
      </c:valAx>
      <c:valAx>
        <c:axId val="-2086822424"/>
        <c:scaling>
          <c:orientation val="minMax"/>
          <c:max val="150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>
                    <a:latin typeface="Arial" pitchFamily="34" charset="0"/>
                    <a:cs typeface="Arial" pitchFamily="34" charset="0"/>
                  </a:rPr>
                  <a:t>Anode Current (pA)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86798472"/>
        <c:crosses val="autoZero"/>
        <c:crossBetween val="midCat"/>
        <c:majorUnit val="200.0"/>
        <c:minorUnit val="100.0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5"/>
        <c:delete val="1"/>
      </c:legendEntry>
      <c:layout>
        <c:manualLayout>
          <c:xMode val="edge"/>
          <c:yMode val="edge"/>
          <c:x val="0.218498104403616"/>
          <c:y val="0.195797973170021"/>
          <c:w val="0.137114774715661"/>
          <c:h val="0.573647929425491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5556876024374"/>
          <c:y val="0.0887517024113247"/>
          <c:w val="0.769218968110913"/>
          <c:h val="0.696281216880415"/>
        </c:manualLayout>
      </c:layout>
      <c:scatterChart>
        <c:scatterStyle val="lineMarker"/>
        <c:varyColors val="0"/>
        <c:ser>
          <c:idx val="2"/>
          <c:order val="0"/>
          <c:tx>
            <c:v>40mm</c:v>
          </c:tx>
          <c:spPr>
            <a:ln w="12700">
              <a:solidFill>
                <a:prstClr val="black"/>
              </a:solidFill>
              <a:prstDash val="dash"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'40mm_before'!$W$1:$AA$1</c:f>
              <c:numCache>
                <c:formatCode>General</c:formatCode>
                <c:ptCount val="5"/>
                <c:pt idx="0">
                  <c:v>180.0</c:v>
                </c:pt>
                <c:pt idx="1">
                  <c:v>190.0</c:v>
                </c:pt>
                <c:pt idx="2">
                  <c:v>200.0</c:v>
                </c:pt>
                <c:pt idx="3">
                  <c:v>210.0</c:v>
                </c:pt>
                <c:pt idx="4">
                  <c:v>220.0</c:v>
                </c:pt>
              </c:numCache>
            </c:numRef>
          </c:xVal>
          <c:yVal>
            <c:numRef>
              <c:f>'40mm_before'!$W$5:$AA$5</c:f>
              <c:numCache>
                <c:formatCode>General</c:formatCode>
                <c:ptCount val="5"/>
                <c:pt idx="0">
                  <c:v>1.263876753246756</c:v>
                </c:pt>
                <c:pt idx="1">
                  <c:v>7.648989473683946</c:v>
                </c:pt>
                <c:pt idx="2">
                  <c:v>6.896253846153383</c:v>
                </c:pt>
                <c:pt idx="3">
                  <c:v>8.601025531914718</c:v>
                </c:pt>
                <c:pt idx="4">
                  <c:v>3.334133066666145</c:v>
                </c:pt>
              </c:numCache>
            </c:numRef>
          </c:yVal>
          <c:smooth val="0"/>
        </c:ser>
        <c:ser>
          <c:idx val="4"/>
          <c:order val="1"/>
          <c:tx>
            <c:v>30mm</c:v>
          </c:tx>
          <c:spPr>
            <a:ln w="12700">
              <a:solidFill>
                <a:prstClr val="black"/>
              </a:solidFill>
              <a:prstDash val="lgDashDot"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'30mm_before'!$S$1:$AC$1</c:f>
              <c:numCache>
                <c:formatCode>General</c:formatCode>
                <c:ptCount val="11"/>
                <c:pt idx="0">
                  <c:v>110.0</c:v>
                </c:pt>
                <c:pt idx="1">
                  <c:v>120.0</c:v>
                </c:pt>
                <c:pt idx="2">
                  <c:v>130.0</c:v>
                </c:pt>
                <c:pt idx="3">
                  <c:v>140.0</c:v>
                </c:pt>
                <c:pt idx="4">
                  <c:v>150.0</c:v>
                </c:pt>
                <c:pt idx="5">
                  <c:v>170.0</c:v>
                </c:pt>
                <c:pt idx="6">
                  <c:v>180.0</c:v>
                </c:pt>
                <c:pt idx="7">
                  <c:v>190.0</c:v>
                </c:pt>
                <c:pt idx="8">
                  <c:v>200.0</c:v>
                </c:pt>
                <c:pt idx="9">
                  <c:v>210.0</c:v>
                </c:pt>
                <c:pt idx="10">
                  <c:v>225.0</c:v>
                </c:pt>
              </c:numCache>
            </c:numRef>
          </c:xVal>
          <c:yVal>
            <c:numRef>
              <c:f>'30mm_before'!$S$5:$AC$5</c:f>
              <c:numCache>
                <c:formatCode>General</c:formatCode>
                <c:ptCount val="11"/>
                <c:pt idx="0">
                  <c:v>0.68841059999988</c:v>
                </c:pt>
                <c:pt idx="1">
                  <c:v>2.939930769230178</c:v>
                </c:pt>
                <c:pt idx="2">
                  <c:v>4.759909090908455</c:v>
                </c:pt>
                <c:pt idx="3">
                  <c:v>3.373553846153268</c:v>
                </c:pt>
                <c:pt idx="4">
                  <c:v>7.300071052630988</c:v>
                </c:pt>
                <c:pt idx="5">
                  <c:v>2.388813793103059</c:v>
                </c:pt>
                <c:pt idx="6">
                  <c:v>5.478816304347252</c:v>
                </c:pt>
                <c:pt idx="7">
                  <c:v>6.469615999999578</c:v>
                </c:pt>
                <c:pt idx="8">
                  <c:v>8.617303703703058</c:v>
                </c:pt>
                <c:pt idx="9">
                  <c:v>3.131748275861751</c:v>
                </c:pt>
                <c:pt idx="10">
                  <c:v>5.73483968253968</c:v>
                </c:pt>
              </c:numCache>
            </c:numRef>
          </c:yVal>
          <c:smooth val="0"/>
        </c:ser>
        <c:ser>
          <c:idx val="6"/>
          <c:order val="2"/>
          <c:tx>
            <c:v>20mm</c:v>
          </c:tx>
          <c:spPr>
            <a:ln w="15875">
              <a:solidFill>
                <a:prstClr val="black"/>
              </a:solidFill>
              <a:prstDash val="solid"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'20mm_before'!$Y$1:$AB$1</c:f>
              <c:numCache>
                <c:formatCode>General</c:formatCode>
                <c:ptCount val="4"/>
                <c:pt idx="0">
                  <c:v>180.0</c:v>
                </c:pt>
                <c:pt idx="1">
                  <c:v>210.0</c:v>
                </c:pt>
                <c:pt idx="2">
                  <c:v>220.0</c:v>
                </c:pt>
                <c:pt idx="3">
                  <c:v>225.0</c:v>
                </c:pt>
              </c:numCache>
            </c:numRef>
          </c:xVal>
          <c:yVal>
            <c:numRef>
              <c:f>'20mm_before'!$Y$5:$AB$5</c:f>
              <c:numCache>
                <c:formatCode>General</c:formatCode>
                <c:ptCount val="4"/>
                <c:pt idx="0">
                  <c:v>2.077853658536583</c:v>
                </c:pt>
                <c:pt idx="1">
                  <c:v>3.087712195121968</c:v>
                </c:pt>
                <c:pt idx="2">
                  <c:v>2.056964000000025</c:v>
                </c:pt>
                <c:pt idx="3">
                  <c:v>1.185224311926575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6895272"/>
        <c:axId val="-2086931768"/>
      </c:scatterChart>
      <c:valAx>
        <c:axId val="-2086895272"/>
        <c:scaling>
          <c:orientation val="minMax"/>
          <c:max val="25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Voltage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1400" b="0" baseline="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b="0" baseline="0" dirty="0">
                    <a:latin typeface="Arial" pitchFamily="34" charset="0"/>
                    <a:cs typeface="Arial" pitchFamily="34" charset="0"/>
                  </a:rPr>
                  <a:t>)</a:t>
                </a:r>
                <a:endParaRPr lang="en-US" sz="1400" b="0" dirty="0">
                  <a:latin typeface="Arial" pitchFamily="34" charset="0"/>
                  <a:cs typeface="Arial" pitchFamily="34" charset="0"/>
                </a:endParaRPr>
              </a:p>
            </c:rich>
          </c:tx>
          <c:layout>
            <c:manualLayout>
              <c:xMode val="edge"/>
              <c:yMode val="edge"/>
              <c:x val="0.431812077829834"/>
              <c:y val="0.901389859461138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-2086931768"/>
        <c:crosses val="autoZero"/>
        <c:crossBetween val="midCat"/>
        <c:majorUnit val="50.0"/>
        <c:minorUnit val="10.0"/>
      </c:valAx>
      <c:valAx>
        <c:axId val="-2086931768"/>
        <c:scaling>
          <c:orientation val="minMax"/>
          <c:max val="150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sz="14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>
                    <a:latin typeface="Arial" pitchFamily="34" charset="0"/>
                    <a:cs typeface="Arial" pitchFamily="34" charset="0"/>
                  </a:rPr>
                  <a:t>Anode Current (pA)</a:t>
                </a:r>
              </a:p>
            </c:rich>
          </c:tx>
          <c:layout>
            <c:manualLayout>
              <c:xMode val="edge"/>
              <c:yMode val="edge"/>
              <c:x val="0.0"/>
              <c:y val="0.139239122874999"/>
            </c:manualLayout>
          </c:layout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 b="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86895272"/>
        <c:crosses val="autoZero"/>
        <c:crossBetween val="midCat"/>
        <c:majorUnit val="200.0"/>
        <c:minorUnit val="100.0"/>
      </c:valAx>
    </c:plotArea>
    <c:legend>
      <c:legendPos val="r"/>
      <c:layout>
        <c:manualLayout>
          <c:xMode val="edge"/>
          <c:yMode val="edge"/>
          <c:x val="0.206887239614589"/>
          <c:y val="0.535524416285893"/>
          <c:w val="0.204152332967982"/>
          <c:h val="0.209893685468305"/>
        </c:manualLayout>
      </c:layout>
      <c:overlay val="0"/>
      <c:txPr>
        <a:bodyPr/>
        <a:lstStyle/>
        <a:p>
          <a:pPr>
            <a:defRPr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449640607279"/>
          <c:y val="0.160807086614173"/>
          <c:w val="0.707107155083879"/>
          <c:h val="0.618041571209471"/>
        </c:manualLayout>
      </c:layout>
      <c:scatterChart>
        <c:scatterStyle val="lineMarker"/>
        <c:varyColors val="0"/>
        <c:ser>
          <c:idx val="0"/>
          <c:order val="0"/>
          <c:tx>
            <c:v>50mm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'50mm_Before'!$P$1:$Y$1</c:f>
              <c:numCache>
                <c:formatCode>General</c:formatCode>
                <c:ptCount val="10"/>
                <c:pt idx="0">
                  <c:v>160.0</c:v>
                </c:pt>
                <c:pt idx="1">
                  <c:v>170.0</c:v>
                </c:pt>
                <c:pt idx="2">
                  <c:v>180.0</c:v>
                </c:pt>
                <c:pt idx="3">
                  <c:v>190.0</c:v>
                </c:pt>
                <c:pt idx="4">
                  <c:v>200.0</c:v>
                </c:pt>
                <c:pt idx="5">
                  <c:v>205.0</c:v>
                </c:pt>
                <c:pt idx="6">
                  <c:v>210.0</c:v>
                </c:pt>
                <c:pt idx="7">
                  <c:v>215.0</c:v>
                </c:pt>
                <c:pt idx="8">
                  <c:v>220.0</c:v>
                </c:pt>
                <c:pt idx="9">
                  <c:v>225.0</c:v>
                </c:pt>
              </c:numCache>
            </c:numRef>
          </c:xVal>
          <c:yVal>
            <c:numRef>
              <c:f>'50mm_Before'!$P$5:$Y$5</c:f>
              <c:numCache>
                <c:formatCode>General</c:formatCode>
                <c:ptCount val="10"/>
                <c:pt idx="0">
                  <c:v>0.535756307692311</c:v>
                </c:pt>
                <c:pt idx="1">
                  <c:v>1.224402872340422</c:v>
                </c:pt>
                <c:pt idx="2">
                  <c:v>1.70310313253012</c:v>
                </c:pt>
                <c:pt idx="3">
                  <c:v>0.586051095890412</c:v>
                </c:pt>
                <c:pt idx="4">
                  <c:v>2.989880372670792</c:v>
                </c:pt>
                <c:pt idx="5">
                  <c:v>5.23023236994219</c:v>
                </c:pt>
                <c:pt idx="6">
                  <c:v>7.427707469879286</c:v>
                </c:pt>
                <c:pt idx="7">
                  <c:v>8.058053465346368</c:v>
                </c:pt>
                <c:pt idx="8">
                  <c:v>22.27450434782579</c:v>
                </c:pt>
                <c:pt idx="9">
                  <c:v>35.47601485148439</c:v>
                </c:pt>
              </c:numCache>
            </c:numRef>
          </c:yVal>
          <c:smooth val="0"/>
        </c:ser>
        <c:ser>
          <c:idx val="1"/>
          <c:order val="1"/>
          <c:tx>
            <c:v>50fit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'50mm_Before'!$I$16:$I$81</c:f>
              <c:numCache>
                <c:formatCode>General</c:formatCode>
                <c:ptCount val="66"/>
                <c:pt idx="0">
                  <c:v>160.0</c:v>
                </c:pt>
                <c:pt idx="1">
                  <c:v>161.0</c:v>
                </c:pt>
                <c:pt idx="2">
                  <c:v>162.0</c:v>
                </c:pt>
                <c:pt idx="3">
                  <c:v>163.0</c:v>
                </c:pt>
                <c:pt idx="4">
                  <c:v>164.0</c:v>
                </c:pt>
                <c:pt idx="5">
                  <c:v>165.0</c:v>
                </c:pt>
                <c:pt idx="6">
                  <c:v>166.0</c:v>
                </c:pt>
                <c:pt idx="7">
                  <c:v>167.0</c:v>
                </c:pt>
                <c:pt idx="8">
                  <c:v>168.0</c:v>
                </c:pt>
                <c:pt idx="9">
                  <c:v>169.0</c:v>
                </c:pt>
                <c:pt idx="10">
                  <c:v>170.0</c:v>
                </c:pt>
                <c:pt idx="11">
                  <c:v>171.0</c:v>
                </c:pt>
                <c:pt idx="12">
                  <c:v>172.0</c:v>
                </c:pt>
                <c:pt idx="13">
                  <c:v>173.0</c:v>
                </c:pt>
                <c:pt idx="14">
                  <c:v>174.0</c:v>
                </c:pt>
                <c:pt idx="15">
                  <c:v>175.0</c:v>
                </c:pt>
                <c:pt idx="16">
                  <c:v>176.0</c:v>
                </c:pt>
                <c:pt idx="17">
                  <c:v>177.0</c:v>
                </c:pt>
                <c:pt idx="18">
                  <c:v>178.0</c:v>
                </c:pt>
                <c:pt idx="19">
                  <c:v>179.0</c:v>
                </c:pt>
                <c:pt idx="20">
                  <c:v>180.0</c:v>
                </c:pt>
                <c:pt idx="21">
                  <c:v>181.0</c:v>
                </c:pt>
                <c:pt idx="22">
                  <c:v>182.0</c:v>
                </c:pt>
                <c:pt idx="23">
                  <c:v>183.0</c:v>
                </c:pt>
                <c:pt idx="24">
                  <c:v>184.0</c:v>
                </c:pt>
                <c:pt idx="25">
                  <c:v>185.0</c:v>
                </c:pt>
                <c:pt idx="26">
                  <c:v>186.0</c:v>
                </c:pt>
                <c:pt idx="27">
                  <c:v>187.0</c:v>
                </c:pt>
                <c:pt idx="28">
                  <c:v>188.0</c:v>
                </c:pt>
                <c:pt idx="29">
                  <c:v>189.0</c:v>
                </c:pt>
                <c:pt idx="30">
                  <c:v>190.0</c:v>
                </c:pt>
                <c:pt idx="31">
                  <c:v>191.0</c:v>
                </c:pt>
                <c:pt idx="32">
                  <c:v>192.0</c:v>
                </c:pt>
                <c:pt idx="33">
                  <c:v>193.0</c:v>
                </c:pt>
                <c:pt idx="34">
                  <c:v>194.0</c:v>
                </c:pt>
                <c:pt idx="35">
                  <c:v>195.0</c:v>
                </c:pt>
                <c:pt idx="36">
                  <c:v>196.0</c:v>
                </c:pt>
                <c:pt idx="37">
                  <c:v>197.0</c:v>
                </c:pt>
                <c:pt idx="38">
                  <c:v>198.0</c:v>
                </c:pt>
                <c:pt idx="39">
                  <c:v>199.0</c:v>
                </c:pt>
                <c:pt idx="40">
                  <c:v>200.0</c:v>
                </c:pt>
                <c:pt idx="41">
                  <c:v>201.0</c:v>
                </c:pt>
                <c:pt idx="42">
                  <c:v>202.0</c:v>
                </c:pt>
                <c:pt idx="43">
                  <c:v>203.0</c:v>
                </c:pt>
                <c:pt idx="44">
                  <c:v>204.0</c:v>
                </c:pt>
                <c:pt idx="45">
                  <c:v>205.0</c:v>
                </c:pt>
                <c:pt idx="46">
                  <c:v>206.0</c:v>
                </c:pt>
                <c:pt idx="47">
                  <c:v>207.0</c:v>
                </c:pt>
                <c:pt idx="48">
                  <c:v>208.0</c:v>
                </c:pt>
                <c:pt idx="49">
                  <c:v>209.0</c:v>
                </c:pt>
                <c:pt idx="50">
                  <c:v>210.0</c:v>
                </c:pt>
                <c:pt idx="51">
                  <c:v>211.0</c:v>
                </c:pt>
                <c:pt idx="52">
                  <c:v>212.0</c:v>
                </c:pt>
                <c:pt idx="53">
                  <c:v>213.0</c:v>
                </c:pt>
                <c:pt idx="54">
                  <c:v>214.0</c:v>
                </c:pt>
                <c:pt idx="55">
                  <c:v>215.0</c:v>
                </c:pt>
                <c:pt idx="56">
                  <c:v>216.0</c:v>
                </c:pt>
                <c:pt idx="57">
                  <c:v>217.0</c:v>
                </c:pt>
                <c:pt idx="58">
                  <c:v>218.0</c:v>
                </c:pt>
                <c:pt idx="59">
                  <c:v>219.0</c:v>
                </c:pt>
                <c:pt idx="60">
                  <c:v>220.0</c:v>
                </c:pt>
                <c:pt idx="61">
                  <c:v>221.0</c:v>
                </c:pt>
                <c:pt idx="62">
                  <c:v>222.0</c:v>
                </c:pt>
                <c:pt idx="63">
                  <c:v>223.0</c:v>
                </c:pt>
                <c:pt idx="64">
                  <c:v>224.0</c:v>
                </c:pt>
                <c:pt idx="65">
                  <c:v>225.0</c:v>
                </c:pt>
              </c:numCache>
            </c:numRef>
          </c:xVal>
          <c:yVal>
            <c:numRef>
              <c:f>'50mm_Before'!$J$16:$J$81</c:f>
              <c:numCache>
                <c:formatCode>General</c:formatCode>
                <c:ptCount val="66"/>
                <c:pt idx="0">
                  <c:v>0.00263334174962034</c:v>
                </c:pt>
                <c:pt idx="1">
                  <c:v>0.00322366164930664</c:v>
                </c:pt>
                <c:pt idx="2">
                  <c:v>0.0039367742481223</c:v>
                </c:pt>
                <c:pt idx="3">
                  <c:v>0.00479622493452009</c:v>
                </c:pt>
                <c:pt idx="4">
                  <c:v>0.00582968682518583</c:v>
                </c:pt>
                <c:pt idx="5">
                  <c:v>0.00706961535819453</c:v>
                </c:pt>
                <c:pt idx="6">
                  <c:v>0.00855399545812411</c:v>
                </c:pt>
                <c:pt idx="7">
                  <c:v>0.0103271927126141</c:v>
                </c:pt>
                <c:pt idx="8">
                  <c:v>0.0124409211969313</c:v>
                </c:pt>
                <c:pt idx="9">
                  <c:v>0.0149553418805505</c:v>
                </c:pt>
                <c:pt idx="10">
                  <c:v>0.0179403069535476</c:v>
                </c:pt>
                <c:pt idx="11">
                  <c:v>0.0214767669268215</c:v>
                </c:pt>
                <c:pt idx="12">
                  <c:v>0.0256583589950801</c:v>
                </c:pt>
                <c:pt idx="13">
                  <c:v>0.0305931969115032</c:v>
                </c:pt>
                <c:pt idx="14">
                  <c:v>0.0364058845144999</c:v>
                </c:pt>
                <c:pt idx="15">
                  <c:v>0.0432397770766369</c:v>
                </c:pt>
                <c:pt idx="16">
                  <c:v>0.0512595168202289</c:v>
                </c:pt>
                <c:pt idx="17">
                  <c:v>0.0606538712700375</c:v>
                </c:pt>
                <c:pt idx="18">
                  <c:v>0.0716389055977598</c:v>
                </c:pt>
                <c:pt idx="19">
                  <c:v>0.0844615227623361</c:v>
                </c:pt>
                <c:pt idx="20">
                  <c:v>0.0994034080713742</c:v>
                </c:pt>
                <c:pt idx="21">
                  <c:v>0.116785417788993</c:v>
                </c:pt>
                <c:pt idx="22">
                  <c:v>0.136972454600919</c:v>
                </c:pt>
                <c:pt idx="23">
                  <c:v>0.160378876125467</c:v>
                </c:pt>
                <c:pt idx="24">
                  <c:v>0.18747448623574</c:v>
                </c:pt>
                <c:pt idx="25">
                  <c:v>0.21879116274064</c:v>
                </c:pt>
                <c:pt idx="26">
                  <c:v>0.254930178966447</c:v>
                </c:pt>
                <c:pt idx="27">
                  <c:v>0.296570280993261</c:v>
                </c:pt>
                <c:pt idx="28">
                  <c:v>0.344476586737522</c:v>
                </c:pt>
                <c:pt idx="29">
                  <c:v>0.399510377739352</c:v>
                </c:pt>
                <c:pt idx="30">
                  <c:v>0.462639859417016</c:v>
                </c:pt>
                <c:pt idx="31">
                  <c:v>0.534951970696511</c:v>
                </c:pt>
                <c:pt idx="32">
                  <c:v>0.617665329316693</c:v>
                </c:pt>
                <c:pt idx="33">
                  <c:v>0.712144404755541</c:v>
                </c:pt>
                <c:pt idx="34">
                  <c:v>0.819915016624574</c:v>
                </c:pt>
                <c:pt idx="35">
                  <c:v>0.94268126254199</c:v>
                </c:pt>
                <c:pt idx="36">
                  <c:v>1.082343985923684</c:v>
                </c:pt>
                <c:pt idx="37">
                  <c:v>1.241020900829276</c:v>
                </c:pt>
                <c:pt idx="38">
                  <c:v>1.421068497971121</c:v>
                </c:pt>
                <c:pt idx="39">
                  <c:v>1.62510586324074</c:v>
                </c:pt>
                <c:pt idx="40">
                  <c:v>1.856040547631522</c:v>
                </c:pt>
                <c:pt idx="41">
                  <c:v>2.11709663524237</c:v>
                </c:pt>
                <c:pt idx="42">
                  <c:v>2.411845164133641</c:v>
                </c:pt>
                <c:pt idx="43">
                  <c:v>2.74423706317852</c:v>
                </c:pt>
                <c:pt idx="44">
                  <c:v>3.11863877670674</c:v>
                </c:pt>
                <c:pt idx="45">
                  <c:v>3.539870757680401</c:v>
                </c:pt>
                <c:pt idx="46">
                  <c:v>4.013249019362013</c:v>
                </c:pt>
                <c:pt idx="47">
                  <c:v>4.544629944946789</c:v>
                </c:pt>
                <c:pt idx="48">
                  <c:v>5.140458564420237</c:v>
                </c:pt>
                <c:pt idx="49">
                  <c:v>5.807820517974267</c:v>
                </c:pt>
                <c:pt idx="50">
                  <c:v>6.554497935666205</c:v>
                </c:pt>
                <c:pt idx="51">
                  <c:v>7.389029473631418</c:v>
                </c:pt>
                <c:pt idx="52">
                  <c:v>8.32077475805981</c:v>
                </c:pt>
                <c:pt idx="53">
                  <c:v>9.359983499314546</c:v>
                </c:pt>
                <c:pt idx="54">
                  <c:v>10.51786955000492</c:v>
                </c:pt>
                <c:pt idx="55">
                  <c:v>11.80669019251678</c:v>
                </c:pt>
                <c:pt idx="56">
                  <c:v>13.2398309534517</c:v>
                </c:pt>
                <c:pt idx="57">
                  <c:v>14.83189625462031</c:v>
                </c:pt>
                <c:pt idx="58">
                  <c:v>16.59880622267167</c:v>
                </c:pt>
                <c:pt idx="59">
                  <c:v>18.55789999211395</c:v>
                </c:pt>
                <c:pt idx="60">
                  <c:v>20.72804584937568</c:v>
                </c:pt>
                <c:pt idx="61">
                  <c:v>23.1297585786814</c:v>
                </c:pt>
                <c:pt idx="62">
                  <c:v>25.78532438383298</c:v>
                </c:pt>
                <c:pt idx="63">
                  <c:v>28.71893377353388</c:v>
                </c:pt>
                <c:pt idx="64">
                  <c:v>31.95682281159099</c:v>
                </c:pt>
                <c:pt idx="65">
                  <c:v>35.52742314726009</c:v>
                </c:pt>
              </c:numCache>
            </c:numRef>
          </c:yVal>
          <c:smooth val="0"/>
        </c:ser>
        <c:ser>
          <c:idx val="2"/>
          <c:order val="2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'40mm_Before'!$Z$1:$AF$1</c:f>
              <c:numCache>
                <c:formatCode>General</c:formatCode>
                <c:ptCount val="7"/>
                <c:pt idx="0">
                  <c:v>180.0</c:v>
                </c:pt>
                <c:pt idx="1">
                  <c:v>190.0</c:v>
                </c:pt>
                <c:pt idx="2">
                  <c:v>200.0</c:v>
                </c:pt>
                <c:pt idx="3">
                  <c:v>210.0</c:v>
                </c:pt>
                <c:pt idx="4">
                  <c:v>215.0</c:v>
                </c:pt>
                <c:pt idx="5">
                  <c:v>220.0</c:v>
                </c:pt>
                <c:pt idx="6">
                  <c:v>225.0</c:v>
                </c:pt>
              </c:numCache>
            </c:numRef>
          </c:xVal>
          <c:yVal>
            <c:numRef>
              <c:f>'40mm_Before'!$Z$5:$AF$5</c:f>
              <c:numCache>
                <c:formatCode>General</c:formatCode>
                <c:ptCount val="7"/>
                <c:pt idx="0">
                  <c:v>1.951271733333317</c:v>
                </c:pt>
                <c:pt idx="1">
                  <c:v>-0.967084946236557</c:v>
                </c:pt>
                <c:pt idx="2">
                  <c:v>7.102392523364371</c:v>
                </c:pt>
                <c:pt idx="3">
                  <c:v>13.55774958333316</c:v>
                </c:pt>
                <c:pt idx="4">
                  <c:v>18.19892360248406</c:v>
                </c:pt>
                <c:pt idx="5">
                  <c:v>34.2237278911561</c:v>
                </c:pt>
                <c:pt idx="6">
                  <c:v>40.81063513513462</c:v>
                </c:pt>
              </c:numCache>
            </c:numRef>
          </c:yVal>
          <c:smooth val="0"/>
        </c:ser>
        <c:ser>
          <c:idx val="3"/>
          <c:order val="3"/>
          <c:tx>
            <c:v>40fit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'40mm_Before'!$J$15:$J$60</c:f>
              <c:numCache>
                <c:formatCode>General</c:formatCode>
                <c:ptCount val="46"/>
                <c:pt idx="0">
                  <c:v>180.0</c:v>
                </c:pt>
                <c:pt idx="1">
                  <c:v>181.0</c:v>
                </c:pt>
                <c:pt idx="2">
                  <c:v>182.0</c:v>
                </c:pt>
                <c:pt idx="3">
                  <c:v>183.0</c:v>
                </c:pt>
                <c:pt idx="4">
                  <c:v>184.0</c:v>
                </c:pt>
                <c:pt idx="5">
                  <c:v>185.0</c:v>
                </c:pt>
                <c:pt idx="6">
                  <c:v>186.0</c:v>
                </c:pt>
                <c:pt idx="7">
                  <c:v>187.0</c:v>
                </c:pt>
                <c:pt idx="8">
                  <c:v>188.0</c:v>
                </c:pt>
                <c:pt idx="9">
                  <c:v>189.0</c:v>
                </c:pt>
                <c:pt idx="10">
                  <c:v>190.0</c:v>
                </c:pt>
                <c:pt idx="11">
                  <c:v>191.0</c:v>
                </c:pt>
                <c:pt idx="12">
                  <c:v>192.0</c:v>
                </c:pt>
                <c:pt idx="13">
                  <c:v>193.0</c:v>
                </c:pt>
                <c:pt idx="14">
                  <c:v>194.0</c:v>
                </c:pt>
                <c:pt idx="15">
                  <c:v>195.0</c:v>
                </c:pt>
                <c:pt idx="16">
                  <c:v>196.0</c:v>
                </c:pt>
                <c:pt idx="17">
                  <c:v>197.0</c:v>
                </c:pt>
                <c:pt idx="18">
                  <c:v>198.0</c:v>
                </c:pt>
                <c:pt idx="19">
                  <c:v>199.0</c:v>
                </c:pt>
                <c:pt idx="20">
                  <c:v>200.0</c:v>
                </c:pt>
                <c:pt idx="21">
                  <c:v>201.0</c:v>
                </c:pt>
                <c:pt idx="22">
                  <c:v>202.0</c:v>
                </c:pt>
                <c:pt idx="23">
                  <c:v>203.0</c:v>
                </c:pt>
                <c:pt idx="24">
                  <c:v>204.0</c:v>
                </c:pt>
                <c:pt idx="25">
                  <c:v>205.0</c:v>
                </c:pt>
                <c:pt idx="26">
                  <c:v>206.0</c:v>
                </c:pt>
                <c:pt idx="27">
                  <c:v>207.0</c:v>
                </c:pt>
                <c:pt idx="28">
                  <c:v>208.0</c:v>
                </c:pt>
                <c:pt idx="29">
                  <c:v>209.0</c:v>
                </c:pt>
                <c:pt idx="30">
                  <c:v>210.0</c:v>
                </c:pt>
                <c:pt idx="31">
                  <c:v>211.0</c:v>
                </c:pt>
                <c:pt idx="32">
                  <c:v>212.0</c:v>
                </c:pt>
                <c:pt idx="33">
                  <c:v>213.0</c:v>
                </c:pt>
                <c:pt idx="34">
                  <c:v>214.0</c:v>
                </c:pt>
                <c:pt idx="35">
                  <c:v>215.0</c:v>
                </c:pt>
                <c:pt idx="36">
                  <c:v>216.0</c:v>
                </c:pt>
                <c:pt idx="37">
                  <c:v>217.0</c:v>
                </c:pt>
                <c:pt idx="38">
                  <c:v>218.0</c:v>
                </c:pt>
                <c:pt idx="39">
                  <c:v>219.0</c:v>
                </c:pt>
                <c:pt idx="40">
                  <c:v>220.0</c:v>
                </c:pt>
                <c:pt idx="41">
                  <c:v>221.0</c:v>
                </c:pt>
                <c:pt idx="42">
                  <c:v>222.0</c:v>
                </c:pt>
                <c:pt idx="43">
                  <c:v>223.0</c:v>
                </c:pt>
                <c:pt idx="44">
                  <c:v>224.0</c:v>
                </c:pt>
                <c:pt idx="45">
                  <c:v>225.0</c:v>
                </c:pt>
              </c:numCache>
            </c:numRef>
          </c:xVal>
          <c:yVal>
            <c:numRef>
              <c:f>'40mm_Before'!$K$15:$K$60</c:f>
              <c:numCache>
                <c:formatCode>General</c:formatCode>
                <c:ptCount val="46"/>
                <c:pt idx="0">
                  <c:v>0.860457183879129</c:v>
                </c:pt>
                <c:pt idx="1">
                  <c:v>0.957250392578902</c:v>
                </c:pt>
                <c:pt idx="2">
                  <c:v>1.063749718995131</c:v>
                </c:pt>
                <c:pt idx="3">
                  <c:v>1.180806525072784</c:v>
                </c:pt>
                <c:pt idx="4">
                  <c:v>1.309335695085404</c:v>
                </c:pt>
                <c:pt idx="5">
                  <c:v>1.450319487358792</c:v>
                </c:pt>
                <c:pt idx="6">
                  <c:v>1.604811559629447</c:v>
                </c:pt>
                <c:pt idx="7">
                  <c:v>1.773941172556586</c:v>
                </c:pt>
                <c:pt idx="8">
                  <c:v>1.958917575878853</c:v>
                </c:pt>
                <c:pt idx="9">
                  <c:v>2.161034581674472</c:v>
                </c:pt>
                <c:pt idx="10">
                  <c:v>2.381675329145156</c:v>
                </c:pt>
                <c:pt idx="11">
                  <c:v>2.622317245300057</c:v>
                </c:pt>
                <c:pt idx="12">
                  <c:v>2.884537205865398</c:v>
                </c:pt>
                <c:pt idx="13">
                  <c:v>3.170016900692299</c:v>
                </c:pt>
                <c:pt idx="14">
                  <c:v>3.48054840787173</c:v>
                </c:pt>
                <c:pt idx="15">
                  <c:v>3.818039980701323</c:v>
                </c:pt>
                <c:pt idx="16">
                  <c:v>4.184522051576574</c:v>
                </c:pt>
                <c:pt idx="17">
                  <c:v>4.582153456802172</c:v>
                </c:pt>
                <c:pt idx="18">
                  <c:v>5.013227886236885</c:v>
                </c:pt>
                <c:pt idx="19">
                  <c:v>5.480180561599814</c:v>
                </c:pt>
                <c:pt idx="20">
                  <c:v>5.985595147172296</c:v>
                </c:pt>
                <c:pt idx="21">
                  <c:v>6.53221089653456</c:v>
                </c:pt>
                <c:pt idx="22">
                  <c:v>7.122930038874625</c:v>
                </c:pt>
                <c:pt idx="23">
                  <c:v>7.760825408301089</c:v>
                </c:pt>
                <c:pt idx="24">
                  <c:v>8.449148319481954</c:v>
                </c:pt>
                <c:pt idx="25">
                  <c:v>9.191336692817183</c:v>
                </c:pt>
                <c:pt idx="26">
                  <c:v>9.991023432235048</c:v>
                </c:pt>
                <c:pt idx="27">
                  <c:v>10.85204505858006</c:v>
                </c:pt>
                <c:pt idx="28">
                  <c:v>11.77845060143385</c:v>
                </c:pt>
                <c:pt idx="29">
                  <c:v>12.77451075208555</c:v>
                </c:pt>
                <c:pt idx="30">
                  <c:v>13.84472728022745</c:v>
                </c:pt>
                <c:pt idx="31">
                  <c:v>14.99384271682682</c:v>
                </c:pt>
                <c:pt idx="32">
                  <c:v>16.22685030547733</c:v>
                </c:pt>
                <c:pt idx="33">
                  <c:v>17.54900422439853</c:v>
                </c:pt>
                <c:pt idx="34">
                  <c:v>18.96583008110368</c:v>
                </c:pt>
                <c:pt idx="35">
                  <c:v>20.48313568161569</c:v>
                </c:pt>
                <c:pt idx="36">
                  <c:v>22.10702207595312</c:v>
                </c:pt>
                <c:pt idx="37">
                  <c:v>23.84389488147269</c:v>
                </c:pt>
                <c:pt idx="38">
                  <c:v>25.70047588548728</c:v>
                </c:pt>
                <c:pt idx="39">
                  <c:v>27.68381492843474</c:v>
                </c:pt>
                <c:pt idx="40">
                  <c:v>29.80130206871443</c:v>
                </c:pt>
                <c:pt idx="41">
                  <c:v>32.06068003015405</c:v>
                </c:pt>
                <c:pt idx="42">
                  <c:v>34.47005693290716</c:v>
                </c:pt>
                <c:pt idx="43">
                  <c:v>37.03791930843121</c:v>
                </c:pt>
                <c:pt idx="44">
                  <c:v>39.77314539903061</c:v>
                </c:pt>
                <c:pt idx="45">
                  <c:v>42.68501874229332</c:v>
                </c:pt>
              </c:numCache>
            </c:numRef>
          </c:yVal>
          <c:smooth val="0"/>
        </c:ser>
        <c:ser>
          <c:idx val="4"/>
          <c:order val="4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'30mm_Before'!$X$1:$AF$1</c:f>
              <c:numCache>
                <c:formatCode>General</c:formatCode>
                <c:ptCount val="9"/>
                <c:pt idx="0">
                  <c:v>170.0</c:v>
                </c:pt>
                <c:pt idx="1">
                  <c:v>180.0</c:v>
                </c:pt>
                <c:pt idx="2">
                  <c:v>190.0</c:v>
                </c:pt>
                <c:pt idx="3">
                  <c:v>200.0</c:v>
                </c:pt>
                <c:pt idx="4">
                  <c:v>205.0</c:v>
                </c:pt>
                <c:pt idx="5">
                  <c:v>210.0</c:v>
                </c:pt>
                <c:pt idx="6">
                  <c:v>215.0</c:v>
                </c:pt>
                <c:pt idx="7">
                  <c:v>220.0</c:v>
                </c:pt>
                <c:pt idx="8">
                  <c:v>225.0</c:v>
                </c:pt>
              </c:numCache>
            </c:numRef>
          </c:xVal>
          <c:yVal>
            <c:numRef>
              <c:f>'30mm_Before'!$X$5:$AF$5</c:f>
              <c:numCache>
                <c:formatCode>General</c:formatCode>
                <c:ptCount val="9"/>
                <c:pt idx="0">
                  <c:v>1.577853877550976</c:v>
                </c:pt>
                <c:pt idx="1">
                  <c:v>5.828045116279044</c:v>
                </c:pt>
                <c:pt idx="2">
                  <c:v>7.053991780821852</c:v>
                </c:pt>
                <c:pt idx="3">
                  <c:v>14.85669450549437</c:v>
                </c:pt>
                <c:pt idx="4">
                  <c:v>18.68322333333277</c:v>
                </c:pt>
                <c:pt idx="5">
                  <c:v>30.35657446808478</c:v>
                </c:pt>
                <c:pt idx="6">
                  <c:v>41.36959999999927</c:v>
                </c:pt>
                <c:pt idx="7">
                  <c:v>63.76603999999956</c:v>
                </c:pt>
                <c:pt idx="8">
                  <c:v>67.99488059701454</c:v>
                </c:pt>
              </c:numCache>
            </c:numRef>
          </c:yVal>
          <c:smooth val="0"/>
        </c:ser>
        <c:ser>
          <c:idx val="5"/>
          <c:order val="5"/>
          <c:tx>
            <c:v>30fit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'30mm_Before'!$I$15:$I$75</c:f>
              <c:numCache>
                <c:formatCode>General</c:formatCode>
                <c:ptCount val="61"/>
                <c:pt idx="0">
                  <c:v>110.0</c:v>
                </c:pt>
                <c:pt idx="1">
                  <c:v>111.0</c:v>
                </c:pt>
                <c:pt idx="2">
                  <c:v>112.0</c:v>
                </c:pt>
                <c:pt idx="3">
                  <c:v>113.0</c:v>
                </c:pt>
                <c:pt idx="4">
                  <c:v>114.0</c:v>
                </c:pt>
                <c:pt idx="5">
                  <c:v>115.0</c:v>
                </c:pt>
                <c:pt idx="6">
                  <c:v>116.0</c:v>
                </c:pt>
                <c:pt idx="7">
                  <c:v>117.0</c:v>
                </c:pt>
                <c:pt idx="8">
                  <c:v>118.0</c:v>
                </c:pt>
                <c:pt idx="9">
                  <c:v>119.0</c:v>
                </c:pt>
                <c:pt idx="10">
                  <c:v>120.0</c:v>
                </c:pt>
                <c:pt idx="11">
                  <c:v>121.0</c:v>
                </c:pt>
                <c:pt idx="12">
                  <c:v>122.0</c:v>
                </c:pt>
                <c:pt idx="13">
                  <c:v>123.0</c:v>
                </c:pt>
                <c:pt idx="14">
                  <c:v>124.0</c:v>
                </c:pt>
                <c:pt idx="15">
                  <c:v>125.0</c:v>
                </c:pt>
                <c:pt idx="16">
                  <c:v>126.0</c:v>
                </c:pt>
                <c:pt idx="17">
                  <c:v>127.0</c:v>
                </c:pt>
                <c:pt idx="18">
                  <c:v>128.0</c:v>
                </c:pt>
                <c:pt idx="19">
                  <c:v>129.0</c:v>
                </c:pt>
                <c:pt idx="20">
                  <c:v>130.0</c:v>
                </c:pt>
                <c:pt idx="21">
                  <c:v>131.0</c:v>
                </c:pt>
                <c:pt idx="22">
                  <c:v>132.0</c:v>
                </c:pt>
                <c:pt idx="23">
                  <c:v>133.0</c:v>
                </c:pt>
                <c:pt idx="24">
                  <c:v>134.0</c:v>
                </c:pt>
                <c:pt idx="25">
                  <c:v>135.0</c:v>
                </c:pt>
                <c:pt idx="26">
                  <c:v>136.0</c:v>
                </c:pt>
                <c:pt idx="27">
                  <c:v>137.0</c:v>
                </c:pt>
                <c:pt idx="28">
                  <c:v>138.0</c:v>
                </c:pt>
                <c:pt idx="29">
                  <c:v>139.0</c:v>
                </c:pt>
                <c:pt idx="30">
                  <c:v>140.0</c:v>
                </c:pt>
                <c:pt idx="31">
                  <c:v>141.0</c:v>
                </c:pt>
                <c:pt idx="32">
                  <c:v>142.0</c:v>
                </c:pt>
                <c:pt idx="33">
                  <c:v>143.0</c:v>
                </c:pt>
                <c:pt idx="34">
                  <c:v>144.0</c:v>
                </c:pt>
                <c:pt idx="35">
                  <c:v>145.0</c:v>
                </c:pt>
                <c:pt idx="36">
                  <c:v>146.0</c:v>
                </c:pt>
                <c:pt idx="37">
                  <c:v>147.0</c:v>
                </c:pt>
                <c:pt idx="38">
                  <c:v>148.0</c:v>
                </c:pt>
                <c:pt idx="39">
                  <c:v>149.0</c:v>
                </c:pt>
                <c:pt idx="40">
                  <c:v>150.0</c:v>
                </c:pt>
                <c:pt idx="41">
                  <c:v>151.0</c:v>
                </c:pt>
                <c:pt idx="42">
                  <c:v>152.0</c:v>
                </c:pt>
                <c:pt idx="43">
                  <c:v>153.0</c:v>
                </c:pt>
                <c:pt idx="44">
                  <c:v>154.0</c:v>
                </c:pt>
                <c:pt idx="45">
                  <c:v>155.0</c:v>
                </c:pt>
                <c:pt idx="46">
                  <c:v>156.0</c:v>
                </c:pt>
                <c:pt idx="47">
                  <c:v>157.0</c:v>
                </c:pt>
                <c:pt idx="48">
                  <c:v>158.0</c:v>
                </c:pt>
                <c:pt idx="49">
                  <c:v>159.0</c:v>
                </c:pt>
                <c:pt idx="50">
                  <c:v>160.0</c:v>
                </c:pt>
                <c:pt idx="51">
                  <c:v>161.0</c:v>
                </c:pt>
                <c:pt idx="52">
                  <c:v>162.0</c:v>
                </c:pt>
                <c:pt idx="53">
                  <c:v>163.0</c:v>
                </c:pt>
                <c:pt idx="54">
                  <c:v>164.0</c:v>
                </c:pt>
                <c:pt idx="55">
                  <c:v>165.0</c:v>
                </c:pt>
                <c:pt idx="56">
                  <c:v>166.0</c:v>
                </c:pt>
                <c:pt idx="57">
                  <c:v>167.0</c:v>
                </c:pt>
                <c:pt idx="58">
                  <c:v>168.0</c:v>
                </c:pt>
                <c:pt idx="59">
                  <c:v>169.0</c:v>
                </c:pt>
                <c:pt idx="60">
                  <c:v>170.0</c:v>
                </c:pt>
              </c:numCache>
            </c:numRef>
          </c:xVal>
          <c:yVal>
            <c:numRef>
              <c:f>'30mm_Before'!$J$15:$J$75</c:f>
              <c:numCache>
                <c:formatCode>General</c:formatCode>
                <c:ptCount val="61"/>
                <c:pt idx="0">
                  <c:v>0.000405980957617005</c:v>
                </c:pt>
                <c:pt idx="1">
                  <c:v>0.000498910282581132</c:v>
                </c:pt>
                <c:pt idx="2">
                  <c:v>0.000610956936771129</c:v>
                </c:pt>
                <c:pt idx="3">
                  <c:v>0.000745607150953293</c:v>
                </c:pt>
                <c:pt idx="4">
                  <c:v>0.000906900042038075</c:v>
                </c:pt>
                <c:pt idx="5">
                  <c:v>0.0010995017248118</c:v>
                </c:pt>
                <c:pt idx="6">
                  <c:v>0.001328787432244</c:v>
                </c:pt>
                <c:pt idx="7">
                  <c:v>0.00160093227892397</c:v>
                </c:pt>
                <c:pt idx="8">
                  <c:v>0.00192301132982819</c:v>
                </c:pt>
                <c:pt idx="9">
                  <c:v>0.00230310966369801</c:v>
                </c:pt>
                <c:pt idx="10">
                  <c:v>0.00275044314667971</c:v>
                </c:pt>
                <c:pt idx="11">
                  <c:v>0.00327549065741712</c:v>
                </c:pt>
                <c:pt idx="12">
                  <c:v>0.0038901385293624</c:v>
                </c:pt>
                <c:pt idx="13">
                  <c:v>0.00460783799955699</c:v>
                </c:pt>
                <c:pt idx="14">
                  <c:v>0.00544377647541073</c:v>
                </c:pt>
                <c:pt idx="15">
                  <c:v>0.00641506345195819</c:v>
                </c:pt>
                <c:pt idx="16">
                  <c:v>0.00754093193158429</c:v>
                </c:pt>
                <c:pt idx="17">
                  <c:v>0.00884295621618075</c:v>
                </c:pt>
                <c:pt idx="18">
                  <c:v>0.010345286958023</c:v>
                </c:pt>
                <c:pt idx="19">
                  <c:v>0.0120749043702575</c:v>
                </c:pt>
                <c:pt idx="20">
                  <c:v>0.0140618905106609</c:v>
                </c:pt>
                <c:pt idx="21">
                  <c:v>0.0163397215632268</c:v>
                </c:pt>
                <c:pt idx="22">
                  <c:v>0.0189455810510559</c:v>
                </c:pt>
                <c:pt idx="23">
                  <c:v>0.0219206949209294</c:v>
                </c:pt>
                <c:pt idx="24">
                  <c:v>0.0253106894447835</c:v>
                </c:pt>
                <c:pt idx="25">
                  <c:v>0.0291659728860149</c:v>
                </c:pt>
                <c:pt idx="26">
                  <c:v>0.033542141879122</c:v>
                </c:pt>
                <c:pt idx="27">
                  <c:v>0.0385004134695924</c:v>
                </c:pt>
                <c:pt idx="28">
                  <c:v>0.0441080837571438</c:v>
                </c:pt>
                <c:pt idx="29">
                  <c:v>0.0504390140794604</c:v>
                </c:pt>
                <c:pt idx="30">
                  <c:v>0.0575741456653802</c:v>
                </c:pt>
                <c:pt idx="31">
                  <c:v>0.0656020436761264</c:v>
                </c:pt>
                <c:pt idx="32">
                  <c:v>0.0746194715406504</c:v>
                </c:pt>
                <c:pt idx="33">
                  <c:v>0.0847319964764986</c:v>
                </c:pt>
                <c:pt idx="34">
                  <c:v>0.0960546270708085</c:v>
                </c:pt>
                <c:pt idx="35">
                  <c:v>0.108712483777236</c:v>
                </c:pt>
                <c:pt idx="36">
                  <c:v>0.122841503163702</c:v>
                </c:pt>
                <c:pt idx="37">
                  <c:v>0.138589176723075</c:v>
                </c:pt>
                <c:pt idx="38">
                  <c:v>0.156115325034089</c:v>
                </c:pt>
                <c:pt idx="39">
                  <c:v>0.175592908033301</c:v>
                </c:pt>
                <c:pt idx="40">
                  <c:v>0.197208872130447</c:v>
                </c:pt>
                <c:pt idx="41">
                  <c:v>0.221165034869581</c:v>
                </c:pt>
                <c:pt idx="42">
                  <c:v>0.247679007806639</c:v>
                </c:pt>
                <c:pt idx="43">
                  <c:v>0.276985158240925</c:v>
                </c:pt>
                <c:pt idx="44">
                  <c:v>0.309335610403311</c:v>
                </c:pt>
                <c:pt idx="45">
                  <c:v>0.345001286667952</c:v>
                </c:pt>
                <c:pt idx="46">
                  <c:v>0.384272989317036</c:v>
                </c:pt>
                <c:pt idx="47">
                  <c:v>0.427462523349609</c:v>
                </c:pt>
                <c:pt idx="48">
                  <c:v>0.474903860786021</c:v>
                </c:pt>
                <c:pt idx="49">
                  <c:v>0.526954346879024</c:v>
                </c:pt>
                <c:pt idx="50">
                  <c:v>0.583995948601061</c:v>
                </c:pt>
                <c:pt idx="51">
                  <c:v>0.646436545735307</c:v>
                </c:pt>
                <c:pt idx="52">
                  <c:v>0.714711264854981</c:v>
                </c:pt>
                <c:pt idx="53">
                  <c:v>0.789283856432039</c:v>
                </c:pt>
                <c:pt idx="54">
                  <c:v>0.870648115272567</c:v>
                </c:pt>
                <c:pt idx="55">
                  <c:v>0.959329344431623</c:v>
                </c:pt>
                <c:pt idx="56">
                  <c:v>1.05588586271592</c:v>
                </c:pt>
                <c:pt idx="57">
                  <c:v>1.160910555837687</c:v>
                </c:pt>
                <c:pt idx="58">
                  <c:v>1.275032471238315</c:v>
                </c:pt>
                <c:pt idx="59">
                  <c:v>1.398918456555345</c:v>
                </c:pt>
                <c:pt idx="60">
                  <c:v>1.533274841661492</c:v>
                </c:pt>
              </c:numCache>
            </c:numRef>
          </c:yVal>
          <c:smooth val="0"/>
        </c:ser>
        <c:ser>
          <c:idx val="6"/>
          <c:order val="6"/>
          <c:tx>
            <c:v>20mm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ysClr val="windowText" lastClr="000000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'20mm_Before'!$W$1:$AE$1</c:f>
              <c:numCache>
                <c:formatCode>General</c:formatCode>
                <c:ptCount val="9"/>
                <c:pt idx="0">
                  <c:v>170.0</c:v>
                </c:pt>
                <c:pt idx="1">
                  <c:v>180.0</c:v>
                </c:pt>
                <c:pt idx="2">
                  <c:v>190.0</c:v>
                </c:pt>
                <c:pt idx="3">
                  <c:v>195.0</c:v>
                </c:pt>
                <c:pt idx="4">
                  <c:v>200.0</c:v>
                </c:pt>
                <c:pt idx="5">
                  <c:v>210.0</c:v>
                </c:pt>
                <c:pt idx="6">
                  <c:v>215.0</c:v>
                </c:pt>
                <c:pt idx="7">
                  <c:v>220.0</c:v>
                </c:pt>
                <c:pt idx="8">
                  <c:v>225.0</c:v>
                </c:pt>
              </c:numCache>
            </c:numRef>
          </c:xVal>
          <c:yVal>
            <c:numRef>
              <c:f>'20mm_Before'!$W$5:$AE$5</c:f>
              <c:numCache>
                <c:formatCode>General</c:formatCode>
                <c:ptCount val="9"/>
                <c:pt idx="0">
                  <c:v>0.858689275362245</c:v>
                </c:pt>
                <c:pt idx="1">
                  <c:v>7.088409999999882</c:v>
                </c:pt>
                <c:pt idx="2">
                  <c:v>14.47073588235263</c:v>
                </c:pt>
                <c:pt idx="3">
                  <c:v>20.37934461538433</c:v>
                </c:pt>
                <c:pt idx="4">
                  <c:v>27.10223333333278</c:v>
                </c:pt>
                <c:pt idx="5">
                  <c:v>68.31022916666607</c:v>
                </c:pt>
                <c:pt idx="6">
                  <c:v>57.3856799999993</c:v>
                </c:pt>
                <c:pt idx="7">
                  <c:v>86.2230465116249</c:v>
                </c:pt>
                <c:pt idx="8">
                  <c:v>135.0854687499976</c:v>
                </c:pt>
              </c:numCache>
            </c:numRef>
          </c:yVal>
          <c:smooth val="0"/>
        </c:ser>
        <c:ser>
          <c:idx val="7"/>
          <c:order val="7"/>
          <c:tx>
            <c:v>20fit</c:v>
          </c:tx>
          <c:spPr>
            <a:ln w="12700"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'20mm_Before'!$I$45:$I$100</c:f>
              <c:numCache>
                <c:formatCode>General</c:formatCode>
                <c:ptCount val="56"/>
                <c:pt idx="0">
                  <c:v>170.0</c:v>
                </c:pt>
                <c:pt idx="1">
                  <c:v>171.0</c:v>
                </c:pt>
                <c:pt idx="2">
                  <c:v>172.0</c:v>
                </c:pt>
                <c:pt idx="3">
                  <c:v>173.0</c:v>
                </c:pt>
                <c:pt idx="4">
                  <c:v>174.0</c:v>
                </c:pt>
                <c:pt idx="5">
                  <c:v>175.0</c:v>
                </c:pt>
                <c:pt idx="6">
                  <c:v>176.0</c:v>
                </c:pt>
                <c:pt idx="7">
                  <c:v>177.0</c:v>
                </c:pt>
                <c:pt idx="8">
                  <c:v>178.0</c:v>
                </c:pt>
                <c:pt idx="9">
                  <c:v>179.0</c:v>
                </c:pt>
                <c:pt idx="10">
                  <c:v>180.0</c:v>
                </c:pt>
                <c:pt idx="11">
                  <c:v>181.0</c:v>
                </c:pt>
                <c:pt idx="12">
                  <c:v>182.0</c:v>
                </c:pt>
                <c:pt idx="13">
                  <c:v>183.0</c:v>
                </c:pt>
                <c:pt idx="14">
                  <c:v>184.0</c:v>
                </c:pt>
                <c:pt idx="15">
                  <c:v>185.0</c:v>
                </c:pt>
                <c:pt idx="16">
                  <c:v>186.0</c:v>
                </c:pt>
                <c:pt idx="17">
                  <c:v>187.0</c:v>
                </c:pt>
                <c:pt idx="18">
                  <c:v>188.0</c:v>
                </c:pt>
                <c:pt idx="19">
                  <c:v>189.0</c:v>
                </c:pt>
                <c:pt idx="20">
                  <c:v>190.0</c:v>
                </c:pt>
                <c:pt idx="21">
                  <c:v>191.0</c:v>
                </c:pt>
                <c:pt idx="22">
                  <c:v>192.0</c:v>
                </c:pt>
                <c:pt idx="23">
                  <c:v>193.0</c:v>
                </c:pt>
                <c:pt idx="24">
                  <c:v>194.0</c:v>
                </c:pt>
                <c:pt idx="25">
                  <c:v>195.0</c:v>
                </c:pt>
                <c:pt idx="26">
                  <c:v>196.0</c:v>
                </c:pt>
                <c:pt idx="27">
                  <c:v>197.0</c:v>
                </c:pt>
                <c:pt idx="28">
                  <c:v>198.0</c:v>
                </c:pt>
                <c:pt idx="29">
                  <c:v>199.0</c:v>
                </c:pt>
                <c:pt idx="30">
                  <c:v>200.0</c:v>
                </c:pt>
                <c:pt idx="31">
                  <c:v>201.0</c:v>
                </c:pt>
                <c:pt idx="32">
                  <c:v>202.0</c:v>
                </c:pt>
                <c:pt idx="33">
                  <c:v>203.0</c:v>
                </c:pt>
                <c:pt idx="34">
                  <c:v>204.0</c:v>
                </c:pt>
                <c:pt idx="35">
                  <c:v>205.0</c:v>
                </c:pt>
                <c:pt idx="36">
                  <c:v>206.0</c:v>
                </c:pt>
                <c:pt idx="37">
                  <c:v>207.0</c:v>
                </c:pt>
                <c:pt idx="38">
                  <c:v>208.0</c:v>
                </c:pt>
                <c:pt idx="39">
                  <c:v>209.0</c:v>
                </c:pt>
                <c:pt idx="40">
                  <c:v>210.0</c:v>
                </c:pt>
                <c:pt idx="41">
                  <c:v>211.0</c:v>
                </c:pt>
                <c:pt idx="42">
                  <c:v>212.0</c:v>
                </c:pt>
                <c:pt idx="43">
                  <c:v>213.0</c:v>
                </c:pt>
                <c:pt idx="44">
                  <c:v>214.0</c:v>
                </c:pt>
                <c:pt idx="45">
                  <c:v>215.0</c:v>
                </c:pt>
                <c:pt idx="46">
                  <c:v>216.0</c:v>
                </c:pt>
                <c:pt idx="47">
                  <c:v>217.0</c:v>
                </c:pt>
                <c:pt idx="48">
                  <c:v>218.0</c:v>
                </c:pt>
                <c:pt idx="49">
                  <c:v>219.0</c:v>
                </c:pt>
                <c:pt idx="50">
                  <c:v>220.0</c:v>
                </c:pt>
                <c:pt idx="51">
                  <c:v>221.0</c:v>
                </c:pt>
                <c:pt idx="52">
                  <c:v>222.0</c:v>
                </c:pt>
                <c:pt idx="53">
                  <c:v>223.0</c:v>
                </c:pt>
                <c:pt idx="54">
                  <c:v>224.0</c:v>
                </c:pt>
                <c:pt idx="55">
                  <c:v>225.0</c:v>
                </c:pt>
              </c:numCache>
            </c:numRef>
          </c:xVal>
          <c:yVal>
            <c:numRef>
              <c:f>'20mm_Before'!$J$45:$J$100</c:f>
              <c:numCache>
                <c:formatCode>General</c:formatCode>
                <c:ptCount val="56"/>
                <c:pt idx="0">
                  <c:v>0.143922634785024</c:v>
                </c:pt>
                <c:pt idx="1">
                  <c:v>0.169547771108888</c:v>
                </c:pt>
                <c:pt idx="2">
                  <c:v>0.199368767531874</c:v>
                </c:pt>
                <c:pt idx="3">
                  <c:v>0.234011869020403</c:v>
                </c:pt>
                <c:pt idx="4">
                  <c:v>0.274187544709489</c:v>
                </c:pt>
                <c:pt idx="5">
                  <c:v>0.320700536873888</c:v>
                </c:pt>
                <c:pt idx="6">
                  <c:v>0.374460949932536</c:v>
                </c:pt>
                <c:pt idx="7">
                  <c:v>0.436496469619132</c:v>
                </c:pt>
                <c:pt idx="8">
                  <c:v>0.507965808586378</c:v>
                </c:pt>
                <c:pt idx="9">
                  <c:v>0.59017348112726</c:v>
                </c:pt>
                <c:pt idx="10">
                  <c:v>0.68458601639784</c:v>
                </c:pt>
                <c:pt idx="11">
                  <c:v>0.792849726514731</c:v>
                </c:pt>
                <c:pt idx="12">
                  <c:v>0.916810153180679</c:v>
                </c:pt>
                <c:pt idx="13">
                  <c:v>1.058533324064098</c:v>
                </c:pt>
                <c:pt idx="14">
                  <c:v>1.220328958025578</c:v>
                </c:pt>
                <c:pt idx="15">
                  <c:v>1.404775766447142</c:v>
                </c:pt>
                <c:pt idx="16">
                  <c:v>1.614749006377917</c:v>
                </c:pt>
                <c:pt idx="17">
                  <c:v>1.853450449963682</c:v>
                </c:pt>
                <c:pt idx="18">
                  <c:v>2.124440943675652</c:v>
                </c:pt>
                <c:pt idx="19">
                  <c:v>2.431675740194635</c:v>
                </c:pt>
                <c:pt idx="20">
                  <c:v>2.779542795438277</c:v>
                </c:pt>
                <c:pt idx="21">
                  <c:v>3.1729042331379</c:v>
                </c:pt>
                <c:pt idx="22">
                  <c:v>3.617141189574557</c:v>
                </c:pt>
                <c:pt idx="23">
                  <c:v>4.118202261566879</c:v>
                </c:pt>
                <c:pt idx="24">
                  <c:v>4.682655791560251</c:v>
                </c:pt>
                <c:pt idx="25">
                  <c:v>5.317746234693971</c:v>
                </c:pt>
                <c:pt idx="26">
                  <c:v>6.031454864011812</c:v>
                </c:pt>
                <c:pt idx="27">
                  <c:v>6.832565081526742</c:v>
                </c:pt>
                <c:pt idx="28">
                  <c:v>7.730732614642858</c:v>
                </c:pt>
                <c:pt idx="29">
                  <c:v>8.736560889470768</c:v>
                </c:pt>
                <c:pt idx="30">
                  <c:v>9.861681884835606</c:v>
                </c:pt>
                <c:pt idx="31">
                  <c:v>11.11884278325961</c:v>
                </c:pt>
                <c:pt idx="32">
                  <c:v>12.52199874789835</c:v>
                </c:pt>
                <c:pt idx="33">
                  <c:v>14.08641216730127</c:v>
                </c:pt>
                <c:pt idx="34">
                  <c:v>15.82875872295136</c:v>
                </c:pt>
                <c:pt idx="35">
                  <c:v>17.76724064779788</c:v>
                </c:pt>
                <c:pt idx="36">
                  <c:v>19.92170755741518</c:v>
                </c:pt>
                <c:pt idx="37">
                  <c:v>22.31378524899731</c:v>
                </c:pt>
                <c:pt idx="38">
                  <c:v>24.96701287710448</c:v>
                </c:pt>
                <c:pt idx="39">
                  <c:v>27.9069889289096</c:v>
                </c:pt>
                <c:pt idx="40">
                  <c:v>31.16152643562985</c:v>
                </c:pt>
                <c:pt idx="41">
                  <c:v>34.76081787086921</c:v>
                </c:pt>
                <c:pt idx="42">
                  <c:v>38.73761020069271</c:v>
                </c:pt>
                <c:pt idx="43">
                  <c:v>43.12739056443882</c:v>
                </c:pt>
                <c:pt idx="44">
                  <c:v>47.96858307948174</c:v>
                </c:pt>
                <c:pt idx="45">
                  <c:v>53.30275727740564</c:v>
                </c:pt>
                <c:pt idx="46">
                  <c:v>59.17484869330899</c:v>
                </c:pt>
                <c:pt idx="47">
                  <c:v>65.63339214420449</c:v>
                </c:pt>
                <c:pt idx="48">
                  <c:v>72.73076824671938</c:v>
                </c:pt>
                <c:pt idx="49">
                  <c:v>80.52346373847161</c:v>
                </c:pt>
                <c:pt idx="50">
                  <c:v>89.07234618165855</c:v>
                </c:pt>
                <c:pt idx="51">
                  <c:v>98.44295364142662</c:v>
                </c:pt>
                <c:pt idx="52">
                  <c:v>108.705799945543</c:v>
                </c:pt>
                <c:pt idx="53">
                  <c:v>119.9366961458131</c:v>
                </c:pt>
                <c:pt idx="54">
                  <c:v>132.2170888153056</c:v>
                </c:pt>
                <c:pt idx="55">
                  <c:v>145.6344158291238</c:v>
                </c:pt>
              </c:numCache>
            </c:numRef>
          </c:yVal>
          <c:smooth val="0"/>
        </c:ser>
        <c:ser>
          <c:idx val="8"/>
          <c:order val="8"/>
          <c:tx>
            <c:v>50mm</c:v>
          </c:tx>
          <c:spPr>
            <a:ln w="28575">
              <a:noFill/>
            </a:ln>
          </c:spPr>
          <c:marker>
            <c:symbol val="triangle"/>
            <c:size val="7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'50_after'!$W$1:$AB$1</c:f>
              <c:numCache>
                <c:formatCode>General</c:formatCode>
                <c:ptCount val="6"/>
                <c:pt idx="0">
                  <c:v>180.0</c:v>
                </c:pt>
                <c:pt idx="1">
                  <c:v>190.0</c:v>
                </c:pt>
                <c:pt idx="2">
                  <c:v>200.0</c:v>
                </c:pt>
                <c:pt idx="3">
                  <c:v>210.0</c:v>
                </c:pt>
                <c:pt idx="4">
                  <c:v>220.0</c:v>
                </c:pt>
                <c:pt idx="5">
                  <c:v>225.0</c:v>
                </c:pt>
              </c:numCache>
            </c:numRef>
          </c:xVal>
          <c:yVal>
            <c:numRef>
              <c:f>'50_after'!$W$5:$AB$5</c:f>
              <c:numCache>
                <c:formatCode>General</c:formatCode>
                <c:ptCount val="6"/>
                <c:pt idx="0">
                  <c:v>-3.253420625000001</c:v>
                </c:pt>
                <c:pt idx="1">
                  <c:v>6.301421367520777</c:v>
                </c:pt>
                <c:pt idx="2">
                  <c:v>4.882900892857084</c:v>
                </c:pt>
                <c:pt idx="3">
                  <c:v>8.652279012345626</c:v>
                </c:pt>
                <c:pt idx="4">
                  <c:v>11.1125027397258</c:v>
                </c:pt>
                <c:pt idx="5">
                  <c:v>7.733690624999981</c:v>
                </c:pt>
              </c:numCache>
            </c:numRef>
          </c:yVal>
          <c:smooth val="0"/>
        </c:ser>
        <c:ser>
          <c:idx val="10"/>
          <c:order val="9"/>
          <c:tx>
            <c:v>40mm</c:v>
          </c:tx>
          <c:spPr>
            <a:ln w="28575">
              <a:noFill/>
            </a:ln>
          </c:spPr>
          <c:marker>
            <c:symbol val="circle"/>
            <c:size val="5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'40_after'!$U$1:$AB$1</c:f>
              <c:numCache>
                <c:formatCode>General</c:formatCode>
                <c:ptCount val="8"/>
                <c:pt idx="0">
                  <c:v>160.0</c:v>
                </c:pt>
                <c:pt idx="1">
                  <c:v>170.0</c:v>
                </c:pt>
                <c:pt idx="2">
                  <c:v>180.0</c:v>
                </c:pt>
                <c:pt idx="3">
                  <c:v>190.0</c:v>
                </c:pt>
                <c:pt idx="4">
                  <c:v>200.0</c:v>
                </c:pt>
                <c:pt idx="5">
                  <c:v>210.0</c:v>
                </c:pt>
                <c:pt idx="6">
                  <c:v>220.0</c:v>
                </c:pt>
                <c:pt idx="7">
                  <c:v>225.0</c:v>
                </c:pt>
              </c:numCache>
            </c:numRef>
          </c:xVal>
          <c:yVal>
            <c:numRef>
              <c:f>'40_after'!$U$5:$AB$5</c:f>
              <c:numCache>
                <c:formatCode>General</c:formatCode>
                <c:ptCount val="8"/>
                <c:pt idx="0">
                  <c:v>2.744973913043478</c:v>
                </c:pt>
                <c:pt idx="1">
                  <c:v>2.869745454545454</c:v>
                </c:pt>
                <c:pt idx="2">
                  <c:v>3.201046315789474</c:v>
                </c:pt>
                <c:pt idx="3">
                  <c:v>2.682601538461541</c:v>
                </c:pt>
                <c:pt idx="4">
                  <c:v>8.239567272727276</c:v>
                </c:pt>
                <c:pt idx="5">
                  <c:v>10.31809074074072</c:v>
                </c:pt>
                <c:pt idx="6">
                  <c:v>13.72138939393917</c:v>
                </c:pt>
                <c:pt idx="7">
                  <c:v>18.51672153846118</c:v>
                </c:pt>
              </c:numCache>
            </c:numRef>
          </c:yVal>
          <c:smooth val="0"/>
        </c:ser>
        <c:ser>
          <c:idx val="11"/>
          <c:order val="10"/>
          <c:tx>
            <c:v>40fit</c:v>
          </c:tx>
          <c:spPr>
            <a:ln w="28575">
              <a:noFill/>
            </a:ln>
          </c:spPr>
          <c:marker>
            <c:symbol val="none"/>
          </c:marker>
          <c:xVal>
            <c:numRef>
              <c:f>'40_after'!$I$15:$I$90</c:f>
              <c:numCache>
                <c:formatCode>General</c:formatCode>
                <c:ptCount val="76"/>
                <c:pt idx="0">
                  <c:v>150.0</c:v>
                </c:pt>
                <c:pt idx="1">
                  <c:v>151.0</c:v>
                </c:pt>
                <c:pt idx="2">
                  <c:v>152.0</c:v>
                </c:pt>
                <c:pt idx="3">
                  <c:v>153.0</c:v>
                </c:pt>
                <c:pt idx="4">
                  <c:v>154.0</c:v>
                </c:pt>
                <c:pt idx="5">
                  <c:v>155.0</c:v>
                </c:pt>
                <c:pt idx="6">
                  <c:v>156.0</c:v>
                </c:pt>
                <c:pt idx="7">
                  <c:v>157.0</c:v>
                </c:pt>
                <c:pt idx="8">
                  <c:v>158.0</c:v>
                </c:pt>
                <c:pt idx="9">
                  <c:v>159.0</c:v>
                </c:pt>
                <c:pt idx="10">
                  <c:v>160.0</c:v>
                </c:pt>
                <c:pt idx="11">
                  <c:v>161.0</c:v>
                </c:pt>
                <c:pt idx="12">
                  <c:v>162.0</c:v>
                </c:pt>
                <c:pt idx="13">
                  <c:v>163.0</c:v>
                </c:pt>
                <c:pt idx="14">
                  <c:v>164.0</c:v>
                </c:pt>
                <c:pt idx="15">
                  <c:v>165.0</c:v>
                </c:pt>
                <c:pt idx="16">
                  <c:v>166.0</c:v>
                </c:pt>
                <c:pt idx="17">
                  <c:v>167.0</c:v>
                </c:pt>
                <c:pt idx="18">
                  <c:v>168.0</c:v>
                </c:pt>
                <c:pt idx="19">
                  <c:v>169.0</c:v>
                </c:pt>
                <c:pt idx="20">
                  <c:v>170.0</c:v>
                </c:pt>
                <c:pt idx="21">
                  <c:v>171.0</c:v>
                </c:pt>
                <c:pt idx="22">
                  <c:v>172.0</c:v>
                </c:pt>
                <c:pt idx="23">
                  <c:v>173.0</c:v>
                </c:pt>
                <c:pt idx="24">
                  <c:v>174.0</c:v>
                </c:pt>
                <c:pt idx="25">
                  <c:v>175.0</c:v>
                </c:pt>
                <c:pt idx="26">
                  <c:v>176.0</c:v>
                </c:pt>
                <c:pt idx="27">
                  <c:v>177.0</c:v>
                </c:pt>
                <c:pt idx="28">
                  <c:v>178.0</c:v>
                </c:pt>
                <c:pt idx="29">
                  <c:v>179.0</c:v>
                </c:pt>
                <c:pt idx="30">
                  <c:v>180.0</c:v>
                </c:pt>
                <c:pt idx="31">
                  <c:v>181.0</c:v>
                </c:pt>
                <c:pt idx="32">
                  <c:v>182.0</c:v>
                </c:pt>
                <c:pt idx="33">
                  <c:v>183.0</c:v>
                </c:pt>
                <c:pt idx="34">
                  <c:v>184.0</c:v>
                </c:pt>
                <c:pt idx="35">
                  <c:v>185.0</c:v>
                </c:pt>
                <c:pt idx="36">
                  <c:v>186.0</c:v>
                </c:pt>
                <c:pt idx="37">
                  <c:v>187.0</c:v>
                </c:pt>
                <c:pt idx="38">
                  <c:v>188.0</c:v>
                </c:pt>
                <c:pt idx="39">
                  <c:v>189.0</c:v>
                </c:pt>
                <c:pt idx="40">
                  <c:v>190.0</c:v>
                </c:pt>
                <c:pt idx="41">
                  <c:v>191.0</c:v>
                </c:pt>
                <c:pt idx="42">
                  <c:v>192.0</c:v>
                </c:pt>
                <c:pt idx="43">
                  <c:v>193.0</c:v>
                </c:pt>
                <c:pt idx="44">
                  <c:v>194.0</c:v>
                </c:pt>
                <c:pt idx="45">
                  <c:v>195.0</c:v>
                </c:pt>
                <c:pt idx="46">
                  <c:v>196.0</c:v>
                </c:pt>
                <c:pt idx="47">
                  <c:v>197.0</c:v>
                </c:pt>
                <c:pt idx="48">
                  <c:v>198.0</c:v>
                </c:pt>
                <c:pt idx="49">
                  <c:v>199.0</c:v>
                </c:pt>
                <c:pt idx="50">
                  <c:v>200.0</c:v>
                </c:pt>
                <c:pt idx="51">
                  <c:v>201.0</c:v>
                </c:pt>
                <c:pt idx="52">
                  <c:v>202.0</c:v>
                </c:pt>
                <c:pt idx="53">
                  <c:v>203.0</c:v>
                </c:pt>
                <c:pt idx="54">
                  <c:v>204.0</c:v>
                </c:pt>
                <c:pt idx="55">
                  <c:v>205.0</c:v>
                </c:pt>
                <c:pt idx="56">
                  <c:v>206.0</c:v>
                </c:pt>
                <c:pt idx="57">
                  <c:v>207.0</c:v>
                </c:pt>
                <c:pt idx="58">
                  <c:v>208.0</c:v>
                </c:pt>
                <c:pt idx="59">
                  <c:v>209.0</c:v>
                </c:pt>
                <c:pt idx="60">
                  <c:v>210.0</c:v>
                </c:pt>
                <c:pt idx="61">
                  <c:v>211.0</c:v>
                </c:pt>
                <c:pt idx="62">
                  <c:v>212.0</c:v>
                </c:pt>
                <c:pt idx="63">
                  <c:v>213.0</c:v>
                </c:pt>
                <c:pt idx="64">
                  <c:v>214.0</c:v>
                </c:pt>
                <c:pt idx="65">
                  <c:v>215.0</c:v>
                </c:pt>
                <c:pt idx="66">
                  <c:v>216.0</c:v>
                </c:pt>
                <c:pt idx="67">
                  <c:v>217.0</c:v>
                </c:pt>
                <c:pt idx="68">
                  <c:v>218.0</c:v>
                </c:pt>
                <c:pt idx="69">
                  <c:v>219.0</c:v>
                </c:pt>
                <c:pt idx="70">
                  <c:v>220.0</c:v>
                </c:pt>
                <c:pt idx="71">
                  <c:v>221.0</c:v>
                </c:pt>
                <c:pt idx="72">
                  <c:v>222.0</c:v>
                </c:pt>
                <c:pt idx="73">
                  <c:v>223.0</c:v>
                </c:pt>
                <c:pt idx="74">
                  <c:v>224.0</c:v>
                </c:pt>
                <c:pt idx="75">
                  <c:v>225.0</c:v>
                </c:pt>
              </c:numCache>
            </c:numRef>
          </c:xVal>
          <c:yVal>
            <c:numRef>
              <c:f>'40_after'!$J$15:$J$90</c:f>
              <c:numCache>
                <c:formatCode>General</c:formatCode>
                <c:ptCount val="76"/>
                <c:pt idx="0">
                  <c:v>0.000168412898025406</c:v>
                </c:pt>
                <c:pt idx="1">
                  <c:v>0.000212040942339988</c:v>
                </c:pt>
                <c:pt idx="2">
                  <c:v>0.000266186222220205</c:v>
                </c:pt>
                <c:pt idx="3">
                  <c:v>0.000333194414253838</c:v>
                </c:pt>
                <c:pt idx="4">
                  <c:v>0.000415891768308568</c:v>
                </c:pt>
                <c:pt idx="5">
                  <c:v>0.000517674734130859</c:v>
                </c:pt>
                <c:pt idx="6">
                  <c:v>0.000642614623784247</c:v>
                </c:pt>
                <c:pt idx="7">
                  <c:v>0.000795579542038052</c:v>
                </c:pt>
                <c:pt idx="8">
                  <c:v>0.000982376103065541</c:v>
                </c:pt>
                <c:pt idx="9">
                  <c:v>0.00120991376855391</c:v>
                </c:pt>
                <c:pt idx="10">
                  <c:v>0.00148639499206912</c:v>
                </c:pt>
                <c:pt idx="11">
                  <c:v>0.00182153473989097</c:v>
                </c:pt>
                <c:pt idx="12">
                  <c:v>0.00222681338229806</c:v>
                </c:pt>
                <c:pt idx="13">
                  <c:v>0.002715767414331</c:v>
                </c:pt>
                <c:pt idx="14">
                  <c:v>0.00330432297441193</c:v>
                </c:pt>
                <c:pt idx="15">
                  <c:v>0.00401117768599443</c:v>
                </c:pt>
                <c:pt idx="16">
                  <c:v>0.00485823695492712</c:v>
                </c:pt>
                <c:pt idx="17">
                  <c:v>0.00587111151682484</c:v>
                </c:pt>
                <c:pt idx="18">
                  <c:v>0.00707968374795537</c:v>
                </c:pt>
                <c:pt idx="19">
                  <c:v>0.00851875103358737</c:v>
                </c:pt>
                <c:pt idx="20">
                  <c:v>0.0102287553331256</c:v>
                </c:pt>
                <c:pt idx="21">
                  <c:v>0.0122566089955065</c:v>
                </c:pt>
                <c:pt idx="22">
                  <c:v>0.0146566278651648</c:v>
                </c:pt>
                <c:pt idx="23">
                  <c:v>0.0174915837824061</c:v>
                </c:pt>
                <c:pt idx="24">
                  <c:v>0.0208338897263277</c:v>
                </c:pt>
                <c:pt idx="25">
                  <c:v>0.0247669320776625</c:v>
                </c:pt>
                <c:pt idx="26">
                  <c:v>0.0293865657973164</c:v>
                </c:pt>
                <c:pt idx="27">
                  <c:v>0.0348027897281646</c:v>
                </c:pt>
                <c:pt idx="28">
                  <c:v>0.0411416207372251</c:v>
                </c:pt>
                <c:pt idx="29">
                  <c:v>0.0485471870269284</c:v>
                </c:pt>
                <c:pt idx="30">
                  <c:v>0.0571840626622519</c:v>
                </c:pt>
                <c:pt idx="31">
                  <c:v>0.0672398671893356</c:v>
                </c:pt>
                <c:pt idx="32">
                  <c:v>0.0789281561652014</c:v>
                </c:pt>
                <c:pt idx="33">
                  <c:v>0.0924916304817348</c:v>
                </c:pt>
                <c:pt idx="34">
                  <c:v>0.108205694554425</c:v>
                </c:pt>
                <c:pt idx="35">
                  <c:v>0.126382395761805</c:v>
                </c:pt>
                <c:pt idx="36">
                  <c:v>0.147374779969311</c:v>
                </c:pt>
                <c:pt idx="37">
                  <c:v>0.171581700555451</c:v>
                </c:pt>
                <c:pt idx="38">
                  <c:v>0.199453121082911</c:v>
                </c:pt>
                <c:pt idx="39">
                  <c:v>0.231495954626404</c:v>
                </c:pt>
                <c:pt idx="40">
                  <c:v>0.268280485786498</c:v>
                </c:pt>
                <c:pt idx="41">
                  <c:v>0.310447424588239</c:v>
                </c:pt>
                <c:pt idx="42">
                  <c:v>0.358715644788343</c:v>
                </c:pt>
                <c:pt idx="43">
                  <c:v>0.413890662598929</c:v>
                </c:pt>
                <c:pt idx="44">
                  <c:v>0.47687391548201</c:v>
                </c:pt>
                <c:pt idx="45">
                  <c:v>0.548672904480609</c:v>
                </c:pt>
                <c:pt idx="46">
                  <c:v>0.630412267532214</c:v>
                </c:pt>
                <c:pt idx="47">
                  <c:v>0.723345855360813</c:v>
                </c:pt>
                <c:pt idx="48">
                  <c:v>0.828869885867683</c:v>
                </c:pt>
                <c:pt idx="49">
                  <c:v>0.948537257440541</c:v>
                </c:pt>
                <c:pt idx="50">
                  <c:v>1.084073106277056</c:v>
                </c:pt>
                <c:pt idx="51">
                  <c:v>1.23739169767492</c:v>
                </c:pt>
                <c:pt idx="52">
                  <c:v>1.410614746276962</c:v>
                </c:pt>
                <c:pt idx="53">
                  <c:v>1.606091265476841</c:v>
                </c:pt>
                <c:pt idx="54">
                  <c:v>1.826419051593437</c:v>
                </c:pt>
                <c:pt idx="55">
                  <c:v>2.074467914002914</c:v>
                </c:pt>
                <c:pt idx="56">
                  <c:v>2.353404768186478</c:v>
                </c:pt>
                <c:pt idx="57">
                  <c:v>2.66672071460068</c:v>
                </c:pt>
                <c:pt idx="58">
                  <c:v>3.01826023241092</c:v>
                </c:pt>
                <c:pt idx="59">
                  <c:v>3.412252623442994</c:v>
                </c:pt>
                <c:pt idx="60">
                  <c:v>3.853345848205273</c:v>
                </c:pt>
                <c:pt idx="61">
                  <c:v>4.346642902507703</c:v>
                </c:pt>
                <c:pt idx="62">
                  <c:v>4.897740890061756</c:v>
                </c:pt>
                <c:pt idx="63">
                  <c:v>5.512772953470972</c:v>
                </c:pt>
                <c:pt idx="64">
                  <c:v>6.19845323322911</c:v>
                </c:pt>
                <c:pt idx="65">
                  <c:v>6.962125031715939</c:v>
                </c:pt>
                <c:pt idx="66">
                  <c:v>7.811812366722965</c:v>
                </c:pt>
                <c:pt idx="67">
                  <c:v>8.756275106748518</c:v>
                </c:pt>
                <c:pt idx="68">
                  <c:v>9.805067888169476</c:v>
                </c:pt>
                <c:pt idx="69">
                  <c:v>10.96860302241947</c:v>
                </c:pt>
                <c:pt idx="70">
                  <c:v>12.25821760948091</c:v>
                </c:pt>
                <c:pt idx="71">
                  <c:v>13.68624508231955</c:v>
                </c:pt>
                <c:pt idx="72">
                  <c:v>15.26609141535798</c:v>
                </c:pt>
                <c:pt idx="73">
                  <c:v>17.01231623868477</c:v>
                </c:pt>
                <c:pt idx="74">
                  <c:v>18.94071910842908</c:v>
                </c:pt>
                <c:pt idx="75">
                  <c:v>21.06843119259315</c:v>
                </c:pt>
              </c:numCache>
            </c:numRef>
          </c:yVal>
          <c:smooth val="0"/>
        </c:ser>
        <c:ser>
          <c:idx val="13"/>
          <c:order val="11"/>
          <c:tx>
            <c:v>30mm</c:v>
          </c:tx>
          <c:spPr>
            <a:ln w="28575">
              <a:noFill/>
            </a:ln>
          </c:spPr>
          <c:marker>
            <c:symbol val="square"/>
            <c:size val="5"/>
            <c:spPr>
              <a:noFill/>
              <a:ln w="12700" cap="rnd">
                <a:solidFill>
                  <a:prstClr val="black"/>
                </a:solidFill>
              </a:ln>
            </c:spPr>
          </c:marker>
          <c:xVal>
            <c:numRef>
              <c:f>'30_after'!$X$1:$AB$1</c:f>
              <c:numCache>
                <c:formatCode>General</c:formatCode>
                <c:ptCount val="5"/>
                <c:pt idx="0">
                  <c:v>190.0</c:v>
                </c:pt>
                <c:pt idx="1">
                  <c:v>200.0</c:v>
                </c:pt>
                <c:pt idx="2">
                  <c:v>210.0</c:v>
                </c:pt>
                <c:pt idx="3">
                  <c:v>220.0</c:v>
                </c:pt>
                <c:pt idx="4">
                  <c:v>225.0</c:v>
                </c:pt>
              </c:numCache>
            </c:numRef>
          </c:xVal>
          <c:yVal>
            <c:numRef>
              <c:f>'30_after'!$X$5:$AB$5</c:f>
              <c:numCache>
                <c:formatCode>General</c:formatCode>
                <c:ptCount val="5"/>
                <c:pt idx="0">
                  <c:v>-0.918939999999964</c:v>
                </c:pt>
                <c:pt idx="1">
                  <c:v>3.427081249999888</c:v>
                </c:pt>
                <c:pt idx="2">
                  <c:v>9.430172222222108</c:v>
                </c:pt>
                <c:pt idx="3">
                  <c:v>16.28455471698078</c:v>
                </c:pt>
                <c:pt idx="4">
                  <c:v>16.16516999999968</c:v>
                </c:pt>
              </c:numCache>
            </c:numRef>
          </c:yVal>
          <c:smooth val="0"/>
        </c:ser>
        <c:ser>
          <c:idx val="15"/>
          <c:order val="12"/>
          <c:tx>
            <c:v>20mm</c:v>
          </c:tx>
          <c:spPr>
            <a:ln w="28575">
              <a:noFill/>
            </a:ln>
          </c:spPr>
          <c:marker>
            <c:symbol val="diamond"/>
            <c:size val="6"/>
            <c:spPr>
              <a:noFill/>
              <a:ln w="12700">
                <a:solidFill>
                  <a:prstClr val="black"/>
                </a:solidFill>
              </a:ln>
            </c:spPr>
          </c:marker>
          <c:xVal>
            <c:numRef>
              <c:f>'20_after'!$V$1:$AD$1</c:f>
              <c:numCache>
                <c:formatCode>General</c:formatCode>
                <c:ptCount val="9"/>
                <c:pt idx="0">
                  <c:v>150.0</c:v>
                </c:pt>
                <c:pt idx="1">
                  <c:v>160.0</c:v>
                </c:pt>
                <c:pt idx="2">
                  <c:v>170.0</c:v>
                </c:pt>
                <c:pt idx="3">
                  <c:v>180.0</c:v>
                </c:pt>
                <c:pt idx="4">
                  <c:v>190.0</c:v>
                </c:pt>
                <c:pt idx="5">
                  <c:v>200.0</c:v>
                </c:pt>
                <c:pt idx="6">
                  <c:v>210.0</c:v>
                </c:pt>
                <c:pt idx="7">
                  <c:v>220.0</c:v>
                </c:pt>
                <c:pt idx="8">
                  <c:v>225.0</c:v>
                </c:pt>
              </c:numCache>
            </c:numRef>
          </c:xVal>
          <c:yVal>
            <c:numRef>
              <c:f>'20_after'!$V$5:$AD$5</c:f>
              <c:numCache>
                <c:formatCode>General</c:formatCode>
                <c:ptCount val="9"/>
                <c:pt idx="0">
                  <c:v>1.195101176470606</c:v>
                </c:pt>
                <c:pt idx="1">
                  <c:v>5.021186666666663</c:v>
                </c:pt>
                <c:pt idx="2">
                  <c:v>5.100116666666613</c:v>
                </c:pt>
                <c:pt idx="3">
                  <c:v>7.5086181818182</c:v>
                </c:pt>
                <c:pt idx="4">
                  <c:v>14.5274804878048</c:v>
                </c:pt>
                <c:pt idx="5">
                  <c:v>35.38595652173905</c:v>
                </c:pt>
                <c:pt idx="6">
                  <c:v>59.85527567567529</c:v>
                </c:pt>
                <c:pt idx="7">
                  <c:v>90.68989743589385</c:v>
                </c:pt>
                <c:pt idx="8">
                  <c:v>320.5975874999939</c:v>
                </c:pt>
              </c:numCache>
            </c:numRef>
          </c:yVal>
          <c:smooth val="0"/>
        </c:ser>
        <c:ser>
          <c:idx val="9"/>
          <c:order val="13"/>
          <c:tx>
            <c:v>40fit</c:v>
          </c:tx>
          <c:spPr>
            <a:ln w="12700">
              <a:solidFill>
                <a:prstClr val="black"/>
              </a:solidFill>
              <a:prstDash val="sysDash"/>
            </a:ln>
          </c:spPr>
          <c:marker>
            <c:symbol val="none"/>
          </c:marker>
          <c:xVal>
            <c:numRef>
              <c:f>'40_after'!$I$15:$I$90</c:f>
              <c:numCache>
                <c:formatCode>General</c:formatCode>
                <c:ptCount val="76"/>
                <c:pt idx="0">
                  <c:v>150.0</c:v>
                </c:pt>
                <c:pt idx="1">
                  <c:v>151.0</c:v>
                </c:pt>
                <c:pt idx="2">
                  <c:v>152.0</c:v>
                </c:pt>
                <c:pt idx="3">
                  <c:v>153.0</c:v>
                </c:pt>
                <c:pt idx="4">
                  <c:v>154.0</c:v>
                </c:pt>
                <c:pt idx="5">
                  <c:v>155.0</c:v>
                </c:pt>
                <c:pt idx="6">
                  <c:v>156.0</c:v>
                </c:pt>
                <c:pt idx="7">
                  <c:v>157.0</c:v>
                </c:pt>
                <c:pt idx="8">
                  <c:v>158.0</c:v>
                </c:pt>
                <c:pt idx="9">
                  <c:v>159.0</c:v>
                </c:pt>
                <c:pt idx="10">
                  <c:v>160.0</c:v>
                </c:pt>
                <c:pt idx="11">
                  <c:v>161.0</c:v>
                </c:pt>
                <c:pt idx="12">
                  <c:v>162.0</c:v>
                </c:pt>
                <c:pt idx="13">
                  <c:v>163.0</c:v>
                </c:pt>
                <c:pt idx="14">
                  <c:v>164.0</c:v>
                </c:pt>
                <c:pt idx="15">
                  <c:v>165.0</c:v>
                </c:pt>
                <c:pt idx="16">
                  <c:v>166.0</c:v>
                </c:pt>
                <c:pt idx="17">
                  <c:v>167.0</c:v>
                </c:pt>
                <c:pt idx="18">
                  <c:v>168.0</c:v>
                </c:pt>
                <c:pt idx="19">
                  <c:v>169.0</c:v>
                </c:pt>
                <c:pt idx="20">
                  <c:v>170.0</c:v>
                </c:pt>
                <c:pt idx="21">
                  <c:v>171.0</c:v>
                </c:pt>
                <c:pt idx="22">
                  <c:v>172.0</c:v>
                </c:pt>
                <c:pt idx="23">
                  <c:v>173.0</c:v>
                </c:pt>
                <c:pt idx="24">
                  <c:v>174.0</c:v>
                </c:pt>
                <c:pt idx="25">
                  <c:v>175.0</c:v>
                </c:pt>
                <c:pt idx="26">
                  <c:v>176.0</c:v>
                </c:pt>
                <c:pt idx="27">
                  <c:v>177.0</c:v>
                </c:pt>
                <c:pt idx="28">
                  <c:v>178.0</c:v>
                </c:pt>
                <c:pt idx="29">
                  <c:v>179.0</c:v>
                </c:pt>
                <c:pt idx="30">
                  <c:v>180.0</c:v>
                </c:pt>
                <c:pt idx="31">
                  <c:v>181.0</c:v>
                </c:pt>
                <c:pt idx="32">
                  <c:v>182.0</c:v>
                </c:pt>
                <c:pt idx="33">
                  <c:v>183.0</c:v>
                </c:pt>
                <c:pt idx="34">
                  <c:v>184.0</c:v>
                </c:pt>
                <c:pt idx="35">
                  <c:v>185.0</c:v>
                </c:pt>
                <c:pt idx="36">
                  <c:v>186.0</c:v>
                </c:pt>
                <c:pt idx="37">
                  <c:v>187.0</c:v>
                </c:pt>
                <c:pt idx="38">
                  <c:v>188.0</c:v>
                </c:pt>
                <c:pt idx="39">
                  <c:v>189.0</c:v>
                </c:pt>
                <c:pt idx="40">
                  <c:v>190.0</c:v>
                </c:pt>
                <c:pt idx="41">
                  <c:v>191.0</c:v>
                </c:pt>
                <c:pt idx="42">
                  <c:v>192.0</c:v>
                </c:pt>
                <c:pt idx="43">
                  <c:v>193.0</c:v>
                </c:pt>
                <c:pt idx="44">
                  <c:v>194.0</c:v>
                </c:pt>
                <c:pt idx="45">
                  <c:v>195.0</c:v>
                </c:pt>
                <c:pt idx="46">
                  <c:v>196.0</c:v>
                </c:pt>
                <c:pt idx="47">
                  <c:v>197.0</c:v>
                </c:pt>
                <c:pt idx="48">
                  <c:v>198.0</c:v>
                </c:pt>
                <c:pt idx="49">
                  <c:v>199.0</c:v>
                </c:pt>
                <c:pt idx="50">
                  <c:v>200.0</c:v>
                </c:pt>
                <c:pt idx="51">
                  <c:v>201.0</c:v>
                </c:pt>
                <c:pt idx="52">
                  <c:v>202.0</c:v>
                </c:pt>
                <c:pt idx="53">
                  <c:v>203.0</c:v>
                </c:pt>
                <c:pt idx="54">
                  <c:v>204.0</c:v>
                </c:pt>
                <c:pt idx="55">
                  <c:v>205.0</c:v>
                </c:pt>
                <c:pt idx="56">
                  <c:v>206.0</c:v>
                </c:pt>
                <c:pt idx="57">
                  <c:v>207.0</c:v>
                </c:pt>
                <c:pt idx="58">
                  <c:v>208.0</c:v>
                </c:pt>
                <c:pt idx="59">
                  <c:v>209.0</c:v>
                </c:pt>
                <c:pt idx="60">
                  <c:v>210.0</c:v>
                </c:pt>
                <c:pt idx="61">
                  <c:v>211.0</c:v>
                </c:pt>
                <c:pt idx="62">
                  <c:v>212.0</c:v>
                </c:pt>
                <c:pt idx="63">
                  <c:v>213.0</c:v>
                </c:pt>
                <c:pt idx="64">
                  <c:v>214.0</c:v>
                </c:pt>
                <c:pt idx="65">
                  <c:v>215.0</c:v>
                </c:pt>
                <c:pt idx="66">
                  <c:v>216.0</c:v>
                </c:pt>
                <c:pt idx="67">
                  <c:v>217.0</c:v>
                </c:pt>
                <c:pt idx="68">
                  <c:v>218.0</c:v>
                </c:pt>
                <c:pt idx="69">
                  <c:v>219.0</c:v>
                </c:pt>
                <c:pt idx="70">
                  <c:v>220.0</c:v>
                </c:pt>
                <c:pt idx="71">
                  <c:v>221.0</c:v>
                </c:pt>
                <c:pt idx="72">
                  <c:v>222.0</c:v>
                </c:pt>
                <c:pt idx="73">
                  <c:v>223.0</c:v>
                </c:pt>
                <c:pt idx="74">
                  <c:v>224.0</c:v>
                </c:pt>
                <c:pt idx="75">
                  <c:v>225.0</c:v>
                </c:pt>
              </c:numCache>
            </c:numRef>
          </c:xVal>
          <c:yVal>
            <c:numRef>
              <c:f>'40_after'!$J$15:$J$90</c:f>
              <c:numCache>
                <c:formatCode>General</c:formatCode>
                <c:ptCount val="76"/>
                <c:pt idx="0">
                  <c:v>0.000168412898025406</c:v>
                </c:pt>
                <c:pt idx="1">
                  <c:v>0.000212040942339988</c:v>
                </c:pt>
                <c:pt idx="2">
                  <c:v>0.000266186222220205</c:v>
                </c:pt>
                <c:pt idx="3">
                  <c:v>0.000333194414253838</c:v>
                </c:pt>
                <c:pt idx="4">
                  <c:v>0.000415891768308568</c:v>
                </c:pt>
                <c:pt idx="5">
                  <c:v>0.000517674734130859</c:v>
                </c:pt>
                <c:pt idx="6">
                  <c:v>0.000642614623784247</c:v>
                </c:pt>
                <c:pt idx="7">
                  <c:v>0.000795579542038052</c:v>
                </c:pt>
                <c:pt idx="8">
                  <c:v>0.000982376103065541</c:v>
                </c:pt>
                <c:pt idx="9">
                  <c:v>0.00120991376855391</c:v>
                </c:pt>
                <c:pt idx="10">
                  <c:v>0.00148639499206912</c:v>
                </c:pt>
                <c:pt idx="11">
                  <c:v>0.00182153473989097</c:v>
                </c:pt>
                <c:pt idx="12">
                  <c:v>0.00222681338229806</c:v>
                </c:pt>
                <c:pt idx="13">
                  <c:v>0.002715767414331</c:v>
                </c:pt>
                <c:pt idx="14">
                  <c:v>0.00330432297441193</c:v>
                </c:pt>
                <c:pt idx="15">
                  <c:v>0.00401117768599443</c:v>
                </c:pt>
                <c:pt idx="16">
                  <c:v>0.00485823695492712</c:v>
                </c:pt>
                <c:pt idx="17">
                  <c:v>0.00587111151682484</c:v>
                </c:pt>
                <c:pt idx="18">
                  <c:v>0.00707968374795537</c:v>
                </c:pt>
                <c:pt idx="19">
                  <c:v>0.00851875103358737</c:v>
                </c:pt>
                <c:pt idx="20">
                  <c:v>0.0102287553331256</c:v>
                </c:pt>
                <c:pt idx="21">
                  <c:v>0.0122566089955065</c:v>
                </c:pt>
                <c:pt idx="22">
                  <c:v>0.0146566278651648</c:v>
                </c:pt>
                <c:pt idx="23">
                  <c:v>0.0174915837824061</c:v>
                </c:pt>
                <c:pt idx="24">
                  <c:v>0.0208338897263277</c:v>
                </c:pt>
                <c:pt idx="25">
                  <c:v>0.0247669320776625</c:v>
                </c:pt>
                <c:pt idx="26">
                  <c:v>0.0293865657973164</c:v>
                </c:pt>
                <c:pt idx="27">
                  <c:v>0.0348027897281646</c:v>
                </c:pt>
                <c:pt idx="28">
                  <c:v>0.0411416207372251</c:v>
                </c:pt>
                <c:pt idx="29">
                  <c:v>0.0485471870269284</c:v>
                </c:pt>
                <c:pt idx="30">
                  <c:v>0.0571840626622519</c:v>
                </c:pt>
                <c:pt idx="31">
                  <c:v>0.0672398671893356</c:v>
                </c:pt>
                <c:pt idx="32">
                  <c:v>0.0789281561652014</c:v>
                </c:pt>
                <c:pt idx="33">
                  <c:v>0.0924916304817348</c:v>
                </c:pt>
                <c:pt idx="34">
                  <c:v>0.108205694554425</c:v>
                </c:pt>
                <c:pt idx="35">
                  <c:v>0.126382395761805</c:v>
                </c:pt>
                <c:pt idx="36">
                  <c:v>0.147374779969311</c:v>
                </c:pt>
                <c:pt idx="37">
                  <c:v>0.171581700555451</c:v>
                </c:pt>
                <c:pt idx="38">
                  <c:v>0.199453121082911</c:v>
                </c:pt>
                <c:pt idx="39">
                  <c:v>0.231495954626404</c:v>
                </c:pt>
                <c:pt idx="40">
                  <c:v>0.268280485786498</c:v>
                </c:pt>
                <c:pt idx="41">
                  <c:v>0.310447424588239</c:v>
                </c:pt>
                <c:pt idx="42">
                  <c:v>0.358715644788343</c:v>
                </c:pt>
                <c:pt idx="43">
                  <c:v>0.413890662598929</c:v>
                </c:pt>
                <c:pt idx="44">
                  <c:v>0.47687391548201</c:v>
                </c:pt>
                <c:pt idx="45">
                  <c:v>0.548672904480609</c:v>
                </c:pt>
                <c:pt idx="46">
                  <c:v>0.630412267532214</c:v>
                </c:pt>
                <c:pt idx="47">
                  <c:v>0.723345855360813</c:v>
                </c:pt>
                <c:pt idx="48">
                  <c:v>0.828869885867683</c:v>
                </c:pt>
                <c:pt idx="49">
                  <c:v>0.948537257440541</c:v>
                </c:pt>
                <c:pt idx="50">
                  <c:v>1.084073106277056</c:v>
                </c:pt>
                <c:pt idx="51">
                  <c:v>1.23739169767492</c:v>
                </c:pt>
                <c:pt idx="52">
                  <c:v>1.410614746276962</c:v>
                </c:pt>
                <c:pt idx="53">
                  <c:v>1.606091265476841</c:v>
                </c:pt>
                <c:pt idx="54">
                  <c:v>1.826419051593437</c:v>
                </c:pt>
                <c:pt idx="55">
                  <c:v>2.074467914002914</c:v>
                </c:pt>
                <c:pt idx="56">
                  <c:v>2.353404768186478</c:v>
                </c:pt>
                <c:pt idx="57">
                  <c:v>2.66672071460068</c:v>
                </c:pt>
                <c:pt idx="58">
                  <c:v>3.01826023241092</c:v>
                </c:pt>
                <c:pt idx="59">
                  <c:v>3.412252623442994</c:v>
                </c:pt>
                <c:pt idx="60">
                  <c:v>3.853345848205273</c:v>
                </c:pt>
                <c:pt idx="61">
                  <c:v>4.346642902507703</c:v>
                </c:pt>
                <c:pt idx="62">
                  <c:v>4.897740890061756</c:v>
                </c:pt>
                <c:pt idx="63">
                  <c:v>5.512772953470972</c:v>
                </c:pt>
                <c:pt idx="64">
                  <c:v>6.19845323322911</c:v>
                </c:pt>
                <c:pt idx="65">
                  <c:v>6.962125031715939</c:v>
                </c:pt>
                <c:pt idx="66">
                  <c:v>7.811812366722965</c:v>
                </c:pt>
                <c:pt idx="67">
                  <c:v>8.756275106748518</c:v>
                </c:pt>
                <c:pt idx="68">
                  <c:v>9.805067888169476</c:v>
                </c:pt>
                <c:pt idx="69">
                  <c:v>10.96860302241947</c:v>
                </c:pt>
                <c:pt idx="70">
                  <c:v>12.25821760948091</c:v>
                </c:pt>
                <c:pt idx="71">
                  <c:v>13.68624508231955</c:v>
                </c:pt>
                <c:pt idx="72">
                  <c:v>15.26609141535798</c:v>
                </c:pt>
                <c:pt idx="73">
                  <c:v>17.01231623868477</c:v>
                </c:pt>
                <c:pt idx="74">
                  <c:v>18.94071910842908</c:v>
                </c:pt>
                <c:pt idx="75">
                  <c:v>21.06843119259315</c:v>
                </c:pt>
              </c:numCache>
            </c:numRef>
          </c:yVal>
          <c:smooth val="0"/>
        </c:ser>
        <c:ser>
          <c:idx val="12"/>
          <c:order val="14"/>
          <c:tx>
            <c:v>30fit</c:v>
          </c:tx>
          <c:spPr>
            <a:ln w="12700">
              <a:solidFill>
                <a:prstClr val="black"/>
              </a:solidFill>
              <a:prstDash val="sysDash"/>
            </a:ln>
          </c:spPr>
          <c:marker>
            <c:symbol val="none"/>
          </c:marker>
          <c:xVal>
            <c:numRef>
              <c:f>'30_after'!$I$15:$I$65</c:f>
              <c:numCache>
                <c:formatCode>General</c:formatCode>
                <c:ptCount val="51"/>
                <c:pt idx="0">
                  <c:v>150.0</c:v>
                </c:pt>
                <c:pt idx="1">
                  <c:v>151.0</c:v>
                </c:pt>
                <c:pt idx="2">
                  <c:v>152.0</c:v>
                </c:pt>
                <c:pt idx="3">
                  <c:v>153.0</c:v>
                </c:pt>
                <c:pt idx="4">
                  <c:v>154.0</c:v>
                </c:pt>
                <c:pt idx="5">
                  <c:v>155.0</c:v>
                </c:pt>
                <c:pt idx="6">
                  <c:v>156.0</c:v>
                </c:pt>
                <c:pt idx="7">
                  <c:v>157.0</c:v>
                </c:pt>
                <c:pt idx="8">
                  <c:v>158.0</c:v>
                </c:pt>
                <c:pt idx="9">
                  <c:v>159.0</c:v>
                </c:pt>
                <c:pt idx="10">
                  <c:v>160.0</c:v>
                </c:pt>
                <c:pt idx="11">
                  <c:v>161.0</c:v>
                </c:pt>
                <c:pt idx="12">
                  <c:v>162.0</c:v>
                </c:pt>
                <c:pt idx="13">
                  <c:v>163.0</c:v>
                </c:pt>
                <c:pt idx="14">
                  <c:v>164.0</c:v>
                </c:pt>
                <c:pt idx="15">
                  <c:v>165.0</c:v>
                </c:pt>
                <c:pt idx="16">
                  <c:v>166.0</c:v>
                </c:pt>
                <c:pt idx="17">
                  <c:v>167.0</c:v>
                </c:pt>
                <c:pt idx="18">
                  <c:v>168.0</c:v>
                </c:pt>
                <c:pt idx="19">
                  <c:v>169.0</c:v>
                </c:pt>
                <c:pt idx="20">
                  <c:v>170.0</c:v>
                </c:pt>
                <c:pt idx="21">
                  <c:v>171.0</c:v>
                </c:pt>
                <c:pt idx="22">
                  <c:v>172.0</c:v>
                </c:pt>
                <c:pt idx="23">
                  <c:v>173.0</c:v>
                </c:pt>
                <c:pt idx="24">
                  <c:v>174.0</c:v>
                </c:pt>
                <c:pt idx="25">
                  <c:v>175.0</c:v>
                </c:pt>
                <c:pt idx="26">
                  <c:v>176.0</c:v>
                </c:pt>
                <c:pt idx="27">
                  <c:v>177.0</c:v>
                </c:pt>
                <c:pt idx="28">
                  <c:v>178.0</c:v>
                </c:pt>
                <c:pt idx="29">
                  <c:v>179.0</c:v>
                </c:pt>
                <c:pt idx="30">
                  <c:v>180.0</c:v>
                </c:pt>
                <c:pt idx="31">
                  <c:v>181.0</c:v>
                </c:pt>
                <c:pt idx="32">
                  <c:v>182.0</c:v>
                </c:pt>
                <c:pt idx="33">
                  <c:v>183.0</c:v>
                </c:pt>
                <c:pt idx="34">
                  <c:v>184.0</c:v>
                </c:pt>
                <c:pt idx="35">
                  <c:v>185.0</c:v>
                </c:pt>
                <c:pt idx="36">
                  <c:v>186.0</c:v>
                </c:pt>
                <c:pt idx="37">
                  <c:v>187.0</c:v>
                </c:pt>
                <c:pt idx="38">
                  <c:v>188.0</c:v>
                </c:pt>
                <c:pt idx="39">
                  <c:v>189.0</c:v>
                </c:pt>
                <c:pt idx="40">
                  <c:v>190.0</c:v>
                </c:pt>
                <c:pt idx="41">
                  <c:v>191.0</c:v>
                </c:pt>
                <c:pt idx="42">
                  <c:v>192.0</c:v>
                </c:pt>
                <c:pt idx="43">
                  <c:v>193.0</c:v>
                </c:pt>
                <c:pt idx="44">
                  <c:v>194.0</c:v>
                </c:pt>
                <c:pt idx="45">
                  <c:v>195.0</c:v>
                </c:pt>
                <c:pt idx="46">
                  <c:v>196.0</c:v>
                </c:pt>
                <c:pt idx="47">
                  <c:v>197.0</c:v>
                </c:pt>
                <c:pt idx="48">
                  <c:v>198.0</c:v>
                </c:pt>
                <c:pt idx="49">
                  <c:v>199.0</c:v>
                </c:pt>
                <c:pt idx="50">
                  <c:v>200.0</c:v>
                </c:pt>
              </c:numCache>
            </c:numRef>
          </c:xVal>
          <c:yVal>
            <c:numRef>
              <c:f>'30_after'!$J$15:$J$65</c:f>
              <c:numCache>
                <c:formatCode>General</c:formatCode>
                <c:ptCount val="51"/>
                <c:pt idx="0">
                  <c:v>0.000167056521044481</c:v>
                </c:pt>
                <c:pt idx="1">
                  <c:v>0.000210179109139081</c:v>
                </c:pt>
                <c:pt idx="2">
                  <c:v>0.00026365822205113</c:v>
                </c:pt>
                <c:pt idx="3">
                  <c:v>0.000329794561334086</c:v>
                </c:pt>
                <c:pt idx="4">
                  <c:v>0.000411358199132974</c:v>
                </c:pt>
                <c:pt idx="5">
                  <c:v>0.00051167571676081</c:v>
                </c:pt>
                <c:pt idx="6">
                  <c:v>0.000634731888646467</c:v>
                </c:pt>
                <c:pt idx="7">
                  <c:v>0.000785288058827459</c:v>
                </c:pt>
                <c:pt idx="8">
                  <c:v>0.000969019630715737</c:v>
                </c:pt>
                <c:pt idx="9">
                  <c:v>0.00119267539332492</c:v>
                </c:pt>
                <c:pt idx="10">
                  <c:v>0.00146426174086055</c:v>
                </c:pt>
                <c:pt idx="11">
                  <c:v>0.00179325521000358</c:v>
                </c:pt>
                <c:pt idx="12">
                  <c:v>0.00219084716294592</c:v>
                </c:pt>
                <c:pt idx="13">
                  <c:v>0.00267022488696397</c:v>
                </c:pt>
                <c:pt idx="14">
                  <c:v>0.00324689386585773</c:v>
                </c:pt>
                <c:pt idx="15">
                  <c:v>0.00393904650787046</c:v>
                </c:pt>
                <c:pt idx="16">
                  <c:v>0.00476798319177608</c:v>
                </c:pt>
                <c:pt idx="17">
                  <c:v>0.00575859212083057</c:v>
                </c:pt>
                <c:pt idx="18">
                  <c:v>0.00693989515648192</c:v>
                </c:pt>
                <c:pt idx="19">
                  <c:v>0.00834566754347582</c:v>
                </c:pt>
                <c:pt idx="20">
                  <c:v>0.0100151402387287</c:v>
                </c:pt>
                <c:pt idx="21">
                  <c:v>0.0119937944216061</c:v>
                </c:pt>
                <c:pt idx="22">
                  <c:v>0.0143342586966635</c:v>
                </c:pt>
                <c:pt idx="23">
                  <c:v>0.0170973205051705</c:v>
                </c:pt>
                <c:pt idx="24">
                  <c:v>0.0203530643426229</c:v>
                </c:pt>
                <c:pt idx="25">
                  <c:v>0.0241821505397652</c:v>
                </c:pt>
                <c:pt idx="26">
                  <c:v>0.0286772496082791</c:v>
                </c:pt>
                <c:pt idx="27">
                  <c:v>0.0339446484831664</c:v>
                </c:pt>
                <c:pt idx="28">
                  <c:v>0.0401060464159087</c:v>
                </c:pt>
                <c:pt idx="29">
                  <c:v>0.0473005597896925</c:v>
                </c:pt>
                <c:pt idx="30">
                  <c:v>0.055686956744353</c:v>
                </c:pt>
                <c:pt idx="31">
                  <c:v>0.0654461442181643</c:v>
                </c:pt>
                <c:pt idx="32">
                  <c:v>0.0767839318401865</c:v>
                </c:pt>
                <c:pt idx="33">
                  <c:v>0.0899340990445088</c:v>
                </c:pt>
                <c:pt idx="34">
                  <c:v>0.105161793830328</c:v>
                </c:pt>
                <c:pt idx="35">
                  <c:v>0.122767293763205</c:v>
                </c:pt>
                <c:pt idx="36">
                  <c:v>0.143090162106908</c:v>
                </c:pt>
                <c:pt idx="37">
                  <c:v>0.166513834395689</c:v>
                </c:pt>
                <c:pt idx="38">
                  <c:v>0.193470673307211</c:v>
                </c:pt>
                <c:pt idx="39">
                  <c:v>0.224447532380403</c:v>
                </c:pt>
                <c:pt idx="40">
                  <c:v>0.259991871943422</c:v>
                </c:pt>
                <c:pt idx="41">
                  <c:v>0.300718473578246</c:v>
                </c:pt>
                <c:pt idx="42">
                  <c:v>0.347316802553046</c:v>
                </c:pt>
                <c:pt idx="43">
                  <c:v>0.400559070904855</c:v>
                </c:pt>
                <c:pt idx="44">
                  <c:v>0.461309057255434</c:v>
                </c:pt>
                <c:pt idx="45">
                  <c:v>0.530531742995947</c:v>
                </c:pt>
                <c:pt idx="46">
                  <c:v>0.609303828183062</c:v>
                </c:pt>
                <c:pt idx="47">
                  <c:v>0.698825194352905</c:v>
                </c:pt>
                <c:pt idx="48">
                  <c:v>0.800431385482239</c:v>
                </c:pt>
                <c:pt idx="49">
                  <c:v>0.915607182509453</c:v>
                </c:pt>
                <c:pt idx="50">
                  <c:v>1.046001351173886</c:v>
                </c:pt>
              </c:numCache>
            </c:numRef>
          </c:yVal>
          <c:smooth val="0"/>
        </c:ser>
        <c:ser>
          <c:idx val="14"/>
          <c:order val="15"/>
          <c:tx>
            <c:v>20fit</c:v>
          </c:tx>
          <c:spPr>
            <a:ln w="12700">
              <a:solidFill>
                <a:prstClr val="black"/>
              </a:solidFill>
              <a:prstDash val="sysDash"/>
            </a:ln>
          </c:spPr>
          <c:marker>
            <c:symbol val="none"/>
          </c:marker>
          <c:xVal>
            <c:numRef>
              <c:f>'20_after'!$I$15:$I$45</c:f>
              <c:numCache>
                <c:formatCode>0.00</c:formatCode>
                <c:ptCount val="31"/>
                <c:pt idx="0">
                  <c:v>160.0</c:v>
                </c:pt>
                <c:pt idx="1">
                  <c:v>161.0</c:v>
                </c:pt>
                <c:pt idx="2">
                  <c:v>162.0</c:v>
                </c:pt>
                <c:pt idx="3">
                  <c:v>163.0</c:v>
                </c:pt>
                <c:pt idx="4">
                  <c:v>164.0</c:v>
                </c:pt>
                <c:pt idx="5">
                  <c:v>165.0</c:v>
                </c:pt>
                <c:pt idx="6">
                  <c:v>166.0</c:v>
                </c:pt>
                <c:pt idx="7">
                  <c:v>167.0</c:v>
                </c:pt>
                <c:pt idx="8">
                  <c:v>168.0</c:v>
                </c:pt>
                <c:pt idx="9">
                  <c:v>169.0</c:v>
                </c:pt>
                <c:pt idx="10">
                  <c:v>170.0</c:v>
                </c:pt>
                <c:pt idx="11">
                  <c:v>171.0</c:v>
                </c:pt>
                <c:pt idx="12">
                  <c:v>172.0</c:v>
                </c:pt>
                <c:pt idx="13">
                  <c:v>173.0</c:v>
                </c:pt>
                <c:pt idx="14">
                  <c:v>174.0</c:v>
                </c:pt>
                <c:pt idx="15">
                  <c:v>175.0</c:v>
                </c:pt>
                <c:pt idx="16">
                  <c:v>176.0</c:v>
                </c:pt>
                <c:pt idx="17">
                  <c:v>177.0</c:v>
                </c:pt>
                <c:pt idx="18">
                  <c:v>178.0</c:v>
                </c:pt>
                <c:pt idx="19">
                  <c:v>179.0</c:v>
                </c:pt>
                <c:pt idx="20">
                  <c:v>180.0</c:v>
                </c:pt>
                <c:pt idx="21">
                  <c:v>181.0</c:v>
                </c:pt>
                <c:pt idx="22">
                  <c:v>182.0</c:v>
                </c:pt>
                <c:pt idx="23">
                  <c:v>183.0</c:v>
                </c:pt>
                <c:pt idx="24">
                  <c:v>184.0</c:v>
                </c:pt>
                <c:pt idx="25">
                  <c:v>185.0</c:v>
                </c:pt>
                <c:pt idx="26">
                  <c:v>186.0</c:v>
                </c:pt>
                <c:pt idx="27">
                  <c:v>187.0</c:v>
                </c:pt>
                <c:pt idx="28">
                  <c:v>188.0</c:v>
                </c:pt>
                <c:pt idx="29">
                  <c:v>189.0</c:v>
                </c:pt>
                <c:pt idx="30">
                  <c:v>190.0</c:v>
                </c:pt>
              </c:numCache>
            </c:numRef>
          </c:xVal>
          <c:yVal>
            <c:numRef>
              <c:f>'20_after'!$J$15:$J$45</c:f>
              <c:numCache>
                <c:formatCode>General</c:formatCode>
                <c:ptCount val="31"/>
                <c:pt idx="0">
                  <c:v>0.0352746797802085</c:v>
                </c:pt>
                <c:pt idx="1">
                  <c:v>0.0426807901279575</c:v>
                </c:pt>
                <c:pt idx="2">
                  <c:v>0.051524439942514</c:v>
                </c:pt>
                <c:pt idx="3">
                  <c:v>0.0620616841863659</c:v>
                </c:pt>
                <c:pt idx="4">
                  <c:v>0.0745900392469653</c:v>
                </c:pt>
                <c:pt idx="5">
                  <c:v>0.08945451103274</c:v>
                </c:pt>
                <c:pt idx="6">
                  <c:v>0.107054396701463</c:v>
                </c:pt>
                <c:pt idx="7">
                  <c:v>0.127850945486269</c:v>
                </c:pt>
                <c:pt idx="8">
                  <c:v>0.152375971885176</c:v>
                </c:pt>
                <c:pt idx="9">
                  <c:v>0.18124152282372</c:v>
                </c:pt>
                <c:pt idx="10">
                  <c:v>0.215150709310467</c:v>
                </c:pt>
                <c:pt idx="11">
                  <c:v>0.254909822604703</c:v>
                </c:pt>
                <c:pt idx="12">
                  <c:v>0.301441865027459</c:v>
                </c:pt>
                <c:pt idx="13">
                  <c:v>0.355801636293773</c:v>
                </c:pt>
                <c:pt idx="14">
                  <c:v>0.4191925276482</c:v>
                </c:pt>
                <c:pt idx="15">
                  <c:v>0.492985188168483</c:v>
                </c:pt>
                <c:pt idx="16">
                  <c:v>0.578738240386197</c:v>
                </c:pt>
                <c:pt idx="17">
                  <c:v>0.678221235877833</c:v>
                </c:pt>
                <c:pt idx="18">
                  <c:v>0.793440055726203</c:v>
                </c:pt>
                <c:pt idx="19">
                  <c:v>0.926664975759093</c:v>
                </c:pt>
                <c:pt idx="20">
                  <c:v>1.080461632258288</c:v>
                </c:pt>
                <c:pt idx="21">
                  <c:v>1.257725140415439</c:v>
                </c:pt>
                <c:pt idx="22">
                  <c:v>1.461717635207592</c:v>
                </c:pt>
                <c:pt idx="23">
                  <c:v>1.69610952259059</c:v>
                </c:pt>
                <c:pt idx="24">
                  <c:v>1.9650247479773</c:v>
                </c:pt>
                <c:pt idx="25">
                  <c:v>2.273090408892165</c:v>
                </c:pt>
                <c:pt idx="26">
                  <c:v>2.625491059485965</c:v>
                </c:pt>
                <c:pt idx="27">
                  <c:v>3.028028076266049</c:v>
                </c:pt>
                <c:pt idx="28">
                  <c:v>3.487184476954387</c:v>
                </c:pt>
                <c:pt idx="29">
                  <c:v>4.010195607838035</c:v>
                </c:pt>
                <c:pt idx="30">
                  <c:v>4.605126139329505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7353688"/>
        <c:axId val="-2087383880"/>
      </c:scatterChart>
      <c:valAx>
        <c:axId val="-2087353688"/>
        <c:scaling>
          <c:orientation val="minMax"/>
          <c:max val="250.0"/>
          <c:min val="0.0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Voltage </a:t>
                </a:r>
                <a:r>
                  <a:rPr lang="en-US" sz="1400" b="0" dirty="0" smtClean="0">
                    <a:latin typeface="Arial" pitchFamily="34" charset="0"/>
                    <a:cs typeface="Arial" pitchFamily="34" charset="0"/>
                  </a:rPr>
                  <a:t>(kV</a:t>
                </a: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87383880"/>
        <c:crosses val="autoZero"/>
        <c:crossBetween val="midCat"/>
      </c:valAx>
      <c:valAx>
        <c:axId val="-2087383880"/>
        <c:scaling>
          <c:orientation val="minMax"/>
          <c:max val="1500.0"/>
          <c:min val="0.0"/>
        </c:scaling>
        <c:delete val="0"/>
        <c:axPos val="l"/>
        <c:title>
          <c:tx>
            <c:rich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Anode Current (</a:t>
                </a:r>
                <a:r>
                  <a:rPr lang="en-US" sz="1400" b="0" dirty="0" err="1">
                    <a:latin typeface="Arial" pitchFamily="34" charset="0"/>
                    <a:cs typeface="Arial" pitchFamily="34" charset="0"/>
                  </a:rPr>
                  <a:t>pA</a:t>
                </a:r>
                <a:r>
                  <a:rPr lang="en-US" sz="1400" b="0" dirty="0">
                    <a:latin typeface="Arial" pitchFamily="34" charset="0"/>
                    <a:cs typeface="Arial" pitchFamily="34" charset="0"/>
                  </a:rPr>
                  <a:t>)</a:t>
                </a:r>
              </a:p>
            </c:rich>
          </c:tx>
          <c:overlay val="0"/>
        </c:title>
        <c:numFmt formatCode="General" sourceLinked="1"/>
        <c:majorTickMark val="in"/>
        <c:minorTickMark val="in"/>
        <c:tickLblPos val="nextTo"/>
        <c:txPr>
          <a:bodyPr/>
          <a:lstStyle/>
          <a:p>
            <a:pPr>
              <a:defRPr sz="12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-2087353688"/>
        <c:crosses val="autoZero"/>
        <c:crossBetween val="midCat"/>
        <c:minorUnit val="100.0"/>
      </c:valAx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10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ayout>
        <c:manualLayout>
          <c:xMode val="edge"/>
          <c:yMode val="edge"/>
          <c:x val="0.227493756747154"/>
          <c:y val="0.237324906755077"/>
          <c:w val="0.158520559930009"/>
          <c:h val="0.500191670120186"/>
        </c:manualLayout>
      </c:layout>
      <c:overlay val="0"/>
      <c:txPr>
        <a:bodyPr/>
        <a:lstStyle/>
        <a:p>
          <a:pPr>
            <a:defRPr sz="1000">
              <a:latin typeface="Arial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Relationship Id="rId2" Type="http://schemas.openxmlformats.org/officeDocument/2006/relationships/image" Target="../media/image90.emf"/><Relationship Id="rId3" Type="http://schemas.openxmlformats.org/officeDocument/2006/relationships/image" Target="../media/image9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Relationship Id="rId2" Type="http://schemas.openxmlformats.org/officeDocument/2006/relationships/image" Target="../media/image10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wmf"/><Relationship Id="rId2" Type="http://schemas.openxmlformats.org/officeDocument/2006/relationships/image" Target="../media/image1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Relationship Id="rId2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wmf"/><Relationship Id="rId5" Type="http://schemas.openxmlformats.org/officeDocument/2006/relationships/image" Target="../media/image19.wmf"/><Relationship Id="rId1" Type="http://schemas.openxmlformats.org/officeDocument/2006/relationships/image" Target="../media/image15.wmf"/><Relationship Id="rId2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emf"/><Relationship Id="rId1" Type="http://schemas.openxmlformats.org/officeDocument/2006/relationships/image" Target="../media/image59.wmf"/><Relationship Id="rId2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Relationship Id="rId2" Type="http://schemas.openxmlformats.org/officeDocument/2006/relationships/image" Target="../media/image6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60E8CA2A-5D1E-467C-BFF0-CE05A624EF8F}" type="datetime1">
              <a:rPr lang="en-US"/>
              <a:pPr/>
              <a:t>5/2/15</a:t>
            </a:fld>
            <a:endParaRPr lang="en-US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/>
            </a:lvl1pPr>
          </a:lstStyle>
          <a:p>
            <a:fld id="{504C79AC-5C9B-4FAB-AF99-8767B5DF9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413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charset="0"/>
                <a:ea typeface="ＭＳ Ｐゴシック" pitchFamily="-107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11" tIns="46508" rIns="93011" bIns="46508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/>
            </a:lvl1pPr>
          </a:lstStyle>
          <a:p>
            <a:fld id="{753E5861-CD42-4A21-A783-94CDABD3A4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850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ＭＳ Ｐゴシック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1A0F47-2D12-F54A-995A-3145B223F343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0774F-8907-4B73-95D5-E9F9914569D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0774F-8907-4B73-95D5-E9F9914569D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0774F-8907-4B73-95D5-E9F9914569D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5105" indent="-2904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1701" indent="-23234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26381" indent="-23234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1061" indent="-23234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55741" indent="-2323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0421" indent="-2323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85102" indent="-2323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49782" indent="-2323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150692C-C1B0-450F-B3CE-438CE5247694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3738"/>
            <a:ext cx="4651375" cy="3489325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8" y="4410361"/>
            <a:ext cx="5131647" cy="41780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55105" indent="-29042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61701" indent="-23234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26381" indent="-23234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91061" indent="-23234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55741" indent="-2323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020421" indent="-2323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85102" indent="-2323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949782" indent="-23234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2D30549-F976-4561-9AA1-19029377CE5D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3738"/>
            <a:ext cx="4651375" cy="3489325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8" y="4410361"/>
            <a:ext cx="5131647" cy="41780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D0C39D-E457-4E89-9FBE-7FD39A4A512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50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22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95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Go to ”Insert (View) | Header and Footer" to add your organization, sponsor, meeting name here; then, click "Apply to All"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43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45011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defTabSz="930275"/>
            <a:r>
              <a:rPr lang="en-US" sz="1200"/>
              <a:t>Yannis Semertzidis, BNL</a:t>
            </a:r>
          </a:p>
        </p:txBody>
      </p:sp>
      <p:sp>
        <p:nvSpPr>
          <p:cNvPr id="33795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algn="r" defTabSz="930275"/>
            <a:fld id="{7BC9614B-8B0F-49F9-B490-C58039C3543F}" type="slidenum">
              <a:rPr lang="en-US" sz="1200"/>
              <a:pPr algn="r" defTabSz="930275"/>
              <a:t>34</a:t>
            </a:fld>
            <a:endParaRPr lang="en-US" sz="1200"/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05476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105477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276E0F-7231-D045-99B0-EEBADFD085CA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0752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10752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7B516-A06B-0448-A442-298D18E14676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08548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108549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086312-D2BF-8C48-BBD4-EDD3CA8313BF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06500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106501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FD16FE-061C-CF48-A914-9AB2B7745486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12644" name="Footer Placeholder 3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charset="0"/>
              </a:rPr>
              <a:t>Yannis Semertzidis, BNL.   ICHEP02, 31 July 2002</a:t>
            </a:r>
          </a:p>
        </p:txBody>
      </p:sp>
      <p:sp>
        <p:nvSpPr>
          <p:cNvPr id="11264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99663-A9F3-1141-B3C1-3B4D23EEEBD2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defTabSz="930275"/>
            <a:r>
              <a:rPr lang="en-US" sz="1200"/>
              <a:t>Yannis Semertzidis, BNL</a:t>
            </a:r>
          </a:p>
        </p:txBody>
      </p:sp>
      <p:sp>
        <p:nvSpPr>
          <p:cNvPr id="35843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11" tIns="46508" rIns="93011" bIns="46508" anchor="b"/>
          <a:lstStyle/>
          <a:p>
            <a:pPr algn="r" defTabSz="930275"/>
            <a:fld id="{D44B2941-C00C-4A2C-82F3-6BD20BE755FD}" type="slidenum">
              <a:rPr lang="en-US" sz="1200"/>
              <a:pPr algn="r" defTabSz="930275"/>
              <a:t>41</a:t>
            </a:fld>
            <a:endParaRPr lang="en-US" sz="1200"/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031" tIns="46516" rIns="93031" bIns="46516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8908"/>
            <a:fld id="{CAE94374-DA4A-4C11-9E66-BCA55280E55A}" type="slidenum">
              <a:rPr lang="en-US"/>
              <a:pPr defTabSz="928908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en-US"/>
              <a:t>Yannis Semertzidis, BNL.   ICHEP02, 31 July 2002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50E778-339A-EE4A-82A9-543705AC6F44}" type="slidenum">
              <a:rPr lang="en-US"/>
              <a:pPr/>
              <a:t>46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40262" cy="34798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611" y="4409003"/>
            <a:ext cx="5598478" cy="4178539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9DC1C3-8011-4D2D-BBEF-AC39BC449125}" type="slidenum">
              <a:rPr lang="en-US"/>
              <a:pPr/>
              <a:t>49</a:t>
            </a:fld>
            <a:endParaRPr lang="en-US"/>
          </a:p>
        </p:txBody>
      </p:sp>
      <p:sp>
        <p:nvSpPr>
          <p:cNvPr id="113667" name="Rectangle 6"/>
          <p:cNvSpPr txBox="1">
            <a:spLocks noGrp="1" noChangeArrowheads="1"/>
          </p:cNvSpPr>
          <p:nvPr/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02" tIns="46503" rIns="93002" bIns="46503" anchor="b"/>
          <a:lstStyle/>
          <a:p>
            <a:r>
              <a:rPr lang="en-US" sz="1200"/>
              <a:t>Yannis Semertzidis, BNL</a:t>
            </a:r>
          </a:p>
        </p:txBody>
      </p:sp>
      <p:sp>
        <p:nvSpPr>
          <p:cNvPr id="113668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02" tIns="46503" rIns="93002" bIns="46503" anchor="b"/>
          <a:lstStyle/>
          <a:p>
            <a:pPr algn="r"/>
            <a:fld id="{BC80FD2C-3FC1-4B84-9F79-3DDE1108BF0F}" type="slidenum">
              <a:rPr lang="en-US" sz="1200"/>
              <a:pPr algn="r"/>
              <a:t>49</a:t>
            </a:fld>
            <a:endParaRPr lang="en-US" sz="1200"/>
          </a:p>
        </p:txBody>
      </p:sp>
      <p:sp>
        <p:nvSpPr>
          <p:cNvPr id="1136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002" tIns="46503" rIns="93002" bIns="46503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D7FE1-4342-E64F-8F3E-B41332683FF5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50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002" tIns="46503" rIns="93002" bIns="46503" anchor="b">
            <a:prstTxWarp prst="textNoShape">
              <a:avLst/>
            </a:prstTxWarp>
          </a:bodyPr>
          <a:lstStyle/>
          <a:p>
            <a:pPr algn="r"/>
            <a:fld id="{F19CCF3F-E2D4-D242-99F6-2588FF6591E0}" type="slidenum">
              <a:rPr lang="en-US" sz="1200"/>
              <a:pPr algn="r"/>
              <a:t>50</a:t>
            </a:fld>
            <a:endParaRPr 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002" tIns="46503" rIns="93002" bIns="46503"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34C5A7-2216-46B0-AA06-01B0F9747551}" type="slidenum">
              <a:rPr lang="en-US">
                <a:ea typeface="ＭＳ Ｐゴシック" pitchFamily="34" charset="-128"/>
              </a:rPr>
              <a:pPr/>
              <a:t>58</a:t>
            </a:fld>
            <a:endParaRPr lang="en-US">
              <a:ea typeface="ＭＳ Ｐゴシック" pitchFamily="34" charset="-128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6363" y="928688"/>
            <a:ext cx="4243387" cy="3182937"/>
          </a:xfrm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4419600"/>
            <a:ext cx="4868863" cy="3532188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E15875-E470-4476-8232-63F038A8A377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D916C15-EDF0-2C4B-99C2-33A62FEEF845}" type="slidenum">
              <a:rPr lang="en-US"/>
              <a:pPr/>
              <a:t>64</a:t>
            </a:fld>
            <a:endParaRPr lang="en-US"/>
          </a:p>
        </p:txBody>
      </p:sp>
      <p:sp>
        <p:nvSpPr>
          <p:cNvPr id="18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37088" cy="3479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2420" y="4408531"/>
            <a:ext cx="5132861" cy="417827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7653F4-FF2E-4F82-93CF-64388F01B8B7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7653F4-FF2E-4F82-93CF-64388F01B8B7}" type="slidenum">
              <a:rPr lang="en-US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3E5861-CD42-4A21-A783-94CDABD3A4D2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4A14EE-C6CA-4B1B-8517-C2754B3581EE}" type="slidenum">
              <a:rPr lang="en-US"/>
              <a:pPr/>
              <a:t>80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8500"/>
            <a:ext cx="4640262" cy="34798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0075"/>
            <a:ext cx="5597525" cy="41751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E90879-3C4A-4D75-9F82-DE22E906DDBA}" type="slidenum">
              <a:rPr lang="en-US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>
                <a:ea typeface="MS PGothic" pitchFamily="34" charset="-128"/>
              </a:rPr>
              <a:t>Yannis Semertzidis, BNL</a:t>
            </a:r>
          </a:p>
        </p:txBody>
      </p:sp>
      <p:sp>
        <p:nvSpPr>
          <p:cNvPr id="1177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11BF64-CA4C-4543-8E7B-4D9E44290B8F}" type="slidenum">
              <a:rPr lang="en-US"/>
              <a:pPr/>
              <a:t>83</a:t>
            </a:fld>
            <a:endParaRPr lang="en-US"/>
          </a:p>
        </p:txBody>
      </p:sp>
      <p:sp>
        <p:nvSpPr>
          <p:cNvPr id="1177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E6CF7A-6BE3-4559-9622-94105D613E30}" type="slidenum">
              <a:rPr lang="de-DE" smtClean="0">
                <a:solidFill>
                  <a:prstClr val="black"/>
                </a:solidFill>
                <a:cs typeface="Arial" charset="0"/>
              </a:rPr>
              <a:pPr/>
              <a:t>84</a:t>
            </a:fld>
            <a:endParaRPr lang="de-DE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A18C8-4124-9C46-8F31-DA8FE5FCC52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BA18C8-4124-9C46-8F31-DA8FE5FCC52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933825" y="8828088"/>
            <a:ext cx="302895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83" tIns="45541" rIns="91083" bIns="45541" anchor="b"/>
          <a:lstStyle>
            <a:lvl1pPr defTabSz="9128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 defTabSz="912813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r"/>
            <a:fld id="{10FA722A-29DB-874C-ACB1-476C811CE767}" type="slidenum">
              <a:rPr lang="en-US" sz="1200" b="1">
                <a:solidFill>
                  <a:schemeClr val="accent1"/>
                </a:solidFill>
                <a:latin typeface="Times New Roman" charset="0"/>
              </a:rPr>
              <a:pPr algn="r"/>
              <a:t>11</a:t>
            </a:fld>
            <a:endParaRPr lang="en-US" sz="1200" b="1">
              <a:solidFill>
                <a:schemeClr val="accent1"/>
              </a:solidFill>
              <a:latin typeface="Times New Roman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7763" y="684213"/>
            <a:ext cx="4668837" cy="3502025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638" y="4413250"/>
            <a:ext cx="5143500" cy="41862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083" tIns="45541" rIns="91083" bIns="45541"/>
          <a:lstStyle/>
          <a:p>
            <a:endParaRPr lang="en-US">
              <a:ea typeface="MS PGothic" charset="0"/>
              <a:cs typeface="MS PGothic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AD07A-49B1-43E1-B515-E30FB206C9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99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0774F-8907-4B73-95D5-E9F9914569D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3181-2873-4EFA-9A8D-DE596F110D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1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B4E5-99FA-4C65-BEB8-664F220988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2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8AA48-6534-4B89-8415-EF356A1AFA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2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5F89D93-D3DB-4731-B324-D0DFEFFFAB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9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07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8585E-51C8-47F9-9DCA-A245C20778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1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DE2EC-2BE7-4186-97AA-15FCD306DA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95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2F888-0773-411E-9034-ED1F55FE7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7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E997-9631-4443-81C7-5761CCA4C7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85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7C47-4568-48B4-91AC-2873BD25F8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712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7CF2E-623E-44BA-9268-DAEC0929C7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18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AC858F-C0ED-40ED-A6D4-8E03301A48D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5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A6451-48C2-4007-9B8F-D8A1B566CA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5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8.png"/><Relationship Id="rId5" Type="http://schemas.openxmlformats.org/officeDocument/2006/relationships/oleObject" Target="../embeddings/oleObject10.bin"/><Relationship Id="rId6" Type="http://schemas.openxmlformats.org/officeDocument/2006/relationships/image" Target="../media/image27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8.png"/><Relationship Id="rId5" Type="http://schemas.openxmlformats.org/officeDocument/2006/relationships/image" Target="../media/image49.emf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4.png"/><Relationship Id="rId5" Type="http://schemas.openxmlformats.org/officeDocument/2006/relationships/hyperlink" Target="http://arxiv.org/abs/1502.06252" TargetMode="External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4.bin"/><Relationship Id="rId12" Type="http://schemas.openxmlformats.org/officeDocument/2006/relationships/image" Target="../media/image62.emf"/><Relationship Id="rId1" Type="http://schemas.openxmlformats.org/officeDocument/2006/relationships/vmlDrawing" Target="../drawings/vmlDrawing5.vml"/><Relationship Id="rId2" Type="http://schemas.openxmlformats.org/officeDocument/2006/relationships/tags" Target="../tags/tag11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oleObject" Target="../embeddings/oleObject11.bin"/><Relationship Id="rId6" Type="http://schemas.openxmlformats.org/officeDocument/2006/relationships/image" Target="../media/image59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60.wmf"/><Relationship Id="rId9" Type="http://schemas.openxmlformats.org/officeDocument/2006/relationships/oleObject" Target="../embeddings/oleObject13.bin"/><Relationship Id="rId10" Type="http://schemas.openxmlformats.org/officeDocument/2006/relationships/image" Target="../media/image61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4.xml"/><Relationship Id="rId5" Type="http://schemas.openxmlformats.org/officeDocument/2006/relationships/oleObject" Target="../embeddings/oleObject15.bin"/><Relationship Id="rId6" Type="http://schemas.openxmlformats.org/officeDocument/2006/relationships/image" Target="../media/image63.wmf"/><Relationship Id="rId7" Type="http://schemas.openxmlformats.org/officeDocument/2006/relationships/oleObject" Target="../embeddings/oleObject16.bin"/><Relationship Id="rId8" Type="http://schemas.openxmlformats.org/officeDocument/2006/relationships/image" Target="../media/image64.emf"/><Relationship Id="rId1" Type="http://schemas.openxmlformats.org/officeDocument/2006/relationships/vmlDrawing" Target="../drawings/vmlDrawing6.vml"/><Relationship Id="rId2" Type="http://schemas.openxmlformats.org/officeDocument/2006/relationships/tags" Target="../tags/tag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5.xml"/><Relationship Id="rId5" Type="http://schemas.openxmlformats.org/officeDocument/2006/relationships/oleObject" Target="../embeddings/oleObject17.bin"/><Relationship Id="rId6" Type="http://schemas.openxmlformats.org/officeDocument/2006/relationships/image" Target="../media/image65.wmf"/><Relationship Id="rId1" Type="http://schemas.openxmlformats.org/officeDocument/2006/relationships/vmlDrawing" Target="../drawings/vmlDrawing7.vml"/><Relationship Id="rId2" Type="http://schemas.openxmlformats.org/officeDocument/2006/relationships/tags" Target="../tags/tag1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67.png"/><Relationship Id="rId5" Type="http://schemas.openxmlformats.org/officeDocument/2006/relationships/oleObject" Target="../embeddings/oleObject18.bin"/><Relationship Id="rId6" Type="http://schemas.openxmlformats.org/officeDocument/2006/relationships/image" Target="../media/image66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7.xml"/><Relationship Id="rId5" Type="http://schemas.openxmlformats.org/officeDocument/2006/relationships/oleObject" Target="../embeddings/oleObject19.bin"/><Relationship Id="rId6" Type="http://schemas.openxmlformats.org/officeDocument/2006/relationships/image" Target="../media/image68.wmf"/><Relationship Id="rId7" Type="http://schemas.openxmlformats.org/officeDocument/2006/relationships/oleObject" Target="../embeddings/oleObject20.bin"/><Relationship Id="rId8" Type="http://schemas.openxmlformats.org/officeDocument/2006/relationships/image" Target="../media/image69.emf"/><Relationship Id="rId9" Type="http://schemas.openxmlformats.org/officeDocument/2006/relationships/oleObject" Target="../embeddings/oleObject21.bin"/><Relationship Id="rId10" Type="http://schemas.openxmlformats.org/officeDocument/2006/relationships/image" Target="../media/image70.emf"/><Relationship Id="rId1" Type="http://schemas.openxmlformats.org/officeDocument/2006/relationships/vmlDrawing" Target="../drawings/vmlDrawing9.vml"/><Relationship Id="rId2" Type="http://schemas.openxmlformats.org/officeDocument/2006/relationships/tags" Target="../tags/tag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79.emf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80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2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0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2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86.png"/><Relationship Id="rId5" Type="http://schemas.openxmlformats.org/officeDocument/2006/relationships/image" Target="../media/image87.jpeg"/><Relationship Id="rId6" Type="http://schemas.openxmlformats.org/officeDocument/2006/relationships/image" Target="../media/image88.jpe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89.emf"/><Relationship Id="rId6" Type="http://schemas.openxmlformats.org/officeDocument/2006/relationships/oleObject" Target="../embeddings/oleObject24.bin"/><Relationship Id="rId7" Type="http://schemas.openxmlformats.org/officeDocument/2006/relationships/image" Target="../media/image90.emf"/><Relationship Id="rId8" Type="http://schemas.openxmlformats.org/officeDocument/2006/relationships/oleObject" Target="../embeddings/oleObject25.bin"/><Relationship Id="rId9" Type="http://schemas.openxmlformats.org/officeDocument/2006/relationships/image" Target="../media/image91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96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image" Target="../media/image18.wmf"/><Relationship Id="rId13" Type="http://schemas.openxmlformats.org/officeDocument/2006/relationships/oleObject" Target="../embeddings/oleObject9.bin"/><Relationship Id="rId14" Type="http://schemas.openxmlformats.org/officeDocument/2006/relationships/image" Target="../media/image19.wmf"/><Relationship Id="rId1" Type="http://schemas.openxmlformats.org/officeDocument/2006/relationships/vmlDrawing" Target="../drawings/vmlDrawing3.vml"/><Relationship Id="rId2" Type="http://schemas.openxmlformats.org/officeDocument/2006/relationships/tags" Target="../tags/tag6.xml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.xml"/><Relationship Id="rId5" Type="http://schemas.openxmlformats.org/officeDocument/2006/relationships/oleObject" Target="../embeddings/oleObject5.bin"/><Relationship Id="rId6" Type="http://schemas.openxmlformats.org/officeDocument/2006/relationships/image" Target="../media/image15.w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16.wmf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7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g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tags" Target="../tags/tag2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103.emf"/><Relationship Id="rId1" Type="http://schemas.openxmlformats.org/officeDocument/2006/relationships/vmlDrawing" Target="../drawings/vmlDrawing13.vml"/><Relationship Id="rId2" Type="http://schemas.openxmlformats.org/officeDocument/2006/relationships/tags" Target="../tags/tag2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109.png"/><Relationship Id="rId5" Type="http://schemas.openxmlformats.org/officeDocument/2006/relationships/oleObject" Target="../embeddings/oleObject28.bin"/><Relationship Id="rId6" Type="http://schemas.openxmlformats.org/officeDocument/2006/relationships/image" Target="../media/image107.wmf"/><Relationship Id="rId7" Type="http://schemas.openxmlformats.org/officeDocument/2006/relationships/oleObject" Target="../embeddings/oleObject29.bin"/><Relationship Id="rId8" Type="http://schemas.openxmlformats.org/officeDocument/2006/relationships/image" Target="../media/image108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oleObject" Target="../embeddings/oleObject30.bin"/><Relationship Id="rId5" Type="http://schemas.openxmlformats.org/officeDocument/2006/relationships/image" Target="../media/image110.wmf"/><Relationship Id="rId6" Type="http://schemas.openxmlformats.org/officeDocument/2006/relationships/oleObject" Target="../embeddings/oleObject31.bin"/><Relationship Id="rId7" Type="http://schemas.openxmlformats.org/officeDocument/2006/relationships/image" Target="../media/image111.wmf"/><Relationship Id="rId8" Type="http://schemas.openxmlformats.org/officeDocument/2006/relationships/image" Target="../media/image113.TI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tags" Target="../tags/tag27.xml"/><Relationship Id="rId2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APP 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6889" cy="25484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309" y="0"/>
            <a:ext cx="1473200" cy="685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445" y="1280262"/>
            <a:ext cx="7676443" cy="1104516"/>
          </a:xfrm>
        </p:spPr>
        <p:txBody>
          <a:bodyPr/>
          <a:lstStyle/>
          <a:p>
            <a:r>
              <a:rPr lang="en-US" altLang="ko-KR" sz="3600" dirty="0" smtClean="0">
                <a:solidFill>
                  <a:srgbClr val="FF0000"/>
                </a:solidFill>
              </a:rPr>
              <a:t>EDM experiments review</a:t>
            </a:r>
            <a:br>
              <a:rPr lang="en-US" altLang="ko-KR" sz="3600" dirty="0" smtClean="0">
                <a:solidFill>
                  <a:srgbClr val="FF0000"/>
                </a:solidFill>
              </a:rPr>
            </a:br>
            <a:r>
              <a:rPr lang="en-US" altLang="ko-KR" sz="2400" dirty="0" smtClean="0">
                <a:solidFill>
                  <a:srgbClr val="FF0000"/>
                </a:solidFill>
              </a:rPr>
              <a:t>Yannis K. Semertzidis,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Director of CAPP/IBS at KAIST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79888"/>
            <a:ext cx="9144000" cy="4078111"/>
          </a:xfrm>
        </p:spPr>
        <p:txBody>
          <a:bodyPr/>
          <a:lstStyle/>
          <a:p>
            <a:pPr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The EDM </a:t>
            </a:r>
            <a:r>
              <a:rPr lang="en-US" u="sng" dirty="0" err="1" smtClean="0">
                <a:solidFill>
                  <a:srgbClr val="FF0000"/>
                </a:solidFill>
              </a:rPr>
              <a:t>exps</a:t>
            </a:r>
            <a:r>
              <a:rPr lang="en-US" u="sng" dirty="0" smtClean="0">
                <a:solidFill>
                  <a:srgbClr val="FF0000"/>
                </a:solidFill>
              </a:rPr>
              <a:t>. are getting ready for the final run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Neutron EDM experiments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baseline="30000" dirty="0" smtClean="0">
                <a:solidFill>
                  <a:srgbClr val="0000FF"/>
                </a:solidFill>
              </a:rPr>
              <a:t>199</a:t>
            </a:r>
            <a:r>
              <a:rPr lang="en-US" dirty="0" smtClean="0">
                <a:solidFill>
                  <a:srgbClr val="0000FF"/>
                </a:solidFill>
              </a:rPr>
              <a:t>Hg, </a:t>
            </a:r>
            <a:r>
              <a:rPr lang="en-US" baseline="30000" dirty="0" smtClean="0">
                <a:solidFill>
                  <a:srgbClr val="0000FF"/>
                </a:solidFill>
              </a:rPr>
              <a:t>225</a:t>
            </a:r>
            <a:r>
              <a:rPr lang="en-US" dirty="0" smtClean="0">
                <a:solidFill>
                  <a:srgbClr val="0000FF"/>
                </a:solidFill>
              </a:rPr>
              <a:t>Ra, </a:t>
            </a:r>
            <a:r>
              <a:rPr lang="en-US" dirty="0" err="1" smtClean="0">
                <a:solidFill>
                  <a:srgbClr val="0000FF"/>
                </a:solidFill>
              </a:rPr>
              <a:t>ThO</a:t>
            </a:r>
            <a:r>
              <a:rPr lang="en-US" smtClean="0">
                <a:solidFill>
                  <a:srgbClr val="0000FF"/>
                </a:solidFill>
              </a:rPr>
              <a:t>, …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Storage ring EDMs: proton, deuteron, </a:t>
            </a:r>
            <a:r>
              <a:rPr lang="en-US" baseline="30000" dirty="0" smtClean="0">
                <a:solidFill>
                  <a:srgbClr val="0000FF"/>
                </a:solidFill>
              </a:rPr>
              <a:t>3</a:t>
            </a:r>
            <a:r>
              <a:rPr lang="en-US" dirty="0" smtClean="0">
                <a:solidFill>
                  <a:srgbClr val="0000FF"/>
                </a:solidFill>
              </a:rPr>
              <a:t>He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289777" y="0"/>
            <a:ext cx="4854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2 May 2015</a:t>
            </a:r>
          </a:p>
          <a:p>
            <a:pPr algn="r"/>
            <a:r>
              <a:rPr lang="en-US" dirty="0" smtClean="0"/>
              <a:t>The CP Nature of the Higgs Boson Meeting</a:t>
            </a:r>
          </a:p>
          <a:p>
            <a:pPr algn="r"/>
            <a:r>
              <a:rPr lang="en-US" dirty="0" smtClean="0"/>
              <a:t>ACFI, UMASS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78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15911" r="-15911"/>
          <a:stretch>
            <a:fillRect/>
          </a:stretch>
        </p:blipFill>
        <p:spPr>
          <a:xfrm>
            <a:off x="-1495778" y="0"/>
            <a:ext cx="12276667" cy="67516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1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01663"/>
          </a:xfrm>
        </p:spPr>
        <p:txBody>
          <a:bodyPr>
            <a:normAutofit fontScale="90000"/>
          </a:bodyPr>
          <a:lstStyle/>
          <a:p>
            <a:r>
              <a:rPr lang="en-US" sz="4000" u="sng">
                <a:solidFill>
                  <a:srgbClr val="000099"/>
                </a:solidFill>
                <a:latin typeface="Arial" charset="0"/>
                <a:cs typeface="MS PGothic" charset="0"/>
              </a:rPr>
              <a:t>Physics strength comparison  </a:t>
            </a:r>
            <a:r>
              <a:rPr lang="en-US" sz="2400" u="sng">
                <a:solidFill>
                  <a:srgbClr val="E51B3D"/>
                </a:solidFill>
                <a:latin typeface="Arial" charset="0"/>
                <a:cs typeface="MS PGothic" charset="0"/>
              </a:rPr>
              <a:t>(Marciano)</a:t>
            </a:r>
          </a:p>
        </p:txBody>
      </p:sp>
      <p:graphicFrame>
        <p:nvGraphicFramePr>
          <p:cNvPr id="160812" name="Group 4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348647292"/>
              </p:ext>
            </p:extLst>
          </p:nvPr>
        </p:nvGraphicFramePr>
        <p:xfrm>
          <a:off x="296334" y="638352"/>
          <a:ext cx="8594725" cy="6078348"/>
        </p:xfrm>
        <a:graphic>
          <a:graphicData uri="http://schemas.openxmlformats.org/drawingml/2006/table">
            <a:tbl>
              <a:tblPr/>
              <a:tblGrid>
                <a:gridCol w="2001838"/>
                <a:gridCol w="2170112"/>
                <a:gridCol w="2346325"/>
                <a:gridCol w="2076450"/>
              </a:tblGrid>
              <a:tr h="920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Current limit 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[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e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  <a:sym typeface="Symbol" charset="0"/>
                        </a:rPr>
                        <a:t>cm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  <a:sym typeface="Symbol" charset="0"/>
                        </a:rPr>
                        <a:t>]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Future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goal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[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e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  <a:sym typeface="Symbol" charset="0"/>
                        </a:rPr>
                        <a:t>cm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  <a:sym typeface="Symbol" charset="0"/>
                        </a:rPr>
                        <a:t>]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Neutron equivalent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9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Neutron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&lt;1.6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×10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~10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199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Hg atom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&lt;3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×10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&lt;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3000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-25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-26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129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Xe atom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&lt;6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×10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~10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-29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-31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-25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-27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Deuteron nucleus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~10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3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×10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-29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- 5×10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31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Proton nucleus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&lt;7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×10</a:t>
                      </a:r>
                      <a:r>
                        <a:rPr kumimoji="0" lang="en-US" sz="2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&lt;10</a:t>
                      </a:r>
                      <a:r>
                        <a:rPr kumimoji="0" lang="en-US" sz="28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ＭＳ Ｐゴシック" charset="0"/>
                          <a:cs typeface="MS PGothic" charset="0"/>
                        </a:rPr>
                        <a:t>-29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0"/>
                        <a:cs typeface="MS PGothic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10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-29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533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346201"/>
            <a:ext cx="6707670" cy="55117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Neutron EDM Experiments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2555" y="6364111"/>
            <a:ext cx="141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B. Morse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27333" y="6491111"/>
            <a:ext cx="310445" cy="366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44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75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07001" y="98778"/>
            <a:ext cx="99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K. </a:t>
            </a:r>
            <a:r>
              <a:rPr lang="en-US" dirty="0" err="1" smtClean="0">
                <a:solidFill>
                  <a:srgbClr val="FF0000"/>
                </a:solidFill>
              </a:rPr>
              <a:t>Kirch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4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7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3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458200" cy="838200"/>
          </a:xfrm>
        </p:spPr>
        <p:txBody>
          <a:bodyPr>
            <a:normAutofit/>
          </a:bodyPr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+mn-lt"/>
              </a:rPr>
              <a:t>Key Features of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nEDM</a:t>
            </a:r>
            <a:r>
              <a:rPr lang="en-US" b="1" dirty="0" err="1">
                <a:solidFill>
                  <a:srgbClr val="FF0000"/>
                </a:solidFill>
                <a:latin typeface="+mn-lt"/>
              </a:rPr>
              <a:t>@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SNS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798858" cy="5410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en-US" sz="2800" dirty="0" smtClean="0"/>
              <a:t>Sensitivity:  ~2x10</a:t>
            </a:r>
            <a:r>
              <a:rPr lang="en-US" sz="2800" baseline="30000" dirty="0" smtClean="0"/>
              <a:t>-28</a:t>
            </a:r>
            <a:r>
              <a:rPr lang="en-US" sz="2800" dirty="0" smtClean="0"/>
              <a:t> e-cm, 100 times </a:t>
            </a:r>
            <a:r>
              <a:rPr lang="en-US" sz="2800" dirty="0"/>
              <a:t>better than existing limit</a:t>
            </a:r>
          </a:p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en-US" sz="2800" dirty="0" smtClean="0"/>
              <a:t>In-situ Production of UCN in </a:t>
            </a:r>
            <a:r>
              <a:rPr lang="en-US" sz="2800" dirty="0" err="1" smtClean="0"/>
              <a:t>superfluid</a:t>
            </a:r>
            <a:r>
              <a:rPr lang="en-US" sz="2800" dirty="0" smtClean="0"/>
              <a:t> helium (no UCN transport)</a:t>
            </a:r>
          </a:p>
          <a:p>
            <a:pPr>
              <a:lnSpc>
                <a:spcPct val="145000"/>
              </a:lnSpc>
              <a:spcBef>
                <a:spcPts val="0"/>
              </a:spcBef>
            </a:pPr>
            <a:r>
              <a:rPr lang="en-US" sz="2800" b="1" dirty="0" smtClean="0"/>
              <a:t>Polarized </a:t>
            </a:r>
            <a:r>
              <a:rPr lang="en-US" sz="2800" b="1" baseline="30000" dirty="0" smtClean="0"/>
              <a:t>3</a:t>
            </a:r>
            <a:r>
              <a:rPr lang="en-US" sz="2800" b="1" dirty="0" smtClean="0"/>
              <a:t>He co-magnetometer</a:t>
            </a: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2"/>
                </a:solidFill>
              </a:rPr>
              <a:t>Also functions as neutron spin precession monitor via spin-dependent n-</a:t>
            </a:r>
            <a:r>
              <a:rPr lang="en-US" sz="2400" baseline="30000" dirty="0" smtClean="0">
                <a:solidFill>
                  <a:schemeClr val="tx2"/>
                </a:solidFill>
              </a:rPr>
              <a:t>3</a:t>
            </a:r>
            <a:r>
              <a:rPr lang="en-US" sz="2400" dirty="0" smtClean="0">
                <a:solidFill>
                  <a:schemeClr val="tx2"/>
                </a:solidFill>
              </a:rPr>
              <a:t>He capture cross section using wavelength-shifted scintillation light in the </a:t>
            </a:r>
            <a:r>
              <a:rPr lang="en-US" sz="2400" dirty="0" err="1" smtClean="0">
                <a:solidFill>
                  <a:schemeClr val="tx2"/>
                </a:solidFill>
              </a:rPr>
              <a:t>LHe</a:t>
            </a:r>
            <a:endParaRPr lang="en-US" sz="2400" dirty="0">
              <a:solidFill>
                <a:schemeClr val="tx2"/>
              </a:solidFill>
            </a:endParaRPr>
          </a:p>
          <a:p>
            <a:pPr lvl="1">
              <a:lnSpc>
                <a:spcPct val="145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2"/>
                </a:solidFill>
              </a:rPr>
              <a:t> Ability to vary influence of external B-fields via “dressed spins” </a:t>
            </a:r>
          </a:p>
          <a:p>
            <a:pPr lvl="2">
              <a:lnSpc>
                <a:spcPct val="145000"/>
              </a:lnSpc>
              <a:spcBef>
                <a:spcPts val="0"/>
              </a:spcBef>
            </a:pPr>
            <a:r>
              <a:rPr lang="en-US" sz="2000" dirty="0" smtClean="0">
                <a:solidFill>
                  <a:srgbClr val="FF0000"/>
                </a:solidFill>
              </a:rPr>
              <a:t>Extra RF field allows synching of n &amp; </a:t>
            </a:r>
            <a:r>
              <a:rPr lang="en-US" sz="2000" baseline="30000" dirty="0" smtClean="0">
                <a:solidFill>
                  <a:srgbClr val="FF0000"/>
                </a:solidFill>
              </a:rPr>
              <a:t>3</a:t>
            </a:r>
            <a:r>
              <a:rPr lang="en-US" sz="2000" dirty="0" smtClean="0">
                <a:solidFill>
                  <a:srgbClr val="FF0000"/>
                </a:solidFill>
              </a:rPr>
              <a:t>He relative precession frequency</a:t>
            </a:r>
            <a:endParaRPr lang="en-US" sz="28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145000"/>
              </a:lnSpc>
              <a:spcBef>
                <a:spcPts val="0"/>
              </a:spcBef>
            </a:pPr>
            <a:r>
              <a:rPr lang="en-US" sz="2800" dirty="0" smtClean="0"/>
              <a:t>Superconducting Magnetic Shield</a:t>
            </a:r>
          </a:p>
          <a:p>
            <a:pPr eaLnBrk="1" hangingPunct="1">
              <a:lnSpc>
                <a:spcPct val="145000"/>
              </a:lnSpc>
              <a:spcBef>
                <a:spcPts val="0"/>
              </a:spcBef>
            </a:pPr>
            <a:r>
              <a:rPr lang="en-US" sz="2800" dirty="0" smtClean="0"/>
              <a:t>Two cells with opposite E-field</a:t>
            </a:r>
            <a:endParaRPr lang="en-US" sz="2400" dirty="0" smtClean="0"/>
          </a:p>
          <a:p>
            <a:pPr eaLnBrk="1" hangingPunct="1">
              <a:lnSpc>
                <a:spcPct val="145000"/>
              </a:lnSpc>
              <a:spcBef>
                <a:spcPts val="0"/>
              </a:spcBef>
            </a:pPr>
            <a:r>
              <a:rPr lang="en-US" sz="2800" dirty="0" smtClean="0"/>
              <a:t>Control of central-volume temperature</a:t>
            </a:r>
          </a:p>
          <a:p>
            <a:pPr lvl="1" eaLnBrk="1" hangingPunct="1">
              <a:lnSpc>
                <a:spcPct val="145000"/>
              </a:lnSpc>
              <a:spcBef>
                <a:spcPts val="0"/>
              </a:spcBef>
            </a:pPr>
            <a:r>
              <a:rPr lang="en-US" sz="2400" dirty="0" smtClean="0">
                <a:solidFill>
                  <a:schemeClr val="tx2"/>
                </a:solidFill>
              </a:rPr>
              <a:t>Can vary </a:t>
            </a:r>
            <a:r>
              <a:rPr lang="en-US" sz="2400" baseline="30000" dirty="0" smtClean="0">
                <a:solidFill>
                  <a:schemeClr val="tx2"/>
                </a:solidFill>
              </a:rPr>
              <a:t>3</a:t>
            </a:r>
            <a:r>
              <a:rPr lang="en-US" sz="2400" dirty="0" smtClean="0">
                <a:solidFill>
                  <a:schemeClr val="tx2"/>
                </a:solidFill>
              </a:rPr>
              <a:t>He diffusion (</a:t>
            </a:r>
            <a:r>
              <a:rPr lang="en-US" sz="2400" dirty="0" err="1" smtClean="0">
                <a:solidFill>
                  <a:schemeClr val="tx2"/>
                </a:solidFill>
              </a:rPr>
              <a:t>mfp</a:t>
            </a:r>
            <a:r>
              <a:rPr lang="en-US" sz="2400" dirty="0" smtClean="0">
                <a:solidFill>
                  <a:schemeClr val="tx2"/>
                </a:solidFill>
              </a:rPr>
              <a:t>)-</a:t>
            </a:r>
            <a:r>
              <a:rPr lang="en-US" sz="2400" dirty="0" smtClean="0">
                <a:solidFill>
                  <a:schemeClr val="tx2"/>
                </a:solidFill>
                <a:sym typeface="Wingdings" pitchFamily="2" charset="2"/>
              </a:rPr>
              <a:t> big change in</a:t>
            </a:r>
            <a:r>
              <a:rPr lang="en-US" sz="2400" dirty="0" smtClean="0">
                <a:solidFill>
                  <a:schemeClr val="tx2"/>
                </a:solidFill>
              </a:rPr>
              <a:t> geometric phase effect on </a:t>
            </a:r>
            <a:r>
              <a:rPr lang="en-US" sz="2400" baseline="30000" dirty="0" smtClean="0">
                <a:solidFill>
                  <a:schemeClr val="tx2"/>
                </a:solidFill>
              </a:rPr>
              <a:t>3</a:t>
            </a:r>
            <a:r>
              <a:rPr lang="en-US" sz="2400" dirty="0" smtClean="0">
                <a:solidFill>
                  <a:schemeClr val="tx2"/>
                </a:solidFill>
              </a:rPr>
              <a:t>He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3BA96-8AE8-499A-98D6-1221E4FE632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6096000"/>
            <a:ext cx="87409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Arguably the most ambitious of all neutron EDM experiments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82556" y="818444"/>
            <a:ext cx="167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Brad Filippone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790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/>
        </p:nvGrpSpPr>
        <p:grpSpPr>
          <a:xfrm>
            <a:off x="-16306" y="1075502"/>
            <a:ext cx="9151211" cy="5638800"/>
            <a:chOff x="-16306" y="1676400"/>
            <a:chExt cx="9151211" cy="5638800"/>
          </a:xfrm>
        </p:grpSpPr>
        <p:grpSp>
          <p:nvGrpSpPr>
            <p:cNvPr id="3" name="Group 12"/>
            <p:cNvGrpSpPr/>
            <p:nvPr/>
          </p:nvGrpSpPr>
          <p:grpSpPr>
            <a:xfrm>
              <a:off x="-16306" y="1676400"/>
              <a:ext cx="9151211" cy="5638800"/>
              <a:chOff x="-16306" y="762000"/>
              <a:chExt cx="9151211" cy="56388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7778"/>
              <a:stretch>
                <a:fillRect/>
              </a:stretch>
            </p:blipFill>
            <p:spPr bwMode="auto">
              <a:xfrm>
                <a:off x="-16306" y="762000"/>
                <a:ext cx="9151211" cy="563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705600" y="838200"/>
                <a:ext cx="16002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itchFamily="34" charset="0"/>
                  </a:rPr>
                  <a:t>3He</a:t>
                </a:r>
                <a:r>
                  <a:rPr lang="en-US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</a:t>
                </a:r>
                <a:r>
                  <a:rPr lang="en-US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itchFamily="34" charset="0"/>
                  </a:rPr>
                  <a:t>ATOMIC BEAM SOURCE</a:t>
                </a:r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010400" y="1752600"/>
                <a:ext cx="18288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itchFamily="34" charset="0"/>
                  </a:rPr>
                  <a:t>3He DILUTION REFRIGERATOR</a:t>
                </a:r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33400" y="4495800"/>
                <a:ext cx="1828800" cy="685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itchFamily="34" charset="0"/>
                    <a:cs typeface="Times New Roman" pitchFamily="18" charset="0"/>
                  </a:rPr>
                  <a:t>CENTRAL DETECTOR SYSTEM </a:t>
                </a:r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562600" y="5181600"/>
                <a:ext cx="3276600" cy="1066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 bwMode="auto">
              <a:xfrm>
                <a:off x="2413000" y="5791200"/>
                <a:ext cx="3111500" cy="2540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Rectangle 11"/>
              <p:cNvSpPr/>
              <p:nvPr/>
            </p:nvSpPr>
            <p:spPr>
              <a:xfrm>
                <a:off x="165100" y="1066800"/>
                <a:ext cx="2679700" cy="469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itchFamily="34" charset="0"/>
                    <a:cs typeface="Times New Roman" pitchFamily="18" charset="0"/>
                  </a:rPr>
                  <a:t>MAGNETIC SHIELD HOUSE</a:t>
                </a:r>
                <a:endParaRPr 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itchFamily="34" charset="0"/>
                  <a:cs typeface="Times New Roman" pitchFamily="18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466344" y="2781300"/>
              <a:ext cx="1917700" cy="11811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3250474" y="6172200"/>
            <a:ext cx="16002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Neutron beam is into page</a:t>
            </a:r>
            <a:endParaRPr 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90302" y="126272"/>
            <a:ext cx="7772400" cy="905692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SNS-</a:t>
            </a:r>
            <a:r>
              <a:rPr lang="en-US" b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nEDM</a:t>
            </a:r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</a:rPr>
              <a:t> Experiment</a:t>
            </a:r>
            <a:endParaRPr lang="en-US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DD8850-FA42-4147-9739-929D87572F8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-18208"/>
            <a:ext cx="7772400" cy="536821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nEDM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cs typeface="Times New Roman" pitchFamily="18" charset="0"/>
              </a:rPr>
              <a:t> @ SNS COLLABORATION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3648" y="609600"/>
            <a:ext cx="4495800" cy="586629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400" dirty="0" smtClean="0"/>
              <a:t>R. Alarcon, R. </a:t>
            </a:r>
            <a:r>
              <a:rPr lang="en-US" sz="1400" dirty="0" err="1" smtClean="0"/>
              <a:t>Dipert</a:t>
            </a:r>
            <a:endParaRPr lang="en-US" sz="1400" dirty="0" smtClean="0"/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Arizona State University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G. Seidel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Brown University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E. Hazen, A. </a:t>
            </a:r>
            <a:r>
              <a:rPr lang="en-US" sz="1400" dirty="0" err="1" smtClean="0"/>
              <a:t>Kolarkar</a:t>
            </a:r>
            <a:r>
              <a:rPr lang="en-US" sz="1400" dirty="0" smtClean="0"/>
              <a:t>, J. Miller, L. Roberts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Boston University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D. </a:t>
            </a:r>
            <a:r>
              <a:rPr lang="en-US" sz="1400" dirty="0" err="1" smtClean="0"/>
              <a:t>Budker</a:t>
            </a:r>
            <a:endParaRPr lang="en-US" sz="1400" dirty="0" smtClean="0"/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UC Berkeley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M. </a:t>
            </a:r>
            <a:r>
              <a:rPr lang="en-US" sz="1400" dirty="0" err="1" smtClean="0"/>
              <a:t>Blatnik</a:t>
            </a:r>
            <a:r>
              <a:rPr lang="en-US" sz="1400" dirty="0" smtClean="0"/>
              <a:t>, R. Carr, B. Filippone, C. </a:t>
            </a:r>
            <a:r>
              <a:rPr lang="en-US" sz="1400" dirty="0" err="1" smtClean="0"/>
              <a:t>Osthelder</a:t>
            </a:r>
            <a:r>
              <a:rPr lang="en-US" sz="1400" dirty="0" smtClean="0"/>
              <a:t>,  S. </a:t>
            </a:r>
            <a:r>
              <a:rPr lang="en-US" sz="1400" dirty="0" err="1" smtClean="0"/>
              <a:t>Slutsky</a:t>
            </a:r>
            <a:r>
              <a:rPr lang="en-US" sz="1400" dirty="0" smtClean="0"/>
              <a:t>,</a:t>
            </a:r>
          </a:p>
          <a:p>
            <a:pPr algn="ctr">
              <a:buNone/>
            </a:pPr>
            <a:r>
              <a:rPr lang="en-US" sz="1400" dirty="0" smtClean="0"/>
              <a:t> X. Sun, C. Swank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California Institute of Technology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M. Ahmed, M. Busch, P. –H. Chu, H. </a:t>
            </a:r>
            <a:r>
              <a:rPr lang="en-US" sz="1400" dirty="0" err="1" smtClean="0"/>
              <a:t>Gao</a:t>
            </a:r>
            <a:endParaRPr lang="en-US" sz="1400" dirty="0" smtClean="0"/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Duke University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I. </a:t>
            </a:r>
            <a:r>
              <a:rPr lang="en-US" sz="1400" dirty="0" err="1" smtClean="0"/>
              <a:t>Silvera</a:t>
            </a:r>
            <a:endParaRPr lang="en-US" sz="1400" dirty="0" smtClean="0"/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Harvard University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M. </a:t>
            </a:r>
            <a:r>
              <a:rPr lang="en-US" sz="1400" dirty="0" err="1" smtClean="0"/>
              <a:t>Karcz</a:t>
            </a:r>
            <a:r>
              <a:rPr lang="en-US" sz="1400" dirty="0" smtClean="0"/>
              <a:t>, C.-Y. Liu, J. Long, H.O. Meyer, M. Snow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Indiana University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L. </a:t>
            </a:r>
            <a:r>
              <a:rPr lang="en-US" sz="1400" dirty="0" err="1" smtClean="0"/>
              <a:t>Bartoszek</a:t>
            </a:r>
            <a:r>
              <a:rPr lang="en-US" sz="1400" dirty="0" smtClean="0"/>
              <a:t>, D. Beck, C. </a:t>
            </a:r>
            <a:r>
              <a:rPr lang="en-US" sz="1400" dirty="0" err="1" smtClean="0"/>
              <a:t>Daurer</a:t>
            </a:r>
            <a:r>
              <a:rPr lang="en-US" sz="1400" dirty="0" smtClean="0"/>
              <a:t>, J.-C. </a:t>
            </a:r>
            <a:r>
              <a:rPr lang="en-US" sz="1400" dirty="0" err="1" smtClean="0"/>
              <a:t>Peng</a:t>
            </a:r>
            <a:r>
              <a:rPr lang="en-US" sz="1400" dirty="0" smtClean="0"/>
              <a:t>, T. </a:t>
            </a:r>
            <a:r>
              <a:rPr lang="en-US" sz="1400" dirty="0" err="1" smtClean="0"/>
              <a:t>Rao</a:t>
            </a:r>
            <a:r>
              <a:rPr lang="en-US" sz="1400" dirty="0" smtClean="0"/>
              <a:t>, </a:t>
            </a:r>
          </a:p>
          <a:p>
            <a:pPr algn="ctr">
              <a:buNone/>
            </a:pPr>
            <a:r>
              <a:rPr lang="en-US" sz="1400" dirty="0" smtClean="0"/>
              <a:t>S. Williamson, L. Yang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University of Illinois Urbana-Champaign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C. Crawford, T. </a:t>
            </a:r>
            <a:r>
              <a:rPr lang="en-US" sz="1400" dirty="0" err="1" smtClean="0"/>
              <a:t>Gorringe</a:t>
            </a:r>
            <a:r>
              <a:rPr lang="en-US" sz="1400" dirty="0" smtClean="0"/>
              <a:t>, W. </a:t>
            </a:r>
            <a:r>
              <a:rPr lang="en-US" sz="1400" dirty="0" err="1" smtClean="0"/>
              <a:t>Korsch</a:t>
            </a:r>
            <a:r>
              <a:rPr lang="en-US" sz="1400" dirty="0" smtClean="0"/>
              <a:t>, </a:t>
            </a:r>
          </a:p>
          <a:p>
            <a:pPr algn="ctr">
              <a:buNone/>
            </a:pPr>
            <a:r>
              <a:rPr lang="en-US" sz="1400" dirty="0" smtClean="0"/>
              <a:t>E. Martin, N. </a:t>
            </a:r>
            <a:r>
              <a:rPr lang="en-US" sz="1400" dirty="0" err="1" smtClean="0"/>
              <a:t>Nouri</a:t>
            </a:r>
            <a:r>
              <a:rPr lang="en-US" sz="1400" dirty="0" smtClean="0"/>
              <a:t>, B. Plaster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University of Kentucky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endParaRPr lang="en-US" sz="1400" dirty="0" smtClean="0">
              <a:solidFill>
                <a:srgbClr val="FF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266063" y="672151"/>
            <a:ext cx="4954137" cy="534764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1400" dirty="0" smtClean="0"/>
              <a:t>S. Clayton, S. Currie, T. Ito, Y, Kim, M. </a:t>
            </a:r>
            <a:r>
              <a:rPr lang="en-US" sz="1400" dirty="0" err="1" smtClean="0"/>
              <a:t>Makela</a:t>
            </a:r>
            <a:r>
              <a:rPr lang="en-US" sz="1400" dirty="0" smtClean="0"/>
              <a:t>, </a:t>
            </a:r>
          </a:p>
          <a:p>
            <a:pPr algn="ctr">
              <a:buNone/>
            </a:pPr>
            <a:r>
              <a:rPr lang="en-US" sz="1400" dirty="0" smtClean="0"/>
              <a:t>J. Ramsey, </a:t>
            </a:r>
            <a:r>
              <a:rPr lang="en-US" sz="1400" dirty="0" err="1" smtClean="0"/>
              <a:t>W.Sondheim</a:t>
            </a:r>
            <a:r>
              <a:rPr lang="en-US" sz="1400" dirty="0" smtClean="0"/>
              <a:t> 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Los Alamos National Lab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K. Dow, D. </a:t>
            </a:r>
            <a:r>
              <a:rPr lang="en-US" sz="1400" dirty="0" err="1" smtClean="0"/>
              <a:t>Hasell</a:t>
            </a:r>
            <a:r>
              <a:rPr lang="en-US" sz="1400" dirty="0" smtClean="0"/>
              <a:t>, E. </a:t>
            </a:r>
            <a:r>
              <a:rPr lang="en-US" sz="1400" dirty="0" err="1" smtClean="0"/>
              <a:t>Ihloff</a:t>
            </a:r>
            <a:r>
              <a:rPr lang="en-US" sz="1400" dirty="0" smtClean="0"/>
              <a:t>, J. Kelsey, J. Maxwell, R. Milner, R. </a:t>
            </a:r>
            <a:r>
              <a:rPr lang="en-US" sz="1400" dirty="0" err="1" smtClean="0"/>
              <a:t>Redwine</a:t>
            </a:r>
            <a:r>
              <a:rPr lang="en-US" sz="1400" dirty="0" smtClean="0"/>
              <a:t>, E. </a:t>
            </a:r>
            <a:r>
              <a:rPr lang="en-US" sz="1400" dirty="0" err="1" smtClean="0"/>
              <a:t>Tsentalovich</a:t>
            </a:r>
            <a:r>
              <a:rPr lang="en-US" sz="1400" dirty="0" smtClean="0"/>
              <a:t>, C. Vidal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Massachusetts Institute of Technology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D. </a:t>
            </a:r>
            <a:r>
              <a:rPr lang="en-US" sz="1400" dirty="0" err="1" smtClean="0"/>
              <a:t>Dutta</a:t>
            </a:r>
            <a:r>
              <a:rPr lang="en-US" sz="1400" dirty="0" smtClean="0"/>
              <a:t>, E. Leggett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Mississippi State University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R. </a:t>
            </a:r>
            <a:r>
              <a:rPr lang="en-US" sz="1400" dirty="0" err="1" smtClean="0"/>
              <a:t>Golub</a:t>
            </a:r>
            <a:r>
              <a:rPr lang="en-US" sz="1400" dirty="0" smtClean="0"/>
              <a:t>, C. Gould, D. </a:t>
            </a:r>
            <a:r>
              <a:rPr lang="en-US" sz="1400" dirty="0" err="1" smtClean="0"/>
              <a:t>Haase</a:t>
            </a:r>
            <a:r>
              <a:rPr lang="en-US" sz="1400" dirty="0" smtClean="0"/>
              <a:t>, A. </a:t>
            </a:r>
            <a:r>
              <a:rPr lang="en-US" sz="1400" dirty="0" err="1" smtClean="0"/>
              <a:t>Hawari</a:t>
            </a:r>
            <a:r>
              <a:rPr lang="en-US" sz="1400" dirty="0" smtClean="0"/>
              <a:t>, P. Huffman, </a:t>
            </a:r>
          </a:p>
          <a:p>
            <a:pPr algn="ctr">
              <a:buNone/>
            </a:pPr>
            <a:r>
              <a:rPr lang="en-US" sz="1400" dirty="0" smtClean="0"/>
              <a:t>E. </a:t>
            </a:r>
            <a:r>
              <a:rPr lang="en-US" sz="1400" dirty="0" err="1" smtClean="0"/>
              <a:t>Korobkina</a:t>
            </a:r>
            <a:r>
              <a:rPr lang="en-US" sz="1400" dirty="0" smtClean="0"/>
              <a:t>, K. Leung, A. Reid, A. Young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North Carolina State University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R. Allen, V. </a:t>
            </a:r>
            <a:r>
              <a:rPr lang="en-US" sz="1400" dirty="0" err="1" smtClean="0"/>
              <a:t>Cianciolo</a:t>
            </a:r>
            <a:r>
              <a:rPr lang="en-US" sz="1400" dirty="0" smtClean="0"/>
              <a:t>, Y. </a:t>
            </a:r>
            <a:r>
              <a:rPr lang="en-US" sz="1400" dirty="0" err="1" smtClean="0"/>
              <a:t>Efremenko</a:t>
            </a:r>
            <a:r>
              <a:rPr lang="en-US" sz="1400" dirty="0" smtClean="0"/>
              <a:t>, P. Mueller, </a:t>
            </a:r>
          </a:p>
          <a:p>
            <a:pPr algn="ctr">
              <a:buNone/>
            </a:pPr>
            <a:r>
              <a:rPr lang="en-US" sz="1400" dirty="0" smtClean="0"/>
              <a:t>S. </a:t>
            </a:r>
            <a:r>
              <a:rPr lang="en-US" sz="1400" dirty="0" err="1" smtClean="0"/>
              <a:t>Penttila</a:t>
            </a:r>
            <a:r>
              <a:rPr lang="en-US" sz="1400" dirty="0" smtClean="0"/>
              <a:t>, W. Yao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Oak Ridge National Lab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M. Hayden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Simon Fraser University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G. Greene, N. </a:t>
            </a:r>
            <a:r>
              <a:rPr lang="en-US" sz="1400" dirty="0" err="1" smtClean="0"/>
              <a:t>Fomin</a:t>
            </a:r>
            <a:endParaRPr lang="en-US" sz="1400" dirty="0" smtClean="0"/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University of Tennessee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S. Stanislaus</a:t>
            </a:r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Valparaiso University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S. </a:t>
            </a:r>
            <a:r>
              <a:rPr lang="en-US" sz="1400" dirty="0" err="1" smtClean="0"/>
              <a:t>Baeβler</a:t>
            </a:r>
            <a:endParaRPr lang="en-US" sz="1400" dirty="0" smtClean="0"/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University of Virginia</a:t>
            </a:r>
            <a:endParaRPr lang="en-US" sz="14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en-US" sz="1400" dirty="0" smtClean="0"/>
              <a:t>S. </a:t>
            </a:r>
            <a:r>
              <a:rPr lang="en-US" sz="1400" dirty="0" err="1" smtClean="0"/>
              <a:t>Lamoreaux</a:t>
            </a:r>
            <a:endParaRPr lang="en-US" sz="1400" dirty="0" smtClean="0"/>
          </a:p>
          <a:p>
            <a:pPr algn="ctr">
              <a:buNone/>
            </a:pPr>
            <a:r>
              <a:rPr lang="en-US" sz="1400" i="1" dirty="0" smtClean="0">
                <a:solidFill>
                  <a:srgbClr val="FF0000"/>
                </a:solidFill>
              </a:rPr>
              <a:t>Yale University </a:t>
            </a:r>
            <a:endParaRPr lang="en-US" sz="1200" dirty="0" smtClean="0">
              <a:solidFill>
                <a:srgbClr val="FF0000"/>
              </a:solidFill>
            </a:endParaRPr>
          </a:p>
          <a:p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F860C-DBDF-4F6E-9679-A42BA824A23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305800" y="6324600"/>
            <a:ext cx="533400" cy="304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1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556"/>
            <a:ext cx="9144000" cy="934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96" y="1382889"/>
            <a:ext cx="8482438" cy="490320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54028" y="3935778"/>
            <a:ext cx="561508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http://</a:t>
            </a:r>
            <a:r>
              <a:rPr lang="en-US" sz="3200" dirty="0" err="1">
                <a:solidFill>
                  <a:srgbClr val="0000FF"/>
                </a:solidFill>
              </a:rPr>
              <a:t>www.ibs.re.kr</a:t>
            </a:r>
            <a:r>
              <a:rPr lang="en-US" sz="3200" dirty="0">
                <a:solidFill>
                  <a:srgbClr val="0000FF"/>
                </a:solidFill>
              </a:rPr>
              <a:t>/</a:t>
            </a:r>
            <a:r>
              <a:rPr lang="en-US" sz="3200" dirty="0" err="1">
                <a:solidFill>
                  <a:srgbClr val="0000FF"/>
                </a:solidFill>
              </a:rPr>
              <a:t>eng.do</a:t>
            </a:r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667000" y="1016000"/>
            <a:ext cx="3711222" cy="14111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640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79216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R&amp;D Accomplishments: Last 3 yrs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5638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+mj-lt"/>
              </a:rPr>
              <a:t>E-field of &gt; 80 </a:t>
            </a:r>
            <a:r>
              <a:rPr lang="en-US" sz="2800" dirty="0" err="1" smtClean="0">
                <a:latin typeface="+mj-lt"/>
              </a:rPr>
              <a:t>keV</a:t>
            </a:r>
            <a:r>
              <a:rPr lang="en-US" sz="2800" dirty="0" smtClean="0">
                <a:latin typeface="+mj-lt"/>
              </a:rPr>
              <a:t>/cm in 0.5K </a:t>
            </a:r>
            <a:r>
              <a:rPr lang="en-US" sz="2800" dirty="0" err="1" smtClean="0">
                <a:latin typeface="+mj-lt"/>
              </a:rPr>
              <a:t>superfluid</a:t>
            </a:r>
            <a:r>
              <a:rPr lang="en-US" sz="2800" dirty="0" smtClean="0">
                <a:latin typeface="+mj-lt"/>
              </a:rPr>
              <a:t>  </a:t>
            </a:r>
            <a:r>
              <a:rPr lang="en-US" sz="2800" dirty="0" err="1" smtClean="0">
                <a:latin typeface="+mj-lt"/>
              </a:rPr>
              <a:t>LHe</a:t>
            </a:r>
            <a:endParaRPr lang="en-US" sz="2800" dirty="0" smtClean="0">
              <a:latin typeface="+mj-lt"/>
            </a:endParaRPr>
          </a:p>
          <a:p>
            <a:pPr lvl="1"/>
            <a:r>
              <a:rPr lang="en-US" sz="2400" dirty="0" smtClean="0">
                <a:latin typeface="+mj-lt"/>
              </a:rPr>
              <a:t>Statistical goal requires 75 </a:t>
            </a:r>
            <a:r>
              <a:rPr lang="en-US" sz="2400" dirty="0" err="1" smtClean="0">
                <a:latin typeface="+mj-lt"/>
              </a:rPr>
              <a:t>keV</a:t>
            </a:r>
            <a:r>
              <a:rPr lang="en-US" sz="2400" dirty="0" smtClean="0">
                <a:latin typeface="+mj-lt"/>
              </a:rPr>
              <a:t>/cm</a:t>
            </a:r>
          </a:p>
          <a:p>
            <a:r>
              <a:rPr lang="en-US" sz="2800" dirty="0" smtClean="0">
                <a:latin typeface="+mj-lt"/>
              </a:rPr>
              <a:t>Cryogenic B-field fractional gradients at  </a:t>
            </a:r>
          </a:p>
          <a:p>
            <a:pPr>
              <a:buNone/>
            </a:pPr>
            <a:r>
              <a:rPr lang="en-US" sz="2800" dirty="0">
                <a:latin typeface="+mj-lt"/>
              </a:rPr>
              <a:t> </a:t>
            </a:r>
            <a:r>
              <a:rPr lang="en-US" sz="2800" dirty="0" smtClean="0">
                <a:latin typeface="+mj-lt"/>
              </a:rPr>
              <a:t>   &lt; 2 x 10</a:t>
            </a:r>
            <a:r>
              <a:rPr lang="en-US" sz="2800" baseline="30000" dirty="0" smtClean="0">
                <a:latin typeface="+mj-lt"/>
              </a:rPr>
              <a:t>-28</a:t>
            </a:r>
            <a:r>
              <a:rPr lang="en-US" sz="2800" dirty="0" smtClean="0">
                <a:latin typeface="+mj-lt"/>
              </a:rPr>
              <a:t> e-cm </a:t>
            </a:r>
            <a:r>
              <a:rPr lang="en-US" sz="2800" dirty="0" err="1" smtClean="0">
                <a:latin typeface="+mj-lt"/>
              </a:rPr>
              <a:t>systematics</a:t>
            </a:r>
            <a:r>
              <a:rPr lang="en-US" sz="2800" dirty="0" smtClean="0">
                <a:latin typeface="+mj-lt"/>
              </a:rPr>
              <a:t> level</a:t>
            </a:r>
          </a:p>
          <a:p>
            <a:r>
              <a:rPr lang="en-US" sz="2800" baseline="30000" dirty="0" smtClean="0">
                <a:latin typeface="+mj-lt"/>
              </a:rPr>
              <a:t>3</a:t>
            </a:r>
            <a:r>
              <a:rPr lang="en-US" sz="2800" dirty="0" smtClean="0">
                <a:latin typeface="+mj-lt"/>
              </a:rPr>
              <a:t>He transport issues resolved</a:t>
            </a:r>
          </a:p>
          <a:p>
            <a:r>
              <a:rPr lang="en-US" sz="2800" dirty="0" smtClean="0">
                <a:latin typeface="+mj-lt"/>
              </a:rPr>
              <a:t>Light collection studies indicate &gt; 16 </a:t>
            </a:r>
            <a:r>
              <a:rPr lang="en-US" sz="2800" dirty="0" err="1" smtClean="0">
                <a:latin typeface="+mj-lt"/>
              </a:rPr>
              <a:t>p.e</a:t>
            </a:r>
            <a:r>
              <a:rPr lang="en-US" sz="2800" dirty="0" smtClean="0">
                <a:latin typeface="+mj-lt"/>
              </a:rPr>
              <a:t>.</a:t>
            </a:r>
          </a:p>
          <a:p>
            <a:r>
              <a:rPr lang="en-US" sz="2800" dirty="0" smtClean="0">
                <a:latin typeface="+mj-lt"/>
              </a:rPr>
              <a:t>Design of n/</a:t>
            </a:r>
            <a:r>
              <a:rPr lang="en-US" sz="2800" baseline="30000" dirty="0" smtClean="0">
                <a:latin typeface="+mj-lt"/>
              </a:rPr>
              <a:t>3</a:t>
            </a:r>
            <a:r>
              <a:rPr lang="en-US" sz="2800" dirty="0" smtClean="0">
                <a:latin typeface="+mj-lt"/>
              </a:rPr>
              <a:t>He </a:t>
            </a:r>
            <a:r>
              <a:rPr lang="en-US" sz="2800" dirty="0" err="1" smtClean="0">
                <a:latin typeface="+mj-lt"/>
              </a:rPr>
              <a:t>systematics</a:t>
            </a:r>
            <a:r>
              <a:rPr lang="en-US" sz="2800" dirty="0" smtClean="0">
                <a:latin typeface="+mj-lt"/>
              </a:rPr>
              <a:t> test facility</a:t>
            </a:r>
          </a:p>
          <a:p>
            <a:r>
              <a:rPr lang="en-US" sz="2800" dirty="0" smtClean="0">
                <a:latin typeface="+mj-lt"/>
              </a:rPr>
              <a:t>Ultra-Cold Neutron wall loss times &gt; 1800 s</a:t>
            </a:r>
          </a:p>
          <a:p>
            <a:r>
              <a:rPr lang="en-US" sz="2800" dirty="0" smtClean="0">
                <a:latin typeface="+mj-lt"/>
              </a:rPr>
              <a:t>Low-noise SQUID system demonstrated</a:t>
            </a:r>
          </a:p>
          <a:p>
            <a:endParaRPr lang="en-US" sz="2800" dirty="0" smtClean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9EB644-3F3C-422E-9925-8B7C5D099D66}" type="slidenum">
              <a:rPr lang="en-US" smtClean="0">
                <a:latin typeface="+mj-lt"/>
              </a:rPr>
              <a:pPr>
                <a:defRPr/>
              </a:pPr>
              <a:t>20</a:t>
            </a:fld>
            <a:endParaRPr lang="en-US">
              <a:latin typeface="+mj-l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14600" y="4076700"/>
            <a:ext cx="304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057400" y="4114800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713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3817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History/Status </a:t>
            </a:r>
            <a:r>
              <a:rPr lang="en-US" sz="4000" b="1" dirty="0">
                <a:solidFill>
                  <a:srgbClr val="FF0000"/>
                </a:solidFill>
              </a:rPr>
              <a:t>of </a:t>
            </a:r>
            <a:r>
              <a:rPr lang="en-US" sz="4000" b="1" dirty="0" err="1" smtClean="0">
                <a:solidFill>
                  <a:srgbClr val="FF0000"/>
                </a:solidFill>
              </a:rPr>
              <a:t>nEDM@SNS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445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991600" cy="54864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2011:</a:t>
            </a:r>
            <a:r>
              <a:rPr lang="en-US" sz="2800" dirty="0" smtClean="0">
                <a:latin typeface="+mj-lt"/>
              </a:rPr>
              <a:t> NSAC Neutron Subcommittee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2013:</a:t>
            </a:r>
            <a:r>
              <a:rPr lang="en-US" sz="2800" dirty="0" smtClean="0">
                <a:latin typeface="+mj-lt"/>
              </a:rPr>
              <a:t> Critical R&amp;D successfully demonstrated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2014-2017:</a:t>
            </a:r>
            <a:r>
              <a:rPr lang="en-US" sz="2800" dirty="0" smtClean="0">
                <a:latin typeface="+mj-lt"/>
              </a:rPr>
              <a:t> Critical Component Demonstration (CCD) phase begun</a:t>
            </a:r>
          </a:p>
          <a:p>
            <a:pPr lvl="1"/>
            <a:r>
              <a:rPr lang="en-US" sz="2400" dirty="0" smtClean="0">
                <a:latin typeface="+mj-lt"/>
              </a:rPr>
              <a:t>Build working, full-scale, prototypes of technically-challenging subsystems (use these in the full experiment)</a:t>
            </a:r>
          </a:p>
          <a:p>
            <a:pPr lvl="1"/>
            <a:r>
              <a:rPr lang="en-US" sz="2400" dirty="0" smtClean="0">
                <a:latin typeface="+mj-lt"/>
              </a:rPr>
              <a:t>4yr NSF proposal for 6.5M$ CCD funded</a:t>
            </a:r>
          </a:p>
          <a:p>
            <a:pPr lvl="1"/>
            <a:r>
              <a:rPr lang="en-US" sz="2400" dirty="0" smtClean="0">
                <a:latin typeface="+mj-lt"/>
              </a:rPr>
              <a:t>DOE commitment of  </a:t>
            </a:r>
            <a:r>
              <a:rPr lang="en-US" sz="2400" dirty="0" smtClean="0">
                <a:latin typeface="+mj-lt"/>
                <a:cs typeface="Vijaya"/>
              </a:rPr>
              <a:t>≈ </a:t>
            </a:r>
            <a:r>
              <a:rPr lang="en-US" sz="2400" dirty="0" smtClean="0">
                <a:latin typeface="+mj-lt"/>
              </a:rPr>
              <a:t>1.8M$/yr for CCD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2018-2020:</a:t>
            </a:r>
            <a:r>
              <a:rPr lang="en-US" sz="2800" dirty="0" smtClean="0">
                <a:latin typeface="+mj-lt"/>
              </a:rPr>
              <a:t> Large scale Integration and Conventional Component Procurement</a:t>
            </a:r>
          </a:p>
          <a:p>
            <a:r>
              <a:rPr lang="en-US" sz="2800" b="1" dirty="0" smtClean="0">
                <a:solidFill>
                  <a:srgbClr val="C00000"/>
                </a:solidFill>
                <a:latin typeface="+mj-lt"/>
              </a:rPr>
              <a:t>2021: </a:t>
            </a:r>
            <a:r>
              <a:rPr lang="en-US" sz="2800" dirty="0" smtClean="0">
                <a:latin typeface="+mj-lt"/>
              </a:rPr>
              <a:t>Begin Commissioning and Data-taking</a:t>
            </a:r>
          </a:p>
          <a:p>
            <a:endParaRPr lang="en-US" dirty="0" smtClean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3BA96-8AE8-499A-98D6-1221E4FE6326}" type="slidenum">
              <a:rPr lang="en-US" smtClean="0">
                <a:latin typeface="+mj-lt"/>
              </a:rPr>
              <a:pPr/>
              <a:t>21</a:t>
            </a:fld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4749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962400" y="4957923"/>
            <a:ext cx="4658902" cy="5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6646" tIns="48323" rIns="96646" bIns="48323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kumimoji="1" lang="en-US" altLang="zh-TW" sz="1400" i="1" dirty="0">
                <a:latin typeface="Calibri" pitchFamily="34" charset="0"/>
                <a:ea typeface="PMingLiU" pitchFamily="18" charset="-120"/>
              </a:rPr>
              <a:t>Schiff moment of </a:t>
            </a:r>
            <a:r>
              <a:rPr kumimoji="1" lang="en-US" altLang="zh-TW" sz="1400" i="1" baseline="30000" dirty="0">
                <a:latin typeface="Calibri" pitchFamily="34" charset="0"/>
                <a:ea typeface="PMingLiU" pitchFamily="18" charset="-120"/>
              </a:rPr>
              <a:t>225</a:t>
            </a:r>
            <a:r>
              <a:rPr kumimoji="1" lang="en-US" altLang="zh-TW" sz="1400" i="1" dirty="0">
                <a:latin typeface="Calibri" pitchFamily="34" charset="0"/>
                <a:ea typeface="PMingLiU" pitchFamily="18" charset="-120"/>
              </a:rPr>
              <a:t>Ra, </a:t>
            </a:r>
            <a:r>
              <a:rPr kumimoji="1" lang="en-US" altLang="zh-TW" sz="1400" dirty="0" err="1">
                <a:latin typeface="Calibri" pitchFamily="34" charset="0"/>
                <a:ea typeface="PMingLiU" pitchFamily="18" charset="-120"/>
              </a:rPr>
              <a:t>Dobaczewski</a:t>
            </a:r>
            <a:r>
              <a:rPr kumimoji="1" lang="en-US" altLang="zh-TW" sz="1400" dirty="0">
                <a:latin typeface="Calibri" pitchFamily="34" charset="0"/>
                <a:ea typeface="PMingLiU" pitchFamily="18" charset="-120"/>
              </a:rPr>
              <a:t>, </a:t>
            </a:r>
            <a:r>
              <a:rPr kumimoji="1" lang="en-US" altLang="zh-TW" sz="1400" dirty="0" smtClean="0">
                <a:latin typeface="Calibri" pitchFamily="34" charset="0"/>
                <a:ea typeface="PMingLiU" pitchFamily="18" charset="-120"/>
              </a:rPr>
              <a:t>Engel, PRL </a:t>
            </a:r>
            <a:r>
              <a:rPr kumimoji="1" lang="en-US" altLang="zh-TW" sz="1400" dirty="0">
                <a:latin typeface="Calibri" pitchFamily="34" charset="0"/>
                <a:ea typeface="PMingLiU" pitchFamily="18" charset="-120"/>
              </a:rPr>
              <a:t>(2005)</a:t>
            </a:r>
          </a:p>
          <a:p>
            <a:pPr algn="r"/>
            <a:r>
              <a:rPr kumimoji="1" lang="en-US" altLang="zh-TW" sz="1400" i="1" dirty="0">
                <a:latin typeface="Calibri" pitchFamily="34" charset="0"/>
                <a:ea typeface="PMingLiU" pitchFamily="18" charset="-120"/>
              </a:rPr>
              <a:t>Schiff moment of </a:t>
            </a:r>
            <a:r>
              <a:rPr kumimoji="1" lang="en-US" altLang="zh-TW" sz="1400" i="1" baseline="30000" dirty="0">
                <a:latin typeface="Calibri" pitchFamily="34" charset="0"/>
                <a:ea typeface="PMingLiU" pitchFamily="18" charset="-120"/>
              </a:rPr>
              <a:t>199</a:t>
            </a:r>
            <a:r>
              <a:rPr kumimoji="1" lang="en-US" altLang="zh-TW" sz="1400" i="1" dirty="0">
                <a:latin typeface="Calibri" pitchFamily="34" charset="0"/>
                <a:ea typeface="PMingLiU" pitchFamily="18" charset="-120"/>
              </a:rPr>
              <a:t>Hg, </a:t>
            </a:r>
            <a:r>
              <a:rPr kumimoji="1" lang="en-US" altLang="zh-TW" sz="1400" dirty="0" err="1" smtClean="0">
                <a:latin typeface="Calibri" pitchFamily="34" charset="0"/>
                <a:ea typeface="PMingLiU" pitchFamily="18" charset="-120"/>
              </a:rPr>
              <a:t>Dobaczewski</a:t>
            </a:r>
            <a:r>
              <a:rPr kumimoji="1" lang="en-US" altLang="zh-TW" sz="1400" dirty="0">
                <a:latin typeface="Calibri" pitchFamily="34" charset="0"/>
                <a:ea typeface="PMingLiU" pitchFamily="18" charset="-120"/>
              </a:rPr>
              <a:t>, </a:t>
            </a:r>
            <a:r>
              <a:rPr kumimoji="1" lang="en-US" altLang="zh-TW" sz="1400" dirty="0" smtClean="0">
                <a:latin typeface="Calibri" pitchFamily="34" charset="0"/>
                <a:ea typeface="PMingLiU" pitchFamily="18" charset="-120"/>
              </a:rPr>
              <a:t>Engel </a:t>
            </a:r>
            <a:r>
              <a:rPr kumimoji="1" lang="en-US" altLang="zh-TW" sz="1400" i="1" dirty="0" smtClean="0">
                <a:latin typeface="Calibri" pitchFamily="34" charset="0"/>
                <a:ea typeface="PMingLiU" pitchFamily="18" charset="-120"/>
              </a:rPr>
              <a:t>et al</a:t>
            </a:r>
            <a:r>
              <a:rPr kumimoji="1" lang="en-US" altLang="zh-TW" sz="1400" dirty="0" smtClean="0">
                <a:latin typeface="Calibri" pitchFamily="34" charset="0"/>
                <a:ea typeface="PMingLiU" pitchFamily="18" charset="-120"/>
              </a:rPr>
              <a:t>., PRC </a:t>
            </a:r>
            <a:r>
              <a:rPr kumimoji="1" lang="en-US" altLang="zh-TW" sz="1400" dirty="0">
                <a:latin typeface="Calibri" pitchFamily="34" charset="0"/>
                <a:ea typeface="PMingLiU" pitchFamily="18" charset="-120"/>
              </a:rPr>
              <a:t>(2010)</a:t>
            </a:r>
            <a:endParaRPr lang="en-US" sz="1400" dirty="0">
              <a:latin typeface="Calibri" pitchFamily="34" charset="0"/>
              <a:ea typeface="PMingLiU" pitchFamily="18" charset="-120"/>
            </a:endParaRPr>
          </a:p>
        </p:txBody>
      </p:sp>
      <p:graphicFrame>
        <p:nvGraphicFramePr>
          <p:cNvPr id="184372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332108"/>
              </p:ext>
            </p:extLst>
          </p:nvPr>
        </p:nvGraphicFramePr>
        <p:xfrm>
          <a:off x="4416425" y="3609261"/>
          <a:ext cx="3736975" cy="1341440"/>
        </p:xfrm>
        <a:graphic>
          <a:graphicData uri="http://schemas.openxmlformats.org/drawingml/2006/table">
            <a:tbl>
              <a:tblPr/>
              <a:tblGrid>
                <a:gridCol w="1644650"/>
                <a:gridCol w="1046163"/>
                <a:gridCol w="1046162"/>
              </a:tblGrid>
              <a:tr h="3353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Isoscalar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Isovector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Skyrme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 SIII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4000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Skyrme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SkM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*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300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Skyrme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 SLy4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700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SimSun" pitchFamily="2" charset="-122"/>
                          <a:cs typeface="Times New Roman" pitchFamily="18" charset="0"/>
                        </a:rPr>
                        <a:t>8000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4" name="Text Box 37"/>
          <p:cNvSpPr txBox="1">
            <a:spLocks noChangeArrowheads="1"/>
          </p:cNvSpPr>
          <p:nvPr/>
        </p:nvSpPr>
        <p:spPr bwMode="auto">
          <a:xfrm>
            <a:off x="3989387" y="3221911"/>
            <a:ext cx="47736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FF"/>
                </a:solidFill>
                <a:latin typeface="Arial" charset="0"/>
                <a:ea typeface="ＭＳ Ｐゴシック" pitchFamily="34" charset="-128"/>
              </a:rPr>
              <a:t>Enhancement Factor: EDM (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  <a:ea typeface="ＭＳ Ｐゴシック" pitchFamily="34" charset="-128"/>
              </a:rPr>
              <a:t>225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ea typeface="ＭＳ Ｐゴシック" pitchFamily="34" charset="-128"/>
              </a:rPr>
              <a:t>Ra) / EDM (</a:t>
            </a:r>
            <a:r>
              <a:rPr lang="en-US" sz="1600" b="1" baseline="30000" dirty="0">
                <a:solidFill>
                  <a:srgbClr val="0000FF"/>
                </a:solidFill>
                <a:latin typeface="Arial" charset="0"/>
                <a:ea typeface="ＭＳ Ｐゴシック" pitchFamily="34" charset="-128"/>
              </a:rPr>
              <a:t>199</a:t>
            </a:r>
            <a:r>
              <a:rPr lang="en-US" sz="1600" b="1" dirty="0">
                <a:solidFill>
                  <a:srgbClr val="0000FF"/>
                </a:solidFill>
                <a:latin typeface="Arial" charset="0"/>
                <a:ea typeface="ＭＳ Ｐゴシック" pitchFamily="34" charset="-128"/>
              </a:rPr>
              <a:t>Hg)</a:t>
            </a:r>
          </a:p>
        </p:txBody>
      </p:sp>
      <p:sp>
        <p:nvSpPr>
          <p:cNvPr id="6175" name="Text Box 38"/>
          <p:cNvSpPr txBox="1">
            <a:spLocks noChangeArrowheads="1"/>
          </p:cNvSpPr>
          <p:nvPr/>
        </p:nvSpPr>
        <p:spPr bwMode="auto">
          <a:xfrm>
            <a:off x="304800" y="685800"/>
            <a:ext cx="8686800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3038" indent="-17303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5000"/>
              </a:lnSpc>
              <a:buFontTx/>
              <a:buChar char="•"/>
            </a:pPr>
            <a:r>
              <a:rPr lang="en-US" sz="1600" dirty="0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Closely spaced parity doublet</a:t>
            </a:r>
            <a:r>
              <a:rPr lang="en-US" sz="1600" dirty="0">
                <a:latin typeface="Arial" charset="0"/>
                <a:ea typeface="ＭＳ Ｐゴシック" pitchFamily="34" charset="-128"/>
              </a:rPr>
              <a:t> </a:t>
            </a:r>
            <a:r>
              <a:rPr lang="en-US" sz="1400" dirty="0">
                <a:latin typeface="+mn-lt"/>
                <a:ea typeface="ＭＳ Ｐゴシック" pitchFamily="34" charset="-128"/>
              </a:rPr>
              <a:t>– </a:t>
            </a:r>
            <a:r>
              <a:rPr lang="en-US" sz="1400" dirty="0">
                <a:latin typeface="+mn-lt"/>
              </a:rPr>
              <a:t>Haxton &amp; </a:t>
            </a:r>
            <a:r>
              <a:rPr lang="en-US" sz="1400" dirty="0" smtClean="0">
                <a:latin typeface="+mn-lt"/>
              </a:rPr>
              <a:t>Henley, PRL </a:t>
            </a:r>
            <a:r>
              <a:rPr lang="en-US" sz="1400" dirty="0">
                <a:latin typeface="+mn-lt"/>
              </a:rPr>
              <a:t>(1983)</a:t>
            </a:r>
            <a:endParaRPr lang="en-US" sz="1400" dirty="0">
              <a:latin typeface="+mn-lt"/>
              <a:ea typeface="ＭＳ Ｐゴシック" pitchFamily="34" charset="-128"/>
            </a:endParaRP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600" dirty="0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Large </a:t>
            </a:r>
            <a:r>
              <a:rPr lang="en-US" sz="1600" dirty="0" smtClean="0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Schiff </a:t>
            </a:r>
            <a:r>
              <a:rPr lang="en-US" sz="1600" dirty="0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moment due to </a:t>
            </a:r>
            <a:r>
              <a:rPr lang="en-US" sz="1600" dirty="0" err="1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octupole</a:t>
            </a:r>
            <a:r>
              <a:rPr lang="en-US" sz="1600" dirty="0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en-US" sz="1600" dirty="0" smtClean="0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deformation </a:t>
            </a:r>
            <a:r>
              <a:rPr lang="en-US" sz="1400" dirty="0" smtClean="0">
                <a:latin typeface="+mn-lt"/>
              </a:rPr>
              <a:t>– </a:t>
            </a:r>
            <a:r>
              <a:rPr lang="en-US" sz="1400" dirty="0" err="1">
                <a:latin typeface="+mn-lt"/>
              </a:rPr>
              <a:t>Auerbach</a:t>
            </a:r>
            <a:r>
              <a:rPr lang="en-US" sz="1400" dirty="0">
                <a:latin typeface="+mn-lt"/>
              </a:rPr>
              <a:t>, Flambaum &amp; </a:t>
            </a:r>
            <a:r>
              <a:rPr lang="en-US" sz="1400" dirty="0" err="1" smtClean="0">
                <a:latin typeface="+mn-lt"/>
              </a:rPr>
              <a:t>Spevak</a:t>
            </a:r>
            <a:r>
              <a:rPr lang="en-US" sz="1400" dirty="0" smtClean="0">
                <a:latin typeface="+mn-lt"/>
              </a:rPr>
              <a:t>, PRL </a:t>
            </a:r>
            <a:r>
              <a:rPr lang="en-US" sz="1400" dirty="0">
                <a:latin typeface="+mn-lt"/>
              </a:rPr>
              <a:t>(1996)</a:t>
            </a:r>
            <a:endParaRPr lang="en-US" sz="1400" dirty="0">
              <a:latin typeface="+mn-lt"/>
              <a:ea typeface="ＭＳ Ｐゴシック" pitchFamily="34" charset="-128"/>
            </a:endParaRP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600" dirty="0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Relativistic atomic structure (</a:t>
            </a:r>
            <a:r>
              <a:rPr lang="en-US" sz="1600" baseline="30000" dirty="0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225</a:t>
            </a:r>
            <a:r>
              <a:rPr lang="en-US" sz="1600" dirty="0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Ra / </a:t>
            </a:r>
            <a:r>
              <a:rPr lang="en-US" sz="1600" baseline="30000" dirty="0" smtClean="0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199</a:t>
            </a:r>
            <a:r>
              <a:rPr lang="en-US" sz="1600" dirty="0" smtClean="0">
                <a:solidFill>
                  <a:srgbClr val="3333FF"/>
                </a:solidFill>
                <a:latin typeface="Arial" charset="0"/>
                <a:ea typeface="ＭＳ Ｐゴシック" pitchFamily="34" charset="-128"/>
              </a:rPr>
              <a:t>Hg ~ 3)  </a:t>
            </a:r>
            <a:r>
              <a:rPr kumimoji="1" lang="en-US" altLang="zh-TW" sz="1400" dirty="0" smtClean="0">
                <a:latin typeface="+mn-lt"/>
              </a:rPr>
              <a:t>– </a:t>
            </a:r>
            <a:r>
              <a:rPr kumimoji="1" lang="en-US" altLang="zh-TW" sz="1400" dirty="0" err="1" smtClean="0">
                <a:latin typeface="+mn-lt"/>
              </a:rPr>
              <a:t>Dzuba</a:t>
            </a:r>
            <a:r>
              <a:rPr kumimoji="1" lang="en-US" altLang="zh-TW" sz="1400" dirty="0" smtClean="0">
                <a:latin typeface="+mn-lt"/>
              </a:rPr>
              <a:t>, Flambaum, </a:t>
            </a:r>
            <a:r>
              <a:rPr kumimoji="1" lang="en-US" altLang="zh-TW" sz="1400" dirty="0" err="1" smtClean="0">
                <a:latin typeface="+mn-lt"/>
              </a:rPr>
              <a:t>Ginges</a:t>
            </a:r>
            <a:r>
              <a:rPr kumimoji="1" lang="en-US" altLang="zh-TW" sz="1400" dirty="0" smtClean="0">
                <a:latin typeface="+mn-lt"/>
              </a:rPr>
              <a:t>, </a:t>
            </a:r>
            <a:r>
              <a:rPr kumimoji="1" lang="en-US" altLang="zh-TW" sz="1400" dirty="0" err="1" smtClean="0">
                <a:latin typeface="+mn-lt"/>
              </a:rPr>
              <a:t>Kozlov</a:t>
            </a:r>
            <a:r>
              <a:rPr kumimoji="1" lang="en-US" altLang="zh-TW" sz="1400" dirty="0" smtClean="0">
                <a:latin typeface="+mn-lt"/>
              </a:rPr>
              <a:t>, PRA (2002)</a:t>
            </a:r>
            <a:endParaRPr kumimoji="1" lang="en-US" sz="1400" dirty="0">
              <a:latin typeface="+mn-lt"/>
            </a:endParaRPr>
          </a:p>
        </p:txBody>
      </p:sp>
      <p:sp>
        <p:nvSpPr>
          <p:cNvPr id="80936" name="Rectangle 40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4582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EDM of </a:t>
            </a:r>
            <a:r>
              <a:rPr lang="en-US" sz="2400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225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 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enhanced and more reliably calculated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177" name="Group 58"/>
          <p:cNvGrpSpPr>
            <a:grpSpLocks/>
          </p:cNvGrpSpPr>
          <p:nvPr/>
        </p:nvGrpSpPr>
        <p:grpSpPr bwMode="auto">
          <a:xfrm>
            <a:off x="381000" y="1905000"/>
            <a:ext cx="3352800" cy="3657600"/>
            <a:chOff x="240" y="1776"/>
            <a:chExt cx="2112" cy="2304"/>
          </a:xfrm>
        </p:grpSpPr>
        <p:sp>
          <p:nvSpPr>
            <p:cNvPr id="6180" name="AutoShape 42"/>
            <p:cNvSpPr>
              <a:spLocks noChangeArrowheads="1"/>
            </p:cNvSpPr>
            <p:nvPr/>
          </p:nvSpPr>
          <p:spPr bwMode="auto">
            <a:xfrm>
              <a:off x="240" y="1776"/>
              <a:ext cx="1968" cy="2304"/>
            </a:xfrm>
            <a:prstGeom prst="roundRect">
              <a:avLst>
                <a:gd name="adj" fmla="val 16667"/>
              </a:avLst>
            </a:prstGeom>
            <a:solidFill>
              <a:srgbClr val="CCFFFF"/>
            </a:solidFill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1" name="Text Box 43"/>
            <p:cNvSpPr txBox="1">
              <a:spLocks noChangeAspect="1" noChangeArrowheads="1"/>
            </p:cNvSpPr>
            <p:nvPr/>
          </p:nvSpPr>
          <p:spPr bwMode="auto">
            <a:xfrm>
              <a:off x="855" y="3171"/>
              <a:ext cx="1497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</a:t>
              </a:r>
              <a:r>
                <a:rPr lang="en-US" sz="2000" baseline="30000">
                  <a:latin typeface="Symbol" pitchFamily="18" charset="2"/>
                  <a:ea typeface="PMingLiU" pitchFamily="18" charset="-120"/>
                </a:rPr>
                <a:t>- 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= (|a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 - |b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)/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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2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 </a:t>
              </a:r>
            </a:p>
            <a:p>
              <a:endParaRPr lang="en-US" sz="2000">
                <a:latin typeface="Symbol" pitchFamily="18" charset="2"/>
                <a:ea typeface="PMingLiU" pitchFamily="18" charset="-120"/>
                <a:sym typeface="Symbol" pitchFamily="18" charset="2"/>
              </a:endParaRPr>
            </a:p>
            <a:p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</a:t>
              </a:r>
              <a:r>
                <a:rPr lang="en-US" sz="2000" baseline="30000">
                  <a:latin typeface="Symbol" pitchFamily="18" charset="2"/>
                  <a:ea typeface="PMingLiU" pitchFamily="18" charset="-120"/>
                </a:rPr>
                <a:t>+ 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= (|a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 + |b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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)/</a:t>
              </a:r>
              <a:r>
                <a:rPr lang="en-US" sz="2000">
                  <a:latin typeface="Symbol" pitchFamily="18" charset="2"/>
                  <a:ea typeface="PMingLiU" pitchFamily="18" charset="-120"/>
                  <a:sym typeface="Symbol" pitchFamily="18" charset="2"/>
                </a:rPr>
                <a:t></a:t>
              </a:r>
              <a:r>
                <a:rPr lang="en-US" sz="2000">
                  <a:latin typeface="Symbol" pitchFamily="18" charset="2"/>
                  <a:ea typeface="PMingLiU" pitchFamily="18" charset="-120"/>
                </a:rPr>
                <a:t>2</a:t>
              </a:r>
              <a:endParaRPr lang="en-US" sz="2000">
                <a:ea typeface="PMingLiU" pitchFamily="18" charset="-120"/>
              </a:endParaRPr>
            </a:p>
          </p:txBody>
        </p:sp>
        <p:sp>
          <p:nvSpPr>
            <p:cNvPr id="6182" name="Line 44"/>
            <p:cNvSpPr>
              <a:spLocks noChangeShapeType="1"/>
            </p:cNvSpPr>
            <p:nvPr/>
          </p:nvSpPr>
          <p:spPr bwMode="auto">
            <a:xfrm>
              <a:off x="352" y="3696"/>
              <a:ext cx="524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6646" tIns="48323" rIns="96646" bIns="48323" anchor="ctr"/>
            <a:lstStyle/>
            <a:p>
              <a:endParaRPr lang="en-US"/>
            </a:p>
          </p:txBody>
        </p:sp>
        <p:sp>
          <p:nvSpPr>
            <p:cNvPr id="6183" name="Line 45"/>
            <p:cNvSpPr>
              <a:spLocks noChangeShapeType="1"/>
            </p:cNvSpPr>
            <p:nvPr/>
          </p:nvSpPr>
          <p:spPr bwMode="auto">
            <a:xfrm>
              <a:off x="354" y="3268"/>
              <a:ext cx="524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6646" tIns="48323" rIns="96646" bIns="48323" anchor="ctr"/>
            <a:lstStyle/>
            <a:p>
              <a:endParaRPr lang="en-US"/>
            </a:p>
          </p:txBody>
        </p:sp>
        <p:sp>
          <p:nvSpPr>
            <p:cNvPr id="6184" name="Line 46"/>
            <p:cNvSpPr>
              <a:spLocks noChangeShapeType="1"/>
            </p:cNvSpPr>
            <p:nvPr/>
          </p:nvSpPr>
          <p:spPr bwMode="auto">
            <a:xfrm>
              <a:off x="495" y="3273"/>
              <a:ext cx="2" cy="43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6646" tIns="48323" rIns="96646" bIns="48323" anchor="ctr"/>
            <a:lstStyle/>
            <a:p>
              <a:endParaRPr lang="en-US"/>
            </a:p>
          </p:txBody>
        </p:sp>
        <p:sp>
          <p:nvSpPr>
            <p:cNvPr id="6185" name="Text Box 47"/>
            <p:cNvSpPr txBox="1">
              <a:spLocks noChangeArrowheads="1"/>
            </p:cNvSpPr>
            <p:nvPr/>
          </p:nvSpPr>
          <p:spPr bwMode="auto">
            <a:xfrm>
              <a:off x="471" y="3356"/>
              <a:ext cx="495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6646" tIns="48323" rIns="96646" bIns="48323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600">
                  <a:ea typeface="PMingLiU" pitchFamily="18" charset="-120"/>
                </a:rPr>
                <a:t>55 keV</a:t>
              </a:r>
            </a:p>
          </p:txBody>
        </p:sp>
        <p:grpSp>
          <p:nvGrpSpPr>
            <p:cNvPr id="6186" name="Group 48"/>
            <p:cNvGrpSpPr>
              <a:grpSpLocks/>
            </p:cNvGrpSpPr>
            <p:nvPr/>
          </p:nvGrpSpPr>
          <p:grpSpPr bwMode="auto">
            <a:xfrm>
              <a:off x="330" y="2200"/>
              <a:ext cx="842" cy="853"/>
              <a:chOff x="2726" y="866"/>
              <a:chExt cx="842" cy="853"/>
            </a:xfrm>
          </p:grpSpPr>
          <p:pic>
            <p:nvPicPr>
              <p:cNvPr id="6191" name="Picture 49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26" y="866"/>
                <a:ext cx="842" cy="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92" name="Text Box 50"/>
              <p:cNvSpPr txBox="1">
                <a:spLocks noChangeArrowheads="1"/>
              </p:cNvSpPr>
              <p:nvPr/>
            </p:nvSpPr>
            <p:spPr bwMode="auto">
              <a:xfrm>
                <a:off x="2949" y="1057"/>
                <a:ext cx="442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6646" tIns="48323" rIns="96646" bIns="48323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3600" b="1">
                    <a:solidFill>
                      <a:srgbClr val="0000FF"/>
                    </a:solidFill>
                    <a:ea typeface="PMingLiU" pitchFamily="18" charset="-120"/>
                  </a:rPr>
                  <a:t>|</a:t>
                </a:r>
                <a:r>
                  <a:rPr lang="en-US" sz="3200" b="1">
                    <a:solidFill>
                      <a:srgbClr val="0000FF"/>
                    </a:solidFill>
                    <a:latin typeface="Symbol" pitchFamily="18" charset="2"/>
                    <a:ea typeface="PMingLiU" pitchFamily="18" charset="-120"/>
                  </a:rPr>
                  <a:t>a</a:t>
                </a:r>
                <a:r>
                  <a:rPr lang="en-US" sz="3600" b="1">
                    <a:solidFill>
                      <a:srgbClr val="0000FF"/>
                    </a:solidFill>
                    <a:ea typeface="PMingLiU" pitchFamily="18" charset="-120"/>
                    <a:sym typeface="Symbol" pitchFamily="18" charset="2"/>
                  </a:rPr>
                  <a:t></a:t>
                </a:r>
                <a:endParaRPr lang="en-US" sz="3600" b="1">
                  <a:solidFill>
                    <a:srgbClr val="0000FF"/>
                  </a:solidFill>
                  <a:ea typeface="PMingLiU" pitchFamily="18" charset="-120"/>
                </a:endParaRPr>
              </a:p>
            </p:txBody>
          </p:sp>
        </p:grpSp>
        <p:grpSp>
          <p:nvGrpSpPr>
            <p:cNvPr id="6187" name="Group 51"/>
            <p:cNvGrpSpPr>
              <a:grpSpLocks/>
            </p:cNvGrpSpPr>
            <p:nvPr/>
          </p:nvGrpSpPr>
          <p:grpSpPr bwMode="auto">
            <a:xfrm>
              <a:off x="1258" y="2212"/>
              <a:ext cx="842" cy="853"/>
              <a:chOff x="3654" y="878"/>
              <a:chExt cx="842" cy="853"/>
            </a:xfrm>
          </p:grpSpPr>
          <p:pic>
            <p:nvPicPr>
              <p:cNvPr id="6189" name="Picture 52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V="1">
                <a:off x="3654" y="878"/>
                <a:ext cx="842" cy="8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90" name="Text Box 53"/>
              <p:cNvSpPr txBox="1">
                <a:spLocks noChangeArrowheads="1"/>
              </p:cNvSpPr>
              <p:nvPr/>
            </p:nvSpPr>
            <p:spPr bwMode="auto">
              <a:xfrm>
                <a:off x="3887" y="1069"/>
                <a:ext cx="421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6646" tIns="48323" rIns="96646" bIns="48323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en-US" sz="3600" b="1" dirty="0">
                    <a:solidFill>
                      <a:srgbClr val="0000FF"/>
                    </a:solidFill>
                    <a:ea typeface="PMingLiU" pitchFamily="18" charset="-120"/>
                  </a:rPr>
                  <a:t>|</a:t>
                </a:r>
                <a:r>
                  <a:rPr lang="en-US" sz="3200" b="1" dirty="0">
                    <a:solidFill>
                      <a:srgbClr val="0000FF"/>
                    </a:solidFill>
                    <a:latin typeface="Symbol" pitchFamily="18" charset="2"/>
                    <a:ea typeface="PMingLiU" pitchFamily="18" charset="-120"/>
                  </a:rPr>
                  <a:t>b</a:t>
                </a:r>
                <a:r>
                  <a:rPr lang="en-US" sz="3600" b="1" dirty="0">
                    <a:solidFill>
                      <a:srgbClr val="0000FF"/>
                    </a:solidFill>
                    <a:ea typeface="PMingLiU" pitchFamily="18" charset="-120"/>
                    <a:sym typeface="Symbol" pitchFamily="18" charset="2"/>
                  </a:rPr>
                  <a:t></a:t>
                </a:r>
                <a:endParaRPr lang="en-US" sz="3600" b="1" dirty="0">
                  <a:solidFill>
                    <a:srgbClr val="0000FF"/>
                  </a:solidFill>
                  <a:ea typeface="PMingLiU" pitchFamily="18" charset="-120"/>
                </a:endParaRPr>
              </a:p>
            </p:txBody>
          </p:sp>
        </p:grpSp>
        <p:sp>
          <p:nvSpPr>
            <p:cNvPr id="6188" name="Text Box 54"/>
            <p:cNvSpPr txBox="1">
              <a:spLocks noChangeArrowheads="1"/>
            </p:cNvSpPr>
            <p:nvPr/>
          </p:nvSpPr>
          <p:spPr bwMode="auto">
            <a:xfrm>
              <a:off x="664" y="1872"/>
              <a:ext cx="10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sz="2000">
                  <a:latin typeface="Arial" charset="0"/>
                </a:rPr>
                <a:t>Parity doublet</a:t>
              </a:r>
            </a:p>
          </p:txBody>
        </p:sp>
      </p:grpSp>
      <p:graphicFrame>
        <p:nvGraphicFramePr>
          <p:cNvPr id="6179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527208"/>
              </p:ext>
            </p:extLst>
          </p:nvPr>
        </p:nvGraphicFramePr>
        <p:xfrm>
          <a:off x="3736975" y="2002711"/>
          <a:ext cx="50514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42" name="Equation" r:id="rId5" imgW="3085920" imgH="469800" progId="Equation.3">
                  <p:embed/>
                </p:oleObj>
              </mc:Choice>
              <mc:Fallback>
                <p:oleObj name="Equation" r:id="rId5" imgW="30859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6975" y="2002711"/>
                        <a:ext cx="5051425" cy="77152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5715000"/>
            <a:ext cx="85486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“[Nuclear structure] calculations in Ra are almost certainly more reliable than those in Hg.” </a:t>
            </a:r>
          </a:p>
          <a:p>
            <a:r>
              <a:rPr lang="en-US" sz="16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sz="1400" dirty="0" smtClean="0">
                <a:latin typeface="Calibri" panose="020F0502020204030204" pitchFamily="34" charset="0"/>
                <a:cs typeface="Arial" pitchFamily="34" charset="0"/>
              </a:rPr>
              <a:t>            </a:t>
            </a:r>
            <a:r>
              <a:rPr lang="en-US" sz="1400" dirty="0" smtClean="0">
                <a:latin typeface="Calibri" panose="020F0502020204030204" pitchFamily="34" charset="0"/>
              </a:rPr>
              <a:t>– </a:t>
            </a:r>
            <a:r>
              <a:rPr lang="en-US" sz="1400" dirty="0">
                <a:latin typeface="Calibri" panose="020F0502020204030204" pitchFamily="34" charset="0"/>
              </a:rPr>
              <a:t>Engel, Ramsey-Musolf, van </a:t>
            </a:r>
            <a:r>
              <a:rPr lang="en-US" sz="1400" dirty="0" err="1">
                <a:latin typeface="Calibri" panose="020F0502020204030204" pitchFamily="34" charset="0"/>
              </a:rPr>
              <a:t>Kolck</a:t>
            </a:r>
            <a:r>
              <a:rPr lang="en-US" sz="1400" dirty="0">
                <a:latin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</a:rPr>
              <a:t>Prog</a:t>
            </a:r>
            <a:r>
              <a:rPr lang="en-US" sz="1400" dirty="0">
                <a:latin typeface="Calibri" panose="020F0502020204030204" pitchFamily="34" charset="0"/>
              </a:rPr>
              <a:t>. Part. </a:t>
            </a:r>
            <a:r>
              <a:rPr lang="en-US" sz="1400" dirty="0" err="1">
                <a:latin typeface="Calibri" panose="020F0502020204030204" pitchFamily="34" charset="0"/>
              </a:rPr>
              <a:t>Nucl</a:t>
            </a:r>
            <a:r>
              <a:rPr lang="en-US" sz="1400" dirty="0">
                <a:latin typeface="Calibri" panose="020F0502020204030204" pitchFamily="34" charset="0"/>
              </a:rPr>
              <a:t>. Phys. (2013</a:t>
            </a:r>
            <a:r>
              <a:rPr lang="en-US" sz="1400" dirty="0" smtClean="0">
                <a:latin typeface="Calibri" panose="020F0502020204030204" pitchFamily="34" charset="0"/>
              </a:rPr>
              <a:t>)</a:t>
            </a:r>
          </a:p>
          <a:p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Constraining parameters in a global EDM analysis.</a:t>
            </a:r>
            <a:endParaRPr lang="en-US" sz="16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Arial" pitchFamily="34" charset="0"/>
              </a:rPr>
              <a:t>			            </a:t>
            </a:r>
            <a:r>
              <a:rPr lang="en-US" sz="1400" dirty="0">
                <a:latin typeface="Calibri" panose="020F0502020204030204" pitchFamily="34" charset="0"/>
              </a:rPr>
              <a:t>– </a:t>
            </a:r>
            <a:r>
              <a:rPr lang="en-US" sz="1400" dirty="0" smtClean="0">
                <a:latin typeface="Calibri" panose="020F0502020204030204" pitchFamily="34" charset="0"/>
              </a:rPr>
              <a:t>Chupp, Ramsey-Musolf</a:t>
            </a:r>
            <a:r>
              <a:rPr lang="en-US" sz="1400" dirty="0">
                <a:latin typeface="Calibri" panose="020F0502020204030204" pitchFamily="34" charset="0"/>
              </a:rPr>
              <a:t>, </a:t>
            </a:r>
            <a:r>
              <a:rPr lang="en-US" sz="1400" dirty="0" smtClean="0">
                <a:latin typeface="Calibri" panose="020F0502020204030204" pitchFamily="34" charset="0"/>
              </a:rPr>
              <a:t>arXiv1407.1064 </a:t>
            </a:r>
            <a:r>
              <a:rPr lang="en-US" sz="1400" dirty="0">
                <a:latin typeface="Calibri" panose="020F0502020204030204" pitchFamily="34" charset="0"/>
              </a:rPr>
              <a:t>(</a:t>
            </a:r>
            <a:r>
              <a:rPr lang="en-US" sz="1400" dirty="0" smtClean="0">
                <a:latin typeface="Calibri" panose="020F0502020204030204" pitchFamily="34" charset="0"/>
              </a:rPr>
              <a:t>2014)</a:t>
            </a:r>
            <a:endParaRPr lang="en-US" sz="1400" b="1" dirty="0">
              <a:solidFill>
                <a:srgbClr val="0000FF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90555" y="578555"/>
            <a:ext cx="89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Z.T. Lu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3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4800601" y="914400"/>
            <a:ext cx="4191000" cy="18928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1125" indent="-1111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0287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600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21717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743200" indent="-4572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5720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lnSpc>
                <a:spcPct val="130000"/>
              </a:lnSpc>
            </a:pPr>
            <a:endParaRPr lang="en-US" sz="1800" b="1" dirty="0" smtClean="0">
              <a:solidFill>
                <a:srgbClr val="0000FF"/>
              </a:solidFill>
              <a:latin typeface="+mj-lt"/>
              <a:ea typeface="PMingLiU" pitchFamily="18" charset="-120"/>
            </a:endParaRPr>
          </a:p>
          <a:p>
            <a:pPr eaLnBrk="0" hangingPunct="0">
              <a:lnSpc>
                <a:spcPct val="130000"/>
              </a:lnSpc>
              <a:buFontTx/>
              <a:buChar char="•"/>
            </a:pPr>
            <a:r>
              <a:rPr lang="en-US" sz="1800" dirty="0" smtClean="0">
                <a:latin typeface="+mn-lt"/>
                <a:ea typeface="PMingLiU" pitchFamily="18" charset="-120"/>
                <a:cs typeface="Times New Roman" pitchFamily="18" charset="0"/>
              </a:rPr>
              <a:t> Efficient use of the rare </a:t>
            </a:r>
            <a:r>
              <a:rPr lang="en-US" sz="1800" baseline="30000" dirty="0" smtClean="0">
                <a:latin typeface="+mn-lt"/>
                <a:ea typeface="PMingLiU" pitchFamily="18" charset="-120"/>
                <a:cs typeface="Times New Roman" pitchFamily="18" charset="0"/>
              </a:rPr>
              <a:t>225</a:t>
            </a:r>
            <a:r>
              <a:rPr lang="en-US" sz="1800" dirty="0" smtClean="0">
                <a:latin typeface="+mn-lt"/>
                <a:ea typeface="PMingLiU" pitchFamily="18" charset="-120"/>
                <a:cs typeface="Times New Roman" pitchFamily="18" charset="0"/>
              </a:rPr>
              <a:t>Ra atoms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en-US" sz="1800" dirty="0" smtClean="0">
                <a:latin typeface="+mn-lt"/>
                <a:ea typeface="PMingLiU" pitchFamily="18" charset="-120"/>
                <a:cs typeface="Times New Roman" pitchFamily="18" charset="0"/>
              </a:rPr>
              <a:t> </a:t>
            </a:r>
            <a:r>
              <a:rPr lang="en-US" sz="1800" dirty="0">
                <a:latin typeface="+mn-lt"/>
                <a:ea typeface="PMingLiU" pitchFamily="18" charset="-120"/>
                <a:cs typeface="Times New Roman" pitchFamily="18" charset="0"/>
              </a:rPr>
              <a:t>High electric field (&gt; 100 kV/cm)</a:t>
            </a:r>
          </a:p>
          <a:p>
            <a:pPr eaLnBrk="0" hangingPunct="0">
              <a:lnSpc>
                <a:spcPct val="130000"/>
              </a:lnSpc>
              <a:buFontTx/>
              <a:buChar char="•"/>
            </a:pPr>
            <a:r>
              <a:rPr lang="en-US" sz="1800" dirty="0" smtClean="0">
                <a:latin typeface="+mn-lt"/>
                <a:ea typeface="PMingLiU" pitchFamily="18" charset="-120"/>
                <a:cs typeface="Times New Roman" pitchFamily="18" charset="0"/>
              </a:rPr>
              <a:t> Long </a:t>
            </a:r>
            <a:r>
              <a:rPr lang="en-US" sz="1800" dirty="0">
                <a:latin typeface="+mn-lt"/>
                <a:ea typeface="PMingLiU" pitchFamily="18" charset="-120"/>
                <a:cs typeface="Times New Roman" pitchFamily="18" charset="0"/>
              </a:rPr>
              <a:t>coherence time (~ 100 </a:t>
            </a:r>
            <a:r>
              <a:rPr lang="en-US" sz="1800" dirty="0" smtClean="0">
                <a:latin typeface="+mn-lt"/>
                <a:ea typeface="PMingLiU" pitchFamily="18" charset="-120"/>
                <a:cs typeface="Times New Roman" pitchFamily="18" charset="0"/>
              </a:rPr>
              <a:t>s)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en-US" altLang="en-US" sz="1800" dirty="0" smtClean="0">
                <a:latin typeface="+mn-lt"/>
                <a:ea typeface="Arial Unicode MS" pitchFamily="34" charset="-128"/>
                <a:cs typeface="Times New Roman" pitchFamily="18" charset="0"/>
              </a:rPr>
              <a:t> Negligible </a:t>
            </a:r>
            <a:r>
              <a:rPr lang="en-US" altLang="en-US" sz="1800" dirty="0">
                <a:latin typeface="+mn-lt"/>
                <a:ea typeface="Arial Unicode MS" pitchFamily="34" charset="-128"/>
                <a:cs typeface="Times New Roman" pitchFamily="18" charset="0"/>
              </a:rPr>
              <a:t>“v x E” systematic </a:t>
            </a:r>
            <a:r>
              <a:rPr lang="en-US" altLang="en-US" sz="1800" dirty="0" smtClean="0">
                <a:latin typeface="+mn-lt"/>
                <a:ea typeface="Arial Unicode MS" pitchFamily="34" charset="-128"/>
                <a:cs typeface="Times New Roman" pitchFamily="18" charset="0"/>
              </a:rPr>
              <a:t>effect</a:t>
            </a:r>
            <a:endParaRPr lang="en-US" altLang="en-US" sz="1800" dirty="0">
              <a:latin typeface="+mn-lt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756743" y="228600"/>
            <a:ext cx="5472857" cy="685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EDM measurement on </a:t>
            </a:r>
            <a:r>
              <a:rPr lang="en-US" sz="2400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225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 in a trap 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1066800" y="1737045"/>
            <a:ext cx="7435795" cy="4892355"/>
            <a:chOff x="311" y="577"/>
            <a:chExt cx="4872" cy="3217"/>
          </a:xfrm>
        </p:grpSpPr>
        <p:sp>
          <p:nvSpPr>
            <p:cNvPr id="9221" name="AutoShape 4"/>
            <p:cNvSpPr>
              <a:spLocks noChangeArrowheads="1"/>
            </p:cNvSpPr>
            <p:nvPr/>
          </p:nvSpPr>
          <p:spPr bwMode="auto">
            <a:xfrm flipH="1">
              <a:off x="1669" y="824"/>
              <a:ext cx="363" cy="310"/>
            </a:xfrm>
            <a:prstGeom prst="rightArrow">
              <a:avLst>
                <a:gd name="adj1" fmla="val 46315"/>
                <a:gd name="adj2" fmla="val 49994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9499993" rev="0"/>
              </a:camera>
              <a:lightRig rig="legacyFlat4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22" name="AutoShape 5"/>
            <p:cNvSpPr>
              <a:spLocks noChangeArrowheads="1"/>
            </p:cNvSpPr>
            <p:nvPr/>
          </p:nvSpPr>
          <p:spPr bwMode="auto">
            <a:xfrm rot="5400000" flipH="1">
              <a:off x="1470" y="1119"/>
              <a:ext cx="364" cy="310"/>
            </a:xfrm>
            <a:prstGeom prst="rightArrow">
              <a:avLst>
                <a:gd name="adj1" fmla="val 46315"/>
                <a:gd name="adj2" fmla="val 50132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9499993" rev="0"/>
              </a:camera>
              <a:lightRig rig="legacyFlat4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23" name="AutoShape 6"/>
            <p:cNvSpPr>
              <a:spLocks noChangeArrowheads="1"/>
            </p:cNvSpPr>
            <p:nvPr/>
          </p:nvSpPr>
          <p:spPr bwMode="auto">
            <a:xfrm rot="5400000" flipH="1" flipV="1">
              <a:off x="4415" y="2765"/>
              <a:ext cx="310" cy="310"/>
            </a:xfrm>
            <a:prstGeom prst="rightArrow">
              <a:avLst>
                <a:gd name="adj1" fmla="val 43167"/>
                <a:gd name="adj2" fmla="val 42745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3000000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24" name="AutoShape 7"/>
            <p:cNvSpPr>
              <a:spLocks noChangeArrowheads="1"/>
            </p:cNvSpPr>
            <p:nvPr/>
          </p:nvSpPr>
          <p:spPr bwMode="auto">
            <a:xfrm flipH="1">
              <a:off x="4873" y="2490"/>
              <a:ext cx="310" cy="311"/>
            </a:xfrm>
            <a:prstGeom prst="rightArrow">
              <a:avLst>
                <a:gd name="adj1" fmla="val 43167"/>
                <a:gd name="adj2" fmla="val 42745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0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25" name="AutoShape 8"/>
            <p:cNvSpPr>
              <a:spLocks noChangeArrowheads="1"/>
            </p:cNvSpPr>
            <p:nvPr/>
          </p:nvSpPr>
          <p:spPr bwMode="auto">
            <a:xfrm flipH="1">
              <a:off x="4652" y="2334"/>
              <a:ext cx="309" cy="310"/>
            </a:xfrm>
            <a:prstGeom prst="rightArrow">
              <a:avLst>
                <a:gd name="adj1" fmla="val 43167"/>
                <a:gd name="adj2" fmla="val 42745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7099992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26" name="AutoShape 9"/>
            <p:cNvSpPr>
              <a:spLocks noChangeArrowheads="1"/>
            </p:cNvSpPr>
            <p:nvPr/>
          </p:nvSpPr>
          <p:spPr bwMode="auto">
            <a:xfrm flipV="1">
              <a:off x="1040" y="936"/>
              <a:ext cx="938" cy="70"/>
            </a:xfrm>
            <a:prstGeom prst="rightArrow">
              <a:avLst>
                <a:gd name="adj1" fmla="val 50000"/>
                <a:gd name="adj2" fmla="val 335000"/>
              </a:avLst>
            </a:prstGeom>
            <a:solidFill>
              <a:srgbClr val="2BE36A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37500" lon="3375000" rev="0"/>
              </a:camera>
              <a:lightRig rig="legacyFlat4" dir="t"/>
            </a:scene3d>
            <a:sp3d extrusionH="49200" prstMaterial="legacyMatte">
              <a:bevelT w="13500" h="13500" prst="angle"/>
              <a:bevelB w="13500" h="13500" prst="angle"/>
              <a:extrusionClr>
                <a:srgbClr val="2BE36A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pic>
          <p:nvPicPr>
            <p:cNvPr id="9227" name="Picture 1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" y="935"/>
              <a:ext cx="3363" cy="2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8" name="AutoShape 11"/>
            <p:cNvSpPr>
              <a:spLocks noChangeArrowheads="1"/>
            </p:cNvSpPr>
            <p:nvPr/>
          </p:nvSpPr>
          <p:spPr bwMode="auto">
            <a:xfrm>
              <a:off x="4004" y="2501"/>
              <a:ext cx="363" cy="310"/>
            </a:xfrm>
            <a:prstGeom prst="rightArrow">
              <a:avLst>
                <a:gd name="adj1" fmla="val 46315"/>
                <a:gd name="adj2" fmla="val 49994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21299992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29" name="AutoShape 12"/>
            <p:cNvSpPr>
              <a:spLocks noChangeArrowheads="1"/>
            </p:cNvSpPr>
            <p:nvPr/>
          </p:nvSpPr>
          <p:spPr bwMode="auto">
            <a:xfrm flipH="1">
              <a:off x="4721" y="2642"/>
              <a:ext cx="309" cy="310"/>
            </a:xfrm>
            <a:prstGeom prst="rightArrow">
              <a:avLst>
                <a:gd name="adj1" fmla="val 43167"/>
                <a:gd name="adj2" fmla="val 42745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3000000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30" name="AutoShape 13"/>
            <p:cNvSpPr>
              <a:spLocks noChangeArrowheads="1"/>
            </p:cNvSpPr>
            <p:nvPr/>
          </p:nvSpPr>
          <p:spPr bwMode="auto">
            <a:xfrm rot="16200000" flipH="1">
              <a:off x="4420" y="2133"/>
              <a:ext cx="310" cy="312"/>
            </a:xfrm>
            <a:prstGeom prst="rightArrow">
              <a:avLst>
                <a:gd name="adj1" fmla="val 43167"/>
                <a:gd name="adj2" fmla="val 42745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3000000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31" name="Oval 14"/>
            <p:cNvSpPr>
              <a:spLocks noChangeArrowheads="1"/>
            </p:cNvSpPr>
            <p:nvPr/>
          </p:nvSpPr>
          <p:spPr bwMode="auto">
            <a:xfrm>
              <a:off x="1070" y="643"/>
              <a:ext cx="167" cy="167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TopLeft">
                <a:rot lat="300000" lon="20399993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32" name="Oval 15"/>
            <p:cNvSpPr>
              <a:spLocks noChangeArrowheads="1"/>
            </p:cNvSpPr>
            <p:nvPr/>
          </p:nvSpPr>
          <p:spPr bwMode="auto">
            <a:xfrm>
              <a:off x="1143" y="713"/>
              <a:ext cx="32" cy="43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" name="AutoShape 16"/>
            <p:cNvSpPr>
              <a:spLocks noChangeArrowheads="1"/>
            </p:cNvSpPr>
            <p:nvPr/>
          </p:nvSpPr>
          <p:spPr bwMode="auto">
            <a:xfrm rot="-7479724">
              <a:off x="2733" y="2653"/>
              <a:ext cx="974" cy="103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20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453" y="14402"/>
                  </a:moveTo>
                  <a:cubicBezTo>
                    <a:pt x="1010" y="13253"/>
                    <a:pt x="783" y="12031"/>
                    <a:pt x="783" y="10800"/>
                  </a:cubicBezTo>
                  <a:cubicBezTo>
                    <a:pt x="783" y="5267"/>
                    <a:pt x="5267" y="783"/>
                    <a:pt x="10800" y="783"/>
                  </a:cubicBezTo>
                  <a:cubicBezTo>
                    <a:pt x="16332" y="783"/>
                    <a:pt x="20817" y="5267"/>
                    <a:pt x="20817" y="10800"/>
                  </a:cubicBezTo>
                  <a:cubicBezTo>
                    <a:pt x="20817" y="12031"/>
                    <a:pt x="20589" y="13253"/>
                    <a:pt x="20146" y="14402"/>
                  </a:cubicBezTo>
                  <a:lnTo>
                    <a:pt x="20877" y="14684"/>
                  </a:lnTo>
                  <a:cubicBezTo>
                    <a:pt x="21354" y="13445"/>
                    <a:pt x="21600" y="12128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128"/>
                    <a:pt x="245" y="13445"/>
                    <a:pt x="722" y="14684"/>
                  </a:cubicBezTo>
                  <a:lnTo>
                    <a:pt x="1453" y="1440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Front">
                <a:rot lat="1500000" lon="2700000" rev="0"/>
              </a:camera>
              <a:lightRig rig="legacyFlat2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34" name="AutoShape 17"/>
            <p:cNvSpPr>
              <a:spLocks noChangeArrowheads="1"/>
            </p:cNvSpPr>
            <p:nvPr/>
          </p:nvSpPr>
          <p:spPr bwMode="auto">
            <a:xfrm rot="-7482870">
              <a:off x="2846" y="2786"/>
              <a:ext cx="749" cy="7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333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50" y="15322"/>
                  </a:moveTo>
                  <a:cubicBezTo>
                    <a:pt x="1420" y="13927"/>
                    <a:pt x="1039" y="12375"/>
                    <a:pt x="1039" y="10800"/>
                  </a:cubicBezTo>
                  <a:cubicBezTo>
                    <a:pt x="1039" y="5409"/>
                    <a:pt x="5409" y="1039"/>
                    <a:pt x="10800" y="1039"/>
                  </a:cubicBezTo>
                  <a:cubicBezTo>
                    <a:pt x="16190" y="1039"/>
                    <a:pt x="20561" y="5409"/>
                    <a:pt x="20561" y="10800"/>
                  </a:cubicBezTo>
                  <a:cubicBezTo>
                    <a:pt x="20561" y="12375"/>
                    <a:pt x="20179" y="13927"/>
                    <a:pt x="19449" y="15322"/>
                  </a:cubicBezTo>
                  <a:lnTo>
                    <a:pt x="20370" y="15804"/>
                  </a:lnTo>
                  <a:cubicBezTo>
                    <a:pt x="21178" y="14259"/>
                    <a:pt x="21600" y="12542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542"/>
                    <a:pt x="421" y="14259"/>
                    <a:pt x="1229" y="15804"/>
                  </a:cubicBezTo>
                  <a:lnTo>
                    <a:pt x="2150" y="1532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Front">
                <a:rot lat="1500000" lon="2700000" rev="0"/>
              </a:camera>
              <a:lightRig rig="legacyFlat2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35" name="AutoShape 18"/>
            <p:cNvSpPr>
              <a:spLocks noChangeArrowheads="1"/>
            </p:cNvSpPr>
            <p:nvPr/>
          </p:nvSpPr>
          <p:spPr bwMode="auto">
            <a:xfrm rot="-7484206">
              <a:off x="2951" y="2907"/>
              <a:ext cx="525" cy="55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268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403" y="14618"/>
                  </a:moveTo>
                  <a:cubicBezTo>
                    <a:pt x="1858" y="13419"/>
                    <a:pt x="1576" y="12117"/>
                    <a:pt x="1576" y="10800"/>
                  </a:cubicBezTo>
                  <a:cubicBezTo>
                    <a:pt x="1576" y="5705"/>
                    <a:pt x="5705" y="1576"/>
                    <a:pt x="10800" y="1576"/>
                  </a:cubicBezTo>
                  <a:cubicBezTo>
                    <a:pt x="15894" y="1576"/>
                    <a:pt x="20024" y="5705"/>
                    <a:pt x="20024" y="10800"/>
                  </a:cubicBezTo>
                  <a:cubicBezTo>
                    <a:pt x="20024" y="12117"/>
                    <a:pt x="19741" y="13419"/>
                    <a:pt x="19196" y="14618"/>
                  </a:cubicBezTo>
                  <a:lnTo>
                    <a:pt x="20630" y="15271"/>
                  </a:lnTo>
                  <a:cubicBezTo>
                    <a:pt x="21269" y="13867"/>
                    <a:pt x="21600" y="12342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2342"/>
                    <a:pt x="330" y="13867"/>
                    <a:pt x="969" y="15271"/>
                  </a:cubicBezTo>
                  <a:lnTo>
                    <a:pt x="2403" y="14618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ObliqueFront">
                <a:rot lat="1500000" lon="2700000" rev="0"/>
              </a:camera>
              <a:lightRig rig="legacyFlat2" dir="b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36" name="Rectangle 19"/>
            <p:cNvSpPr>
              <a:spLocks noChangeArrowheads="1"/>
            </p:cNvSpPr>
            <p:nvPr/>
          </p:nvSpPr>
          <p:spPr bwMode="auto">
            <a:xfrm>
              <a:off x="3180" y="3193"/>
              <a:ext cx="298" cy="28"/>
            </a:xfrm>
            <a:prstGeom prst="rect">
              <a:avLst/>
            </a:prstGeom>
            <a:solidFill>
              <a:srgbClr val="0FFFB3"/>
            </a:solidFill>
            <a:ln w="9525">
              <a:miter lim="800000"/>
              <a:headEnd/>
              <a:tailEnd/>
            </a:ln>
            <a:scene3d>
              <a:camera prst="legacyObliqueTopRight">
                <a:rot lat="0" lon="1799996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FFFB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37" name="Oval 20"/>
            <p:cNvSpPr>
              <a:spLocks noChangeArrowheads="1"/>
            </p:cNvSpPr>
            <p:nvPr/>
          </p:nvSpPr>
          <p:spPr bwMode="auto">
            <a:xfrm>
              <a:off x="2919" y="3213"/>
              <a:ext cx="120" cy="119"/>
            </a:xfrm>
            <a:prstGeom prst="ellipse">
              <a:avLst/>
            </a:prstGeom>
            <a:solidFill>
              <a:schemeClr val="accent2"/>
            </a:solidFill>
            <a:ln w="9525">
              <a:round/>
              <a:headEnd/>
              <a:tailEnd/>
            </a:ln>
            <a:scene3d>
              <a:camera prst="legacyPerspectiveTopRight">
                <a:rot lat="899996" lon="2400000" rev="0"/>
              </a:camera>
              <a:lightRig rig="legacyFlat2" dir="b"/>
            </a:scene3d>
            <a:sp3d extrusionH="50530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38" name="Oval 21"/>
            <p:cNvSpPr>
              <a:spLocks noChangeArrowheads="1"/>
            </p:cNvSpPr>
            <p:nvPr/>
          </p:nvSpPr>
          <p:spPr bwMode="auto">
            <a:xfrm>
              <a:off x="4570" y="2570"/>
              <a:ext cx="70" cy="64"/>
            </a:xfrm>
            <a:prstGeom prst="ellipse">
              <a:avLst/>
            </a:prstGeom>
            <a:gradFill rotWithShape="0">
              <a:gsLst>
                <a:gs pos="0">
                  <a:srgbClr val="2BE36A"/>
                </a:gs>
                <a:gs pos="100000">
                  <a:srgbClr val="14693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9" name="Oval 22"/>
            <p:cNvSpPr>
              <a:spLocks noChangeArrowheads="1"/>
            </p:cNvSpPr>
            <p:nvPr/>
          </p:nvSpPr>
          <p:spPr bwMode="auto">
            <a:xfrm>
              <a:off x="3548" y="3021"/>
              <a:ext cx="70" cy="66"/>
            </a:xfrm>
            <a:prstGeom prst="ellipse">
              <a:avLst/>
            </a:prstGeom>
            <a:gradFill rotWithShape="0">
              <a:gsLst>
                <a:gs pos="0">
                  <a:srgbClr val="2BE36A"/>
                </a:gs>
                <a:gs pos="100000">
                  <a:srgbClr val="14693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0" name="Rectangle 23"/>
            <p:cNvSpPr>
              <a:spLocks noChangeArrowheads="1"/>
            </p:cNvSpPr>
            <p:nvPr/>
          </p:nvSpPr>
          <p:spPr bwMode="auto">
            <a:xfrm>
              <a:off x="3200" y="3035"/>
              <a:ext cx="298" cy="26"/>
            </a:xfrm>
            <a:prstGeom prst="rect">
              <a:avLst/>
            </a:prstGeom>
            <a:solidFill>
              <a:srgbClr val="0FFFB3"/>
            </a:solidFill>
            <a:ln w="9525">
              <a:miter lim="800000"/>
              <a:headEnd/>
              <a:tailEnd/>
            </a:ln>
            <a:scene3d>
              <a:camera prst="legacyObliqueTopRight">
                <a:rot lat="0" lon="1799996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0FFFB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41" name="Freeform 24"/>
            <p:cNvSpPr>
              <a:spLocks/>
            </p:cNvSpPr>
            <p:nvPr/>
          </p:nvSpPr>
          <p:spPr bwMode="auto">
            <a:xfrm>
              <a:off x="4072" y="2863"/>
              <a:ext cx="318" cy="358"/>
            </a:xfrm>
            <a:custGeom>
              <a:avLst/>
              <a:gdLst>
                <a:gd name="T0" fmla="*/ 55 w 768"/>
                <a:gd name="T1" fmla="*/ 61 h 864"/>
                <a:gd name="T2" fmla="*/ 48 w 768"/>
                <a:gd name="T3" fmla="*/ 58 h 864"/>
                <a:gd name="T4" fmla="*/ 20 w 768"/>
                <a:gd name="T5" fmla="*/ 41 h 864"/>
                <a:gd name="T6" fmla="*/ 48 w 768"/>
                <a:gd name="T7" fmla="*/ 38 h 864"/>
                <a:gd name="T8" fmla="*/ 0 w 768"/>
                <a:gd name="T9" fmla="*/ 0 h 8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864"/>
                <a:gd name="T17" fmla="*/ 768 w 768"/>
                <a:gd name="T18" fmla="*/ 864 h 8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864">
                  <a:moveTo>
                    <a:pt x="768" y="864"/>
                  </a:moveTo>
                  <a:cubicBezTo>
                    <a:pt x="760" y="864"/>
                    <a:pt x="752" y="864"/>
                    <a:pt x="672" y="816"/>
                  </a:cubicBezTo>
                  <a:cubicBezTo>
                    <a:pt x="592" y="768"/>
                    <a:pt x="288" y="624"/>
                    <a:pt x="288" y="576"/>
                  </a:cubicBezTo>
                  <a:cubicBezTo>
                    <a:pt x="288" y="528"/>
                    <a:pt x="720" y="624"/>
                    <a:pt x="672" y="528"/>
                  </a:cubicBezTo>
                  <a:cubicBezTo>
                    <a:pt x="624" y="432"/>
                    <a:pt x="312" y="216"/>
                    <a:pt x="0" y="0"/>
                  </a:cubicBezTo>
                </a:path>
              </a:pathLst>
            </a:custGeom>
            <a:noFill/>
            <a:ln w="12700" cmpd="sng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AutoShape 25"/>
            <p:cNvSpPr>
              <a:spLocks noChangeArrowheads="1"/>
            </p:cNvSpPr>
            <p:nvPr/>
          </p:nvSpPr>
          <p:spPr bwMode="auto">
            <a:xfrm>
              <a:off x="4323" y="2648"/>
              <a:ext cx="363" cy="310"/>
            </a:xfrm>
            <a:prstGeom prst="rightArrow">
              <a:avLst>
                <a:gd name="adj1" fmla="val 46315"/>
                <a:gd name="adj2" fmla="val 49994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7099992" rev="0"/>
              </a:camera>
              <a:lightRig rig="legacyFlat4" dir="t"/>
            </a:scene3d>
            <a:sp3d extrusionH="2778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43" name="Rectangle 26"/>
            <p:cNvSpPr>
              <a:spLocks noChangeArrowheads="1"/>
            </p:cNvSpPr>
            <p:nvPr/>
          </p:nvSpPr>
          <p:spPr bwMode="auto">
            <a:xfrm>
              <a:off x="517" y="1153"/>
              <a:ext cx="69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latin typeface="Calibri" pitchFamily="34" charset="0"/>
                </a:rPr>
                <a:t>Transverse</a:t>
              </a:r>
            </a:p>
            <a:p>
              <a:pPr algn="ctr" eaLnBrk="0" hangingPunct="0"/>
              <a:r>
                <a:rPr lang="en-US" sz="1600">
                  <a:latin typeface="Calibri" pitchFamily="34" charset="0"/>
                </a:rPr>
                <a:t>cooling</a:t>
              </a:r>
            </a:p>
          </p:txBody>
        </p:sp>
        <p:sp>
          <p:nvSpPr>
            <p:cNvPr id="9244" name="Rectangle 27"/>
            <p:cNvSpPr>
              <a:spLocks noChangeArrowheads="1"/>
            </p:cNvSpPr>
            <p:nvPr/>
          </p:nvSpPr>
          <p:spPr bwMode="auto">
            <a:xfrm>
              <a:off x="311" y="577"/>
              <a:ext cx="443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>
                  <a:latin typeface="Calibri" pitchFamily="34" charset="0"/>
                </a:rPr>
                <a:t>Oven:</a:t>
              </a:r>
            </a:p>
            <a:p>
              <a:pPr algn="ctr" eaLnBrk="0" hangingPunct="0"/>
              <a:r>
                <a:rPr lang="en-US" sz="1600" baseline="30000">
                  <a:latin typeface="Calibri" pitchFamily="34" charset="0"/>
                </a:rPr>
                <a:t>225</a:t>
              </a:r>
              <a:r>
                <a:rPr lang="en-US" sz="1600">
                  <a:latin typeface="Calibri" pitchFamily="34" charset="0"/>
                </a:rPr>
                <a:t>Ra</a:t>
              </a:r>
            </a:p>
          </p:txBody>
        </p:sp>
        <p:sp>
          <p:nvSpPr>
            <p:cNvPr id="9245" name="Rectangle 28"/>
            <p:cNvSpPr>
              <a:spLocks noChangeArrowheads="1"/>
            </p:cNvSpPr>
            <p:nvPr/>
          </p:nvSpPr>
          <p:spPr bwMode="auto">
            <a:xfrm>
              <a:off x="2391" y="1415"/>
              <a:ext cx="62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800">
                  <a:solidFill>
                    <a:srgbClr val="FFFF99"/>
                  </a:solidFill>
                  <a:latin typeface="Calibri" pitchFamily="34" charset="0"/>
                </a:rPr>
                <a:t>Zeeman </a:t>
              </a:r>
            </a:p>
            <a:p>
              <a:pPr algn="ctr" eaLnBrk="0" hangingPunct="0"/>
              <a:r>
                <a:rPr lang="en-US" sz="1800">
                  <a:solidFill>
                    <a:srgbClr val="FFFF99"/>
                  </a:solidFill>
                  <a:latin typeface="Calibri" pitchFamily="34" charset="0"/>
                </a:rPr>
                <a:t>Slower</a:t>
              </a:r>
            </a:p>
          </p:txBody>
        </p:sp>
        <p:sp>
          <p:nvSpPr>
            <p:cNvPr id="9246" name="Rectangle 29"/>
            <p:cNvSpPr>
              <a:spLocks noChangeArrowheads="1"/>
            </p:cNvSpPr>
            <p:nvPr/>
          </p:nvSpPr>
          <p:spPr bwMode="auto">
            <a:xfrm>
              <a:off x="3928" y="1653"/>
              <a:ext cx="1023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Magneto-optical</a:t>
              </a:r>
            </a:p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Trap (MOT)</a:t>
              </a:r>
            </a:p>
          </p:txBody>
        </p:sp>
        <p:sp>
          <p:nvSpPr>
            <p:cNvPr id="9247" name="Rectangle 30"/>
            <p:cNvSpPr>
              <a:spLocks noChangeArrowheads="1"/>
            </p:cNvSpPr>
            <p:nvPr/>
          </p:nvSpPr>
          <p:spPr bwMode="auto">
            <a:xfrm>
              <a:off x="4295" y="3112"/>
              <a:ext cx="877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Optical dipole</a:t>
              </a:r>
            </a:p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trap (ODT)</a:t>
              </a:r>
            </a:p>
          </p:txBody>
        </p:sp>
        <p:sp>
          <p:nvSpPr>
            <p:cNvPr id="9248" name="Rectangle 31"/>
            <p:cNvSpPr>
              <a:spLocks noChangeArrowheads="1"/>
            </p:cNvSpPr>
            <p:nvPr/>
          </p:nvSpPr>
          <p:spPr bwMode="auto">
            <a:xfrm>
              <a:off x="3514" y="3409"/>
              <a:ext cx="884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EDM</a:t>
              </a:r>
            </a:p>
            <a:p>
              <a:pPr algn="ctr" eaLnBrk="0" hangingPunct="0"/>
              <a:r>
                <a:rPr lang="en-US" sz="1600" dirty="0">
                  <a:latin typeface="Calibri" pitchFamily="34" charset="0"/>
                </a:rPr>
                <a:t>measurement</a:t>
              </a:r>
            </a:p>
          </p:txBody>
        </p:sp>
        <p:sp>
          <p:nvSpPr>
            <p:cNvPr id="9249" name="AutoShape 32"/>
            <p:cNvSpPr>
              <a:spLocks noChangeArrowheads="1"/>
            </p:cNvSpPr>
            <p:nvPr/>
          </p:nvSpPr>
          <p:spPr bwMode="auto">
            <a:xfrm>
              <a:off x="1192" y="918"/>
              <a:ext cx="363" cy="310"/>
            </a:xfrm>
            <a:prstGeom prst="rightArrow">
              <a:avLst>
                <a:gd name="adj1" fmla="val 46315"/>
                <a:gd name="adj2" fmla="val 49994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9499993" rev="0"/>
              </a:camera>
              <a:lightRig rig="legacyFlat4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9250" name="AutoShape 33"/>
            <p:cNvSpPr>
              <a:spLocks noChangeArrowheads="1"/>
            </p:cNvSpPr>
            <p:nvPr/>
          </p:nvSpPr>
          <p:spPr bwMode="auto">
            <a:xfrm rot="16200000" flipH="1">
              <a:off x="1381" y="631"/>
              <a:ext cx="363" cy="310"/>
            </a:xfrm>
            <a:prstGeom prst="rightArrow">
              <a:avLst>
                <a:gd name="adj1" fmla="val 46315"/>
                <a:gd name="adj2" fmla="val 49994"/>
              </a:avLst>
            </a:prstGeom>
            <a:solidFill>
              <a:srgbClr val="FE2653"/>
            </a:solidFill>
            <a:ln w="9525">
              <a:miter lim="800000"/>
              <a:headEnd/>
              <a:tailEnd/>
            </a:ln>
            <a:scene3d>
              <a:camera prst="legacyPerspectiveFront">
                <a:rot lat="1500000" lon="19499993" rev="0"/>
              </a:camera>
              <a:lightRig rig="legacyFlat4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E2653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42" name="Text Box 55"/>
          <p:cNvSpPr txBox="1">
            <a:spLocks noChangeArrowheads="1"/>
          </p:cNvSpPr>
          <p:nvPr/>
        </p:nvSpPr>
        <p:spPr bwMode="auto">
          <a:xfrm>
            <a:off x="304800" y="361950"/>
            <a:ext cx="1225550" cy="100965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1800" b="1" baseline="30000" dirty="0">
                <a:solidFill>
                  <a:srgbClr val="0000FF"/>
                </a:solidFill>
                <a:latin typeface="Arial" charset="0"/>
                <a:ea typeface="PMingLiU" pitchFamily="18" charset="-120"/>
              </a:rPr>
              <a:t>225</a:t>
            </a:r>
            <a:r>
              <a:rPr lang="en-US" sz="1800" b="1" dirty="0">
                <a:solidFill>
                  <a:srgbClr val="0000FF"/>
                </a:solidFill>
                <a:latin typeface="Arial" charset="0"/>
                <a:ea typeface="PMingLiU" pitchFamily="18" charset="-120"/>
              </a:rPr>
              <a:t>Ra:</a:t>
            </a:r>
          </a:p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charset="0"/>
                <a:ea typeface="PMingLiU" pitchFamily="18" charset="-120"/>
              </a:rPr>
              <a:t>I = ½</a:t>
            </a:r>
          </a:p>
          <a:p>
            <a:pPr algn="ctr">
              <a:lnSpc>
                <a:spcPct val="120000"/>
              </a:lnSpc>
            </a:pPr>
            <a:r>
              <a:rPr lang="en-US" sz="1600" b="1" dirty="0">
                <a:latin typeface="Arial" charset="0"/>
                <a:ea typeface="PMingLiU" pitchFamily="18" charset="-120"/>
              </a:rPr>
              <a:t>t</a:t>
            </a:r>
            <a:r>
              <a:rPr lang="en-US" sz="1600" b="1" baseline="-25000" dirty="0">
                <a:latin typeface="Arial" charset="0"/>
                <a:ea typeface="PMingLiU" pitchFamily="18" charset="-120"/>
              </a:rPr>
              <a:t>1/2</a:t>
            </a:r>
            <a:r>
              <a:rPr lang="en-US" sz="1600" b="1" dirty="0">
                <a:latin typeface="Arial" charset="0"/>
                <a:ea typeface="PMingLiU" pitchFamily="18" charset="-120"/>
              </a:rPr>
              <a:t> = 15 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09386" y="762000"/>
            <a:ext cx="5048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Collaboration of Argonne, Kentucky, Michigan State</a:t>
            </a:r>
            <a:endParaRPr lang="en-US" sz="18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Rectangle 34"/>
          <p:cNvSpPr>
            <a:spLocks noChangeArrowheads="1"/>
          </p:cNvSpPr>
          <p:nvPr/>
        </p:nvSpPr>
        <p:spPr bwMode="auto">
          <a:xfrm>
            <a:off x="1126996" y="3886200"/>
            <a:ext cx="26068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altLang="en-US" sz="2000" dirty="0">
                <a:latin typeface="+mn-lt"/>
                <a:cs typeface="Times New Roman" pitchFamily="18" charset="0"/>
              </a:rPr>
              <a:t>Statistical </a:t>
            </a:r>
            <a:r>
              <a:rPr lang="en-US" altLang="en-US" sz="2000" dirty="0" smtClean="0">
                <a:latin typeface="+mn-lt"/>
                <a:cs typeface="Times New Roman" pitchFamily="18" charset="0"/>
              </a:rPr>
              <a:t>uncertainty</a:t>
            </a:r>
            <a:endParaRPr lang="en-US" altLang="en-US" sz="2000" dirty="0">
              <a:latin typeface="+mn-lt"/>
              <a:cs typeface="Times New Roman" pitchFamily="18" charset="0"/>
            </a:endParaRPr>
          </a:p>
        </p:txBody>
      </p:sp>
      <p:pic>
        <p:nvPicPr>
          <p:cNvPr id="39" name="Picture 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29126"/>
            <a:ext cx="2475328" cy="79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37"/>
          <p:cNvSpPr txBox="1">
            <a:spLocks noChangeArrowheads="1"/>
          </p:cNvSpPr>
          <p:nvPr/>
        </p:nvSpPr>
        <p:spPr bwMode="auto">
          <a:xfrm>
            <a:off x="284162" y="5230814"/>
            <a:ext cx="1849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dirty="0">
                <a:latin typeface="Calibri" pitchFamily="34" charset="0"/>
              </a:rPr>
              <a:t>100 kV/cm</a:t>
            </a:r>
          </a:p>
        </p:txBody>
      </p:sp>
      <p:sp>
        <p:nvSpPr>
          <p:cNvPr id="45" name="Rectangle 40"/>
          <p:cNvSpPr>
            <a:spLocks noChangeArrowheads="1"/>
          </p:cNvSpPr>
          <p:nvPr/>
        </p:nvSpPr>
        <p:spPr bwMode="auto">
          <a:xfrm>
            <a:off x="3633787" y="5410200"/>
            <a:ext cx="709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altLang="en-US" dirty="0">
                <a:latin typeface="Calibri" pitchFamily="34" charset="0"/>
              </a:rPr>
              <a:t>10%</a:t>
            </a:r>
          </a:p>
        </p:txBody>
      </p:sp>
      <p:sp>
        <p:nvSpPr>
          <p:cNvPr id="46" name="Freeform 41"/>
          <p:cNvSpPr>
            <a:spLocks/>
          </p:cNvSpPr>
          <p:nvPr/>
        </p:nvSpPr>
        <p:spPr bwMode="auto">
          <a:xfrm>
            <a:off x="1752600" y="5334000"/>
            <a:ext cx="333375" cy="188913"/>
          </a:xfrm>
          <a:custGeom>
            <a:avLst/>
            <a:gdLst>
              <a:gd name="T0" fmla="*/ 0 w 210"/>
              <a:gd name="T1" fmla="*/ 52 h 119"/>
              <a:gd name="T2" fmla="*/ 72 w 210"/>
              <a:gd name="T3" fmla="*/ 46 h 119"/>
              <a:gd name="T4" fmla="*/ 79 w 210"/>
              <a:gd name="T5" fmla="*/ 111 h 119"/>
              <a:gd name="T6" fmla="*/ 210 w 210"/>
              <a:gd name="T7" fmla="*/ 0 h 119"/>
              <a:gd name="T8" fmla="*/ 0 60000 65536"/>
              <a:gd name="T9" fmla="*/ 0 60000 65536"/>
              <a:gd name="T10" fmla="*/ 0 60000 65536"/>
              <a:gd name="T11" fmla="*/ 0 60000 65536"/>
              <a:gd name="T12" fmla="*/ 0 w 210"/>
              <a:gd name="T13" fmla="*/ 0 h 119"/>
              <a:gd name="T14" fmla="*/ 210 w 210"/>
              <a:gd name="T15" fmla="*/ 119 h 1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" h="119">
                <a:moveTo>
                  <a:pt x="0" y="52"/>
                </a:moveTo>
                <a:cubicBezTo>
                  <a:pt x="29" y="44"/>
                  <a:pt x="59" y="36"/>
                  <a:pt x="72" y="46"/>
                </a:cubicBezTo>
                <a:cubicBezTo>
                  <a:pt x="85" y="56"/>
                  <a:pt x="56" y="119"/>
                  <a:pt x="79" y="111"/>
                </a:cubicBezTo>
                <a:cubicBezTo>
                  <a:pt x="102" y="103"/>
                  <a:pt x="156" y="51"/>
                  <a:pt x="210" y="0"/>
                </a:cubicBezTo>
              </a:path>
            </a:pathLst>
          </a:custGeom>
          <a:noFill/>
          <a:ln w="19050" cmpd="sng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Freeform 44"/>
          <p:cNvSpPr>
            <a:spLocks/>
          </p:cNvSpPr>
          <p:nvPr/>
        </p:nvSpPr>
        <p:spPr bwMode="auto">
          <a:xfrm>
            <a:off x="3219450" y="5334000"/>
            <a:ext cx="438150" cy="250825"/>
          </a:xfrm>
          <a:custGeom>
            <a:avLst/>
            <a:gdLst>
              <a:gd name="T0" fmla="*/ 276 w 276"/>
              <a:gd name="T1" fmla="*/ 132 h 158"/>
              <a:gd name="T2" fmla="*/ 144 w 276"/>
              <a:gd name="T3" fmla="*/ 79 h 158"/>
              <a:gd name="T4" fmla="*/ 92 w 276"/>
              <a:gd name="T5" fmla="*/ 145 h 158"/>
              <a:gd name="T6" fmla="*/ 0 w 276"/>
              <a:gd name="T7" fmla="*/ 0 h 158"/>
              <a:gd name="T8" fmla="*/ 0 60000 65536"/>
              <a:gd name="T9" fmla="*/ 0 60000 65536"/>
              <a:gd name="T10" fmla="*/ 0 60000 65536"/>
              <a:gd name="T11" fmla="*/ 0 60000 65536"/>
              <a:gd name="T12" fmla="*/ 0 w 276"/>
              <a:gd name="T13" fmla="*/ 0 h 158"/>
              <a:gd name="T14" fmla="*/ 276 w 276"/>
              <a:gd name="T15" fmla="*/ 158 h 15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76" h="158">
                <a:moveTo>
                  <a:pt x="276" y="132"/>
                </a:moveTo>
                <a:cubicBezTo>
                  <a:pt x="225" y="104"/>
                  <a:pt x="175" y="77"/>
                  <a:pt x="144" y="79"/>
                </a:cubicBezTo>
                <a:cubicBezTo>
                  <a:pt x="113" y="81"/>
                  <a:pt x="116" y="158"/>
                  <a:pt x="92" y="145"/>
                </a:cubicBezTo>
                <a:cubicBezTo>
                  <a:pt x="68" y="132"/>
                  <a:pt x="34" y="66"/>
                  <a:pt x="0" y="0"/>
                </a:cubicBezTo>
              </a:path>
            </a:pathLst>
          </a:custGeom>
          <a:noFill/>
          <a:ln w="19050" cmpd="sng">
            <a:solidFill>
              <a:schemeClr val="accent2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Text Box 50"/>
          <p:cNvSpPr txBox="1">
            <a:spLocks noChangeArrowheads="1"/>
          </p:cNvSpPr>
          <p:nvPr/>
        </p:nvSpPr>
        <p:spPr bwMode="auto">
          <a:xfrm>
            <a:off x="1524000" y="5584825"/>
            <a:ext cx="9493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dirty="0">
                <a:latin typeface="Calibri" pitchFamily="34" charset="0"/>
              </a:rPr>
              <a:t>100 s</a:t>
            </a:r>
          </a:p>
        </p:txBody>
      </p:sp>
      <p:sp>
        <p:nvSpPr>
          <p:cNvPr id="56" name="Rectangle 51"/>
          <p:cNvSpPr>
            <a:spLocks noChangeArrowheads="1"/>
          </p:cNvSpPr>
          <p:nvPr/>
        </p:nvSpPr>
        <p:spPr bwMode="auto">
          <a:xfrm>
            <a:off x="2690813" y="5676900"/>
            <a:ext cx="652463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altLang="en-US" dirty="0">
                <a:latin typeface="Calibri" pitchFamily="34" charset="0"/>
              </a:rPr>
              <a:t>10</a:t>
            </a:r>
            <a:r>
              <a:rPr lang="en-US" altLang="en-US" baseline="30000" dirty="0">
                <a:latin typeface="Calibri" pitchFamily="34" charset="0"/>
              </a:rPr>
              <a:t>6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57" name="Freeform 52"/>
          <p:cNvSpPr>
            <a:spLocks/>
          </p:cNvSpPr>
          <p:nvPr/>
        </p:nvSpPr>
        <p:spPr bwMode="auto">
          <a:xfrm>
            <a:off x="2257425" y="5329237"/>
            <a:ext cx="333375" cy="354012"/>
          </a:xfrm>
          <a:custGeom>
            <a:avLst/>
            <a:gdLst>
              <a:gd name="T0" fmla="*/ 210 w 210"/>
              <a:gd name="T1" fmla="*/ 0 h 223"/>
              <a:gd name="T2" fmla="*/ 66 w 210"/>
              <a:gd name="T3" fmla="*/ 85 h 223"/>
              <a:gd name="T4" fmla="*/ 92 w 210"/>
              <a:gd name="T5" fmla="*/ 125 h 223"/>
              <a:gd name="T6" fmla="*/ 0 w 210"/>
              <a:gd name="T7" fmla="*/ 223 h 223"/>
              <a:gd name="T8" fmla="*/ 0 60000 65536"/>
              <a:gd name="T9" fmla="*/ 0 60000 65536"/>
              <a:gd name="T10" fmla="*/ 0 60000 65536"/>
              <a:gd name="T11" fmla="*/ 0 60000 65536"/>
              <a:gd name="T12" fmla="*/ 0 w 210"/>
              <a:gd name="T13" fmla="*/ 0 h 223"/>
              <a:gd name="T14" fmla="*/ 210 w 210"/>
              <a:gd name="T15" fmla="*/ 223 h 2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0" h="223">
                <a:moveTo>
                  <a:pt x="210" y="0"/>
                </a:moveTo>
                <a:cubicBezTo>
                  <a:pt x="148" y="32"/>
                  <a:pt x="86" y="64"/>
                  <a:pt x="66" y="85"/>
                </a:cubicBezTo>
                <a:cubicBezTo>
                  <a:pt x="46" y="106"/>
                  <a:pt x="103" y="102"/>
                  <a:pt x="92" y="125"/>
                </a:cubicBezTo>
                <a:cubicBezTo>
                  <a:pt x="81" y="148"/>
                  <a:pt x="40" y="185"/>
                  <a:pt x="0" y="223"/>
                </a:cubicBezTo>
              </a:path>
            </a:pathLst>
          </a:custGeom>
          <a:solidFill>
            <a:schemeClr val="bg1"/>
          </a:solidFill>
          <a:ln w="19050" cmpd="sng">
            <a:solidFill>
              <a:schemeClr val="accent2"/>
            </a:solidFill>
            <a:round/>
            <a:headEnd type="stealth" w="med" len="med"/>
            <a:tailEnd type="non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53"/>
          <p:cNvSpPr>
            <a:spLocks/>
          </p:cNvSpPr>
          <p:nvPr/>
        </p:nvSpPr>
        <p:spPr bwMode="auto">
          <a:xfrm>
            <a:off x="2873375" y="5329237"/>
            <a:ext cx="204788" cy="374650"/>
          </a:xfrm>
          <a:custGeom>
            <a:avLst/>
            <a:gdLst>
              <a:gd name="T0" fmla="*/ 51 w 129"/>
              <a:gd name="T1" fmla="*/ 236 h 236"/>
              <a:gd name="T2" fmla="*/ 123 w 129"/>
              <a:gd name="T3" fmla="*/ 151 h 236"/>
              <a:gd name="T4" fmla="*/ 12 w 129"/>
              <a:gd name="T5" fmla="*/ 131 h 236"/>
              <a:gd name="T6" fmla="*/ 51 w 129"/>
              <a:gd name="T7" fmla="*/ 0 h 236"/>
              <a:gd name="T8" fmla="*/ 0 60000 65536"/>
              <a:gd name="T9" fmla="*/ 0 60000 65536"/>
              <a:gd name="T10" fmla="*/ 0 60000 65536"/>
              <a:gd name="T11" fmla="*/ 0 60000 65536"/>
              <a:gd name="T12" fmla="*/ 0 w 129"/>
              <a:gd name="T13" fmla="*/ 0 h 236"/>
              <a:gd name="T14" fmla="*/ 129 w 129"/>
              <a:gd name="T15" fmla="*/ 236 h 2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9" h="236">
                <a:moveTo>
                  <a:pt x="51" y="236"/>
                </a:moveTo>
                <a:cubicBezTo>
                  <a:pt x="90" y="202"/>
                  <a:pt x="129" y="168"/>
                  <a:pt x="123" y="151"/>
                </a:cubicBezTo>
                <a:cubicBezTo>
                  <a:pt x="117" y="134"/>
                  <a:pt x="24" y="156"/>
                  <a:pt x="12" y="131"/>
                </a:cubicBezTo>
                <a:cubicBezTo>
                  <a:pt x="0" y="106"/>
                  <a:pt x="25" y="53"/>
                  <a:pt x="51" y="0"/>
                </a:cubicBezTo>
              </a:path>
            </a:pathLst>
          </a:custGeom>
          <a:solidFill>
            <a:schemeClr val="bg1"/>
          </a:solidFill>
          <a:ln w="19050" cmpd="sng">
            <a:solidFill>
              <a:schemeClr val="accent2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54"/>
          <p:cNvSpPr>
            <a:spLocks/>
          </p:cNvSpPr>
          <p:nvPr/>
        </p:nvSpPr>
        <p:spPr bwMode="auto">
          <a:xfrm rot="406706">
            <a:off x="3651250" y="4873380"/>
            <a:ext cx="482600" cy="357187"/>
          </a:xfrm>
          <a:custGeom>
            <a:avLst/>
            <a:gdLst>
              <a:gd name="T0" fmla="*/ 414 w 223"/>
              <a:gd name="T1" fmla="*/ 57 h 111"/>
              <a:gd name="T2" fmla="*/ 147 w 223"/>
              <a:gd name="T3" fmla="*/ 57 h 111"/>
              <a:gd name="T4" fmla="*/ 209 w 223"/>
              <a:gd name="T5" fmla="*/ 407 h 111"/>
              <a:gd name="T6" fmla="*/ 0 w 223"/>
              <a:gd name="T7" fmla="*/ 353 h 111"/>
              <a:gd name="T8" fmla="*/ 0 60000 65536"/>
              <a:gd name="T9" fmla="*/ 0 60000 65536"/>
              <a:gd name="T10" fmla="*/ 0 60000 65536"/>
              <a:gd name="T11" fmla="*/ 0 60000 65536"/>
              <a:gd name="T12" fmla="*/ 0 w 223"/>
              <a:gd name="T13" fmla="*/ 0 h 111"/>
              <a:gd name="T14" fmla="*/ 223 w 223"/>
              <a:gd name="T15" fmla="*/ 111 h 1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3" h="111">
                <a:moveTo>
                  <a:pt x="223" y="14"/>
                </a:moveTo>
                <a:cubicBezTo>
                  <a:pt x="160" y="7"/>
                  <a:pt x="97" y="0"/>
                  <a:pt x="79" y="14"/>
                </a:cubicBezTo>
                <a:cubicBezTo>
                  <a:pt x="61" y="28"/>
                  <a:pt x="125" y="87"/>
                  <a:pt x="112" y="99"/>
                </a:cubicBezTo>
                <a:cubicBezTo>
                  <a:pt x="99" y="111"/>
                  <a:pt x="49" y="98"/>
                  <a:pt x="0" y="86"/>
                </a:cubicBezTo>
              </a:path>
            </a:pathLst>
          </a:custGeom>
          <a:solidFill>
            <a:schemeClr val="bg1"/>
          </a:solidFill>
          <a:ln w="19050" cmpd="sng">
            <a:solidFill>
              <a:schemeClr val="accent2"/>
            </a:solidFill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Rectangle 55"/>
          <p:cNvSpPr>
            <a:spLocks noChangeArrowheads="1"/>
          </p:cNvSpPr>
          <p:nvPr/>
        </p:nvSpPr>
        <p:spPr bwMode="auto">
          <a:xfrm>
            <a:off x="4114800" y="4567535"/>
            <a:ext cx="881973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altLang="en-US" dirty="0">
                <a:latin typeface="Calibri" pitchFamily="34" charset="0"/>
              </a:rPr>
              <a:t>100 </a:t>
            </a:r>
            <a:r>
              <a:rPr lang="en-US" altLang="en-US" dirty="0" smtClean="0">
                <a:latin typeface="Calibri" pitchFamily="34" charset="0"/>
              </a:rPr>
              <a:t>d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61" name="Text Box 56"/>
          <p:cNvSpPr txBox="1">
            <a:spLocks noChangeArrowheads="1"/>
          </p:cNvSpPr>
          <p:nvPr/>
        </p:nvSpPr>
        <p:spPr bwMode="auto">
          <a:xfrm>
            <a:off x="609600" y="6172200"/>
            <a:ext cx="398105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dirty="0" smtClean="0">
                <a:latin typeface="+mn-lt"/>
              </a:rPr>
              <a:t>Long-term goal: </a:t>
            </a:r>
            <a:r>
              <a:rPr lang="en-US" altLang="en-US" sz="2000" dirty="0" err="1" smtClean="0">
                <a:latin typeface="Symbol" pitchFamily="18" charset="2"/>
              </a:rPr>
              <a:t>d</a:t>
            </a:r>
            <a:r>
              <a:rPr lang="en-US" altLang="en-US" sz="2000" dirty="0" err="1" smtClean="0">
                <a:latin typeface="Calibri" pitchFamily="34" charset="0"/>
              </a:rPr>
              <a:t>d</a:t>
            </a:r>
            <a:r>
              <a:rPr lang="en-US" altLang="en-US" sz="2000" dirty="0" smtClean="0">
                <a:latin typeface="Calibri" pitchFamily="34" charset="0"/>
              </a:rPr>
              <a:t> </a:t>
            </a:r>
            <a:r>
              <a:rPr lang="en-US" altLang="en-US" sz="2000" dirty="0">
                <a:latin typeface="Calibri" pitchFamily="34" charset="0"/>
              </a:rPr>
              <a:t>= 3 x 10</a:t>
            </a:r>
            <a:r>
              <a:rPr lang="en-US" altLang="en-US" sz="2000" baseline="30000" dirty="0">
                <a:latin typeface="Calibri" pitchFamily="34" charset="0"/>
              </a:rPr>
              <a:t>-28</a:t>
            </a:r>
            <a:r>
              <a:rPr lang="en-US" altLang="en-US" sz="2000" dirty="0">
                <a:latin typeface="Calibri" pitchFamily="34" charset="0"/>
              </a:rPr>
              <a:t> e </a:t>
            </a:r>
            <a:r>
              <a:rPr lang="en-US" altLang="en-US" sz="2000" dirty="0" smtClean="0">
                <a:latin typeface="Calibri" pitchFamily="34" charset="0"/>
              </a:rPr>
              <a:t>cm</a:t>
            </a:r>
            <a:endParaRPr lang="en-US" alt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4318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Trap Lifetimes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600"/>
            <a:ext cx="5127812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212" y="2971800"/>
            <a:ext cx="5029201" cy="3886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1281" y="2644914"/>
            <a:ext cx="3458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Magneto-Optical Trap (MOT)</a:t>
            </a:r>
          </a:p>
          <a:p>
            <a:pPr algn="ctr"/>
            <a:r>
              <a:rPr lang="en-US" sz="2000" dirty="0">
                <a:latin typeface="+mn-lt"/>
              </a:rPr>
              <a:t>i</a:t>
            </a:r>
            <a:r>
              <a:rPr lang="en-US" sz="2000" dirty="0" smtClean="0">
                <a:latin typeface="+mn-lt"/>
              </a:rPr>
              <a:t>n the first trap chamber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12492" y="2644914"/>
            <a:ext cx="31489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Optical Dipole Trap (ODT)</a:t>
            </a:r>
          </a:p>
          <a:p>
            <a:pPr algn="ctr"/>
            <a:r>
              <a:rPr lang="en-US" sz="2000" dirty="0" smtClean="0">
                <a:latin typeface="+mn-lt"/>
              </a:rPr>
              <a:t>in the EDM chamber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42950" y="1766888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0">
                <a:latin typeface="Calibri" pitchFamily="34" charset="0"/>
              </a:rPr>
              <a:t>Sideview</a:t>
            </a: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857750" y="1339850"/>
            <a:ext cx="9826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 b="0" dirty="0">
                <a:latin typeface="Calibri" pitchFamily="34" charset="0"/>
              </a:rPr>
              <a:t>Head-on</a:t>
            </a:r>
          </a:p>
          <a:p>
            <a:pPr algn="ctr" eaLnBrk="1" hangingPunct="1"/>
            <a:r>
              <a:rPr lang="en-US" sz="1800" b="0" dirty="0">
                <a:latin typeface="Calibri" pitchFamily="34" charset="0"/>
              </a:rPr>
              <a:t>view</a:t>
            </a:r>
          </a:p>
        </p:txBody>
      </p: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5867400" y="703263"/>
            <a:ext cx="1981200" cy="1887537"/>
            <a:chOff x="4140" y="2758"/>
            <a:chExt cx="1248" cy="1189"/>
          </a:xfrm>
        </p:grpSpPr>
        <p:pic>
          <p:nvPicPr>
            <p:cNvPr id="10" name="Picture 7" descr="MOTpODT10040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0" y="2758"/>
              <a:ext cx="1248" cy="1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4293" y="3515"/>
              <a:ext cx="98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b="0">
                  <a:solidFill>
                    <a:srgbClr val="FFFFCC"/>
                  </a:solidFill>
                  <a:latin typeface="Calibri" pitchFamily="34" charset="0"/>
                </a:rPr>
                <a:t>ODT   0.04 mm</a:t>
              </a:r>
            </a:p>
          </p:txBody>
        </p:sp>
      </p:grpSp>
      <p:grpSp>
        <p:nvGrpSpPr>
          <p:cNvPr id="12" name="Group 26"/>
          <p:cNvGrpSpPr>
            <a:grpSpLocks/>
          </p:cNvGrpSpPr>
          <p:nvPr/>
        </p:nvGrpSpPr>
        <p:grpSpPr bwMode="auto">
          <a:xfrm>
            <a:off x="1754188" y="1001713"/>
            <a:ext cx="1982787" cy="1454150"/>
            <a:chOff x="805" y="2878"/>
            <a:chExt cx="1249" cy="916"/>
          </a:xfrm>
        </p:grpSpPr>
        <p:pic>
          <p:nvPicPr>
            <p:cNvPr id="13" name="Picture 21" descr="OD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" y="2878"/>
              <a:ext cx="1249" cy="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1213" y="2881"/>
              <a:ext cx="82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0" dirty="0">
                  <a:solidFill>
                    <a:srgbClr val="FFFFCC"/>
                  </a:solidFill>
                  <a:latin typeface="Calibri" pitchFamily="34" charset="0"/>
                </a:rPr>
                <a:t>MOT &amp; ODT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07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Apparatus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Argonne National 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2" descr="edm_shields_K5B_6655_201003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76200"/>
            <a:ext cx="8940800" cy="670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87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86400" y="6019800"/>
            <a:ext cx="328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 err="1" smtClean="0">
                <a:latin typeface="Calibri" panose="020F0502020204030204" pitchFamily="34" charset="0"/>
                <a:sym typeface="Times" charset="0"/>
              </a:rPr>
              <a:t>E</a:t>
            </a:r>
            <a:r>
              <a:rPr lang="en-US" sz="1800" baseline="-25000" dirty="0" err="1" smtClean="0">
                <a:latin typeface="Calibri" panose="020F0502020204030204" pitchFamily="34" charset="0"/>
                <a:sym typeface="Times" charset="0"/>
              </a:rPr>
              <a:t>max</a:t>
            </a:r>
            <a:r>
              <a:rPr lang="en-US" sz="1800" dirty="0" smtClean="0">
                <a:latin typeface="Calibri" panose="020F0502020204030204" pitchFamily="34" charset="0"/>
                <a:sym typeface="Times" charset="0"/>
              </a:rPr>
              <a:t> = 75 kV/cm</a:t>
            </a:r>
          </a:p>
          <a:p>
            <a:r>
              <a:rPr lang="en-US" sz="1800" dirty="0" smtClean="0">
                <a:latin typeface="Calibri" panose="020F0502020204030204" pitchFamily="34" charset="0"/>
              </a:rPr>
              <a:t>E-field spatial variation &lt; 1</a:t>
            </a:r>
            <a:r>
              <a:rPr lang="en-US" sz="1800" dirty="0">
                <a:latin typeface="Calibri" panose="020F0502020204030204" pitchFamily="34" charset="0"/>
              </a:rPr>
              <a:t>%/</a:t>
            </a:r>
            <a:r>
              <a:rPr lang="en-US" sz="1800" dirty="0" smtClean="0">
                <a:latin typeface="Calibri" panose="020F0502020204030204" pitchFamily="34" charset="0"/>
              </a:rPr>
              <a:t>mm</a:t>
            </a:r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175960"/>
            <a:ext cx="4038600" cy="2691439"/>
          </a:xfrm>
          <a:prstGeom prst="rect">
            <a:avLst/>
          </a:prstGeom>
        </p:spPr>
      </p:pic>
      <p:pic>
        <p:nvPicPr>
          <p:cNvPr id="12" name="Picture 9" descr="K53_2262_2013032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3962399" cy="264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7200" y="5867400"/>
            <a:ext cx="432098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</a:rPr>
              <a:t>B ~ 10 </a:t>
            </a:r>
            <a:r>
              <a:rPr lang="en-US" sz="1800" dirty="0" err="1" smtClean="0">
                <a:latin typeface="Calibri" panose="020F0502020204030204" pitchFamily="34" charset="0"/>
              </a:rPr>
              <a:t>mGauss</a:t>
            </a:r>
            <a:endParaRPr lang="en-US" sz="1800" dirty="0" smtClean="0">
              <a:latin typeface="Calibri" panose="020F0502020204030204" pitchFamily="34" charset="0"/>
            </a:endParaRPr>
          </a:p>
          <a:p>
            <a:r>
              <a:rPr lang="en-US" sz="1800" dirty="0" smtClean="0">
                <a:latin typeface="Calibri" panose="020F0502020204030204" pitchFamily="34" charset="0"/>
              </a:rPr>
              <a:t>B-field spatial </a:t>
            </a:r>
            <a:r>
              <a:rPr lang="en-US" sz="1800" dirty="0">
                <a:latin typeface="Calibri" panose="020F0502020204030204" pitchFamily="34" charset="0"/>
              </a:rPr>
              <a:t>v</a:t>
            </a:r>
            <a:r>
              <a:rPr lang="en-US" sz="1800" dirty="0" smtClean="0">
                <a:latin typeface="Calibri" panose="020F0502020204030204" pitchFamily="34" charset="0"/>
              </a:rPr>
              <a:t>ariation &lt; 0.1%/cm</a:t>
            </a:r>
          </a:p>
          <a:p>
            <a:r>
              <a:rPr lang="en-US" sz="1800" dirty="0" smtClean="0">
                <a:latin typeface="Calibri" panose="020F0502020204030204" pitchFamily="34" charset="0"/>
              </a:rPr>
              <a:t>B-field </a:t>
            </a:r>
            <a:r>
              <a:rPr lang="en-US" sz="1800" dirty="0">
                <a:latin typeface="Calibri" panose="020F0502020204030204" pitchFamily="34" charset="0"/>
              </a:rPr>
              <a:t>t</a:t>
            </a:r>
            <a:r>
              <a:rPr lang="en-US" sz="1800" dirty="0" smtClean="0">
                <a:latin typeface="Calibri" panose="020F0502020204030204" pitchFamily="34" charset="0"/>
              </a:rPr>
              <a:t>emporal </a:t>
            </a:r>
            <a:r>
              <a:rPr lang="en-US" sz="1800" dirty="0">
                <a:latin typeface="Calibri" panose="020F0502020204030204" pitchFamily="34" charset="0"/>
              </a:rPr>
              <a:t>v</a:t>
            </a:r>
            <a:r>
              <a:rPr lang="en-US" sz="1800" dirty="0" smtClean="0">
                <a:latin typeface="Calibri" panose="020F0502020204030204" pitchFamily="34" charset="0"/>
              </a:rPr>
              <a:t>ariation &lt; 0.01% (50sec)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2400"/>
            <a:ext cx="515088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3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Radium EDM Data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914400" y="914400"/>
            <a:ext cx="29429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105400" y="876300"/>
            <a:ext cx="29429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14400" y="3733800"/>
            <a:ext cx="29429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105400" y="3657600"/>
            <a:ext cx="29429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" y="672193"/>
            <a:ext cx="9190348" cy="439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5284484"/>
            <a:ext cx="5675915" cy="1192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08662" y="5370493"/>
            <a:ext cx="7097138" cy="95410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</a:t>
            </a:r>
            <a:r>
              <a:rPr lang="en-US" sz="2800" b="1" baseline="-25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Ra-225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= (-0.5 ± 2.5</a:t>
            </a:r>
            <a:r>
              <a:rPr lang="en-US" sz="2800" b="1" baseline="-25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stat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± 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0.2</a:t>
            </a:r>
            <a:r>
              <a:rPr lang="en-US" sz="2800" b="1" baseline="-25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syst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) × 10</a:t>
            </a:r>
            <a:r>
              <a:rPr lang="en-US" sz="2800" b="1" baseline="30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-22 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e-cm  </a:t>
            </a:r>
          </a:p>
          <a:p>
            <a:pPr algn="ctr"/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|d</a:t>
            </a:r>
            <a:r>
              <a:rPr lang="en-US" sz="2800" b="1" baseline="-25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Ra-225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| &lt; 5.0 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× 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10</a:t>
            </a:r>
            <a:r>
              <a:rPr lang="en-US" sz="2800" b="1" baseline="30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-22 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e-cm (95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% </a:t>
            </a:r>
            <a:r>
              <a:rPr lang="en-US" sz="28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confidence) 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599" y="6519446"/>
            <a:ext cx="3200401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R. H. Parker </a:t>
            </a:r>
            <a:r>
              <a:rPr lang="en-US" sz="1600" i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et al.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, submitted (2015)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457200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</a:rPr>
              <a:t>Oct. 2014</a:t>
            </a:r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38800" y="457200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</a:rPr>
              <a:t>Dec. 2014</a:t>
            </a:r>
            <a:endParaRPr lang="en-US" sz="1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0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" y="228600"/>
            <a:ext cx="9211734" cy="5181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7400" y="4191000"/>
            <a:ext cx="622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Kevin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Bailey</a:t>
            </a:r>
            <a:endParaRPr lang="en-US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1458" y="4201180"/>
            <a:ext cx="7585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Peter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Mueller</a:t>
            </a:r>
            <a:endParaRPr lang="en-US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4191000"/>
            <a:ext cx="880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Tom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O’Connor</a:t>
            </a:r>
            <a:endParaRPr lang="en-US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81800" y="4882892"/>
            <a:ext cx="222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Cold Atom Trappers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5486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1225" indent="-911225"/>
            <a:r>
              <a:rPr lang="en-US" sz="1600" b="1" dirty="0" smtClean="0">
                <a:latin typeface="Calibri" panose="020F0502020204030204" pitchFamily="34" charset="0"/>
              </a:rPr>
              <a:t>Argonne:</a:t>
            </a:r>
            <a:r>
              <a:rPr lang="en-US" sz="1600" dirty="0" smtClean="0">
                <a:latin typeface="Calibri" panose="020F0502020204030204" pitchFamily="34" charset="0"/>
              </a:rPr>
              <a:t>   Kevin Bailey, Michael Bishof, 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John Greene</a:t>
            </a:r>
            <a:r>
              <a:rPr lang="en-US" sz="1600" dirty="0" smtClean="0">
                <a:latin typeface="Calibri" panose="020F0502020204030204" pitchFamily="34" charset="0"/>
              </a:rPr>
              <a:t>, Roy Holt, 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Nathan Lemke</a:t>
            </a:r>
            <a:r>
              <a:rPr lang="en-US" sz="1600" dirty="0" smtClean="0">
                <a:latin typeface="Calibri" panose="020F0502020204030204" pitchFamily="34" charset="0"/>
              </a:rPr>
              <a:t>, Zheng-Tian Lu, Peter Mueller, Tom O’Connor, Richard Parker</a:t>
            </a:r>
          </a:p>
          <a:p>
            <a:pPr marL="858838" indent="-858838"/>
            <a:r>
              <a:rPr lang="en-US" sz="1600" b="1" dirty="0" smtClean="0">
                <a:latin typeface="Calibri" panose="020F0502020204030204" pitchFamily="34" charset="0"/>
              </a:rPr>
              <a:t>Kentucky:</a:t>
            </a:r>
            <a:r>
              <a:rPr lang="en-US" sz="1600" dirty="0" smtClean="0">
                <a:latin typeface="Calibri" panose="020F0502020204030204" pitchFamily="34" charset="0"/>
              </a:rPr>
              <a:t>   Mukut Kalita, 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Wolfgang Korsch</a:t>
            </a:r>
          </a:p>
          <a:p>
            <a:pPr marL="858838" indent="-858838"/>
            <a:r>
              <a:rPr lang="en-US" sz="1600" b="1" dirty="0" smtClean="0">
                <a:latin typeface="Calibri" panose="020F0502020204030204" pitchFamily="34" charset="0"/>
              </a:rPr>
              <a:t>Michigan State:</a:t>
            </a:r>
            <a:r>
              <a:rPr lang="en-US" sz="1600" dirty="0" smtClean="0">
                <a:latin typeface="Calibri" panose="020F0502020204030204" pitchFamily="34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Jaideep Singh</a:t>
            </a:r>
          </a:p>
          <a:p>
            <a:pPr marL="858838" indent="-858838"/>
            <a:r>
              <a:rPr lang="en-US" sz="1600" b="1" dirty="0" smtClean="0">
                <a:latin typeface="Calibri" panose="020F0502020204030204" pitchFamily="34" charset="0"/>
              </a:rPr>
              <a:t>Northwestern:</a:t>
            </a:r>
            <a:r>
              <a:rPr lang="en-US" sz="1600" dirty="0" smtClean="0">
                <a:latin typeface="Calibri" panose="020F0502020204030204" pitchFamily="34" charset="0"/>
              </a:rPr>
              <a:t>   </a:t>
            </a:r>
            <a:r>
              <a:rPr lang="en-US" sz="1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Matt Dietrich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3051" y="4201180"/>
            <a:ext cx="768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Michael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Bishof</a:t>
            </a:r>
            <a:endParaRPr lang="en-US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1400" y="4734580"/>
            <a:ext cx="735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Richard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Parker</a:t>
            </a:r>
            <a:endParaRPr lang="en-US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25696" y="4191000"/>
            <a:ext cx="668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Mukut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Kalita</a:t>
            </a:r>
            <a:endParaRPr lang="en-US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23648" y="4191000"/>
            <a:ext cx="494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Roy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Holt</a:t>
            </a:r>
            <a:endParaRPr lang="en-US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70612" y="4191000"/>
            <a:ext cx="482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Z.-T.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Lu</a:t>
            </a:r>
            <a:endParaRPr lang="en-US" sz="14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3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9" y="4060241"/>
            <a:ext cx="4790710" cy="2161083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20429" y="3395291"/>
            <a:ext cx="4773157" cy="326152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Gerade Verbindung 22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Vorlage_Poweroint2"/>
          <p:cNvPicPr>
            <a:picLocks noChangeAspect="1" noChangeArrowheads="1"/>
          </p:cNvPicPr>
          <p:nvPr/>
        </p:nvPicPr>
        <p:blipFill>
          <a:blip r:embed="rId4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403648" y="-27384"/>
            <a:ext cx="5976664" cy="1143000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The TUM EDM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experiment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79512" y="1196752"/>
            <a:ext cx="878497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Initially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a ‘conventional’ Ramsey experiment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UCN trapped at room temperature, ultimately cryogenic trap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Double chamber with co-magnetometer option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199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Hg, Cs, </a:t>
            </a:r>
            <a:r>
              <a:rPr lang="en-US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129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Xe, </a:t>
            </a:r>
            <a:r>
              <a:rPr lang="en-US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3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He, SQUID magnetometers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Portable and modular setup, including magnetically shielded room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Ultimate goal: 10</a:t>
            </a:r>
            <a:r>
              <a:rPr lang="en-US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-28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ecm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sensitivity, staged approach (syst.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a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nd stat.)</a:t>
            </a:r>
          </a:p>
        </p:txBody>
      </p:sp>
      <p:pic>
        <p:nvPicPr>
          <p:cNvPr id="37" name="Bild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0635" y="3945714"/>
            <a:ext cx="3857311" cy="2483641"/>
          </a:xfrm>
          <a:prstGeom prst="rect">
            <a:avLst/>
          </a:prstGeom>
        </p:spPr>
      </p:pic>
      <p:sp>
        <p:nvSpPr>
          <p:cNvPr id="32" name="Rechteck 31"/>
          <p:cNvSpPr/>
          <p:nvPr/>
        </p:nvSpPr>
        <p:spPr>
          <a:xfrm>
            <a:off x="157616" y="6363661"/>
            <a:ext cx="37456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/>
                <a:cs typeface="Times New Roman"/>
              </a:rPr>
              <a:t>I. </a:t>
            </a:r>
            <a:r>
              <a:rPr lang="en-US" sz="1200" dirty="0" err="1">
                <a:latin typeface="Times New Roman"/>
                <a:cs typeface="Times New Roman"/>
              </a:rPr>
              <a:t>Altarev</a:t>
            </a:r>
            <a:r>
              <a:rPr lang="en-US" sz="1200" dirty="0">
                <a:latin typeface="Times New Roman"/>
                <a:cs typeface="Times New Roman"/>
              </a:rPr>
              <a:t> et al., Il </a:t>
            </a:r>
            <a:r>
              <a:rPr lang="en-US" sz="1200" dirty="0" err="1">
                <a:latin typeface="Times New Roman"/>
                <a:cs typeface="Times New Roman"/>
              </a:rPr>
              <a:t>Nuovo</a:t>
            </a:r>
            <a:r>
              <a:rPr lang="en-US" sz="1200" dirty="0">
                <a:latin typeface="Times New Roman"/>
                <a:cs typeface="Times New Roman"/>
              </a:rPr>
              <a:t> </a:t>
            </a:r>
            <a:r>
              <a:rPr lang="en-US" sz="1200" dirty="0" err="1">
                <a:latin typeface="Times New Roman"/>
                <a:cs typeface="Times New Roman"/>
              </a:rPr>
              <a:t>Cimento</a:t>
            </a:r>
            <a:r>
              <a:rPr lang="en-US" sz="1200" dirty="0">
                <a:latin typeface="Times New Roman"/>
                <a:cs typeface="Times New Roman"/>
              </a:rPr>
              <a:t> 35 C 122 (2012)</a:t>
            </a:r>
          </a:p>
        </p:txBody>
      </p:sp>
      <p:sp>
        <p:nvSpPr>
          <p:cNvPr id="38" name="Textfeld 11"/>
          <p:cNvSpPr txBox="1"/>
          <p:nvPr/>
        </p:nvSpPr>
        <p:spPr>
          <a:xfrm>
            <a:off x="353805" y="3395291"/>
            <a:ext cx="43865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Double chamber in SF6 container</a:t>
            </a:r>
          </a:p>
        </p:txBody>
      </p:sp>
      <p:sp>
        <p:nvSpPr>
          <p:cNvPr id="39" name="Textfeld 11"/>
          <p:cNvSpPr txBox="1"/>
          <p:nvPr/>
        </p:nvSpPr>
        <p:spPr>
          <a:xfrm>
            <a:off x="5156323" y="3395291"/>
            <a:ext cx="40219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Modular shield setup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970220" y="3390083"/>
            <a:ext cx="4109567" cy="326152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Bild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005" y="1623964"/>
            <a:ext cx="1370703" cy="60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3849" y="1088698"/>
            <a:ext cx="1305938" cy="5352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05646" y="2134276"/>
            <a:ext cx="1324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n</a:t>
            </a:r>
            <a:r>
              <a:rPr lang="en-US" sz="1200" dirty="0" err="1" smtClean="0"/>
              <a:t>edm.ph.tum.de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5926667" y="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P. Fierlinger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75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10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667" y="740007"/>
            <a:ext cx="10004778" cy="66521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2300"/>
          </a:xfrm>
        </p:spPr>
        <p:txBody>
          <a:bodyPr/>
          <a:lstStyle/>
          <a:p>
            <a:r>
              <a:rPr lang="en-US" sz="3200" u="sng" dirty="0" smtClean="0"/>
              <a:t>Center for Axion and Precision Physics (CAPP)</a:t>
            </a:r>
            <a:endParaRPr lang="en-US" sz="3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http://capp.ibs.re.kr/html/capp_en/</a:t>
            </a:r>
          </a:p>
          <a:p>
            <a:pPr>
              <a:buNone/>
            </a:pPr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Vorlage_Poweroint2"/>
          <p:cNvPicPr>
            <a:picLocks noChangeAspect="1" noChangeArrowheads="1"/>
          </p:cNvPicPr>
          <p:nvPr/>
        </p:nvPicPr>
        <p:blipFill>
          <a:blip r:embed="rId3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403648" y="-27384"/>
            <a:ext cx="5976664" cy="1143000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Most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hardware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built</a:t>
            </a:r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tested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79512" y="1108048"/>
            <a:ext cx="87849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E.g.: passive magnetic shielding factor  &gt;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6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million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@ 1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mHz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(without ext. compensation coils!)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762" y="1849859"/>
            <a:ext cx="4274362" cy="28339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6762669" y="1360368"/>
            <a:ext cx="2381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 smtClean="0">
                <a:latin typeface="Times New Roman"/>
                <a:cs typeface="Times New Roman"/>
              </a:rPr>
              <a:t>I.Altarev</a:t>
            </a:r>
            <a:r>
              <a:rPr lang="en-US" sz="1200" dirty="0" smtClean="0">
                <a:latin typeface="Times New Roman"/>
                <a:cs typeface="Times New Roman"/>
              </a:rPr>
              <a:t> et al., arXiv</a:t>
            </a:r>
            <a:r>
              <a:rPr lang="en-US" sz="1200" dirty="0">
                <a:latin typeface="Times New Roman"/>
                <a:cs typeface="Times New Roman"/>
              </a:rPr>
              <a:t>:</a:t>
            </a:r>
            <a:r>
              <a:rPr lang="en-US" sz="1200" dirty="0" smtClean="0">
                <a:latin typeface="Times New Roman"/>
                <a:cs typeface="Times New Roman"/>
              </a:rPr>
              <a:t>1501.07408</a:t>
            </a:r>
          </a:p>
          <a:p>
            <a:r>
              <a:rPr lang="en-US" sz="1200" dirty="0" smtClean="0">
                <a:latin typeface="Times New Roman"/>
                <a:cs typeface="Times New Roman"/>
              </a:rPr>
              <a:t>I. </a:t>
            </a:r>
            <a:r>
              <a:rPr lang="en-US" sz="1200" dirty="0" err="1" smtClean="0">
                <a:latin typeface="Times New Roman"/>
                <a:cs typeface="Times New Roman"/>
              </a:rPr>
              <a:t>Altarev</a:t>
            </a:r>
            <a:r>
              <a:rPr lang="en-US" sz="1200" dirty="0" smtClean="0">
                <a:latin typeface="Times New Roman"/>
                <a:cs typeface="Times New Roman"/>
              </a:rPr>
              <a:t> et al., </a:t>
            </a:r>
            <a:r>
              <a:rPr lang="en-US" sz="1200" dirty="0">
                <a:latin typeface="Times New Roman"/>
                <a:cs typeface="Times New Roman"/>
              </a:rPr>
              <a:t>, arXiv:</a:t>
            </a:r>
            <a:r>
              <a:rPr lang="en-US" sz="1200" dirty="0" smtClean="0">
                <a:latin typeface="Times New Roman"/>
                <a:cs typeface="Times New Roman"/>
              </a:rPr>
              <a:t>1501.07861</a:t>
            </a:r>
            <a:endParaRPr lang="en-US" sz="1200" dirty="0">
              <a:latin typeface="Times New Roman"/>
              <a:cs typeface="Times New Roman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790549"/>
            <a:ext cx="2732555" cy="1735173"/>
          </a:xfrm>
          <a:prstGeom prst="rect">
            <a:avLst/>
          </a:prstGeom>
        </p:spPr>
      </p:pic>
      <p:sp>
        <p:nvSpPr>
          <p:cNvPr id="24" name="Textfeld 11"/>
          <p:cNvSpPr txBox="1"/>
          <p:nvPr/>
        </p:nvSpPr>
        <p:spPr>
          <a:xfrm>
            <a:off x="5207708" y="1720319"/>
            <a:ext cx="3893975" cy="5078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The smallest gradients over an extended volume ever realized: &lt; 50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pT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/ m stable gradient over EDM cell volume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Residual field drift &lt; 5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fT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in typical Ramsey cycle time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Hg and Cs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magnetometery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on &lt; 20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fT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 level: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Helvetica" pitchFamily="34" charset="0"/>
              <a:cs typeface="Helvetica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34" charset="0"/>
                <a:cs typeface="Helvetica" pitchFamily="34" charset="0"/>
              </a:rPr>
              <a:t>Basically all magnetic field related systematics under control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788" y="4544785"/>
            <a:ext cx="2036856" cy="1887362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>
            <a:off x="3378845" y="6492875"/>
            <a:ext cx="125871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86328" y="6416232"/>
            <a:ext cx="1096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1.5m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3788" y="2846666"/>
            <a:ext cx="2174539" cy="1607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5070" y="3802781"/>
            <a:ext cx="1869418" cy="133216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9767" y="4790548"/>
            <a:ext cx="1827222" cy="12058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0763" y="4105766"/>
            <a:ext cx="159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Cs sensor head assembly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7300447" y="5385888"/>
            <a:ext cx="159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Raw 199-Hg FPD signal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281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erade Verbindung 22"/>
          <p:cNvCxnSpPr/>
          <p:nvPr/>
        </p:nvCxnSpPr>
        <p:spPr>
          <a:xfrm>
            <a:off x="0" y="106521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 r="71001"/>
          <a:stretch>
            <a:fillRect/>
          </a:stretch>
        </p:blipFill>
        <p:spPr bwMode="auto">
          <a:xfrm>
            <a:off x="133762" y="228600"/>
            <a:ext cx="867197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Vorlage_Poweroint2"/>
          <p:cNvPicPr>
            <a:picLocks noChangeAspect="1" noChangeArrowheads="1"/>
          </p:cNvPicPr>
          <p:nvPr/>
        </p:nvPicPr>
        <p:blipFill>
          <a:blip r:embed="rId3" cstate="print"/>
          <a:srcRect t="12808" r="30365" b="50136"/>
          <a:stretch>
            <a:fillRect/>
          </a:stretch>
        </p:blipFill>
        <p:spPr bwMode="auto">
          <a:xfrm>
            <a:off x="6804248" y="72501"/>
            <a:ext cx="2275539" cy="90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403648" y="-27384"/>
            <a:ext cx="5976664" cy="1143000"/>
          </a:xfrm>
        </p:spPr>
        <p:txBody>
          <a:bodyPr>
            <a:noAutofit/>
          </a:bodyPr>
          <a:lstStyle/>
          <a:p>
            <a:r>
              <a:rPr lang="de-DE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Next </a:t>
            </a:r>
            <a:r>
              <a:rPr lang="de-DE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steps</a:t>
            </a:r>
            <a:endParaRPr lang="de-DE" sz="32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0688" y="1115616"/>
            <a:ext cx="1751469" cy="23352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91131" y="1159145"/>
            <a:ext cx="636796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2000" dirty="0" err="1" smtClean="0">
                <a:latin typeface="Arial"/>
                <a:cs typeface="Arial"/>
              </a:rPr>
              <a:t>dPe</a:t>
            </a:r>
            <a:r>
              <a:rPr lang="en-US" sz="2000" dirty="0" smtClean="0">
                <a:latin typeface="Arial"/>
                <a:cs typeface="Arial"/>
              </a:rPr>
              <a:t> coatings with low UCN loss and depolarization  and 214 </a:t>
            </a:r>
            <a:r>
              <a:rPr lang="en-US" sz="2000" dirty="0" err="1">
                <a:latin typeface="Arial"/>
                <a:cs typeface="Arial"/>
              </a:rPr>
              <a:t>neV</a:t>
            </a:r>
            <a:r>
              <a:rPr lang="en-US" sz="2000" dirty="0">
                <a:latin typeface="Arial"/>
                <a:cs typeface="Arial"/>
              </a:rPr>
              <a:t> potential </a:t>
            </a:r>
            <a:r>
              <a:rPr lang="en-US" sz="2000" dirty="0" smtClean="0">
                <a:latin typeface="Arial"/>
                <a:cs typeface="Arial"/>
              </a:rPr>
              <a:t>developed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Final UCN chambers to be coated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HV with active feedback from optical E-field measurement demonstrated, real system under construction</a:t>
            </a:r>
            <a:endParaRPr lang="en-US" sz="20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Tests of chambers and UCN optical components with polarized UCN at ILL are ongoing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UCN transfer from source to Ramsey chambers in 2015 at ILL</a:t>
            </a:r>
          </a:p>
          <a:p>
            <a:pPr marL="342900" lvl="1" indent="-3429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Ramsey + EDM measurements with UCN starting 2016, stepwise improvements in sensitivity</a:t>
            </a:r>
          </a:p>
          <a:p>
            <a:pPr marL="0" lvl="1"/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 rot="16200000">
            <a:off x="7864255" y="2109152"/>
            <a:ext cx="23043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I. Altarev et al., arXiv</a:t>
            </a:r>
            <a:r>
              <a:rPr lang="en-US" sz="1200" dirty="0">
                <a:solidFill>
                  <a:srgbClr val="FFFFFF"/>
                </a:solidFill>
                <a:latin typeface="Times New Roman"/>
                <a:cs typeface="Times New Roman"/>
                <a:hlinkClick r:id="rId5"/>
              </a:rPr>
              <a:t>:1502.06252</a:t>
            </a:r>
            <a:endParaRPr lang="en-US" sz="12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157" y="5474632"/>
            <a:ext cx="2129250" cy="12164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887" y="4961637"/>
            <a:ext cx="2284845" cy="1733999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103603" y="2724570"/>
            <a:ext cx="15983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Deuterated</a:t>
            </a:r>
            <a:r>
              <a:rPr lang="en-US" sz="1400" dirty="0" smtClean="0"/>
              <a:t> polyethylene coatings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5699041" y="4489573"/>
            <a:ext cx="1598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Bipolar 200 kV supply delivered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2277937" y="5166855"/>
            <a:ext cx="266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Pockels</a:t>
            </a:r>
            <a:r>
              <a:rPr lang="en-US" sz="1400" dirty="0" smtClean="0"/>
              <a:t> effect E-field feedback</a:t>
            </a:r>
            <a:endParaRPr lang="en-US" sz="14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2128" y="3849873"/>
            <a:ext cx="1907613" cy="284121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358416" y="3569045"/>
            <a:ext cx="1598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dPe</a:t>
            </a:r>
            <a:r>
              <a:rPr lang="en-US" sz="1400" dirty="0" smtClean="0"/>
              <a:t> coating oven</a:t>
            </a:r>
            <a:endParaRPr lang="en-US" sz="14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952" y="5233486"/>
            <a:ext cx="1772295" cy="136887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53699" y="4937482"/>
            <a:ext cx="2664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UCN shutter at ground electrode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7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0" y="1346201"/>
            <a:ext cx="6707670" cy="55117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267" y="160866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Proton storage ring EDM experiment is combination of beam + a trap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2555" y="6364111"/>
            <a:ext cx="141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B. Morse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27333" y="6491111"/>
            <a:ext cx="310445" cy="3668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38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Storage ring EDM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977" y="1876779"/>
            <a:ext cx="8229600" cy="427760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Or… how do you turn a weakness into an opportunity?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33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711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oter Placeholder 3"/>
          <p:cNvSpPr txBox="1">
            <a:spLocks noGrp="1"/>
          </p:cNvSpPr>
          <p:nvPr/>
        </p:nvSpPr>
        <p:spPr bwMode="auto">
          <a:xfrm>
            <a:off x="3135313" y="6521450"/>
            <a:ext cx="341096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/>
              <a:t>Yannis Semertzidis,</a:t>
            </a:r>
            <a:r>
              <a:rPr lang="en-US" sz="1400" dirty="0" smtClean="0"/>
              <a:t> CAPP/IBS, KAIST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7C47-4568-48B4-91AC-2873BD25F8D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270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Stored beam: The radial E-field force is balanced by the centrifugal force.</a:t>
            </a:r>
          </a:p>
        </p:txBody>
      </p:sp>
      <p:sp>
        <p:nvSpPr>
          <p:cNvPr id="32772" name="Line 3"/>
          <p:cNvSpPr>
            <a:spLocks noChangeShapeType="1"/>
          </p:cNvSpPr>
          <p:nvPr/>
        </p:nvSpPr>
        <p:spPr bwMode="auto">
          <a:xfrm flipV="1">
            <a:off x="1085850" y="1790700"/>
            <a:ext cx="3454400" cy="12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2133600" y="1804988"/>
            <a:ext cx="4876800" cy="46799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Line 7"/>
          <p:cNvSpPr>
            <a:spLocks noChangeShapeType="1"/>
          </p:cNvSpPr>
          <p:nvPr/>
        </p:nvSpPr>
        <p:spPr bwMode="auto">
          <a:xfrm rot="-2320868">
            <a:off x="2730500" y="2209800"/>
            <a:ext cx="914400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 rot="3187806">
            <a:off x="6172994" y="2832894"/>
            <a:ext cx="860425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Line 9"/>
          <p:cNvSpPr>
            <a:spLocks noChangeShapeType="1"/>
          </p:cNvSpPr>
          <p:nvPr/>
        </p:nvSpPr>
        <p:spPr bwMode="auto">
          <a:xfrm flipH="1" flipV="1">
            <a:off x="2247900" y="5113338"/>
            <a:ext cx="508000" cy="62071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Line 10"/>
          <p:cNvSpPr>
            <a:spLocks noChangeShapeType="1"/>
          </p:cNvSpPr>
          <p:nvPr/>
        </p:nvSpPr>
        <p:spPr bwMode="auto">
          <a:xfrm rot="21391762" flipH="1">
            <a:off x="5765800" y="5781675"/>
            <a:ext cx="584200" cy="5016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Line 11"/>
          <p:cNvSpPr>
            <a:spLocks noChangeShapeType="1"/>
          </p:cNvSpPr>
          <p:nvPr/>
        </p:nvSpPr>
        <p:spPr bwMode="auto">
          <a:xfrm rot="5383711">
            <a:off x="6605588" y="4505325"/>
            <a:ext cx="858838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Line 12"/>
          <p:cNvSpPr>
            <a:spLocks noChangeShapeType="1"/>
          </p:cNvSpPr>
          <p:nvPr/>
        </p:nvSpPr>
        <p:spPr bwMode="auto">
          <a:xfrm rot="-5447534">
            <a:off x="1704975" y="3857625"/>
            <a:ext cx="858838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Line 13"/>
          <p:cNvSpPr>
            <a:spLocks noChangeShapeType="1"/>
          </p:cNvSpPr>
          <p:nvPr/>
        </p:nvSpPr>
        <p:spPr bwMode="auto">
          <a:xfrm rot="10672734">
            <a:off x="3860800" y="6484938"/>
            <a:ext cx="914400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Line 6"/>
          <p:cNvSpPr>
            <a:spLocks noChangeShapeType="1"/>
          </p:cNvSpPr>
          <p:nvPr/>
        </p:nvSpPr>
        <p:spPr bwMode="auto">
          <a:xfrm>
            <a:off x="4368800" y="1804988"/>
            <a:ext cx="914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310063" y="1677988"/>
            <a:ext cx="271462" cy="26511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220913" y="1870075"/>
            <a:ext cx="4722812" cy="4548188"/>
            <a:chOff x="2221591" y="1869535"/>
            <a:chExt cx="4722366" cy="4548478"/>
          </a:xfrm>
        </p:grpSpPr>
        <p:sp>
          <p:nvSpPr>
            <p:cNvPr id="32784" name="Line 25"/>
            <p:cNvSpPr>
              <a:spLocks noChangeShapeType="1"/>
            </p:cNvSpPr>
            <p:nvPr/>
          </p:nvSpPr>
          <p:spPr bwMode="auto">
            <a:xfrm>
              <a:off x="2221591" y="4224768"/>
              <a:ext cx="546439" cy="88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5" name="Line 25"/>
            <p:cNvSpPr>
              <a:spLocks noChangeShapeType="1"/>
            </p:cNvSpPr>
            <p:nvPr/>
          </p:nvSpPr>
          <p:spPr bwMode="auto">
            <a:xfrm flipH="1">
              <a:off x="6350188" y="4246902"/>
              <a:ext cx="593769" cy="84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6" name="Line 25"/>
            <p:cNvSpPr>
              <a:spLocks noChangeShapeType="1"/>
            </p:cNvSpPr>
            <p:nvPr/>
          </p:nvSpPr>
          <p:spPr bwMode="auto">
            <a:xfrm>
              <a:off x="4664401" y="1869535"/>
              <a:ext cx="3259" cy="5078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7" name="Line 25"/>
            <p:cNvSpPr>
              <a:spLocks noChangeShapeType="1"/>
            </p:cNvSpPr>
            <p:nvPr/>
          </p:nvSpPr>
          <p:spPr bwMode="auto">
            <a:xfrm flipH="1" flipV="1">
              <a:off x="4602530" y="5894568"/>
              <a:ext cx="7597" cy="523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8" name="TextBox 19"/>
            <p:cNvSpPr txBox="1">
              <a:spLocks noChangeArrowheads="1"/>
            </p:cNvSpPr>
            <p:nvPr/>
          </p:nvSpPr>
          <p:spPr bwMode="auto">
            <a:xfrm>
              <a:off x="4732790" y="207341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2789" name="TextBox 20"/>
            <p:cNvSpPr txBox="1">
              <a:spLocks noChangeArrowheads="1"/>
            </p:cNvSpPr>
            <p:nvPr/>
          </p:nvSpPr>
          <p:spPr bwMode="auto">
            <a:xfrm>
              <a:off x="2442810" y="425580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2790" name="TextBox 21"/>
            <p:cNvSpPr txBox="1">
              <a:spLocks noChangeArrowheads="1"/>
            </p:cNvSpPr>
            <p:nvPr/>
          </p:nvSpPr>
          <p:spPr bwMode="auto">
            <a:xfrm>
              <a:off x="6394468" y="423451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2791" name="TextBox 22"/>
            <p:cNvSpPr txBox="1">
              <a:spLocks noChangeArrowheads="1"/>
            </p:cNvSpPr>
            <p:nvPr/>
          </p:nvSpPr>
          <p:spPr bwMode="auto">
            <a:xfrm>
              <a:off x="4668948" y="5852413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710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path" presetSubtype="0" repeatCount="1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1.11111E-6 C 0.16059 1.11111E-6 0.28056 0.15231 0.28056 0.33958 C 0.28056 0.52685 0.16059 0.6794 0.01354 0.6794 C -0.13368 0.6794 -0.25312 0.52685 -0.25312 0.33958 C -0.25312 0.15231 -0.13368 1.11111E-6 0.01354 1.11111E-6 Z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731000" cy="1143000"/>
          </a:xfrm>
        </p:spPr>
        <p:txBody>
          <a:bodyPr/>
          <a:lstStyle/>
          <a:p>
            <a:r>
              <a:rPr lang="en-US" b="1" u="sng" dirty="0">
                <a:solidFill>
                  <a:srgbClr val="000099"/>
                </a:solidFill>
              </a:rPr>
              <a:t>The Principle of g-2</a:t>
            </a:r>
          </a:p>
        </p:txBody>
      </p:sp>
      <p:sp>
        <p:nvSpPr>
          <p:cNvPr id="331791" name="Rectangle 15"/>
          <p:cNvSpPr>
            <a:spLocks noGrp="1" noChangeArrowheads="1"/>
          </p:cNvSpPr>
          <p:nvPr>
            <p:ph idx="1"/>
          </p:nvPr>
        </p:nvSpPr>
        <p:spPr>
          <a:xfrm>
            <a:off x="3479800" y="1771650"/>
            <a:ext cx="5664200" cy="676275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>
                <a:solidFill>
                  <a:srgbClr val="FF0066"/>
                </a:solidFill>
              </a:rPr>
              <a:t>Moving: Non</a:t>
            </a:r>
            <a:r>
              <a:rPr lang="en-US" dirty="0">
                <a:solidFill>
                  <a:srgbClr val="FF0066"/>
                </a:solidFill>
              </a:rPr>
              <a:t>-relativistic case</a:t>
            </a:r>
          </a:p>
        </p:txBody>
      </p:sp>
      <p:sp>
        <p:nvSpPr>
          <p:cNvPr id="1024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</a:t>
            </a:r>
            <a:r>
              <a:rPr lang="en-US" dirty="0" smtClean="0">
                <a:latin typeface="Times New Roman" charset="0"/>
              </a:rPr>
              <a:t>Semertzidis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-1143000" y="2476500"/>
            <a:ext cx="4857750" cy="4581525"/>
            <a:chOff x="408" y="948"/>
            <a:chExt cx="3060" cy="2886"/>
          </a:xfrm>
        </p:grpSpPr>
        <p:sp>
          <p:nvSpPr>
            <p:cNvPr id="10258" name="Oval 4"/>
            <p:cNvSpPr>
              <a:spLocks noChangeArrowheads="1"/>
            </p:cNvSpPr>
            <p:nvPr/>
          </p:nvSpPr>
          <p:spPr bwMode="auto">
            <a:xfrm>
              <a:off x="612" y="1008"/>
              <a:ext cx="2814" cy="2670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59" name="Rectangle 5"/>
            <p:cNvSpPr>
              <a:spLocks noChangeArrowheads="1"/>
            </p:cNvSpPr>
            <p:nvPr/>
          </p:nvSpPr>
          <p:spPr bwMode="auto">
            <a:xfrm>
              <a:off x="408" y="948"/>
              <a:ext cx="1614" cy="2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60" name="Rectangle 7"/>
            <p:cNvSpPr>
              <a:spLocks noChangeArrowheads="1"/>
            </p:cNvSpPr>
            <p:nvPr/>
          </p:nvSpPr>
          <p:spPr bwMode="auto">
            <a:xfrm>
              <a:off x="1968" y="2346"/>
              <a:ext cx="1500" cy="14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648075" y="4514850"/>
            <a:ext cx="0" cy="3905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1786" name="Line 10"/>
          <p:cNvSpPr>
            <a:spLocks noChangeShapeType="1"/>
          </p:cNvSpPr>
          <p:nvPr/>
        </p:nvSpPr>
        <p:spPr bwMode="auto">
          <a:xfrm flipH="1">
            <a:off x="3286125" y="4314825"/>
            <a:ext cx="314325" cy="609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0" name="Line 11"/>
          <p:cNvSpPr>
            <a:spLocks noChangeShapeType="1"/>
          </p:cNvSpPr>
          <p:nvPr/>
        </p:nvSpPr>
        <p:spPr bwMode="auto">
          <a:xfrm>
            <a:off x="1428750" y="2400300"/>
            <a:ext cx="82867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1346200" y="1860550"/>
            <a:ext cx="1665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Spin vector</a:t>
            </a:r>
          </a:p>
        </p:txBody>
      </p:sp>
      <p:sp>
        <p:nvSpPr>
          <p:cNvPr id="10253" name="Text Box 16"/>
          <p:cNvSpPr txBox="1">
            <a:spLocks noChangeArrowheads="1"/>
          </p:cNvSpPr>
          <p:nvPr/>
        </p:nvSpPr>
        <p:spPr bwMode="auto">
          <a:xfrm>
            <a:off x="1812925" y="3498850"/>
            <a:ext cx="5699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66"/>
                </a:solidFill>
                <a:ea typeface="Times New Roman" charset="0"/>
                <a:cs typeface="Times New Roman" charset="0"/>
              </a:rPr>
              <a:t>• B</a:t>
            </a:r>
            <a:endParaRPr lang="en-US">
              <a:solidFill>
                <a:srgbClr val="FF0066"/>
              </a:solidFill>
            </a:endParaRPr>
          </a:p>
        </p:txBody>
      </p:sp>
      <p:sp>
        <p:nvSpPr>
          <p:cNvPr id="10254" name="Oval 17"/>
          <p:cNvSpPr>
            <a:spLocks noChangeArrowheads="1"/>
          </p:cNvSpPr>
          <p:nvPr/>
        </p:nvSpPr>
        <p:spPr bwMode="auto">
          <a:xfrm>
            <a:off x="1809750" y="3619500"/>
            <a:ext cx="276225" cy="257175"/>
          </a:xfrm>
          <a:prstGeom prst="ellips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331794" name="Object 18"/>
          <p:cNvGraphicFramePr>
            <a:graphicFrameLocks noChangeAspect="1"/>
          </p:cNvGraphicFramePr>
          <p:nvPr/>
        </p:nvGraphicFramePr>
        <p:xfrm>
          <a:off x="4032250" y="2498725"/>
          <a:ext cx="1317625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68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0" y="2498725"/>
                        <a:ext cx="1317625" cy="94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95" name="Object 19"/>
          <p:cNvGraphicFramePr>
            <a:graphicFrameLocks noChangeAspect="1"/>
          </p:cNvGraphicFramePr>
          <p:nvPr/>
        </p:nvGraphicFramePr>
        <p:xfrm>
          <a:off x="3992563" y="3679825"/>
          <a:ext cx="16859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69" name="Equation" r:id="rId7" imgW="685800" imgH="393480" progId="Equation.3">
                  <p:embed/>
                </p:oleObj>
              </mc:Choice>
              <mc:Fallback>
                <p:oleObj name="Equation" r:id="rId7" imgW="6858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2563" y="3679825"/>
                        <a:ext cx="1685925" cy="96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796" name="Object 20"/>
          <p:cNvGraphicFramePr>
            <a:graphicFrameLocks noChangeAspect="1"/>
          </p:cNvGraphicFramePr>
          <p:nvPr/>
        </p:nvGraphicFramePr>
        <p:xfrm>
          <a:off x="585788" y="5100638"/>
          <a:ext cx="7986712" cy="105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70" name="Equation" r:id="rId9" imgW="3251160" imgH="431640" progId="Equation.3">
                  <p:embed/>
                </p:oleObj>
              </mc:Choice>
              <mc:Fallback>
                <p:oleObj name="Equation" r:id="rId9" imgW="325116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788" y="5100638"/>
                        <a:ext cx="7986712" cy="1058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1797" name="Rectangle 21"/>
          <p:cNvSpPr>
            <a:spLocks noChangeArrowheads="1"/>
          </p:cNvSpPr>
          <p:nvPr/>
        </p:nvSpPr>
        <p:spPr bwMode="auto">
          <a:xfrm>
            <a:off x="6981825" y="5057775"/>
            <a:ext cx="1704975" cy="1200150"/>
          </a:xfrm>
          <a:prstGeom prst="rect">
            <a:avLst/>
          </a:prstGeom>
          <a:noFill/>
          <a:ln w="381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6" name="Line 22"/>
          <p:cNvSpPr>
            <a:spLocks noChangeShapeType="1"/>
          </p:cNvSpPr>
          <p:nvPr/>
        </p:nvSpPr>
        <p:spPr bwMode="auto">
          <a:xfrm>
            <a:off x="1438275" y="2581275"/>
            <a:ext cx="82867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7" name="Text Box 23"/>
          <p:cNvSpPr txBox="1">
            <a:spLocks noChangeArrowheads="1"/>
          </p:cNvSpPr>
          <p:nvPr/>
        </p:nvSpPr>
        <p:spPr bwMode="auto">
          <a:xfrm>
            <a:off x="1289050" y="2565400"/>
            <a:ext cx="2595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Momentum vector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683250" y="736600"/>
          <a:ext cx="3041650" cy="843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71" name="Equation" r:id="rId11" imgW="1282700" imgH="355600" progId="Equation.3">
                  <p:embed/>
                </p:oleObj>
              </mc:Choice>
              <mc:Fallback>
                <p:oleObj name="Equation" r:id="rId11" imgW="1282700" imgH="355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250" y="736600"/>
                        <a:ext cx="3041650" cy="8432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4531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3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1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1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1786" grpId="0" animBg="1"/>
      <p:bldP spid="33179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b="1" u="sng" dirty="0">
                <a:solidFill>
                  <a:srgbClr val="000099"/>
                </a:solidFill>
              </a:rPr>
              <a:t>Effect of Radial Electric </a:t>
            </a:r>
            <a:r>
              <a:rPr lang="en-US" b="1" u="sng" dirty="0" smtClean="0">
                <a:solidFill>
                  <a:srgbClr val="000099"/>
                </a:solidFill>
              </a:rPr>
              <a:t>Field</a:t>
            </a:r>
            <a:br>
              <a:rPr lang="en-US" b="1" u="sng" dirty="0" smtClean="0">
                <a:solidFill>
                  <a:srgbClr val="000099"/>
                </a:solidFill>
              </a:rPr>
            </a:br>
            <a:r>
              <a:rPr lang="en-US" sz="2400" dirty="0" smtClean="0">
                <a:solidFill>
                  <a:srgbClr val="000099"/>
                </a:solidFill>
              </a:rPr>
              <a:t>E-field are used to focus the beam vertically</a:t>
            </a:r>
            <a:endParaRPr lang="en-US" b="1" u="sng" dirty="0">
              <a:solidFill>
                <a:srgbClr val="000099"/>
              </a:solidFill>
            </a:endParaRPr>
          </a:p>
        </p:txBody>
      </p:sp>
      <p:sp>
        <p:nvSpPr>
          <p:cNvPr id="52228" name="Rectangle 3"/>
          <p:cNvSpPr>
            <a:spLocks noGrp="1" noChangeArrowheads="1"/>
          </p:cNvSpPr>
          <p:nvPr>
            <p:ph idx="1"/>
          </p:nvPr>
        </p:nvSpPr>
        <p:spPr>
          <a:xfrm>
            <a:off x="4381500" y="1981200"/>
            <a:ext cx="4076700" cy="4114800"/>
          </a:xfrm>
        </p:spPr>
        <p:txBody>
          <a:bodyPr/>
          <a:lstStyle/>
          <a:p>
            <a:r>
              <a:rPr lang="en-US"/>
              <a:t>Low energy particle</a:t>
            </a:r>
          </a:p>
          <a:p>
            <a:endParaRPr lang="en-US">
              <a:solidFill>
                <a:srgbClr val="008000"/>
              </a:solidFill>
            </a:endParaRPr>
          </a:p>
          <a:p>
            <a:r>
              <a:rPr lang="en-US">
                <a:solidFill>
                  <a:srgbClr val="FF0066"/>
                </a:solidFill>
              </a:rPr>
              <a:t>…just right</a:t>
            </a:r>
          </a:p>
          <a:p>
            <a:endParaRPr lang="en-US">
              <a:solidFill>
                <a:srgbClr val="FF0066"/>
              </a:solidFill>
            </a:endParaRPr>
          </a:p>
          <a:p>
            <a:r>
              <a:rPr lang="en-US">
                <a:solidFill>
                  <a:srgbClr val="008000"/>
                </a:solidFill>
              </a:rPr>
              <a:t>High energy particle</a:t>
            </a:r>
          </a:p>
        </p:txBody>
      </p:sp>
      <p:sp>
        <p:nvSpPr>
          <p:cNvPr id="5222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</a:t>
            </a:r>
            <a:r>
              <a:rPr lang="en-US" dirty="0" smtClean="0">
                <a:latin typeface="Times New Roman" charset="0"/>
              </a:rPr>
              <a:t>Semertzidis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143000" y="2476500"/>
            <a:ext cx="4857750" cy="4581525"/>
            <a:chOff x="408" y="948"/>
            <a:chExt cx="3060" cy="2886"/>
          </a:xfrm>
        </p:grpSpPr>
        <p:sp>
          <p:nvSpPr>
            <p:cNvPr id="52236" name="Oval 5"/>
            <p:cNvSpPr>
              <a:spLocks noChangeArrowheads="1"/>
            </p:cNvSpPr>
            <p:nvPr/>
          </p:nvSpPr>
          <p:spPr bwMode="auto">
            <a:xfrm>
              <a:off x="612" y="1008"/>
              <a:ext cx="2814" cy="2670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37" name="Rectangle 6"/>
            <p:cNvSpPr>
              <a:spLocks noChangeArrowheads="1"/>
            </p:cNvSpPr>
            <p:nvPr/>
          </p:nvSpPr>
          <p:spPr bwMode="auto">
            <a:xfrm>
              <a:off x="408" y="948"/>
              <a:ext cx="1614" cy="2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238" name="Rectangle 7"/>
            <p:cNvSpPr>
              <a:spLocks noChangeArrowheads="1"/>
            </p:cNvSpPr>
            <p:nvPr/>
          </p:nvSpPr>
          <p:spPr bwMode="auto">
            <a:xfrm>
              <a:off x="1968" y="2346"/>
              <a:ext cx="1500" cy="14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2230" name="Line 8"/>
          <p:cNvSpPr>
            <a:spLocks noChangeShapeType="1"/>
          </p:cNvSpPr>
          <p:nvPr/>
        </p:nvSpPr>
        <p:spPr bwMode="auto">
          <a:xfrm>
            <a:off x="3648075" y="4514850"/>
            <a:ext cx="0" cy="3905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1" name="Line 9"/>
          <p:cNvSpPr>
            <a:spLocks noChangeShapeType="1"/>
          </p:cNvSpPr>
          <p:nvPr/>
        </p:nvSpPr>
        <p:spPr bwMode="auto">
          <a:xfrm>
            <a:off x="3714750" y="4210050"/>
            <a:ext cx="0" cy="75247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2" name="Line 10"/>
          <p:cNvSpPr>
            <a:spLocks noChangeShapeType="1"/>
          </p:cNvSpPr>
          <p:nvPr/>
        </p:nvSpPr>
        <p:spPr bwMode="auto">
          <a:xfrm>
            <a:off x="1428750" y="2400300"/>
            <a:ext cx="82867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3" name="Line 11"/>
          <p:cNvSpPr>
            <a:spLocks noChangeShapeType="1"/>
          </p:cNvSpPr>
          <p:nvPr/>
        </p:nvSpPr>
        <p:spPr bwMode="auto">
          <a:xfrm>
            <a:off x="3810000" y="4267200"/>
            <a:ext cx="53340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4" name="Line 12"/>
          <p:cNvSpPr>
            <a:spLocks noChangeShapeType="1"/>
          </p:cNvSpPr>
          <p:nvPr/>
        </p:nvSpPr>
        <p:spPr bwMode="auto">
          <a:xfrm flipH="1">
            <a:off x="3305175" y="4257675"/>
            <a:ext cx="219075" cy="6572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235" name="Text Box 13"/>
          <p:cNvSpPr txBox="1">
            <a:spLocks noChangeArrowheads="1"/>
          </p:cNvSpPr>
          <p:nvPr/>
        </p:nvSpPr>
        <p:spPr bwMode="auto">
          <a:xfrm>
            <a:off x="1431925" y="1784350"/>
            <a:ext cx="1665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Spin vector</a:t>
            </a:r>
          </a:p>
        </p:txBody>
      </p:sp>
    </p:spTree>
    <p:extLst>
      <p:ext uri="{BB962C8B-B14F-4D97-AF65-F5344CB8AC3E}">
        <p14:creationId xmlns:p14="http://schemas.microsoft.com/office/powerpoint/2010/main" val="29354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>
                <a:solidFill>
                  <a:srgbClr val="000099"/>
                </a:solidFill>
              </a:rPr>
              <a:t>Effect of Radial Electric Field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idx="1"/>
          </p:nvPr>
        </p:nvSpPr>
        <p:spPr>
          <a:xfrm>
            <a:off x="4381500" y="1981200"/>
            <a:ext cx="4076700" cy="4114800"/>
          </a:xfrm>
        </p:spPr>
        <p:txBody>
          <a:bodyPr/>
          <a:lstStyle/>
          <a:p>
            <a:endParaRPr lang="en-US">
              <a:solidFill>
                <a:srgbClr val="CC3300"/>
              </a:solidFill>
            </a:endParaRPr>
          </a:p>
          <a:p>
            <a:endParaRPr lang="en-US">
              <a:solidFill>
                <a:srgbClr val="008000"/>
              </a:solidFill>
            </a:endParaRPr>
          </a:p>
          <a:p>
            <a:r>
              <a:rPr lang="en-US">
                <a:solidFill>
                  <a:srgbClr val="FF0066"/>
                </a:solidFill>
              </a:rPr>
              <a:t>…just right</a:t>
            </a:r>
          </a:p>
          <a:p>
            <a:endParaRPr lang="en-US">
              <a:solidFill>
                <a:srgbClr val="FF0066"/>
              </a:solidFill>
            </a:endParaRPr>
          </a:p>
          <a:p>
            <a:endParaRPr lang="en-US">
              <a:solidFill>
                <a:srgbClr val="008000"/>
              </a:solidFill>
            </a:endParaRPr>
          </a:p>
        </p:txBody>
      </p:sp>
      <p:sp>
        <p:nvSpPr>
          <p:cNvPr id="5325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>
                <a:latin typeface="Times New Roman" charset="0"/>
              </a:rPr>
              <a:t>Yannis </a:t>
            </a:r>
            <a:r>
              <a:rPr lang="en-US" dirty="0" smtClean="0">
                <a:latin typeface="Times New Roman" charset="0"/>
              </a:rPr>
              <a:t>Semertzidis</a:t>
            </a:r>
            <a:endParaRPr lang="en-US" dirty="0">
              <a:latin typeface="Times New Roman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143000" y="2476500"/>
            <a:ext cx="4857750" cy="4581525"/>
            <a:chOff x="408" y="948"/>
            <a:chExt cx="3060" cy="2886"/>
          </a:xfrm>
        </p:grpSpPr>
        <p:sp>
          <p:nvSpPr>
            <p:cNvPr id="53259" name="Oval 5"/>
            <p:cNvSpPr>
              <a:spLocks noChangeArrowheads="1"/>
            </p:cNvSpPr>
            <p:nvPr/>
          </p:nvSpPr>
          <p:spPr bwMode="auto">
            <a:xfrm>
              <a:off x="612" y="1008"/>
              <a:ext cx="2814" cy="2670"/>
            </a:xfrm>
            <a:prstGeom prst="ellipse">
              <a:avLst/>
            </a:prstGeom>
            <a:noFill/>
            <a:ln w="38100">
              <a:solidFill>
                <a:srgbClr val="0000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60" name="Rectangle 6"/>
            <p:cNvSpPr>
              <a:spLocks noChangeArrowheads="1"/>
            </p:cNvSpPr>
            <p:nvPr/>
          </p:nvSpPr>
          <p:spPr bwMode="auto">
            <a:xfrm>
              <a:off x="408" y="948"/>
              <a:ext cx="1614" cy="288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261" name="Rectangle 7"/>
            <p:cNvSpPr>
              <a:spLocks noChangeArrowheads="1"/>
            </p:cNvSpPr>
            <p:nvPr/>
          </p:nvSpPr>
          <p:spPr bwMode="auto">
            <a:xfrm>
              <a:off x="1968" y="2346"/>
              <a:ext cx="1500" cy="147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3254" name="Line 8"/>
          <p:cNvSpPr>
            <a:spLocks noChangeShapeType="1"/>
          </p:cNvSpPr>
          <p:nvPr/>
        </p:nvSpPr>
        <p:spPr bwMode="auto">
          <a:xfrm>
            <a:off x="3648075" y="4514850"/>
            <a:ext cx="0" cy="3905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5" name="Line 9"/>
          <p:cNvSpPr>
            <a:spLocks noChangeShapeType="1"/>
          </p:cNvSpPr>
          <p:nvPr/>
        </p:nvSpPr>
        <p:spPr bwMode="auto">
          <a:xfrm>
            <a:off x="3714750" y="4210050"/>
            <a:ext cx="0" cy="75247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6" name="Line 10"/>
          <p:cNvSpPr>
            <a:spLocks noChangeShapeType="1"/>
          </p:cNvSpPr>
          <p:nvPr/>
        </p:nvSpPr>
        <p:spPr bwMode="auto">
          <a:xfrm>
            <a:off x="1428750" y="2400300"/>
            <a:ext cx="828675" cy="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257" name="Text Box 13"/>
          <p:cNvSpPr txBox="1">
            <a:spLocks noChangeArrowheads="1"/>
          </p:cNvSpPr>
          <p:nvPr/>
        </p:nvSpPr>
        <p:spPr bwMode="auto">
          <a:xfrm>
            <a:off x="1431925" y="1784350"/>
            <a:ext cx="1665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Spin vector</a:t>
            </a:r>
          </a:p>
        </p:txBody>
      </p:sp>
      <p:sp>
        <p:nvSpPr>
          <p:cNvPr id="347150" name="Rectangle 14"/>
          <p:cNvSpPr>
            <a:spLocks noChangeArrowheads="1"/>
          </p:cNvSpPr>
          <p:nvPr/>
        </p:nvSpPr>
        <p:spPr bwMode="auto">
          <a:xfrm>
            <a:off x="6581775" y="3133724"/>
            <a:ext cx="2562225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3200" b="0" dirty="0">
                <a:solidFill>
                  <a:srgbClr val="FF0066"/>
                </a:solidFill>
                <a:sym typeface="Symbol" charset="2"/>
              </a:rPr>
              <a:t>, 29.3 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b="0" dirty="0">
                <a:solidFill>
                  <a:srgbClr val="FF0066"/>
                </a:solidFill>
                <a:sym typeface="Symbol" charset="2"/>
              </a:rPr>
              <a:t>for </a:t>
            </a:r>
            <a:r>
              <a:rPr lang="en-US" sz="3200" b="0" dirty="0" err="1" smtClean="0">
                <a:solidFill>
                  <a:srgbClr val="FF0066"/>
                </a:solidFill>
                <a:sym typeface="Symbol" charset="2"/>
              </a:rPr>
              <a:t>muons</a:t>
            </a:r>
            <a:r>
              <a:rPr lang="en-US" sz="3200" b="0" dirty="0" smtClean="0">
                <a:solidFill>
                  <a:srgbClr val="FF0066"/>
                </a:solidFill>
                <a:sym typeface="Symbol" charset="2"/>
              </a:rPr>
              <a:t> “magic” momentum</a:t>
            </a:r>
          </a:p>
          <a:p>
            <a:pPr marL="342900" indent="-342900">
              <a:spcBef>
                <a:spcPct val="20000"/>
              </a:spcBef>
            </a:pPr>
            <a:r>
              <a:rPr lang="en-US" sz="3200" b="0" dirty="0">
                <a:solidFill>
                  <a:srgbClr val="FF0066"/>
                </a:solidFill>
                <a:sym typeface="Symbol" charset="2"/>
              </a:rPr>
              <a:t>(~</a:t>
            </a:r>
            <a:r>
              <a:rPr lang="en-US" sz="3200" b="0" dirty="0" smtClean="0">
                <a:solidFill>
                  <a:srgbClr val="FF0066"/>
                </a:solidFill>
                <a:sym typeface="Symbol" charset="2"/>
              </a:rPr>
              <a:t>3.1GeV</a:t>
            </a:r>
            <a:r>
              <a:rPr lang="en-US" sz="3200" b="0" dirty="0">
                <a:solidFill>
                  <a:srgbClr val="FF0066"/>
                </a:solidFill>
                <a:sym typeface="Symbol" charset="2"/>
              </a:rPr>
              <a:t>/</a:t>
            </a:r>
            <a:r>
              <a:rPr lang="en-US" sz="3200" b="0" dirty="0" smtClean="0">
                <a:solidFill>
                  <a:srgbClr val="FF0066"/>
                </a:solidFill>
                <a:sym typeface="Symbol" charset="2"/>
              </a:rPr>
              <a:t>c)</a:t>
            </a:r>
            <a:endParaRPr lang="en-US" sz="3200" b="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9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50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38263"/>
          </a:xfrm>
        </p:spPr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Breakthrough concept: Freezing the horizontal spin precession due to E-field</a:t>
            </a:r>
          </a:p>
        </p:txBody>
      </p:sp>
      <p:graphicFrame>
        <p:nvGraphicFramePr>
          <p:cNvPr id="45059" name="Object 3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0" y="4281488"/>
          <a:ext cx="4886325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00" name="Equation" r:id="rId5" imgW="1485720" imgH="419040" progId="Equation.3">
                  <p:embed/>
                </p:oleObj>
              </mc:Choice>
              <mc:Fallback>
                <p:oleObj name="Equation" r:id="rId5" imgW="14857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281488"/>
                        <a:ext cx="4886325" cy="1377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1" name="Rectangle 6"/>
          <p:cNvSpPr>
            <a:spLocks noChangeArrowheads="1"/>
          </p:cNvSpPr>
          <p:nvPr/>
        </p:nvSpPr>
        <p:spPr bwMode="auto">
          <a:xfrm>
            <a:off x="0" y="3035300"/>
            <a:ext cx="8931275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009900"/>
                </a:solidFill>
              </a:rPr>
              <a:t>  Muon g-2 focusing is electric:  The </a:t>
            </a:r>
            <a:r>
              <a:rPr lang="en-US" sz="2800" dirty="0">
                <a:solidFill>
                  <a:srgbClr val="009900"/>
                </a:solidFill>
              </a:rPr>
              <a:t>spin precession</a:t>
            </a:r>
            <a:r>
              <a:rPr lang="en-US" sz="2800" dirty="0" smtClean="0">
                <a:solidFill>
                  <a:srgbClr val="009900"/>
                </a:solidFill>
              </a:rPr>
              <a:t> due to E-field is </a:t>
            </a:r>
            <a:r>
              <a:rPr lang="en-US" sz="2800" dirty="0">
                <a:solidFill>
                  <a:srgbClr val="009900"/>
                </a:solidFill>
              </a:rPr>
              <a:t>zero at “magic” momentum </a:t>
            </a:r>
            <a:r>
              <a:rPr lang="en-US" sz="2800" dirty="0" smtClean="0">
                <a:solidFill>
                  <a:srgbClr val="009900"/>
                </a:solidFill>
              </a:rPr>
              <a:t> (3.1GeV</a:t>
            </a:r>
            <a:r>
              <a:rPr lang="en-US" sz="2800" dirty="0">
                <a:solidFill>
                  <a:srgbClr val="009900"/>
                </a:solidFill>
              </a:rPr>
              <a:t>/c for muons</a:t>
            </a:r>
            <a:r>
              <a:rPr lang="en-US" sz="2800" dirty="0" smtClean="0">
                <a:solidFill>
                  <a:srgbClr val="009900"/>
                </a:solidFill>
              </a:rPr>
              <a:t>, 0.7 GeV/c for protons,…</a:t>
            </a:r>
            <a:r>
              <a:rPr lang="en-US" sz="2800" dirty="0">
                <a:solidFill>
                  <a:srgbClr val="009900"/>
                </a:solidFill>
              </a:rPr>
              <a:t>)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5872163"/>
            <a:ext cx="91440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800" dirty="0" smtClean="0">
                <a:solidFill>
                  <a:srgbClr val="009900"/>
                </a:solidFill>
              </a:rPr>
              <a:t>  The </a:t>
            </a:r>
            <a:r>
              <a:rPr lang="en-US" sz="2800" dirty="0">
                <a:solidFill>
                  <a:srgbClr val="009900"/>
                </a:solidFill>
              </a:rPr>
              <a:t>“magic” momentum concept </a:t>
            </a:r>
            <a:r>
              <a:rPr lang="en-US" sz="2800" dirty="0" smtClean="0">
                <a:solidFill>
                  <a:srgbClr val="009900"/>
                </a:solidFill>
              </a:rPr>
              <a:t>was </a:t>
            </a:r>
            <a:r>
              <a:rPr lang="en-US" sz="2800" dirty="0">
                <a:solidFill>
                  <a:srgbClr val="009900"/>
                </a:solidFill>
              </a:rPr>
              <a:t>used in </a:t>
            </a:r>
            <a:r>
              <a:rPr lang="en-US" sz="2800" dirty="0" smtClean="0">
                <a:solidFill>
                  <a:srgbClr val="009900"/>
                </a:solidFill>
              </a:rPr>
              <a:t>the muon </a:t>
            </a:r>
            <a:r>
              <a:rPr lang="en-US" sz="2800" dirty="0">
                <a:solidFill>
                  <a:srgbClr val="009900"/>
                </a:solidFill>
              </a:rPr>
              <a:t>g-2 </a:t>
            </a:r>
            <a:r>
              <a:rPr lang="en-US" sz="2800" dirty="0" smtClean="0">
                <a:solidFill>
                  <a:srgbClr val="009900"/>
                </a:solidFill>
              </a:rPr>
              <a:t>experiments </a:t>
            </a:r>
            <a:r>
              <a:rPr lang="en-US" sz="2800" dirty="0">
                <a:solidFill>
                  <a:srgbClr val="009900"/>
                </a:solidFill>
              </a:rPr>
              <a:t>at </a:t>
            </a:r>
            <a:r>
              <a:rPr lang="en-US" sz="2800" dirty="0" smtClean="0">
                <a:solidFill>
                  <a:srgbClr val="009900"/>
                </a:solidFill>
              </a:rPr>
              <a:t>CERN, BNL, and …next at FNAL.</a:t>
            </a:r>
            <a:endParaRPr lang="en-US" sz="2800" dirty="0">
              <a:solidFill>
                <a:srgbClr val="0099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483100" y="1231900"/>
            <a:ext cx="2908300" cy="1701800"/>
          </a:xfrm>
          <a:prstGeom prst="line">
            <a:avLst/>
          </a:prstGeom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0800000" flipV="1">
            <a:off x="4864100" y="1143000"/>
            <a:ext cx="2463800" cy="1892300"/>
          </a:xfrm>
          <a:prstGeom prst="line">
            <a:avLst/>
          </a:prstGeom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108335"/>
              </p:ext>
            </p:extLst>
          </p:nvPr>
        </p:nvGraphicFramePr>
        <p:xfrm>
          <a:off x="2055990" y="1144410"/>
          <a:ext cx="6389688" cy="200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501" name="Equation" r:id="rId7" imgW="1943100" imgH="609600" progId="Equation.3">
                  <p:embed/>
                </p:oleObj>
              </mc:Choice>
              <mc:Fallback>
                <p:oleObj name="Equation" r:id="rId7" imgW="19431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5990" y="1144410"/>
                        <a:ext cx="6389688" cy="2005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8065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77272" y="6245225"/>
            <a:ext cx="8566727" cy="476250"/>
          </a:xfrm>
          <a:noFill/>
        </p:spPr>
        <p:txBody>
          <a:bodyPr/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charset="0"/>
              </a:rPr>
              <a:t>The electric focusing does not influence the g-2 precession rate</a:t>
            </a:r>
            <a:endParaRPr lang="en-US" sz="2400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11268" name="Rectangle 24"/>
          <p:cNvSpPr>
            <a:spLocks noChangeArrowheads="1"/>
          </p:cNvSpPr>
          <p:nvPr/>
        </p:nvSpPr>
        <p:spPr bwMode="auto">
          <a:xfrm>
            <a:off x="1676400" y="317500"/>
            <a:ext cx="58293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 b="0" dirty="0">
                <a:solidFill>
                  <a:srgbClr val="0000FF"/>
                </a:solidFill>
              </a:rPr>
              <a:t>Spin Precession in g-2 Ring</a:t>
            </a:r>
            <a:br>
              <a:rPr lang="en-US" sz="3600" b="0" dirty="0">
                <a:solidFill>
                  <a:srgbClr val="0000FF"/>
                </a:solidFill>
              </a:rPr>
            </a:br>
            <a:r>
              <a:rPr lang="en-US" sz="3600" b="0" dirty="0">
                <a:solidFill>
                  <a:srgbClr val="0000FF"/>
                </a:solidFill>
              </a:rPr>
              <a:t>(Top View)</a:t>
            </a:r>
            <a:endParaRPr lang="en-US" sz="4400" b="0" dirty="0">
              <a:solidFill>
                <a:srgbClr val="0000FF"/>
              </a:solidFill>
            </a:endParaRPr>
          </a:p>
        </p:txBody>
      </p:sp>
      <p:sp>
        <p:nvSpPr>
          <p:cNvPr id="11269" name="Oval 25"/>
          <p:cNvSpPr>
            <a:spLocks noChangeArrowheads="1"/>
          </p:cNvSpPr>
          <p:nvPr/>
        </p:nvSpPr>
        <p:spPr bwMode="auto">
          <a:xfrm>
            <a:off x="2762250" y="2400300"/>
            <a:ext cx="3657600" cy="3733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0" name="Line 26"/>
          <p:cNvSpPr>
            <a:spLocks noChangeShapeType="1"/>
          </p:cNvSpPr>
          <p:nvPr/>
        </p:nvSpPr>
        <p:spPr bwMode="auto">
          <a:xfrm>
            <a:off x="2076450" y="2400300"/>
            <a:ext cx="2590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1" name="Line 27"/>
          <p:cNvSpPr>
            <a:spLocks noChangeShapeType="1"/>
          </p:cNvSpPr>
          <p:nvPr/>
        </p:nvSpPr>
        <p:spPr bwMode="auto">
          <a:xfrm>
            <a:off x="4438650" y="2400300"/>
            <a:ext cx="6858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0" name="Line 28"/>
          <p:cNvSpPr>
            <a:spLocks noChangeShapeType="1"/>
          </p:cNvSpPr>
          <p:nvPr/>
        </p:nvSpPr>
        <p:spPr bwMode="auto">
          <a:xfrm rot="-2320868">
            <a:off x="3209925" y="2724150"/>
            <a:ext cx="685800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1" name="Line 29"/>
          <p:cNvSpPr>
            <a:spLocks noChangeShapeType="1"/>
          </p:cNvSpPr>
          <p:nvPr/>
        </p:nvSpPr>
        <p:spPr bwMode="auto">
          <a:xfrm rot="3187806">
            <a:off x="5771357" y="3220244"/>
            <a:ext cx="685800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2" name="Line 30"/>
          <p:cNvSpPr>
            <a:spLocks noChangeShapeType="1"/>
          </p:cNvSpPr>
          <p:nvPr/>
        </p:nvSpPr>
        <p:spPr bwMode="auto">
          <a:xfrm flipH="1" flipV="1">
            <a:off x="2847975" y="5038725"/>
            <a:ext cx="381000" cy="4953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3" name="Line 31"/>
          <p:cNvSpPr>
            <a:spLocks noChangeShapeType="1"/>
          </p:cNvSpPr>
          <p:nvPr/>
        </p:nvSpPr>
        <p:spPr bwMode="auto">
          <a:xfrm rot="21391762" flipH="1">
            <a:off x="5486400" y="5572125"/>
            <a:ext cx="438150" cy="4000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4" name="Line 32"/>
          <p:cNvSpPr>
            <a:spLocks noChangeShapeType="1"/>
          </p:cNvSpPr>
          <p:nvPr/>
        </p:nvSpPr>
        <p:spPr bwMode="auto">
          <a:xfrm rot="5383711">
            <a:off x="6095207" y="4553744"/>
            <a:ext cx="685800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5" name="Line 33"/>
          <p:cNvSpPr>
            <a:spLocks noChangeShapeType="1"/>
          </p:cNvSpPr>
          <p:nvPr/>
        </p:nvSpPr>
        <p:spPr bwMode="auto">
          <a:xfrm rot="-5447534">
            <a:off x="2420144" y="4037806"/>
            <a:ext cx="685800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6" name="Line 34"/>
          <p:cNvSpPr>
            <a:spLocks noChangeShapeType="1"/>
          </p:cNvSpPr>
          <p:nvPr/>
        </p:nvSpPr>
        <p:spPr bwMode="auto">
          <a:xfrm rot="10672734">
            <a:off x="4057650" y="6134100"/>
            <a:ext cx="685800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79" name="Text Box 35"/>
          <p:cNvSpPr txBox="1">
            <a:spLocks noChangeArrowheads="1"/>
          </p:cNvSpPr>
          <p:nvPr/>
        </p:nvSpPr>
        <p:spPr bwMode="auto">
          <a:xfrm>
            <a:off x="2365375" y="2101850"/>
            <a:ext cx="36036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Symbol" charset="2"/>
              </a:rPr>
              <a:t>m</a:t>
            </a:r>
          </a:p>
        </p:txBody>
      </p:sp>
      <p:sp>
        <p:nvSpPr>
          <p:cNvPr id="11280" name="Line 36"/>
          <p:cNvSpPr>
            <a:spLocks noChangeShapeType="1"/>
          </p:cNvSpPr>
          <p:nvPr/>
        </p:nvSpPr>
        <p:spPr bwMode="auto">
          <a:xfrm>
            <a:off x="4448175" y="2390775"/>
            <a:ext cx="4953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29" name="Line 37"/>
          <p:cNvSpPr>
            <a:spLocks noChangeShapeType="1"/>
          </p:cNvSpPr>
          <p:nvPr/>
        </p:nvSpPr>
        <p:spPr bwMode="auto">
          <a:xfrm>
            <a:off x="3324225" y="2914650"/>
            <a:ext cx="4953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30" name="Line 38"/>
          <p:cNvSpPr>
            <a:spLocks noChangeShapeType="1"/>
          </p:cNvSpPr>
          <p:nvPr/>
        </p:nvSpPr>
        <p:spPr bwMode="auto">
          <a:xfrm rot="-3451729">
            <a:off x="2637632" y="4134644"/>
            <a:ext cx="495300" cy="15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31" name="Line 39"/>
          <p:cNvSpPr>
            <a:spLocks noChangeShapeType="1"/>
          </p:cNvSpPr>
          <p:nvPr/>
        </p:nvSpPr>
        <p:spPr bwMode="auto">
          <a:xfrm rot="9561479">
            <a:off x="5419725" y="5667375"/>
            <a:ext cx="495300" cy="15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32" name="Line 40"/>
          <p:cNvSpPr>
            <a:spLocks noChangeShapeType="1"/>
          </p:cNvSpPr>
          <p:nvPr/>
        </p:nvSpPr>
        <p:spPr bwMode="auto">
          <a:xfrm rot="6443357">
            <a:off x="6114257" y="4487069"/>
            <a:ext cx="495300" cy="15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33" name="Line 41"/>
          <p:cNvSpPr>
            <a:spLocks noChangeShapeType="1"/>
          </p:cNvSpPr>
          <p:nvPr/>
        </p:nvSpPr>
        <p:spPr bwMode="auto">
          <a:xfrm rot="3816004">
            <a:off x="5771357" y="3153569"/>
            <a:ext cx="495300" cy="15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34" name="Line 42"/>
          <p:cNvSpPr>
            <a:spLocks noChangeShapeType="1"/>
          </p:cNvSpPr>
          <p:nvPr/>
        </p:nvSpPr>
        <p:spPr bwMode="auto">
          <a:xfrm rot="-5681352">
            <a:off x="2923382" y="5249069"/>
            <a:ext cx="495300" cy="15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35" name="Line 43"/>
          <p:cNvSpPr>
            <a:spLocks noChangeShapeType="1"/>
          </p:cNvSpPr>
          <p:nvPr/>
        </p:nvSpPr>
        <p:spPr bwMode="auto">
          <a:xfrm rot="-9373420">
            <a:off x="4229100" y="6019800"/>
            <a:ext cx="495300" cy="15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1266" name="Object 44"/>
          <p:cNvGraphicFramePr>
            <a:graphicFrameLocks noChangeAspect="1"/>
          </p:cNvGraphicFramePr>
          <p:nvPr/>
        </p:nvGraphicFramePr>
        <p:xfrm>
          <a:off x="3582988" y="3708400"/>
          <a:ext cx="19018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460" name="Equation" r:id="rId5" imgW="723600" imgH="393480" progId="Equation.3">
                  <p:embed/>
                </p:oleObj>
              </mc:Choice>
              <mc:Fallback>
                <p:oleObj name="Equation" r:id="rId5" imgW="7236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2988" y="3708400"/>
                        <a:ext cx="19018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8" name="Line 45"/>
          <p:cNvSpPr>
            <a:spLocks noChangeShapeType="1"/>
          </p:cNvSpPr>
          <p:nvPr/>
        </p:nvSpPr>
        <p:spPr bwMode="auto">
          <a:xfrm>
            <a:off x="6419850" y="2019300"/>
            <a:ext cx="6858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89" name="Line 46"/>
          <p:cNvSpPr>
            <a:spLocks noChangeShapeType="1"/>
          </p:cNvSpPr>
          <p:nvPr/>
        </p:nvSpPr>
        <p:spPr bwMode="auto">
          <a:xfrm>
            <a:off x="6448425" y="2752725"/>
            <a:ext cx="4953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90" name="Text Box 47"/>
          <p:cNvSpPr txBox="1">
            <a:spLocks noChangeArrowheads="1"/>
          </p:cNvSpPr>
          <p:nvPr/>
        </p:nvSpPr>
        <p:spPr bwMode="auto">
          <a:xfrm>
            <a:off x="7185025" y="1622425"/>
            <a:ext cx="13519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Momentum</a:t>
            </a:r>
          </a:p>
          <a:p>
            <a:r>
              <a:rPr lang="en-US" dirty="0">
                <a:solidFill>
                  <a:srgbClr val="0000FF"/>
                </a:solidFill>
              </a:rPr>
              <a:t>vector</a:t>
            </a:r>
          </a:p>
        </p:txBody>
      </p:sp>
      <p:sp>
        <p:nvSpPr>
          <p:cNvPr id="11291" name="Text Box 48"/>
          <p:cNvSpPr txBox="1">
            <a:spLocks noChangeArrowheads="1"/>
          </p:cNvSpPr>
          <p:nvPr/>
        </p:nvSpPr>
        <p:spPr bwMode="auto">
          <a:xfrm>
            <a:off x="7242175" y="2536825"/>
            <a:ext cx="1665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66"/>
                </a:solidFill>
              </a:rPr>
              <a:t>Spin vector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1979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0620" grpId="0" animBg="1"/>
      <p:bldP spid="110621" grpId="0" animBg="1"/>
      <p:bldP spid="110622" grpId="0" animBg="1"/>
      <p:bldP spid="110623" grpId="0" animBg="1"/>
      <p:bldP spid="110624" grpId="0" animBg="1"/>
      <p:bldP spid="110625" grpId="0" animBg="1"/>
      <p:bldP spid="110626" grpId="0" animBg="1"/>
      <p:bldP spid="110629" grpId="0" animBg="1"/>
      <p:bldP spid="110630" grpId="0" animBg="1"/>
      <p:bldP spid="110631" grpId="0" animBg="1"/>
      <p:bldP spid="110632" grpId="0" animBg="1"/>
      <p:bldP spid="110633" grpId="0" animBg="1"/>
      <p:bldP spid="110634" grpId="0" animBg="1"/>
      <p:bldP spid="1106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Electric Dipole Moments: P and T-violating when </a:t>
            </a:r>
            <a:r>
              <a:rPr lang="en-US" i="1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>
                <a:solidFill>
                  <a:srgbClr val="000099"/>
                </a:solidFill>
                <a:ea typeface="ＭＳ Ｐゴシック" charset="-128"/>
                <a:cs typeface="ＭＳ Ｐゴシック" charset="-128"/>
              </a:rPr>
              <a:t> // to spin</a:t>
            </a:r>
          </a:p>
        </p:txBody>
      </p:sp>
      <p:pic>
        <p:nvPicPr>
          <p:cNvPr id="1029" name="Picture 5" descr="txp_fig"/>
          <p:cNvPicPr>
            <a:picLocks noGrp="1" noChangeAspect="1" noChangeArrowheads="1"/>
          </p:cNvPicPr>
          <p:nvPr>
            <p:ph idx="1"/>
            <p:custDataLst>
              <p:tags r:id="rId3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514725" y="1836738"/>
            <a:ext cx="4202113" cy="585787"/>
          </a:xfrm>
          <a:noFill/>
        </p:spPr>
      </p:pic>
      <p:pic>
        <p:nvPicPr>
          <p:cNvPr id="1030" name="Picture 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6288" y="2794289"/>
            <a:ext cx="4371975" cy="245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402647"/>
              </p:ext>
            </p:extLst>
          </p:nvPr>
        </p:nvGraphicFramePr>
        <p:xfrm>
          <a:off x="4971169" y="844374"/>
          <a:ext cx="422275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5" name="Equation" r:id="rId9" imgW="139700" imgH="215900" progId="Equation.3">
                  <p:embed/>
                </p:oleObj>
              </mc:Choice>
              <mc:Fallback>
                <p:oleObj name="Equation" r:id="rId9" imgW="139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1169" y="844374"/>
                        <a:ext cx="422275" cy="650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139344"/>
              </p:ext>
            </p:extLst>
          </p:nvPr>
        </p:nvGraphicFramePr>
        <p:xfrm>
          <a:off x="376238" y="2014538"/>
          <a:ext cx="2112962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6" name="Equation" r:id="rId11" imgW="901700" imgH="939800" progId="Equation.3">
                  <p:embed/>
                </p:oleObj>
              </mc:Choice>
              <mc:Fallback>
                <p:oleObj name="Equation" r:id="rId11" imgW="901700" imgH="93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2014538"/>
                        <a:ext cx="2112962" cy="2203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0201" y="5954890"/>
            <a:ext cx="89037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T-violation: assuming CPT cons. </a:t>
            </a:r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 CP-violation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6196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Times New Roman" charset="0"/>
              </a:rPr>
              <a:t>Yannis Semertzidis, BNL</a:t>
            </a:r>
          </a:p>
        </p:txBody>
      </p:sp>
      <p:pic>
        <p:nvPicPr>
          <p:cNvPr id="12292" name="Picture 4" descr="G:\My Documents G\g-2work\Papers\ICHEP02\co_wiggles2000_020409_tiff.ep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00" y="400050"/>
            <a:ext cx="8420100" cy="795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6957559"/>
              </p:ext>
            </p:extLst>
          </p:nvPr>
        </p:nvGraphicFramePr>
        <p:xfrm>
          <a:off x="1049338" y="847725"/>
          <a:ext cx="7061200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79" name="Equation" r:id="rId5" imgW="2133360" imgH="342720" progId="Equation.3">
                  <p:embed/>
                </p:oleObj>
              </mc:Choice>
              <mc:Fallback>
                <p:oleObj name="Equation" r:id="rId5" imgW="213336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9338" y="847725"/>
                        <a:ext cx="7061200" cy="8747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rgbClr val="0000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52600" y="3644900"/>
            <a:ext cx="5316980" cy="144655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9900"/>
                </a:solidFill>
              </a:rPr>
              <a:t>Sub-</a:t>
            </a:r>
            <a:r>
              <a:rPr lang="en-US" sz="4400" b="1" dirty="0" err="1" smtClean="0">
                <a:solidFill>
                  <a:srgbClr val="009900"/>
                </a:solidFill>
              </a:rPr>
              <a:t>ppm</a:t>
            </a:r>
            <a:r>
              <a:rPr lang="en-US" sz="4400" b="1" dirty="0" smtClean="0">
                <a:solidFill>
                  <a:srgbClr val="009900"/>
                </a:solidFill>
              </a:rPr>
              <a:t> accuracy,</a:t>
            </a:r>
          </a:p>
          <a:p>
            <a:r>
              <a:rPr lang="en-US" sz="4400" b="1" dirty="0" smtClean="0">
                <a:solidFill>
                  <a:srgbClr val="009900"/>
                </a:solidFill>
              </a:rPr>
              <a:t>statistics limited</a:t>
            </a:r>
            <a:endParaRPr lang="en-US" sz="4400" b="1" dirty="0">
              <a:solidFill>
                <a:srgbClr val="009900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0100"/>
          </a:xfrm>
        </p:spPr>
        <p:txBody>
          <a:bodyPr/>
          <a:lstStyle/>
          <a:p>
            <a:r>
              <a:rPr lang="en-US" sz="4000" b="1" u="sng" dirty="0" smtClean="0">
                <a:solidFill>
                  <a:srgbClr val="0000FF"/>
                </a:solidFill>
              </a:rPr>
              <a:t>Muon g-2: 4 </a:t>
            </a:r>
            <a:r>
              <a:rPr lang="en-US" sz="4000" b="1" u="sng" dirty="0">
                <a:solidFill>
                  <a:srgbClr val="0000FF"/>
                </a:solidFill>
              </a:rPr>
              <a:t>Billion </a:t>
            </a:r>
            <a:r>
              <a:rPr lang="en-US" sz="4000" b="1" u="sng" dirty="0" err="1">
                <a:solidFill>
                  <a:srgbClr val="0000FF"/>
                </a:solidFill>
              </a:rPr>
              <a:t>e</a:t>
            </a:r>
            <a:r>
              <a:rPr lang="en-US" sz="4000" b="1" u="sng" baseline="30000" dirty="0">
                <a:solidFill>
                  <a:srgbClr val="0000FF"/>
                </a:solidFill>
              </a:rPr>
              <a:t>+</a:t>
            </a:r>
            <a:r>
              <a:rPr lang="en-US" sz="4000" b="1" u="sng" dirty="0">
                <a:solidFill>
                  <a:srgbClr val="0000FF"/>
                </a:solidFill>
              </a:rPr>
              <a:t> with E&gt;2GeV</a:t>
            </a:r>
          </a:p>
        </p:txBody>
      </p:sp>
    </p:spTree>
    <p:extLst>
      <p:ext uri="{BB962C8B-B14F-4D97-AF65-F5344CB8AC3E}">
        <p14:creationId xmlns:p14="http://schemas.microsoft.com/office/powerpoint/2010/main" val="16715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Footer Placeholder 3"/>
          <p:cNvSpPr txBox="1">
            <a:spLocks noGrp="1"/>
          </p:cNvSpPr>
          <p:nvPr/>
        </p:nvSpPr>
        <p:spPr bwMode="auto">
          <a:xfrm>
            <a:off x="3135313" y="6521450"/>
            <a:ext cx="3526414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/>
              <a:t>Yannis Semertzidis,</a:t>
            </a:r>
            <a:r>
              <a:rPr lang="en-US" sz="1400" dirty="0" smtClean="0"/>
              <a:t> CAPP/IBS, KAIST</a:t>
            </a:r>
            <a:endParaRPr lang="en-US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7C47-4568-48B4-91AC-2873BD25F8D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689100"/>
          </a:xfrm>
        </p:spPr>
        <p:txBody>
          <a:bodyPr/>
          <a:lstStyle/>
          <a:p>
            <a:r>
              <a:rPr lang="en-US" sz="3200" dirty="0" smtClean="0">
                <a:solidFill>
                  <a:srgbClr val="0000FF"/>
                </a:solidFill>
              </a:rPr>
              <a:t>The proton EDM uses an </a:t>
            </a:r>
            <a:r>
              <a:rPr lang="en-US" sz="3200" dirty="0" smtClean="0">
                <a:solidFill>
                  <a:srgbClr val="FF0000"/>
                </a:solidFill>
              </a:rPr>
              <a:t>ALL-ELECTRIC </a:t>
            </a:r>
            <a:r>
              <a:rPr lang="en-US" sz="3200" dirty="0" smtClean="0">
                <a:solidFill>
                  <a:srgbClr val="0000FF"/>
                </a:solidFill>
              </a:rPr>
              <a:t>ring: spin is aligned with the momentum vector</a:t>
            </a:r>
          </a:p>
        </p:txBody>
      </p:sp>
      <p:sp>
        <p:nvSpPr>
          <p:cNvPr id="34822" name="Line 3"/>
          <p:cNvSpPr>
            <a:spLocks noChangeShapeType="1"/>
          </p:cNvSpPr>
          <p:nvPr/>
        </p:nvSpPr>
        <p:spPr bwMode="auto">
          <a:xfrm flipV="1">
            <a:off x="1085850" y="1790700"/>
            <a:ext cx="3454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Oval 5"/>
          <p:cNvSpPr>
            <a:spLocks noChangeArrowheads="1"/>
          </p:cNvSpPr>
          <p:nvPr/>
        </p:nvSpPr>
        <p:spPr bwMode="auto">
          <a:xfrm>
            <a:off x="2133600" y="1804988"/>
            <a:ext cx="4876800" cy="46799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Line 6"/>
          <p:cNvSpPr>
            <a:spLocks noChangeShapeType="1"/>
          </p:cNvSpPr>
          <p:nvPr/>
        </p:nvSpPr>
        <p:spPr bwMode="auto">
          <a:xfrm>
            <a:off x="4368800" y="1804988"/>
            <a:ext cx="914400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Line 7"/>
          <p:cNvSpPr>
            <a:spLocks noChangeShapeType="1"/>
          </p:cNvSpPr>
          <p:nvPr/>
        </p:nvSpPr>
        <p:spPr bwMode="auto">
          <a:xfrm rot="-2320868">
            <a:off x="2730500" y="2209800"/>
            <a:ext cx="914400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Line 8"/>
          <p:cNvSpPr>
            <a:spLocks noChangeShapeType="1"/>
          </p:cNvSpPr>
          <p:nvPr/>
        </p:nvSpPr>
        <p:spPr bwMode="auto">
          <a:xfrm rot="3187806">
            <a:off x="6172994" y="2832894"/>
            <a:ext cx="860425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Line 9"/>
          <p:cNvSpPr>
            <a:spLocks noChangeShapeType="1"/>
          </p:cNvSpPr>
          <p:nvPr/>
        </p:nvSpPr>
        <p:spPr bwMode="auto">
          <a:xfrm flipH="1" flipV="1">
            <a:off x="2247900" y="5113338"/>
            <a:ext cx="508000" cy="620712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Line 10"/>
          <p:cNvSpPr>
            <a:spLocks noChangeShapeType="1"/>
          </p:cNvSpPr>
          <p:nvPr/>
        </p:nvSpPr>
        <p:spPr bwMode="auto">
          <a:xfrm rot="21391762" flipH="1">
            <a:off x="5765800" y="5781675"/>
            <a:ext cx="584200" cy="5016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9" name="Line 11"/>
          <p:cNvSpPr>
            <a:spLocks noChangeShapeType="1"/>
          </p:cNvSpPr>
          <p:nvPr/>
        </p:nvSpPr>
        <p:spPr bwMode="auto">
          <a:xfrm rot="5383711">
            <a:off x="6605588" y="4505325"/>
            <a:ext cx="858838" cy="1587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0" name="Line 12"/>
          <p:cNvSpPr>
            <a:spLocks noChangeShapeType="1"/>
          </p:cNvSpPr>
          <p:nvPr/>
        </p:nvSpPr>
        <p:spPr bwMode="auto">
          <a:xfrm rot="-5447534">
            <a:off x="1704975" y="3857625"/>
            <a:ext cx="858838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1" name="Line 13"/>
          <p:cNvSpPr>
            <a:spLocks noChangeShapeType="1"/>
          </p:cNvSpPr>
          <p:nvPr/>
        </p:nvSpPr>
        <p:spPr bwMode="auto">
          <a:xfrm rot="10672734">
            <a:off x="3860800" y="6484938"/>
            <a:ext cx="914400" cy="3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2" name="Line 14"/>
          <p:cNvSpPr>
            <a:spLocks noChangeShapeType="1"/>
          </p:cNvSpPr>
          <p:nvPr/>
        </p:nvSpPr>
        <p:spPr bwMode="auto">
          <a:xfrm>
            <a:off x="4381500" y="1793875"/>
            <a:ext cx="660400" cy="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3" name="Line 15"/>
          <p:cNvSpPr>
            <a:spLocks noChangeShapeType="1"/>
          </p:cNvSpPr>
          <p:nvPr/>
        </p:nvSpPr>
        <p:spPr bwMode="auto">
          <a:xfrm flipV="1">
            <a:off x="2882900" y="2078038"/>
            <a:ext cx="469900" cy="3714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4" name="Line 16"/>
          <p:cNvSpPr>
            <a:spLocks noChangeShapeType="1"/>
          </p:cNvSpPr>
          <p:nvPr/>
        </p:nvSpPr>
        <p:spPr bwMode="auto">
          <a:xfrm rot="18148271" flipH="1">
            <a:off x="1897063" y="3817938"/>
            <a:ext cx="473075" cy="28892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5" name="Line 17"/>
          <p:cNvSpPr>
            <a:spLocks noChangeShapeType="1"/>
          </p:cNvSpPr>
          <p:nvPr/>
        </p:nvSpPr>
        <p:spPr bwMode="auto">
          <a:xfrm rot="9561479" flipV="1">
            <a:off x="5843588" y="5870575"/>
            <a:ext cx="523875" cy="20320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6" name="Line 18"/>
          <p:cNvSpPr>
            <a:spLocks noChangeShapeType="1"/>
          </p:cNvSpPr>
          <p:nvPr/>
        </p:nvSpPr>
        <p:spPr bwMode="auto">
          <a:xfrm rot="6443357" flipH="1">
            <a:off x="6746876" y="4327525"/>
            <a:ext cx="569912" cy="1920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7" name="Line 19"/>
          <p:cNvSpPr>
            <a:spLocks noChangeShapeType="1"/>
          </p:cNvSpPr>
          <p:nvPr/>
        </p:nvSpPr>
        <p:spPr bwMode="auto">
          <a:xfrm rot="3816004" flipH="1">
            <a:off x="6223000" y="2654301"/>
            <a:ext cx="606425" cy="1206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8" name="Line 20"/>
          <p:cNvSpPr>
            <a:spLocks noChangeShapeType="1"/>
          </p:cNvSpPr>
          <p:nvPr/>
        </p:nvSpPr>
        <p:spPr bwMode="auto">
          <a:xfrm rot="15918648" flipH="1">
            <a:off x="2332831" y="5342732"/>
            <a:ext cx="433387" cy="273050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39" name="Line 21"/>
          <p:cNvSpPr>
            <a:spLocks noChangeShapeType="1"/>
          </p:cNvSpPr>
          <p:nvPr/>
        </p:nvSpPr>
        <p:spPr bwMode="auto">
          <a:xfrm rot="12226580" flipV="1">
            <a:off x="4152900" y="6357938"/>
            <a:ext cx="541338" cy="244475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3840163" y="3429000"/>
          <a:ext cx="1465262" cy="754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979" name="Equation" r:id="rId5" imgW="444240" imgH="228600" progId="Equation.3">
                  <p:embed/>
                </p:oleObj>
              </mc:Choice>
              <mc:Fallback>
                <p:oleObj name="Equation" r:id="rId5" imgW="444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0163" y="3429000"/>
                        <a:ext cx="1465262" cy="754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95263" y="1954213"/>
            <a:ext cx="2487612" cy="1371600"/>
            <a:chOff x="4044" y="1022"/>
            <a:chExt cx="1567" cy="864"/>
          </a:xfrm>
        </p:grpSpPr>
        <p:sp>
          <p:nvSpPr>
            <p:cNvPr id="34850" name="Line 24"/>
            <p:cNvSpPr>
              <a:spLocks noChangeShapeType="1"/>
            </p:cNvSpPr>
            <p:nvPr/>
          </p:nvSpPr>
          <p:spPr bwMode="auto">
            <a:xfrm>
              <a:off x="4044" y="1272"/>
              <a:ext cx="432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1" name="Line 25"/>
            <p:cNvSpPr>
              <a:spLocks noChangeShapeType="1"/>
            </p:cNvSpPr>
            <p:nvPr/>
          </p:nvSpPr>
          <p:spPr bwMode="auto">
            <a:xfrm>
              <a:off x="4062" y="1734"/>
              <a:ext cx="3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52" name="Text Box 26"/>
            <p:cNvSpPr txBox="1">
              <a:spLocks noChangeArrowheads="1"/>
            </p:cNvSpPr>
            <p:nvPr/>
          </p:nvSpPr>
          <p:spPr bwMode="auto">
            <a:xfrm>
              <a:off x="4526" y="1022"/>
              <a:ext cx="852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Momentum</a:t>
              </a:r>
            </a:p>
            <a:p>
              <a:r>
                <a:rPr lang="en-US" dirty="0">
                  <a:solidFill>
                    <a:srgbClr val="0000FF"/>
                  </a:solidFill>
                </a:rPr>
                <a:t>vector</a:t>
              </a:r>
            </a:p>
          </p:txBody>
        </p:sp>
        <p:sp>
          <p:nvSpPr>
            <p:cNvPr id="34853" name="Text Box 27"/>
            <p:cNvSpPr txBox="1">
              <a:spLocks noChangeArrowheads="1"/>
            </p:cNvSpPr>
            <p:nvPr/>
          </p:nvSpPr>
          <p:spPr bwMode="auto">
            <a:xfrm>
              <a:off x="4562" y="1598"/>
              <a:ext cx="104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66"/>
                  </a:solidFill>
                </a:rPr>
                <a:t>Spin vector</a:t>
              </a:r>
            </a:p>
          </p:txBody>
        </p:sp>
      </p:grp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2220913" y="1870075"/>
            <a:ext cx="4722812" cy="4548188"/>
            <a:chOff x="2221591" y="1869535"/>
            <a:chExt cx="4722366" cy="4548478"/>
          </a:xfrm>
        </p:grpSpPr>
        <p:sp>
          <p:nvSpPr>
            <p:cNvPr id="34842" name="Line 25"/>
            <p:cNvSpPr>
              <a:spLocks noChangeShapeType="1"/>
            </p:cNvSpPr>
            <p:nvPr/>
          </p:nvSpPr>
          <p:spPr bwMode="auto">
            <a:xfrm>
              <a:off x="2221591" y="4224768"/>
              <a:ext cx="546439" cy="88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3" name="Line 25"/>
            <p:cNvSpPr>
              <a:spLocks noChangeShapeType="1"/>
            </p:cNvSpPr>
            <p:nvPr/>
          </p:nvSpPr>
          <p:spPr bwMode="auto">
            <a:xfrm flipH="1">
              <a:off x="6350188" y="4246902"/>
              <a:ext cx="593769" cy="84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4" name="Line 25"/>
            <p:cNvSpPr>
              <a:spLocks noChangeShapeType="1"/>
            </p:cNvSpPr>
            <p:nvPr/>
          </p:nvSpPr>
          <p:spPr bwMode="auto">
            <a:xfrm>
              <a:off x="4664401" y="1869535"/>
              <a:ext cx="3259" cy="5078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5" name="Line 25"/>
            <p:cNvSpPr>
              <a:spLocks noChangeShapeType="1"/>
            </p:cNvSpPr>
            <p:nvPr/>
          </p:nvSpPr>
          <p:spPr bwMode="auto">
            <a:xfrm flipH="1" flipV="1">
              <a:off x="4602530" y="5894568"/>
              <a:ext cx="7597" cy="5234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6" name="TextBox 32"/>
            <p:cNvSpPr txBox="1">
              <a:spLocks noChangeArrowheads="1"/>
            </p:cNvSpPr>
            <p:nvPr/>
          </p:nvSpPr>
          <p:spPr bwMode="auto">
            <a:xfrm>
              <a:off x="4732790" y="207341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4847" name="TextBox 33"/>
            <p:cNvSpPr txBox="1">
              <a:spLocks noChangeArrowheads="1"/>
            </p:cNvSpPr>
            <p:nvPr/>
          </p:nvSpPr>
          <p:spPr bwMode="auto">
            <a:xfrm>
              <a:off x="2442810" y="425580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4848" name="TextBox 34"/>
            <p:cNvSpPr txBox="1">
              <a:spLocks noChangeArrowheads="1"/>
            </p:cNvSpPr>
            <p:nvPr/>
          </p:nvSpPr>
          <p:spPr bwMode="auto">
            <a:xfrm>
              <a:off x="6394468" y="4234512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  <p:sp>
          <p:nvSpPr>
            <p:cNvPr id="34849" name="TextBox 35"/>
            <p:cNvSpPr txBox="1">
              <a:spLocks noChangeArrowheads="1"/>
            </p:cNvSpPr>
            <p:nvPr/>
          </p:nvSpPr>
          <p:spPr bwMode="auto">
            <a:xfrm>
              <a:off x="4668948" y="5852413"/>
              <a:ext cx="33862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E</a:t>
              </a:r>
            </a:p>
          </p:txBody>
        </p:sp>
      </p:grpSp>
      <p:graphicFrame>
        <p:nvGraphicFramePr>
          <p:cNvPr id="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30171"/>
              </p:ext>
            </p:extLst>
          </p:nvPr>
        </p:nvGraphicFramePr>
        <p:xfrm>
          <a:off x="3724275" y="4429125"/>
          <a:ext cx="1943100" cy="1135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980" name="Equation" r:id="rId7" imgW="698500" imgH="406400" progId="Equation.3">
                  <p:embed/>
                </p:oleObj>
              </mc:Choice>
              <mc:Fallback>
                <p:oleObj name="Equation" r:id="rId7" imgW="6985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4275" y="4429125"/>
                        <a:ext cx="1943100" cy="1135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5969000" y="1420989"/>
            <a:ext cx="3175000" cy="1498600"/>
            <a:chOff x="5883275" y="1562100"/>
            <a:chExt cx="3175000" cy="1498600"/>
          </a:xfrm>
        </p:grpSpPr>
        <p:sp>
          <p:nvSpPr>
            <p:cNvPr id="38" name="TextBox 37"/>
            <p:cNvSpPr txBox="1"/>
            <p:nvPr/>
          </p:nvSpPr>
          <p:spPr>
            <a:xfrm>
              <a:off x="6048375" y="1562100"/>
              <a:ext cx="2839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</a:t>
              </a:r>
              <a:r>
                <a:rPr lang="en-US" b="1" dirty="0" smtClean="0">
                  <a:solidFill>
                    <a:srgbClr val="FF0000"/>
                  </a:solidFill>
                </a:rPr>
                <a:t>t the magic momentum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40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8350356"/>
                </p:ext>
              </p:extLst>
            </p:nvPr>
          </p:nvGraphicFramePr>
          <p:xfrm>
            <a:off x="5883275" y="1958975"/>
            <a:ext cx="3175000" cy="11017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0981" name="Equation" r:id="rId9" imgW="1282700" imgH="444500" progId="Equation.3">
                    <p:embed/>
                  </p:oleObj>
                </mc:Choice>
                <mc:Fallback>
                  <p:oleObj name="Equation" r:id="rId9" imgW="12827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83275" y="1958975"/>
                          <a:ext cx="3175000" cy="11017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custDataLst>
      <p:tags r:id="rId2"/>
    </p:custDataLst>
    <p:extLst>
      <p:ext uri="{BB962C8B-B14F-4D97-AF65-F5344CB8AC3E}">
        <p14:creationId xmlns:p14="http://schemas.microsoft.com/office/powerpoint/2010/main" val="370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7C47-4568-48B4-91AC-2873BD25F8D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682750"/>
          </a:xfrm>
        </p:spPr>
        <p:txBody>
          <a:bodyPr/>
          <a:lstStyle/>
          <a:p>
            <a:r>
              <a:rPr lang="en-US" dirty="0" smtClean="0">
                <a:solidFill>
                  <a:srgbClr val="009900"/>
                </a:solidFill>
              </a:rPr>
              <a:t>Two different labs could host the </a:t>
            </a:r>
            <a:r>
              <a:rPr lang="en-US" dirty="0">
                <a:solidFill>
                  <a:srgbClr val="009900"/>
                </a:solidFill>
              </a:rPr>
              <a:t>s</a:t>
            </a:r>
            <a:r>
              <a:rPr lang="en-US" dirty="0" smtClean="0">
                <a:solidFill>
                  <a:srgbClr val="009900"/>
                </a:solidFill>
              </a:rPr>
              <a:t>torage ring EDM experiments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0" y="2101850"/>
            <a:ext cx="4868863" cy="1214438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AGS/BNL, USA: proton “magic”, larger ring</a:t>
            </a:r>
          </a:p>
        </p:txBody>
      </p:sp>
      <p:sp>
        <p:nvSpPr>
          <p:cNvPr id="28676" name="Content Placeholder 2"/>
          <p:cNvSpPr txBox="1">
            <a:spLocks/>
          </p:cNvSpPr>
          <p:nvPr/>
        </p:nvSpPr>
        <p:spPr bwMode="auto">
          <a:xfrm>
            <a:off x="4457701" y="1890889"/>
            <a:ext cx="4686300" cy="142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800" dirty="0" smtClean="0">
                <a:solidFill>
                  <a:srgbClr val="000099"/>
                </a:solidFill>
                <a:latin typeface="Times New Roman" charset="0"/>
                <a:cs typeface="Times New Roman" charset="0"/>
              </a:rPr>
              <a:t>COSY/IKP, Jülich/Germany</a:t>
            </a:r>
            <a:r>
              <a:rPr lang="en-US" sz="2800" dirty="0">
                <a:solidFill>
                  <a:srgbClr val="000099"/>
                </a:solidFill>
                <a:latin typeface="Times New Roman" charset="0"/>
                <a:cs typeface="Times New Roman" charset="0"/>
              </a:rPr>
              <a:t>: deuteron </a:t>
            </a:r>
            <a:r>
              <a:rPr lang="en-US" sz="2800" dirty="0" smtClean="0">
                <a:solidFill>
                  <a:srgbClr val="000099"/>
                </a:solidFill>
                <a:latin typeface="Times New Roman" charset="0"/>
                <a:cs typeface="Times New Roman" charset="0"/>
              </a:rPr>
              <a:t>or a combination ring</a:t>
            </a:r>
            <a:endParaRPr lang="en-US" sz="2800" dirty="0">
              <a:solidFill>
                <a:srgbClr val="000099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28677" name="Picture 8" descr="bnl_rhi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0575"/>
            <a:ext cx="477996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9" descr="cosy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4413" y="3328988"/>
            <a:ext cx="43195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800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722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 a large radius ring (</a:t>
            </a:r>
            <a:r>
              <a:rPr lang="en-US" dirty="0" err="1" smtClean="0">
                <a:solidFill>
                  <a:srgbClr val="FF0000"/>
                </a:solidFill>
              </a:rPr>
              <a:t>sr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pEDM</a:t>
            </a:r>
            <a:r>
              <a:rPr lang="en-US" dirty="0" smtClean="0">
                <a:solidFill>
                  <a:srgbClr val="FF0000"/>
                </a:solidFill>
              </a:rPr>
              <a:t>)?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0" y="1284110"/>
            <a:ext cx="9144000" cy="557388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Electric field needed is moderate (&lt;5MV/m).  New techniques with coated Aluminum is a cost savings opportunity.</a:t>
            </a:r>
          </a:p>
          <a:p>
            <a:pPr marL="514350" indent="-514350">
              <a:buFontTx/>
              <a:buAutoNum type="arabicPeriod"/>
            </a:pPr>
            <a:endParaRPr lang="en-US" dirty="0">
              <a:solidFill>
                <a:srgbClr val="0000FF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en-US" dirty="0" smtClean="0">
                <a:solidFill>
                  <a:srgbClr val="0000FF"/>
                </a:solidFill>
              </a:rPr>
              <a:t>Long horizontal Spin Coherence Time (SCT) w/out </a:t>
            </a:r>
            <a:r>
              <a:rPr lang="en-US" dirty="0" err="1" smtClean="0">
                <a:solidFill>
                  <a:srgbClr val="0000FF"/>
                </a:solidFill>
              </a:rPr>
              <a:t>sextupoles</a:t>
            </a:r>
            <a:r>
              <a:rPr lang="en-US" dirty="0" smtClean="0">
                <a:solidFill>
                  <a:srgbClr val="0000FF"/>
                </a:solidFill>
              </a:rPr>
              <a:t>.  The EDM effect is acting for time ~SCT.</a:t>
            </a:r>
          </a:p>
          <a:p>
            <a:pPr marL="514350" indent="-514350">
              <a:buFontTx/>
              <a:buAutoNum type="arabicPeriod"/>
            </a:pPr>
            <a:endParaRPr lang="en-US" dirty="0">
              <a:solidFill>
                <a:srgbClr val="0000FF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Large ring, requires an existing tunnel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43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823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434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 E-field breakthrough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2455"/>
            <a:ext cx="9144000" cy="5525462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Large grain Nb, no detectable dark current up to 18 MV/m and 3cm plate gap. </a:t>
            </a:r>
          </a:p>
          <a:p>
            <a:pPr>
              <a:buFont typeface="Wingdings" charset="2"/>
              <a:buChar char="ü"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dirty="0" err="1" smtClean="0">
                <a:solidFill>
                  <a:srgbClr val="FF0000"/>
                </a:solidFill>
              </a:rPr>
              <a:t>TiN</a:t>
            </a:r>
            <a:r>
              <a:rPr lang="en-US" dirty="0" smtClean="0">
                <a:solidFill>
                  <a:srgbClr val="FF0000"/>
                </a:solidFill>
              </a:rPr>
              <a:t> coated Al plates reach high E-field strength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JLab</a:t>
            </a:r>
            <a:r>
              <a:rPr lang="en-US" dirty="0" smtClean="0">
                <a:solidFill>
                  <a:srgbClr val="FF0000"/>
                </a:solidFill>
              </a:rPr>
              <a:t> to test large surface plates</a:t>
            </a:r>
          </a:p>
          <a:p>
            <a:pPr>
              <a:buFont typeface="Arial"/>
              <a:buChar char="•"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44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55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 txBox="1">
            <a:spLocks/>
          </p:cNvSpPr>
          <p:nvPr/>
        </p:nvSpPr>
        <p:spPr bwMode="auto">
          <a:xfrm>
            <a:off x="0" y="0"/>
            <a:ext cx="9144000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JLab</a:t>
            </a:r>
            <a:r>
              <a:rPr lang="en-US" sz="36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results with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-coated Aluminum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2843" y="1154117"/>
            <a:ext cx="5225929" cy="5299559"/>
            <a:chOff x="290512" y="808806"/>
            <a:chExt cx="5225929" cy="5299559"/>
          </a:xfrm>
        </p:grpSpPr>
        <p:pic>
          <p:nvPicPr>
            <p:cNvPr id="25600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12" y="808806"/>
              <a:ext cx="5225929" cy="275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0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512" y="3559035"/>
              <a:ext cx="5052128" cy="2549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41903" y="717278"/>
            <a:ext cx="8590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measureable field emission at 225 kV for gaps &gt; 40 mm, happy at high gradient</a:t>
            </a:r>
            <a:endParaRPr lang="en-US" dirty="0"/>
          </a:p>
        </p:txBody>
      </p:sp>
      <p:grpSp>
        <p:nvGrpSpPr>
          <p:cNvPr id="3" name="Group 9"/>
          <p:cNvGrpSpPr/>
          <p:nvPr/>
        </p:nvGrpSpPr>
        <p:grpSpPr>
          <a:xfrm>
            <a:off x="5938131" y="1208235"/>
            <a:ext cx="2913064" cy="5167313"/>
            <a:chOff x="5938131" y="1231594"/>
            <a:chExt cx="2913064" cy="5167313"/>
          </a:xfrm>
        </p:grpSpPr>
        <p:grpSp>
          <p:nvGrpSpPr>
            <p:cNvPr id="10" name="Group 2"/>
            <p:cNvGrpSpPr/>
            <p:nvPr/>
          </p:nvGrpSpPr>
          <p:grpSpPr>
            <a:xfrm>
              <a:off x="5938131" y="1231594"/>
              <a:ext cx="2913064" cy="5167313"/>
              <a:chOff x="5842219" y="1425575"/>
              <a:chExt cx="2913064" cy="5167313"/>
            </a:xfrm>
          </p:grpSpPr>
          <p:pic>
            <p:nvPicPr>
              <p:cNvPr id="6" name="Picture 4" descr="AL_3_electrode_HV_BenchMark_09X1000_0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42220" y="1793875"/>
                <a:ext cx="2879725" cy="2160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5" descr="Al_2_TiN coated_electrode_no_HV_spt_04_X1000_01b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5558" y="4432300"/>
                <a:ext cx="2879725" cy="2160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>
                <a:off x="5842219" y="1425575"/>
                <a:ext cx="287972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9pPr>
              </a:lstStyle>
              <a:p>
                <a:pPr algn="ctr" eaLnBrk="1" hangingPunct="1"/>
                <a:r>
                  <a:rPr lang="en-US" altLang="en-US" b="1" dirty="0" smtClean="0">
                    <a:latin typeface="Palatino Linotype" pitchFamily="18" charset="0"/>
                  </a:rPr>
                  <a:t>Bare </a:t>
                </a:r>
                <a:r>
                  <a:rPr lang="en-US" altLang="en-US" b="1" dirty="0">
                    <a:latin typeface="Palatino Linotype" pitchFamily="18" charset="0"/>
                  </a:rPr>
                  <a:t>Al</a:t>
                </a:r>
              </a:p>
            </p:txBody>
          </p:sp>
          <p:sp>
            <p:nvSpPr>
              <p:cNvPr id="9" name="Text Box 9"/>
              <p:cNvSpPr txBox="1">
                <a:spLocks noChangeArrowheads="1"/>
              </p:cNvSpPr>
              <p:nvPr/>
            </p:nvSpPr>
            <p:spPr bwMode="auto">
              <a:xfrm>
                <a:off x="5842221" y="4069944"/>
                <a:ext cx="2879725" cy="368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170" tIns="46990" rIns="90170" bIns="4699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charset="0"/>
                  <a:defRPr>
                    <a:solidFill>
                      <a:schemeClr val="tx1"/>
                    </a:solidFill>
                    <a:latin typeface="Arial" charset="0"/>
                    <a:ea typeface="SimSun" pitchFamily="2" charset="-122"/>
                  </a:defRPr>
                </a:lvl9pPr>
              </a:lstStyle>
              <a:p>
                <a:pPr algn="ctr" eaLnBrk="1" hangingPunct="1"/>
                <a:r>
                  <a:rPr lang="en-US" altLang="en-US" b="1" dirty="0" err="1" smtClean="0">
                    <a:latin typeface="Palatino Linotype" pitchFamily="18" charset="0"/>
                  </a:rPr>
                  <a:t>TiN</a:t>
                </a:r>
                <a:r>
                  <a:rPr lang="en-US" altLang="en-US" b="1" dirty="0" smtClean="0">
                    <a:latin typeface="Palatino Linotype" pitchFamily="18" charset="0"/>
                  </a:rPr>
                  <a:t>-</a:t>
                </a:r>
                <a:r>
                  <a:rPr lang="en-US" altLang="en-US" b="1" dirty="0">
                    <a:latin typeface="Palatino Linotype" pitchFamily="18" charset="0"/>
                  </a:rPr>
                  <a:t>c</a:t>
                </a:r>
                <a:r>
                  <a:rPr lang="en-US" altLang="en-US" b="1" dirty="0" smtClean="0">
                    <a:latin typeface="Palatino Linotype" pitchFamily="18" charset="0"/>
                  </a:rPr>
                  <a:t>oated </a:t>
                </a:r>
                <a:r>
                  <a:rPr lang="en-US" altLang="en-US" b="1" dirty="0">
                    <a:latin typeface="Palatino Linotype" pitchFamily="18" charset="0"/>
                  </a:rPr>
                  <a:t>Al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971470" y="4266014"/>
              <a:ext cx="2587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</a:t>
              </a:r>
              <a:r>
                <a:rPr lang="en-US" dirty="0" smtClean="0">
                  <a:solidFill>
                    <a:srgbClr val="FF0000"/>
                  </a:solidFill>
                </a:rPr>
                <a:t>he hard coating covers defects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Slide Number Placeholder 11"/>
          <p:cNvSpPr txBox="1">
            <a:spLocks/>
          </p:cNvSpPr>
          <p:nvPr/>
        </p:nvSpPr>
        <p:spPr>
          <a:xfrm>
            <a:off x="5538772" y="6408265"/>
            <a:ext cx="3412831" cy="40979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Work of Md.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A.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Mamun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and E. Forman</a:t>
            </a:r>
            <a:endParaRPr lang="en-US" sz="1400" dirty="0" smtClean="0"/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1555" y="6396335"/>
            <a:ext cx="141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15 </a:t>
            </a:r>
            <a:r>
              <a:rPr lang="en-US" sz="2400" dirty="0">
                <a:solidFill>
                  <a:srgbClr val="0000FF"/>
                </a:solidFill>
              </a:rPr>
              <a:t>M</a:t>
            </a:r>
            <a:r>
              <a:rPr lang="en-US" sz="2400" dirty="0" smtClean="0">
                <a:solidFill>
                  <a:srgbClr val="0000FF"/>
                </a:solidFill>
              </a:rPr>
              <a:t>V/m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60511" y="6396335"/>
            <a:ext cx="14160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20 </a:t>
            </a:r>
            <a:r>
              <a:rPr lang="en-US" sz="2400" dirty="0">
                <a:solidFill>
                  <a:srgbClr val="0000FF"/>
                </a:solidFill>
              </a:rPr>
              <a:t>M</a:t>
            </a:r>
            <a:r>
              <a:rPr lang="en-US" sz="2400" dirty="0" smtClean="0">
                <a:solidFill>
                  <a:srgbClr val="0000FF"/>
                </a:solidFill>
              </a:rPr>
              <a:t>V/m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E3181-2873-4EFA-9A8D-DE596F110D1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822222" y="1411111"/>
            <a:ext cx="3158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Matt Poelker, </a:t>
            </a:r>
            <a:r>
              <a:rPr lang="en-US" sz="2800" dirty="0" err="1" smtClean="0">
                <a:solidFill>
                  <a:srgbClr val="FF0000"/>
                </a:solidFill>
              </a:rPr>
              <a:t>JLab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2444" y="4176889"/>
            <a:ext cx="4043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At BNL we need &lt;5MV/m </a:t>
            </a:r>
          </a:p>
          <a:p>
            <a:r>
              <a:rPr lang="en-US" sz="2800" dirty="0">
                <a:solidFill>
                  <a:srgbClr val="FF0000"/>
                </a:solidFill>
                <a:latin typeface="Times New Roman"/>
                <a:cs typeface="Times New Roman"/>
              </a:rPr>
              <a:t>f</a:t>
            </a:r>
            <a:r>
              <a:rPr lang="en-US" sz="28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or 30mm plate separation</a:t>
            </a:r>
            <a:endParaRPr lang="en-US" sz="28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686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dEDM@PAC, 29 March, 2007</a:t>
            </a: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Yannis K. Semertzidis, BNL</a:t>
            </a:r>
          </a:p>
        </p:txBody>
      </p:sp>
      <p:pic>
        <p:nvPicPr>
          <p:cNvPr id="419842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18512" r="34796" b="40660"/>
          <a:stretch>
            <a:fillRect/>
          </a:stretch>
        </p:blipFill>
        <p:spPr bwMode="auto">
          <a:xfrm>
            <a:off x="0" y="457200"/>
            <a:ext cx="9144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9843" name="Text Box 3"/>
          <p:cNvSpPr txBox="1">
            <a:spLocks noChangeArrowheads="1"/>
          </p:cNvSpPr>
          <p:nvPr/>
        </p:nvSpPr>
        <p:spPr bwMode="auto">
          <a:xfrm>
            <a:off x="1100668" y="239890"/>
            <a:ext cx="7027332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2800" dirty="0" smtClean="0">
                <a:solidFill>
                  <a:srgbClr val="FF0000"/>
                </a:solidFill>
                <a:latin typeface="Arial" charset="0"/>
              </a:rPr>
              <a:t>The proton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EDM </a:t>
            </a:r>
            <a:r>
              <a:rPr lang="en-US" sz="2800" dirty="0" smtClean="0">
                <a:solidFill>
                  <a:srgbClr val="FF0000"/>
                </a:solidFill>
              </a:rPr>
              <a:t>in the AGS tunnel</a:t>
            </a:r>
            <a:r>
              <a:rPr lang="en-US" sz="2800" dirty="0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charset="0"/>
              </a:rPr>
              <a:t>at BNL</a:t>
            </a:r>
          </a:p>
        </p:txBody>
      </p:sp>
      <p:sp>
        <p:nvSpPr>
          <p:cNvPr id="419846" name="Line 6"/>
          <p:cNvSpPr>
            <a:spLocks noChangeShapeType="1"/>
          </p:cNvSpPr>
          <p:nvPr/>
        </p:nvSpPr>
        <p:spPr bwMode="auto">
          <a:xfrm>
            <a:off x="2193925" y="2239963"/>
            <a:ext cx="182563" cy="793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47" name="Line 7"/>
          <p:cNvSpPr>
            <a:spLocks noChangeShapeType="1"/>
          </p:cNvSpPr>
          <p:nvPr/>
        </p:nvSpPr>
        <p:spPr bwMode="auto">
          <a:xfrm>
            <a:off x="2286000" y="2239963"/>
            <a:ext cx="1489075" cy="118268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48" name="Freeform 8"/>
          <p:cNvSpPr>
            <a:spLocks/>
          </p:cNvSpPr>
          <p:nvPr/>
        </p:nvSpPr>
        <p:spPr bwMode="auto">
          <a:xfrm>
            <a:off x="3775075" y="3314700"/>
            <a:ext cx="320675" cy="206375"/>
          </a:xfrm>
          <a:custGeom>
            <a:avLst/>
            <a:gdLst>
              <a:gd name="T0" fmla="*/ 0 w 202"/>
              <a:gd name="T1" fmla="*/ 68 h 130"/>
              <a:gd name="T2" fmla="*/ 54 w 202"/>
              <a:gd name="T3" fmla="*/ 111 h 130"/>
              <a:gd name="T4" fmla="*/ 103 w 202"/>
              <a:gd name="T5" fmla="*/ 129 h 130"/>
              <a:gd name="T6" fmla="*/ 145 w 202"/>
              <a:gd name="T7" fmla="*/ 119 h 130"/>
              <a:gd name="T8" fmla="*/ 168 w 202"/>
              <a:gd name="T9" fmla="*/ 86 h 130"/>
              <a:gd name="T10" fmla="*/ 202 w 202"/>
              <a:gd name="T11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" h="130">
                <a:moveTo>
                  <a:pt x="0" y="68"/>
                </a:moveTo>
                <a:cubicBezTo>
                  <a:pt x="9" y="75"/>
                  <a:pt x="37" y="101"/>
                  <a:pt x="54" y="111"/>
                </a:cubicBezTo>
                <a:cubicBezTo>
                  <a:pt x="71" y="121"/>
                  <a:pt x="88" y="128"/>
                  <a:pt x="103" y="129"/>
                </a:cubicBezTo>
                <a:cubicBezTo>
                  <a:pt x="118" y="130"/>
                  <a:pt x="134" y="126"/>
                  <a:pt x="145" y="119"/>
                </a:cubicBezTo>
                <a:cubicBezTo>
                  <a:pt x="156" y="112"/>
                  <a:pt x="159" y="106"/>
                  <a:pt x="168" y="86"/>
                </a:cubicBezTo>
                <a:cubicBezTo>
                  <a:pt x="177" y="66"/>
                  <a:pt x="195" y="18"/>
                  <a:pt x="202" y="0"/>
                </a:cubicBezTo>
              </a:path>
            </a:pathLst>
          </a:custGeom>
          <a:noFill/>
          <a:ln w="38100" cmpd="sng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49" name="Oval 9"/>
          <p:cNvSpPr>
            <a:spLocks noChangeArrowheads="1"/>
          </p:cNvSpPr>
          <p:nvPr/>
        </p:nvSpPr>
        <p:spPr bwMode="auto">
          <a:xfrm>
            <a:off x="4098925" y="2971800"/>
            <a:ext cx="677863" cy="69215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51" name="Oval 11"/>
          <p:cNvSpPr>
            <a:spLocks noChangeArrowheads="1"/>
          </p:cNvSpPr>
          <p:nvPr/>
        </p:nvSpPr>
        <p:spPr bwMode="auto">
          <a:xfrm>
            <a:off x="4664075" y="2836863"/>
            <a:ext cx="2660650" cy="2714625"/>
          </a:xfrm>
          <a:prstGeom prst="ellipse">
            <a:avLst/>
          </a:prstGeom>
          <a:noFill/>
          <a:ln w="12700">
            <a:solidFill>
              <a:srgbClr val="CC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n>
                <a:solidFill>
                  <a:schemeClr val="tx1"/>
                </a:solidFill>
                <a:prstDash val="solid"/>
              </a:ln>
            </a:endParaRPr>
          </a:p>
        </p:txBody>
      </p:sp>
      <p:sp>
        <p:nvSpPr>
          <p:cNvPr id="419852" name="Line 12"/>
          <p:cNvSpPr>
            <a:spLocks noChangeShapeType="1"/>
          </p:cNvSpPr>
          <p:nvPr/>
        </p:nvSpPr>
        <p:spPr bwMode="auto">
          <a:xfrm>
            <a:off x="4773613" y="3336925"/>
            <a:ext cx="14287" cy="9683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53" name="Line 13"/>
          <p:cNvSpPr>
            <a:spLocks noChangeShapeType="1"/>
          </p:cNvSpPr>
          <p:nvPr/>
        </p:nvSpPr>
        <p:spPr bwMode="auto">
          <a:xfrm flipH="1">
            <a:off x="4706938" y="3424238"/>
            <a:ext cx="77787" cy="4381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61" name="Line 21"/>
          <p:cNvSpPr>
            <a:spLocks noChangeShapeType="1"/>
          </p:cNvSpPr>
          <p:nvPr/>
        </p:nvSpPr>
        <p:spPr bwMode="auto">
          <a:xfrm>
            <a:off x="7959725" y="2601913"/>
            <a:ext cx="168275" cy="1587"/>
          </a:xfrm>
          <a:prstGeom prst="line">
            <a:avLst/>
          </a:prstGeom>
          <a:noFill/>
          <a:ln w="28575">
            <a:solidFill>
              <a:srgbClr val="C5C5C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62" name="Line 22"/>
          <p:cNvSpPr>
            <a:spLocks noChangeShapeType="1"/>
          </p:cNvSpPr>
          <p:nvPr/>
        </p:nvSpPr>
        <p:spPr bwMode="auto">
          <a:xfrm>
            <a:off x="7964488" y="2873375"/>
            <a:ext cx="168275" cy="0"/>
          </a:xfrm>
          <a:prstGeom prst="line">
            <a:avLst/>
          </a:prstGeom>
          <a:noFill/>
          <a:ln w="28575">
            <a:solidFill>
              <a:srgbClr val="C5C5C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05778" y="3640667"/>
            <a:ext cx="39559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Circumference: 800m</a:t>
            </a:r>
          </a:p>
          <a:p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</a:rPr>
              <a:t>Max E-field: 4.5MV/m</a:t>
            </a:r>
            <a:endParaRPr lang="en-US" sz="2800" b="1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5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566333"/>
          </a:xfrm>
        </p:spPr>
        <p:txBody>
          <a:bodyPr/>
          <a:lstStyle/>
          <a:p>
            <a:r>
              <a:rPr lang="en-US" sz="4000" dirty="0" smtClean="0"/>
              <a:t>John </a:t>
            </a:r>
            <a:r>
              <a:rPr lang="en-US" sz="4000" dirty="0" err="1" smtClean="0"/>
              <a:t>Benante</a:t>
            </a:r>
            <a:r>
              <a:rPr lang="en-US" sz="4000" dirty="0" smtClean="0"/>
              <a:t>, Bill Morse in AGS tunnel, plenty of room for an EDM ring.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6" name="Picture 5" descr="2014-10-03 10.44.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056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1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7088"/>
          </a:xfrm>
        </p:spPr>
        <p:txBody>
          <a:bodyPr/>
          <a:lstStyle/>
          <a:p>
            <a:r>
              <a:rPr lang="en-US" sz="3600" dirty="0" smtClean="0"/>
              <a:t>The proton EDM ring (alternate gradient)</a:t>
            </a:r>
          </a:p>
        </p:txBody>
      </p:sp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4289035" y="1093794"/>
            <a:ext cx="4854965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E51B3D"/>
                </a:solidFill>
              </a:rPr>
              <a:t>Straight sections are instrumented</a:t>
            </a:r>
          </a:p>
          <a:p>
            <a:r>
              <a:rPr lang="en-US" sz="2400" dirty="0">
                <a:solidFill>
                  <a:srgbClr val="E51B3D"/>
                </a:solidFill>
              </a:rPr>
              <a:t>w</a:t>
            </a:r>
            <a:r>
              <a:rPr lang="en-US" sz="2400" dirty="0" smtClean="0">
                <a:solidFill>
                  <a:srgbClr val="E51B3D"/>
                </a:solidFill>
              </a:rPr>
              <a:t>ith quads, BPMs, </a:t>
            </a:r>
            <a:r>
              <a:rPr lang="en-US" sz="2400" dirty="0" err="1" smtClean="0">
                <a:solidFill>
                  <a:srgbClr val="E51B3D"/>
                </a:solidFill>
              </a:rPr>
              <a:t>polarimeters</a:t>
            </a:r>
            <a:r>
              <a:rPr lang="en-US" sz="2400" dirty="0" smtClean="0">
                <a:solidFill>
                  <a:srgbClr val="E51B3D"/>
                </a:solidFill>
              </a:rPr>
              <a:t>,</a:t>
            </a:r>
          </a:p>
          <a:p>
            <a:r>
              <a:rPr lang="en-US" sz="2400" dirty="0">
                <a:solidFill>
                  <a:srgbClr val="E51B3D"/>
                </a:solidFill>
              </a:rPr>
              <a:t>i</a:t>
            </a:r>
            <a:r>
              <a:rPr lang="en-US" sz="2400" dirty="0" smtClean="0">
                <a:solidFill>
                  <a:srgbClr val="E51B3D"/>
                </a:solidFill>
              </a:rPr>
              <a:t>njection points, </a:t>
            </a:r>
            <a:r>
              <a:rPr lang="en-US" sz="2400" dirty="0" err="1" smtClean="0">
                <a:solidFill>
                  <a:srgbClr val="E51B3D"/>
                </a:solidFill>
              </a:rPr>
              <a:t>etc</a:t>
            </a:r>
            <a:r>
              <a:rPr lang="en-US" sz="2400" dirty="0" smtClean="0">
                <a:solidFill>
                  <a:srgbClr val="E51B3D"/>
                </a:solidFill>
              </a:rPr>
              <a:t>, as needed.</a:t>
            </a:r>
          </a:p>
        </p:txBody>
      </p:sp>
      <p:pic>
        <p:nvPicPr>
          <p:cNvPr id="3" name="Picture 2" descr="500m_lattice_long_quads_fin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1953"/>
            <a:ext cx="5418166" cy="5418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0046" y="3821797"/>
            <a:ext cx="500742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Requirements: </a:t>
            </a:r>
          </a:p>
          <a:p>
            <a:r>
              <a:rPr lang="en-US" sz="2800" dirty="0">
                <a:solidFill>
                  <a:srgbClr val="0000FF"/>
                </a:solidFill>
              </a:rPr>
              <a:t>W</a:t>
            </a:r>
            <a:r>
              <a:rPr lang="en-US" sz="2800" dirty="0" smtClean="0">
                <a:solidFill>
                  <a:srgbClr val="0000FF"/>
                </a:solidFill>
              </a:rPr>
              <a:t>eak vertical focusing (B-field</a:t>
            </a:r>
          </a:p>
          <a:p>
            <a:r>
              <a:rPr lang="en-US" sz="2800" dirty="0">
                <a:solidFill>
                  <a:srgbClr val="0000FF"/>
                </a:solidFill>
              </a:rPr>
              <a:t>s</a:t>
            </a:r>
            <a:r>
              <a:rPr lang="en-US" sz="2800" dirty="0" smtClean="0">
                <a:solidFill>
                  <a:srgbClr val="0000FF"/>
                </a:solidFill>
              </a:rPr>
              <a:t>ensitivity)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Below transition (reduce IBS) </a:t>
            </a:r>
          </a:p>
        </p:txBody>
      </p:sp>
      <p:sp>
        <p:nvSpPr>
          <p:cNvPr id="2" name="Rectangle 1"/>
          <p:cNvSpPr/>
          <p:nvPr/>
        </p:nvSpPr>
        <p:spPr>
          <a:xfrm>
            <a:off x="945444" y="3753556"/>
            <a:ext cx="1605845" cy="12954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99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677275" cy="1270000"/>
          </a:xfrm>
        </p:spPr>
        <p:txBody>
          <a:bodyPr/>
          <a:lstStyle/>
          <a:p>
            <a:pPr eaLnBrk="1" hangingPunct="1"/>
            <a:r>
              <a:rPr lang="en-US" u="sng" dirty="0" smtClean="0">
                <a:solidFill>
                  <a:srgbClr val="0000FF"/>
                </a:solidFill>
              </a:rPr>
              <a:t>Proton Statistical Error (230MeV):</a:t>
            </a:r>
          </a:p>
        </p:txBody>
      </p:sp>
      <p:sp>
        <p:nvSpPr>
          <p:cNvPr id="112645" name="Rectangle 4"/>
          <p:cNvSpPr>
            <a:spLocks noChangeArrowheads="1"/>
          </p:cNvSpPr>
          <p:nvPr/>
        </p:nvSpPr>
        <p:spPr bwMode="auto">
          <a:xfrm>
            <a:off x="331788" y="1371600"/>
            <a:ext cx="8294687" cy="1692275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46" name="Text Box 5"/>
          <p:cNvSpPr txBox="1">
            <a:spLocks noChangeArrowheads="1"/>
          </p:cNvSpPr>
          <p:nvPr/>
        </p:nvSpPr>
        <p:spPr bwMode="auto">
          <a:xfrm>
            <a:off x="115888" y="3088409"/>
            <a:ext cx="9028112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1" dirty="0" err="1">
                <a:solidFill>
                  <a:srgbClr val="FF0000"/>
                </a:solidFill>
                <a:sym typeface="Symbol" charset="2"/>
              </a:rPr>
              <a:t></a:t>
            </a:r>
            <a:r>
              <a:rPr lang="en-US" sz="2400" i="1" baseline="-25000" dirty="0" err="1">
                <a:solidFill>
                  <a:srgbClr val="FF0000"/>
                </a:solidFill>
                <a:sym typeface="Symbol" charset="2"/>
              </a:rPr>
              <a:t>p</a:t>
            </a:r>
            <a:r>
              <a:rPr lang="en-US" sz="2400" i="1" baseline="-25000" dirty="0">
                <a:solidFill>
                  <a:srgbClr val="FF0000"/>
                </a:solidFill>
                <a:sym typeface="Symbol" charset="2"/>
              </a:rPr>
              <a:t>    </a:t>
            </a:r>
            <a:r>
              <a:rPr lang="en-US" sz="2400" dirty="0">
                <a:solidFill>
                  <a:srgbClr val="FF0000"/>
                </a:solidFill>
              </a:rPr>
              <a:t>: 10</a:t>
            </a:r>
            <a:r>
              <a:rPr lang="en-US" sz="2400" baseline="30000" dirty="0">
                <a:solidFill>
                  <a:srgbClr val="FF0000"/>
                </a:solidFill>
              </a:rPr>
              <a:t>3</a:t>
            </a:r>
            <a:r>
              <a:rPr lang="en-US" sz="2400" dirty="0">
                <a:solidFill>
                  <a:srgbClr val="FF0000"/>
                </a:solidFill>
              </a:rPr>
              <a:t>s    </a:t>
            </a:r>
            <a:r>
              <a:rPr lang="en-US" sz="2400" dirty="0">
                <a:solidFill>
                  <a:srgbClr val="0000FF"/>
                </a:solidFill>
              </a:rPr>
              <a:t>Polarization Lifetime (</a:t>
            </a:r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dirty="0">
                <a:solidFill>
                  <a:srgbClr val="0000FF"/>
                </a:solidFill>
              </a:rPr>
              <a:t>pin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C</a:t>
            </a:r>
            <a:r>
              <a:rPr lang="en-US" sz="2400" dirty="0">
                <a:solidFill>
                  <a:srgbClr val="0000FF"/>
                </a:solidFill>
              </a:rPr>
              <a:t>oherence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T</a:t>
            </a:r>
            <a:r>
              <a:rPr lang="en-US" sz="2400" dirty="0">
                <a:solidFill>
                  <a:srgbClr val="0000FF"/>
                </a:solidFill>
              </a:rPr>
              <a:t>ime)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A   </a:t>
            </a:r>
            <a:r>
              <a:rPr lang="en-US" sz="2400" dirty="0">
                <a:solidFill>
                  <a:srgbClr val="FF0000"/>
                </a:solidFill>
              </a:rPr>
              <a:t>: 0.6      </a:t>
            </a:r>
            <a:r>
              <a:rPr lang="en-US" sz="2400" dirty="0">
                <a:solidFill>
                  <a:srgbClr val="0000FF"/>
                </a:solidFill>
              </a:rPr>
              <a:t>Left/right asymmetry observed by the polarimeter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P   </a:t>
            </a:r>
            <a:r>
              <a:rPr lang="en-US" sz="2400" dirty="0">
                <a:solidFill>
                  <a:srgbClr val="FF0000"/>
                </a:solidFill>
              </a:rPr>
              <a:t>: 0.8      </a:t>
            </a:r>
            <a:r>
              <a:rPr lang="en-US" sz="2400" dirty="0">
                <a:solidFill>
                  <a:srgbClr val="0000FF"/>
                </a:solidFill>
              </a:rPr>
              <a:t>Beam polarization</a:t>
            </a:r>
          </a:p>
          <a:p>
            <a:r>
              <a:rPr lang="en-US" sz="2400" i="1" dirty="0" err="1">
                <a:solidFill>
                  <a:srgbClr val="FF0000"/>
                </a:solidFill>
              </a:rPr>
              <a:t>N</a:t>
            </a:r>
            <a:r>
              <a:rPr lang="en-US" sz="2400" i="1" baseline="-25000" dirty="0" err="1">
                <a:solidFill>
                  <a:srgbClr val="FF0000"/>
                </a:solidFill>
              </a:rPr>
              <a:t>c</a:t>
            </a:r>
            <a:r>
              <a:rPr lang="en-US" sz="2400" i="1" baseline="-25000" dirty="0">
                <a:solidFill>
                  <a:srgbClr val="FF0000"/>
                </a:solidFill>
              </a:rPr>
              <a:t>  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 smtClean="0">
                <a:solidFill>
                  <a:srgbClr val="FF0000"/>
                </a:solidFill>
              </a:rPr>
              <a:t> 10</a:t>
            </a:r>
            <a:r>
              <a:rPr lang="en-US" sz="2400" baseline="30000" dirty="0" smtClean="0">
                <a:solidFill>
                  <a:srgbClr val="FF0000"/>
                </a:solidFill>
              </a:rPr>
              <a:t>11</a:t>
            </a:r>
            <a:r>
              <a:rPr lang="en-US" sz="2400" dirty="0" smtClean="0">
                <a:solidFill>
                  <a:srgbClr val="FF0000"/>
                </a:solidFill>
              </a:rPr>
              <a:t>p</a:t>
            </a:r>
            <a:r>
              <a:rPr lang="en-US" sz="2400" dirty="0">
                <a:solidFill>
                  <a:srgbClr val="FF0000"/>
                </a:solidFill>
              </a:rPr>
              <a:t>/cycle </a:t>
            </a:r>
            <a:r>
              <a:rPr lang="en-US" sz="2400" dirty="0" smtClean="0">
                <a:solidFill>
                  <a:srgbClr val="FF0000"/>
                </a:solidFill>
              </a:rPr>
              <a:t>   </a:t>
            </a:r>
            <a:r>
              <a:rPr lang="en-US" sz="2400" dirty="0" smtClean="0">
                <a:solidFill>
                  <a:srgbClr val="0000FF"/>
                </a:solidFill>
              </a:rPr>
              <a:t>Total </a:t>
            </a:r>
            <a:r>
              <a:rPr lang="en-US" sz="2400" dirty="0">
                <a:solidFill>
                  <a:srgbClr val="0000FF"/>
                </a:solidFill>
              </a:rPr>
              <a:t>number of stored particles per cycle</a:t>
            </a:r>
          </a:p>
          <a:p>
            <a:r>
              <a:rPr lang="en-US" sz="2400" i="1" dirty="0" err="1">
                <a:solidFill>
                  <a:srgbClr val="FF0000"/>
                </a:solidFill>
              </a:rPr>
              <a:t>T</a:t>
            </a:r>
            <a:r>
              <a:rPr lang="en-US" sz="2400" i="1" baseline="-25000" dirty="0" err="1">
                <a:solidFill>
                  <a:srgbClr val="FF0000"/>
                </a:solidFill>
              </a:rPr>
              <a:t>Tot</a:t>
            </a:r>
            <a:r>
              <a:rPr lang="en-US" sz="2400" dirty="0">
                <a:solidFill>
                  <a:srgbClr val="FF0000"/>
                </a:solidFill>
              </a:rPr>
              <a:t>: 10</a:t>
            </a:r>
            <a:r>
              <a:rPr lang="en-US" sz="2400" baseline="30000" dirty="0">
                <a:solidFill>
                  <a:srgbClr val="FF0000"/>
                </a:solidFill>
              </a:rPr>
              <a:t>7</a:t>
            </a:r>
            <a:r>
              <a:rPr lang="en-US" sz="2400" dirty="0">
                <a:solidFill>
                  <a:srgbClr val="FF0000"/>
                </a:solidFill>
              </a:rPr>
              <a:t>s              </a:t>
            </a:r>
            <a:r>
              <a:rPr lang="en-US" sz="2400" dirty="0" smtClean="0">
                <a:solidFill>
                  <a:srgbClr val="0000FF"/>
                </a:solidFill>
              </a:rPr>
              <a:t>Total </a:t>
            </a:r>
            <a:r>
              <a:rPr lang="en-US" sz="2400" dirty="0">
                <a:solidFill>
                  <a:srgbClr val="0000FF"/>
                </a:solidFill>
              </a:rPr>
              <a:t>running time per year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     : 1</a:t>
            </a:r>
            <a:r>
              <a:rPr lang="en-US" sz="2400" dirty="0" smtClean="0">
                <a:solidFill>
                  <a:srgbClr val="FF0000"/>
                </a:solidFill>
              </a:rPr>
              <a:t>%                </a:t>
            </a:r>
            <a:r>
              <a:rPr lang="en-US" sz="2400" dirty="0">
                <a:solidFill>
                  <a:srgbClr val="0000FF"/>
                </a:solidFill>
              </a:rPr>
              <a:t>Useful event rate fraction (efficiency for EDM)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E</a:t>
            </a:r>
            <a:r>
              <a:rPr lang="en-US" sz="2400" i="1" baseline="-25000" dirty="0">
                <a:solidFill>
                  <a:srgbClr val="FF0000"/>
                </a:solidFill>
              </a:rPr>
              <a:t>R</a:t>
            </a:r>
            <a:r>
              <a:rPr lang="en-US" sz="2400" dirty="0">
                <a:solidFill>
                  <a:srgbClr val="FF0000"/>
                </a:solidFill>
              </a:rPr>
              <a:t>  : </a:t>
            </a:r>
            <a:r>
              <a:rPr lang="en-US" sz="2400" dirty="0" smtClean="0">
                <a:solidFill>
                  <a:srgbClr val="FF0000"/>
                </a:solidFill>
              </a:rPr>
              <a:t>5 </a:t>
            </a:r>
            <a:r>
              <a:rPr lang="en-US" sz="2400" dirty="0">
                <a:solidFill>
                  <a:srgbClr val="FF0000"/>
                </a:solidFill>
              </a:rPr>
              <a:t>MV/m </a:t>
            </a:r>
            <a:r>
              <a:rPr lang="en-US" sz="2400" dirty="0" smtClean="0">
                <a:solidFill>
                  <a:srgbClr val="FF0000"/>
                </a:solidFill>
              </a:rPr>
              <a:t>        </a:t>
            </a:r>
            <a:r>
              <a:rPr lang="en-US" sz="2400" dirty="0">
                <a:solidFill>
                  <a:srgbClr val="0000FF"/>
                </a:solidFill>
              </a:rPr>
              <a:t>Radial electric field </a:t>
            </a:r>
            <a:r>
              <a:rPr lang="en-US" sz="2400" dirty="0" smtClean="0">
                <a:solidFill>
                  <a:srgbClr val="0000FF"/>
                </a:solidFill>
              </a:rPr>
              <a:t>strength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1126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147312"/>
              </p:ext>
            </p:extLst>
          </p:nvPr>
        </p:nvGraphicFramePr>
        <p:xfrm>
          <a:off x="1992313" y="1341438"/>
          <a:ext cx="4938712" cy="177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503" name="Equation" r:id="rId4" imgW="1447800" imgH="520700" progId="Equation.3">
                  <p:embed/>
                </p:oleObj>
              </mc:Choice>
              <mc:Fallback>
                <p:oleObj name="Equation" r:id="rId4" imgW="1447800" imgH="520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2313" y="1341438"/>
                        <a:ext cx="4938712" cy="1773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77455" y="5992091"/>
            <a:ext cx="48879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srgbClr val="0000FF"/>
                </a:solidFill>
              </a:rPr>
              <a:t>σ</a:t>
            </a:r>
            <a:r>
              <a:rPr lang="en-US" sz="3200" i="1" baseline="-25000" dirty="0" err="1" smtClean="0">
                <a:solidFill>
                  <a:srgbClr val="0000FF"/>
                </a:solidFill>
              </a:rPr>
              <a:t>d</a:t>
            </a:r>
            <a:r>
              <a:rPr lang="en-US" sz="3200" baseline="-250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= 1.4×10</a:t>
            </a:r>
            <a:r>
              <a:rPr lang="en-US" sz="3200" baseline="30000" dirty="0" smtClean="0">
                <a:solidFill>
                  <a:srgbClr val="0000FF"/>
                </a:solidFill>
              </a:rPr>
              <a:t>-29</a:t>
            </a:r>
            <a:r>
              <a:rPr lang="en-US" sz="3200" dirty="0" smtClean="0">
                <a:solidFill>
                  <a:srgbClr val="0000FF"/>
                </a:solidFill>
              </a:rPr>
              <a:t> e-cm / year 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303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Why is there so much matter after the</a:t>
            </a:r>
            <a:r>
              <a:rPr lang="el-GR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Big Bang:</a:t>
            </a:r>
          </a:p>
        </p:txBody>
      </p:sp>
      <p:pic>
        <p:nvPicPr>
          <p:cNvPr id="24581" name="Content Placeholder 5" descr="historyuniverse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 l="-25600" r="-25600"/>
          <a:stretch>
            <a:fillRect/>
          </a:stretch>
        </p:blipFill>
        <p:spPr>
          <a:xfrm>
            <a:off x="-1116013" y="1216025"/>
            <a:ext cx="10260013" cy="5641975"/>
          </a:xfrm>
        </p:spPr>
      </p:pic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6315075" y="2616200"/>
          <a:ext cx="28289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853" name="Equation" r:id="rId5" imgW="1587500" imgH="406400" progId="Equation.3">
                  <p:embed/>
                </p:oleObj>
              </mc:Choice>
              <mc:Fallback>
                <p:oleObj name="Equation" r:id="rId5" imgW="15875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5075" y="2616200"/>
                        <a:ext cx="2828925" cy="7239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7389813" y="4762500"/>
          <a:ext cx="1152525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854" name="Equation" r:id="rId7" imgW="647700" imgH="406400" progId="Equation.3">
                  <p:embed/>
                </p:oleObj>
              </mc:Choice>
              <mc:Fallback>
                <p:oleObj name="Equation" r:id="rId7" imgW="6477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9813" y="4762500"/>
                        <a:ext cx="1152525" cy="723900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Box 5"/>
          <p:cNvSpPr txBox="1">
            <a:spLocks noChangeArrowheads="1"/>
          </p:cNvSpPr>
          <p:nvPr/>
        </p:nvSpPr>
        <p:spPr bwMode="auto">
          <a:xfrm>
            <a:off x="7683500" y="2087739"/>
            <a:ext cx="1026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We see:</a:t>
            </a:r>
            <a:endParaRPr lang="en-US" dirty="0"/>
          </a:p>
        </p:txBody>
      </p:sp>
      <p:sp>
        <p:nvSpPr>
          <p:cNvPr id="24583" name="TextBox 6"/>
          <p:cNvSpPr txBox="1">
            <a:spLocks noChangeArrowheads="1"/>
          </p:cNvSpPr>
          <p:nvPr/>
        </p:nvSpPr>
        <p:spPr bwMode="auto">
          <a:xfrm>
            <a:off x="7424208" y="4291188"/>
            <a:ext cx="15824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From the SM: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6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4" name="Text Box 17"/>
          <p:cNvSpPr txBox="1">
            <a:spLocks noChangeArrowheads="1"/>
          </p:cNvSpPr>
          <p:nvPr/>
        </p:nvSpPr>
        <p:spPr bwMode="auto">
          <a:xfrm>
            <a:off x="157163" y="104775"/>
            <a:ext cx="88280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Clock-wise (</a:t>
            </a:r>
            <a:r>
              <a:rPr lang="en-US" sz="2800" b="1" dirty="0" smtClean="0">
                <a:solidFill>
                  <a:srgbClr val="0000FF"/>
                </a:solidFill>
              </a:rPr>
              <a:t>CW) &amp; Counter-Clock-wise Storage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7" name="Donut 26"/>
          <p:cNvSpPr/>
          <p:nvPr/>
        </p:nvSpPr>
        <p:spPr>
          <a:xfrm>
            <a:off x="1778000" y="685800"/>
            <a:ext cx="6159500" cy="6007100"/>
          </a:xfrm>
          <a:prstGeom prst="donut">
            <a:avLst>
              <a:gd name="adj" fmla="val 1019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356100" y="914400"/>
            <a:ext cx="825500" cy="5562600"/>
            <a:chOff x="2688" y="768"/>
            <a:chExt cx="336" cy="2352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736" y="768"/>
              <a:ext cx="288" cy="96"/>
              <a:chOff x="2736" y="768"/>
              <a:chExt cx="288" cy="96"/>
            </a:xfrm>
          </p:grpSpPr>
          <p:sp>
            <p:nvSpPr>
              <p:cNvPr id="68619" name="Oval 8"/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20" name="Line 9"/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688" y="3024"/>
              <a:ext cx="288" cy="96"/>
              <a:chOff x="2736" y="768"/>
              <a:chExt cx="288" cy="96"/>
            </a:xfrm>
          </p:grpSpPr>
          <p:sp>
            <p:nvSpPr>
              <p:cNvPr id="68617" name="Oval 11"/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618" name="Line 12"/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432300" y="914400"/>
            <a:ext cx="800100" cy="5560811"/>
            <a:chOff x="2722" y="768"/>
            <a:chExt cx="302" cy="2352"/>
          </a:xfrm>
          <a:solidFill>
            <a:srgbClr val="FF0000"/>
          </a:solidFill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736" y="768"/>
              <a:ext cx="288" cy="96"/>
              <a:chOff x="2736" y="768"/>
              <a:chExt cx="288" cy="96"/>
            </a:xfrm>
            <a:grpFill/>
          </p:grpSpPr>
          <p:sp>
            <p:nvSpPr>
              <p:cNvPr id="24" name="Oval 8"/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5" name="Line 9"/>
              <p:cNvSpPr>
                <a:spLocks noChangeShapeType="1"/>
              </p:cNvSpPr>
              <p:nvPr/>
            </p:nvSpPr>
            <p:spPr bwMode="auto">
              <a:xfrm rot="5400000" flipV="1">
                <a:off x="2880" y="672"/>
                <a:ext cx="0" cy="28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  <a:cs typeface="+mn-cs"/>
                </a:endParaRPr>
              </a:p>
            </p:txBody>
          </p:sp>
        </p:grpSp>
        <p:grpSp>
          <p:nvGrpSpPr>
            <p:cNvPr id="7" name="Group 10"/>
            <p:cNvGrpSpPr>
              <a:grpSpLocks/>
            </p:cNvGrpSpPr>
            <p:nvPr/>
          </p:nvGrpSpPr>
          <p:grpSpPr bwMode="auto">
            <a:xfrm>
              <a:off x="2722" y="3024"/>
              <a:ext cx="288" cy="96"/>
              <a:chOff x="2770" y="768"/>
              <a:chExt cx="288" cy="96"/>
            </a:xfrm>
            <a:grpFill/>
          </p:grpSpPr>
          <p:sp>
            <p:nvSpPr>
              <p:cNvPr id="22" name="Oval 11"/>
              <p:cNvSpPr>
                <a:spLocks noChangeArrowheads="1"/>
              </p:cNvSpPr>
              <p:nvPr/>
            </p:nvSpPr>
            <p:spPr bwMode="auto">
              <a:xfrm>
                <a:off x="2832" y="768"/>
                <a:ext cx="96" cy="96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  <a:cs typeface="+mn-cs"/>
                </a:endParaRPr>
              </a:p>
            </p:txBody>
          </p:sp>
          <p:sp>
            <p:nvSpPr>
              <p:cNvPr id="23" name="Line 12"/>
              <p:cNvSpPr>
                <a:spLocks noChangeShapeType="1"/>
              </p:cNvSpPr>
              <p:nvPr/>
            </p:nvSpPr>
            <p:spPr bwMode="auto">
              <a:xfrm rot="5400000" flipV="1">
                <a:off x="2914" y="672"/>
                <a:ext cx="0" cy="288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a typeface="ＭＳ Ｐゴシック" pitchFamily="34" charset="-128"/>
                  <a:cs typeface="+mn-cs"/>
                </a:endParaRPr>
              </a:p>
            </p:txBody>
          </p:sp>
        </p:grpSp>
      </p:grpSp>
      <p:cxnSp>
        <p:nvCxnSpPr>
          <p:cNvPr id="29" name="Straight Arrow Connector 28"/>
          <p:cNvCxnSpPr>
            <a:stCxn id="27" idx="2"/>
          </p:cNvCxnSpPr>
          <p:nvPr/>
        </p:nvCxnSpPr>
        <p:spPr>
          <a:xfrm rot="10800000" flipH="1">
            <a:off x="1778000" y="3683000"/>
            <a:ext cx="558800" cy="6350"/>
          </a:xfrm>
          <a:prstGeom prst="straightConnector1">
            <a:avLst/>
          </a:prstGeom>
          <a:ln w="3810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H="1">
            <a:off x="7366000" y="3835400"/>
            <a:ext cx="558800" cy="6350"/>
          </a:xfrm>
          <a:prstGeom prst="straightConnector1">
            <a:avLst/>
          </a:prstGeom>
          <a:ln w="38100" cap="flat" cmpd="sng" algn="ctr">
            <a:solidFill>
              <a:srgbClr val="FF3300"/>
            </a:solidFill>
            <a:prstDash val="solid"/>
            <a:round/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325512" y="3342922"/>
            <a:ext cx="5077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Simultaneous proton-proton storage</a:t>
            </a:r>
          </a:p>
        </p:txBody>
      </p:sp>
      <p:grpSp>
        <p:nvGrpSpPr>
          <p:cNvPr id="8" name="Group 27"/>
          <p:cNvGrpSpPr/>
          <p:nvPr/>
        </p:nvGrpSpPr>
        <p:grpSpPr>
          <a:xfrm>
            <a:off x="0" y="2661355"/>
            <a:ext cx="9144000" cy="2362200"/>
            <a:chOff x="0" y="389467"/>
            <a:chExt cx="9144000" cy="2362200"/>
          </a:xfrm>
        </p:grpSpPr>
        <p:sp>
          <p:nvSpPr>
            <p:cNvPr id="26" name="Rectangle 25"/>
            <p:cNvSpPr/>
            <p:nvPr/>
          </p:nvSpPr>
          <p:spPr>
            <a:xfrm>
              <a:off x="0" y="389467"/>
              <a:ext cx="9144000" cy="2362200"/>
            </a:xfrm>
            <a:prstGeom prst="rect">
              <a:avLst/>
            </a:prstGeom>
            <a:solidFill>
              <a:srgbClr val="00B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07434" y="627945"/>
              <a:ext cx="8826500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Total current: zero. Any radial magnetic field in the ring sensed by the stored particles will cause their vertical splitting.  </a:t>
              </a:r>
              <a:endParaRPr lang="en-US" sz="3600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7C47-4568-48B4-91AC-2873BD25F8D6}" type="slidenum">
              <a:rPr lang="en-US" smtClean="0"/>
              <a:pPr/>
              <a:t>50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457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19" y="508324"/>
            <a:ext cx="7068404" cy="6547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14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Systematic errors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08119" y="747889"/>
            <a:ext cx="383588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Recent Breakthrough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  <a:r>
              <a:rPr lang="en-US" sz="2800" b="1" dirty="0" smtClean="0">
                <a:solidFill>
                  <a:srgbClr val="FF0000"/>
                </a:solidFill>
              </a:rPr>
              <a:t>y David Kawall…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75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733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Proton EDM animation</a:t>
            </a:r>
            <a:endParaRPr lang="en-US" dirty="0"/>
          </a:p>
        </p:txBody>
      </p:sp>
      <p:pic>
        <p:nvPicPr>
          <p:cNvPr id="5" name="pEDM animation 12-19-2012 (Converted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25311"/>
            <a:ext cx="9144000" cy="547564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206" objId="5"/>
        <p14:stopEvt time="127365" objId="5"/>
      </p14:showEvt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660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What has been accomplished?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5556"/>
            <a:ext cx="9144000" cy="6152443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dirty="0" err="1" smtClean="0">
                <a:solidFill>
                  <a:srgbClr val="0000FF"/>
                </a:solidFill>
              </a:rPr>
              <a:t>Polarimeter</a:t>
            </a:r>
            <a:r>
              <a:rPr lang="en-US" dirty="0" smtClean="0">
                <a:solidFill>
                  <a:srgbClr val="0000FF"/>
                </a:solidFill>
              </a:rPr>
              <a:t> systematic errors (with beams at KVI, and stored beams at COSY).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Precision beam/spin dynamics tracking.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Stable lattice, IBS lifetime: ~10</a:t>
            </a:r>
            <a:r>
              <a:rPr lang="en-US" baseline="30000" dirty="0" smtClean="0">
                <a:solidFill>
                  <a:srgbClr val="0000FF"/>
                </a:solidFill>
              </a:rPr>
              <a:t>4</a:t>
            </a:r>
            <a:r>
              <a:rPr lang="en-US" dirty="0" smtClean="0">
                <a:solidFill>
                  <a:srgbClr val="0000FF"/>
                </a:solidFill>
              </a:rPr>
              <a:t>s </a:t>
            </a:r>
            <a:r>
              <a:rPr lang="en-US" sz="2400" dirty="0" smtClean="0">
                <a:solidFill>
                  <a:srgbClr val="FF0000"/>
                </a:solidFill>
              </a:rPr>
              <a:t>(Lebedev, FNAL)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Spin coherence time 10</a:t>
            </a:r>
            <a:r>
              <a:rPr lang="en-US" baseline="30000" dirty="0" smtClean="0">
                <a:solidFill>
                  <a:srgbClr val="0000FF"/>
                </a:solidFill>
              </a:rPr>
              <a:t>3 </a:t>
            </a:r>
            <a:r>
              <a:rPr lang="en-US" dirty="0" smtClean="0">
                <a:solidFill>
                  <a:srgbClr val="0000FF"/>
                </a:solidFill>
              </a:rPr>
              <a:t>s</a:t>
            </a:r>
            <a:r>
              <a:rPr lang="en-US" dirty="0">
                <a:solidFill>
                  <a:srgbClr val="0000FF"/>
                </a:solidFill>
              </a:rPr>
              <a:t>;</a:t>
            </a:r>
            <a:r>
              <a:rPr lang="en-US" dirty="0" smtClean="0">
                <a:solidFill>
                  <a:srgbClr val="0000FF"/>
                </a:solidFill>
              </a:rPr>
              <a:t> role of </a:t>
            </a:r>
            <a:r>
              <a:rPr lang="en-US" dirty="0" err="1" smtClean="0">
                <a:solidFill>
                  <a:srgbClr val="0000FF"/>
                </a:solidFill>
              </a:rPr>
              <a:t>sextupoles</a:t>
            </a:r>
            <a:r>
              <a:rPr lang="en-US" dirty="0" smtClean="0">
                <a:solidFill>
                  <a:srgbClr val="0000FF"/>
                </a:solidFill>
              </a:rPr>
              <a:t> understood (using stored beams at COSY).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Feasibility of required electric field strength 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       &lt;5 </a:t>
            </a:r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V/m, 3cm plate separation (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FNAL) 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Analytic estimation of electric fringe fields and precision beam/spin dynamics tracking. Stable!</a:t>
            </a:r>
          </a:p>
          <a:p>
            <a:pPr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(Paper already published or in progress.)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53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62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61436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Technically driven pEDM timeline</a:t>
            </a:r>
          </a:p>
        </p:txBody>
      </p:sp>
      <p:sp>
        <p:nvSpPr>
          <p:cNvPr id="108547" name="Content Placeholder 2"/>
          <p:cNvSpPr>
            <a:spLocks noGrp="1"/>
          </p:cNvSpPr>
          <p:nvPr>
            <p:ph idx="1"/>
          </p:nvPr>
        </p:nvSpPr>
        <p:spPr>
          <a:xfrm>
            <a:off x="0" y="3527778"/>
            <a:ext cx="9144000" cy="3330222"/>
          </a:xfrm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Two years systems development (R&amp;D); </a:t>
            </a:r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CDR</a:t>
            </a:r>
            <a:r>
              <a:rPr lang="en-US" sz="2800" dirty="0" smtClean="0">
                <a:solidFill>
                  <a:srgbClr val="008000"/>
                </a:solidFill>
              </a:rPr>
              <a:t>; ring design, </a:t>
            </a:r>
            <a:r>
              <a:rPr lang="en-US" sz="2800" dirty="0" smtClean="0">
                <a:solidFill>
                  <a:srgbClr val="E51B3D"/>
                </a:solidFill>
              </a:rPr>
              <a:t>TDR, installation</a:t>
            </a:r>
          </a:p>
          <a:p>
            <a:endParaRPr lang="en-US" sz="2800" dirty="0" smtClean="0">
              <a:solidFill>
                <a:srgbClr val="000090"/>
              </a:solidFill>
              <a:ea typeface="ＭＳ Ｐゴシック" pitchFamily="34" charset="-128"/>
              <a:sym typeface="Symbol" pitchFamily="18" charset="2"/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CDR by end of 2016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Proposal to BNL: fall 2016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8548" name="Line 4"/>
          <p:cNvSpPr>
            <a:spLocks noChangeShapeType="1"/>
          </p:cNvSpPr>
          <p:nvPr/>
        </p:nvSpPr>
        <p:spPr bwMode="auto">
          <a:xfrm>
            <a:off x="295275" y="1254125"/>
            <a:ext cx="8039100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508000" y="1435100"/>
            <a:ext cx="8353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000099"/>
                </a:solidFill>
                <a:latin typeface="Times New Roman" charset="0"/>
              </a:rPr>
              <a:t>2014</a:t>
            </a:r>
            <a:endParaRPr lang="en-US" sz="2400" b="1" dirty="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08550" name="Text Box 7"/>
          <p:cNvSpPr txBox="1">
            <a:spLocks noChangeArrowheads="1"/>
          </p:cNvSpPr>
          <p:nvPr/>
        </p:nvSpPr>
        <p:spPr bwMode="auto">
          <a:xfrm>
            <a:off x="1539875" y="1447800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000099"/>
                </a:solidFill>
                <a:latin typeface="Times New Roman" charset="0"/>
              </a:rPr>
              <a:t>15</a:t>
            </a:r>
            <a:endParaRPr lang="en-US" sz="2400" b="1" dirty="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08551" name="Text Box 8"/>
          <p:cNvSpPr txBox="1">
            <a:spLocks noChangeArrowheads="1"/>
          </p:cNvSpPr>
          <p:nvPr/>
        </p:nvSpPr>
        <p:spPr bwMode="auto">
          <a:xfrm>
            <a:off x="2320925" y="1447800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000099"/>
                </a:solidFill>
                <a:latin typeface="Times New Roman" charset="0"/>
              </a:rPr>
              <a:t>16</a:t>
            </a:r>
            <a:endParaRPr lang="en-US" sz="2400" b="1" dirty="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08552" name="Text Box 9"/>
          <p:cNvSpPr txBox="1">
            <a:spLocks noChangeArrowheads="1"/>
          </p:cNvSpPr>
          <p:nvPr/>
        </p:nvSpPr>
        <p:spPr bwMode="auto">
          <a:xfrm>
            <a:off x="3121025" y="1438275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000099"/>
                </a:solidFill>
                <a:latin typeface="Times New Roman" charset="0"/>
              </a:rPr>
              <a:t>17</a:t>
            </a:r>
            <a:endParaRPr lang="en-US" sz="2400" b="1" dirty="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08553" name="Text Box 10"/>
          <p:cNvSpPr txBox="1">
            <a:spLocks noChangeArrowheads="1"/>
          </p:cNvSpPr>
          <p:nvPr/>
        </p:nvSpPr>
        <p:spPr bwMode="auto">
          <a:xfrm>
            <a:off x="3892550" y="1447800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000099"/>
                </a:solidFill>
                <a:latin typeface="Times New Roman" charset="0"/>
              </a:rPr>
              <a:t>18</a:t>
            </a:r>
            <a:endParaRPr lang="en-US" sz="2400" b="1" dirty="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08554" name="Text Box 11"/>
          <p:cNvSpPr txBox="1">
            <a:spLocks noChangeArrowheads="1"/>
          </p:cNvSpPr>
          <p:nvPr/>
        </p:nvSpPr>
        <p:spPr bwMode="auto">
          <a:xfrm>
            <a:off x="4587875" y="1447800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000099"/>
                </a:solidFill>
                <a:latin typeface="Times New Roman" charset="0"/>
              </a:rPr>
              <a:t>19</a:t>
            </a:r>
            <a:endParaRPr lang="en-US" sz="2400" b="1" dirty="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08555" name="Text Box 12"/>
          <p:cNvSpPr txBox="1">
            <a:spLocks noChangeArrowheads="1"/>
          </p:cNvSpPr>
          <p:nvPr/>
        </p:nvSpPr>
        <p:spPr bwMode="auto">
          <a:xfrm>
            <a:off x="5321300" y="1438275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000099"/>
                </a:solidFill>
                <a:latin typeface="Times New Roman" charset="0"/>
              </a:rPr>
              <a:t>20</a:t>
            </a:r>
            <a:endParaRPr lang="en-US" sz="2400" b="1" dirty="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08556" name="Text Box 13"/>
          <p:cNvSpPr txBox="1">
            <a:spLocks noChangeArrowheads="1"/>
          </p:cNvSpPr>
          <p:nvPr/>
        </p:nvSpPr>
        <p:spPr bwMode="auto">
          <a:xfrm>
            <a:off x="6083300" y="1447800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000099"/>
                </a:solidFill>
                <a:latin typeface="Times New Roman" charset="0"/>
              </a:rPr>
              <a:t>21</a:t>
            </a:r>
            <a:endParaRPr lang="en-US" sz="2400" b="1" dirty="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08557" name="Text Box 14"/>
          <p:cNvSpPr txBox="1">
            <a:spLocks noChangeArrowheads="1"/>
          </p:cNvSpPr>
          <p:nvPr/>
        </p:nvSpPr>
        <p:spPr bwMode="auto">
          <a:xfrm>
            <a:off x="6883400" y="1447800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000099"/>
                </a:solidFill>
                <a:latin typeface="Times New Roman" charset="0"/>
              </a:rPr>
              <a:t>22</a:t>
            </a:r>
            <a:endParaRPr lang="en-US" sz="2400" b="1" dirty="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08558" name="Text Box 15"/>
          <p:cNvSpPr txBox="1">
            <a:spLocks noChangeArrowheads="1"/>
          </p:cNvSpPr>
          <p:nvPr/>
        </p:nvSpPr>
        <p:spPr bwMode="auto">
          <a:xfrm>
            <a:off x="7673975" y="1447800"/>
            <a:ext cx="4924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 smtClean="0">
                <a:solidFill>
                  <a:srgbClr val="000099"/>
                </a:solidFill>
                <a:latin typeface="Times New Roman" charset="0"/>
              </a:rPr>
              <a:t>23</a:t>
            </a:r>
            <a:endParaRPr lang="en-US" sz="2400" b="1" dirty="0">
              <a:solidFill>
                <a:srgbClr val="000099"/>
              </a:solidFill>
              <a:latin typeface="Times New Roman" charset="0"/>
            </a:endParaRPr>
          </a:p>
        </p:txBody>
      </p:sp>
      <p:sp>
        <p:nvSpPr>
          <p:cNvPr id="108559" name="Line 16"/>
          <p:cNvSpPr>
            <a:spLocks noChangeShapeType="1"/>
          </p:cNvSpPr>
          <p:nvPr/>
        </p:nvSpPr>
        <p:spPr bwMode="auto">
          <a:xfrm>
            <a:off x="6561667" y="1418167"/>
            <a:ext cx="1820333" cy="423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6266923" y="1704445"/>
            <a:ext cx="584200" cy="9525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>
            <a:spLocks noChangeArrowheads="1"/>
          </p:cNvSpPr>
          <p:nvPr/>
        </p:nvSpPr>
        <p:spPr bwMode="auto">
          <a:xfrm>
            <a:off x="3505200" y="1993900"/>
            <a:ext cx="876300" cy="457200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008000"/>
          </a:solidFill>
          <a:ln w="9525">
            <a:solidFill>
              <a:srgbClr val="008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Right Arrow 22"/>
          <p:cNvSpPr>
            <a:spLocks noChangeArrowheads="1"/>
          </p:cNvSpPr>
          <p:nvPr/>
        </p:nvSpPr>
        <p:spPr bwMode="auto">
          <a:xfrm>
            <a:off x="4444999" y="1816100"/>
            <a:ext cx="2103968" cy="457200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E51B3D"/>
          </a:solidFill>
          <a:ln w="9525">
            <a:solidFill>
              <a:srgbClr val="E51B3D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" name="Right Arrow 19"/>
          <p:cNvSpPr>
            <a:spLocks noChangeArrowheads="1"/>
          </p:cNvSpPr>
          <p:nvPr/>
        </p:nvSpPr>
        <p:spPr bwMode="auto">
          <a:xfrm>
            <a:off x="1828800" y="2197100"/>
            <a:ext cx="1701800" cy="457200"/>
          </a:xfrm>
          <a:prstGeom prst="rightArrow">
            <a:avLst>
              <a:gd name="adj1" fmla="val 50000"/>
              <a:gd name="adj2" fmla="val 49992"/>
            </a:avLst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199" y="6448777"/>
            <a:ext cx="3564467" cy="27269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Yannis Semertzidis, CAPP/IBS, KAIST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96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Submitted, February 2015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918692"/>
            <a:ext cx="8509000" cy="3246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2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7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dirty="0" smtClean="0"/>
              <a:t>Marciano, CM9/KAIST/Korea, Nov 2014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456"/>
            <a:ext cx="9144000" cy="51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</a:rPr>
              <a:t>Let’s indulge on sensitivity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62755"/>
            <a:ext cx="9144000" cy="5695245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Spin coherence time (10</a:t>
            </a:r>
            <a:r>
              <a:rPr lang="en-US" baseline="30000" dirty="0" smtClean="0">
                <a:solidFill>
                  <a:srgbClr val="0000FF"/>
                </a:solidFill>
              </a:rPr>
              <a:t>4</a:t>
            </a:r>
            <a:r>
              <a:rPr lang="en-US" dirty="0" smtClean="0">
                <a:solidFill>
                  <a:srgbClr val="0000FF"/>
                </a:solidFill>
              </a:rPr>
              <a:t> seconds), stochastic cooling-thermal mixing, …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Higher beam intensity, smaller IBS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Reliable E-field 15 MV/m with negligible dark current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&gt;</a:t>
            </a:r>
            <a:r>
              <a:rPr lang="en-US" dirty="0" smtClean="0">
                <a:solidFill>
                  <a:srgbClr val="FF0000"/>
                </a:solidFill>
              </a:rPr>
              <a:t>5% efficient polarimeter, run longer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Potential gain &gt;10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in statistical sensitivity:       ~10</a:t>
            </a:r>
            <a:r>
              <a:rPr lang="en-US" baseline="30000" dirty="0" smtClean="0">
                <a:solidFill>
                  <a:srgbClr val="FF0000"/>
                </a:solidFill>
              </a:rPr>
              <a:t>-31</a:t>
            </a:r>
            <a:r>
              <a:rPr lang="en-US" dirty="0" smtClean="0">
                <a:solidFill>
                  <a:srgbClr val="FF0000"/>
                </a:solidFill>
              </a:rPr>
              <a:t> e-cm!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4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55700" y="355600"/>
            <a:ext cx="6477000" cy="4978400"/>
            <a:chOff x="528" y="512"/>
            <a:chExt cx="4560" cy="3664"/>
          </a:xfrm>
        </p:grpSpPr>
        <p:pic>
          <p:nvPicPr>
            <p:cNvPr id="73753" name="Picture 3" descr="scan11"/>
            <p:cNvPicPr preferRelativeResize="0">
              <a:picLocks noChangeAspect="1" noChangeArrowheads="1"/>
            </p:cNvPicPr>
            <p:nvPr/>
          </p:nvPicPr>
          <p:blipFill>
            <a:blip r:embed="rId4"/>
            <a:srcRect b="20786"/>
            <a:stretch>
              <a:fillRect/>
            </a:stretch>
          </p:blipFill>
          <p:spPr bwMode="auto">
            <a:xfrm>
              <a:off x="528" y="512"/>
              <a:ext cx="3881" cy="3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54" name="Freeform 4"/>
            <p:cNvSpPr>
              <a:spLocks noChangeAspect="1"/>
            </p:cNvSpPr>
            <p:nvPr/>
          </p:nvSpPr>
          <p:spPr bwMode="auto">
            <a:xfrm>
              <a:off x="4433" y="2160"/>
              <a:ext cx="127" cy="841"/>
            </a:xfrm>
            <a:custGeom>
              <a:avLst/>
              <a:gdLst>
                <a:gd name="T0" fmla="*/ 78 w 101"/>
                <a:gd name="T1" fmla="*/ 0 h 671"/>
                <a:gd name="T2" fmla="*/ 0 w 101"/>
                <a:gd name="T3" fmla="*/ 310 h 671"/>
                <a:gd name="T4" fmla="*/ 78 w 101"/>
                <a:gd name="T5" fmla="*/ 6286 h 671"/>
                <a:gd name="T6" fmla="*/ 155 w 101"/>
                <a:gd name="T7" fmla="*/ 5901 h 671"/>
                <a:gd name="T8" fmla="*/ 309 w 101"/>
                <a:gd name="T9" fmla="*/ 5122 h 671"/>
                <a:gd name="T10" fmla="*/ 952 w 101"/>
                <a:gd name="T11" fmla="*/ 2566 h 671"/>
                <a:gd name="T12" fmla="*/ 632 w 101"/>
                <a:gd name="T13" fmla="*/ 1089 h 671"/>
                <a:gd name="T14" fmla="*/ 78 w 101"/>
                <a:gd name="T15" fmla="*/ 0 h 6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671"/>
                <a:gd name="T26" fmla="*/ 101 w 101"/>
                <a:gd name="T27" fmla="*/ 671 h 6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5" name="Freeform 5"/>
            <p:cNvSpPr>
              <a:spLocks noChangeAspect="1"/>
            </p:cNvSpPr>
            <p:nvPr/>
          </p:nvSpPr>
          <p:spPr bwMode="auto">
            <a:xfrm>
              <a:off x="4961" y="2160"/>
              <a:ext cx="127" cy="841"/>
            </a:xfrm>
            <a:custGeom>
              <a:avLst/>
              <a:gdLst>
                <a:gd name="T0" fmla="*/ 78 w 101"/>
                <a:gd name="T1" fmla="*/ 0 h 671"/>
                <a:gd name="T2" fmla="*/ 0 w 101"/>
                <a:gd name="T3" fmla="*/ 310 h 671"/>
                <a:gd name="T4" fmla="*/ 78 w 101"/>
                <a:gd name="T5" fmla="*/ 6286 h 671"/>
                <a:gd name="T6" fmla="*/ 155 w 101"/>
                <a:gd name="T7" fmla="*/ 5901 h 671"/>
                <a:gd name="T8" fmla="*/ 309 w 101"/>
                <a:gd name="T9" fmla="*/ 5122 h 671"/>
                <a:gd name="T10" fmla="*/ 952 w 101"/>
                <a:gd name="T11" fmla="*/ 2566 h 671"/>
                <a:gd name="T12" fmla="*/ 632 w 101"/>
                <a:gd name="T13" fmla="*/ 1089 h 671"/>
                <a:gd name="T14" fmla="*/ 78 w 101"/>
                <a:gd name="T15" fmla="*/ 0 h 6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1"/>
                <a:gd name="T25" fmla="*/ 0 h 671"/>
                <a:gd name="T26" fmla="*/ 101 w 101"/>
                <a:gd name="T27" fmla="*/ 671 h 6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1" h="671">
                  <a:moveTo>
                    <a:pt x="8" y="0"/>
                  </a:moveTo>
                  <a:cubicBezTo>
                    <a:pt x="5" y="11"/>
                    <a:pt x="0" y="22"/>
                    <a:pt x="0" y="33"/>
                  </a:cubicBezTo>
                  <a:cubicBezTo>
                    <a:pt x="0" y="241"/>
                    <a:pt x="2" y="449"/>
                    <a:pt x="8" y="657"/>
                  </a:cubicBezTo>
                  <a:cubicBezTo>
                    <a:pt x="8" y="671"/>
                    <a:pt x="14" y="630"/>
                    <a:pt x="16" y="617"/>
                  </a:cubicBezTo>
                  <a:cubicBezTo>
                    <a:pt x="22" y="581"/>
                    <a:pt x="22" y="567"/>
                    <a:pt x="32" y="535"/>
                  </a:cubicBezTo>
                  <a:cubicBezTo>
                    <a:pt x="59" y="445"/>
                    <a:pt x="78" y="361"/>
                    <a:pt x="97" y="268"/>
                  </a:cubicBezTo>
                  <a:cubicBezTo>
                    <a:pt x="91" y="194"/>
                    <a:pt x="101" y="166"/>
                    <a:pt x="64" y="114"/>
                  </a:cubicBezTo>
                  <a:cubicBezTo>
                    <a:pt x="51" y="74"/>
                    <a:pt x="21" y="42"/>
                    <a:pt x="8" y="0"/>
                  </a:cubicBez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56" name="Text Box 6"/>
            <p:cNvSpPr txBox="1">
              <a:spLocks noChangeArrowheads="1"/>
            </p:cNvSpPr>
            <p:nvPr/>
          </p:nvSpPr>
          <p:spPr bwMode="auto">
            <a:xfrm rot="5471936">
              <a:off x="4428" y="2370"/>
              <a:ext cx="741" cy="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Times New Roman" pitchFamily="18" charset="0"/>
                </a:rPr>
                <a:t>Electroweak</a:t>
              </a:r>
            </a:p>
            <a:p>
              <a:pPr eaLnBrk="0" hangingPunct="0"/>
              <a:r>
                <a:rPr lang="en-US" sz="1200">
                  <a:latin typeface="Times New Roman" pitchFamily="18" charset="0"/>
                </a:rPr>
                <a:t>Baryogenises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3757" name="Text Box 7"/>
            <p:cNvSpPr txBox="1">
              <a:spLocks noChangeArrowheads="1"/>
            </p:cNvSpPr>
            <p:nvPr/>
          </p:nvSpPr>
          <p:spPr bwMode="auto">
            <a:xfrm rot="5471879">
              <a:off x="3977" y="2451"/>
              <a:ext cx="67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200">
                  <a:latin typeface="Times New Roman" pitchFamily="18" charset="0"/>
                </a:rPr>
                <a:t>GUT SUSY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73758" name="Oval 8"/>
            <p:cNvSpPr>
              <a:spLocks noChangeArrowheads="1"/>
            </p:cNvSpPr>
            <p:nvPr/>
          </p:nvSpPr>
          <p:spPr bwMode="auto">
            <a:xfrm>
              <a:off x="2352" y="180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3731" name="Picture 9"/>
          <p:cNvPicPr>
            <a:picLocks noChangeAspect="1" noChangeArrowheads="1"/>
          </p:cNvPicPr>
          <p:nvPr/>
        </p:nvPicPr>
        <p:blipFill>
          <a:blip r:embed="rId5"/>
          <a:srcRect r="38513"/>
          <a:stretch>
            <a:fillRect/>
          </a:stretch>
        </p:blipFill>
        <p:spPr bwMode="auto">
          <a:xfrm>
            <a:off x="1458913" y="330200"/>
            <a:ext cx="3043237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10"/>
          <p:cNvPicPr>
            <a:picLocks noChangeAspect="1" noChangeArrowheads="1"/>
          </p:cNvPicPr>
          <p:nvPr/>
        </p:nvPicPr>
        <p:blipFill>
          <a:blip r:embed="rId6"/>
          <a:srcRect l="61497"/>
          <a:stretch>
            <a:fillRect/>
          </a:stretch>
        </p:blipFill>
        <p:spPr bwMode="auto">
          <a:xfrm>
            <a:off x="4495800" y="330200"/>
            <a:ext cx="1905000" cy="622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AutoShape 11"/>
          <p:cNvSpPr>
            <a:spLocks noChangeArrowheads="1"/>
          </p:cNvSpPr>
          <p:nvPr/>
        </p:nvSpPr>
        <p:spPr bwMode="auto">
          <a:xfrm>
            <a:off x="4905375" y="6556375"/>
            <a:ext cx="4238625" cy="301625"/>
          </a:xfrm>
          <a:prstGeom prst="roundRect">
            <a:avLst>
              <a:gd name="adj" fmla="val 519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B9E12"/>
              </a:buClr>
              <a:buSzPct val="100000"/>
              <a:buFont typeface="Times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</a:tabLst>
            </a:pPr>
            <a:r>
              <a:rPr lang="en-GB" sz="1400">
                <a:solidFill>
                  <a:srgbClr val="C00000"/>
                </a:solidFill>
                <a:latin typeface="Cambria" pitchFamily="18" charset="0"/>
                <a:cs typeface="Arial" pitchFamily="34" charset="0"/>
              </a:rPr>
              <a:t>J.M.Pendlebury and E.A. Hinds, NIMA 440 (2000) 471</a:t>
            </a:r>
          </a:p>
        </p:txBody>
      </p:sp>
      <p:sp>
        <p:nvSpPr>
          <p:cNvPr id="73734" name="AutoShape 12"/>
          <p:cNvSpPr>
            <a:spLocks noChangeArrowheads="1"/>
          </p:cNvSpPr>
          <p:nvPr/>
        </p:nvSpPr>
        <p:spPr bwMode="auto">
          <a:xfrm>
            <a:off x="4311650" y="6316663"/>
            <a:ext cx="751158" cy="424287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2200" i="1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GB" sz="2200" dirty="0">
                <a:solidFill>
                  <a:srgbClr val="000000"/>
                </a:solidFill>
                <a:latin typeface="Times New Roman" pitchFamily="18" charset="0"/>
              </a:rPr>
              <a:t>-cm</a:t>
            </a:r>
          </a:p>
        </p:txBody>
      </p:sp>
      <p:sp>
        <p:nvSpPr>
          <p:cNvPr id="73735" name="AutoShape 13"/>
          <p:cNvSpPr>
            <a:spLocks noChangeArrowheads="1"/>
          </p:cNvSpPr>
          <p:nvPr/>
        </p:nvSpPr>
        <p:spPr bwMode="auto">
          <a:xfrm>
            <a:off x="7450138" y="547688"/>
            <a:ext cx="1295400" cy="547687"/>
          </a:xfrm>
          <a:prstGeom prst="roundRect">
            <a:avLst>
              <a:gd name="adj" fmla="val 27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i="1">
                <a:solidFill>
                  <a:srgbClr val="000000"/>
                </a:solidFill>
                <a:latin typeface="Cambria" pitchFamily="18" charset="0"/>
              </a:rPr>
              <a:t>Gray: Neutron</a:t>
            </a:r>
          </a:p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</a:tabLst>
            </a:pPr>
            <a:r>
              <a:rPr lang="en-GB" sz="1500" i="1">
                <a:solidFill>
                  <a:srgbClr val="C00000"/>
                </a:solidFill>
                <a:latin typeface="Cambria" pitchFamily="18" charset="0"/>
              </a:rPr>
              <a:t>Red: Electron</a:t>
            </a:r>
          </a:p>
        </p:txBody>
      </p:sp>
      <p:sp>
        <p:nvSpPr>
          <p:cNvPr id="90128" name="Text Box 16"/>
          <p:cNvSpPr txBox="1">
            <a:spLocks noChangeArrowheads="1"/>
          </p:cNvSpPr>
          <p:nvPr/>
        </p:nvSpPr>
        <p:spPr bwMode="auto">
          <a:xfrm>
            <a:off x="528638" y="2330450"/>
            <a:ext cx="9953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err="1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n</a:t>
            </a:r>
            <a:r>
              <a:rPr lang="en-US" sz="1600" dirty="0">
                <a:solidFill>
                  <a:schemeClr val="accent4">
                    <a:lumMod val="10000"/>
                  </a:schemeClr>
                </a:solidFill>
                <a:latin typeface="Cambria" pitchFamily="18" charset="0"/>
              </a:rPr>
              <a:t> current</a:t>
            </a:r>
          </a:p>
        </p:txBody>
      </p:sp>
      <p:sp>
        <p:nvSpPr>
          <p:cNvPr id="90129" name="Text Box 17"/>
          <p:cNvSpPr txBox="1">
            <a:spLocks noChangeArrowheads="1"/>
          </p:cNvSpPr>
          <p:nvPr/>
        </p:nvSpPr>
        <p:spPr bwMode="auto">
          <a:xfrm>
            <a:off x="363538" y="3022600"/>
            <a:ext cx="1109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161616"/>
                </a:solidFill>
                <a:latin typeface="Cambria" pitchFamily="18" charset="0"/>
              </a:rPr>
              <a:t>n</a:t>
            </a:r>
            <a:r>
              <a:rPr lang="en-US" sz="2000" i="1" dirty="0">
                <a:solidFill>
                  <a:srgbClr val="161616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73738" name="Rectangle 18"/>
          <p:cNvSpPr>
            <a:spLocks noChangeArrowheads="1"/>
          </p:cNvSpPr>
          <p:nvPr/>
        </p:nvSpPr>
        <p:spPr bwMode="auto">
          <a:xfrm>
            <a:off x="1257300" y="4203700"/>
            <a:ext cx="4318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19"/>
          <p:cNvSpPr>
            <a:spLocks noChangeArrowheads="1"/>
          </p:cNvSpPr>
          <p:nvPr/>
        </p:nvSpPr>
        <p:spPr bwMode="auto">
          <a:xfrm>
            <a:off x="6223000" y="1714500"/>
            <a:ext cx="431800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40" name="Text Box 20"/>
          <p:cNvSpPr txBox="1">
            <a:spLocks noChangeArrowheads="1"/>
          </p:cNvSpPr>
          <p:nvPr/>
        </p:nvSpPr>
        <p:spPr bwMode="auto">
          <a:xfrm>
            <a:off x="1524000" y="0"/>
            <a:ext cx="7010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dirty="0">
                <a:solidFill>
                  <a:srgbClr val="0000FF"/>
                </a:solidFill>
              </a:rPr>
              <a:t>Sensitivity to Rule on Several New Models</a:t>
            </a:r>
          </a:p>
        </p:txBody>
      </p:sp>
      <p:sp>
        <p:nvSpPr>
          <p:cNvPr id="22" name="Line 15"/>
          <p:cNvSpPr>
            <a:spLocks noChangeShapeType="1"/>
          </p:cNvSpPr>
          <p:nvPr/>
        </p:nvSpPr>
        <p:spPr bwMode="auto">
          <a:xfrm>
            <a:off x="1460500" y="3884613"/>
            <a:ext cx="5867400" cy="0"/>
          </a:xfrm>
          <a:prstGeom prst="line">
            <a:avLst/>
          </a:prstGeom>
          <a:noFill/>
          <a:ln w="25400">
            <a:solidFill>
              <a:srgbClr val="FF0728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528638" y="2667000"/>
            <a:ext cx="9810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err="1">
                <a:solidFill>
                  <a:srgbClr val="FF0000"/>
                </a:solidFill>
                <a:latin typeface="Cambria" pitchFamily="18" charset="0"/>
              </a:rPr>
              <a:t>e</a:t>
            </a:r>
            <a:r>
              <a:rPr lang="en-US" sz="1600" dirty="0">
                <a:solidFill>
                  <a:srgbClr val="FF0000"/>
                </a:solidFill>
                <a:latin typeface="Cambria" pitchFamily="18" charset="0"/>
              </a:rPr>
              <a:t> current</a:t>
            </a: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252413" y="3675063"/>
            <a:ext cx="1089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FF0728"/>
                </a:solidFill>
                <a:latin typeface="Cambria" pitchFamily="18" charset="0"/>
              </a:rPr>
              <a:t>e</a:t>
            </a:r>
            <a:r>
              <a:rPr lang="en-US" sz="2000" i="1" dirty="0">
                <a:solidFill>
                  <a:srgbClr val="FF0728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>
            <a:off x="1460500" y="3549650"/>
            <a:ext cx="5867400" cy="0"/>
          </a:xfrm>
          <a:prstGeom prst="line">
            <a:avLst/>
          </a:prstGeom>
          <a:noFill/>
          <a:ln w="254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Box 17"/>
          <p:cNvSpPr txBox="1">
            <a:spLocks noChangeArrowheads="1"/>
          </p:cNvSpPr>
          <p:nvPr/>
        </p:nvSpPr>
        <p:spPr bwMode="auto">
          <a:xfrm>
            <a:off x="192088" y="3325813"/>
            <a:ext cx="1349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i="1" dirty="0" err="1">
                <a:solidFill>
                  <a:srgbClr val="009900"/>
                </a:solidFill>
                <a:latin typeface="Cambria" pitchFamily="18" charset="0"/>
              </a:rPr>
              <a:t>p</a:t>
            </a:r>
            <a:r>
              <a:rPr lang="en-US" sz="2000" i="1" dirty="0">
                <a:solidFill>
                  <a:srgbClr val="009900"/>
                </a:solidFill>
                <a:latin typeface="Cambria" pitchFamily="18" charset="0"/>
              </a:rPr>
              <a:t>, </a:t>
            </a:r>
            <a:r>
              <a:rPr lang="en-US" sz="2000" i="1" dirty="0" err="1">
                <a:solidFill>
                  <a:srgbClr val="009900"/>
                </a:solidFill>
                <a:latin typeface="Cambria" pitchFamily="18" charset="0"/>
              </a:rPr>
              <a:t>d</a:t>
            </a:r>
            <a:r>
              <a:rPr lang="en-US" sz="2000" i="1" dirty="0">
                <a:solidFill>
                  <a:srgbClr val="009900"/>
                </a:solidFill>
                <a:latin typeface="Cambria" pitchFamily="18" charset="0"/>
              </a:rPr>
              <a:t> target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4724400" y="2438400"/>
            <a:ext cx="241300" cy="215900"/>
          </a:xfrm>
          <a:prstGeom prst="ellipse">
            <a:avLst/>
          </a:prstGeom>
          <a:solidFill>
            <a:schemeClr val="accent4">
              <a:lumMod val="10000"/>
            </a:schemeClr>
          </a:solidFill>
          <a:ln w="9525">
            <a:solidFill>
              <a:schemeClr val="accent4">
                <a:lumMod val="10000"/>
              </a:schemeClr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4529666" y="2815165"/>
            <a:ext cx="169333" cy="148167"/>
          </a:xfrm>
          <a:prstGeom prst="ellipse">
            <a:avLst/>
          </a:prstGeom>
          <a:solidFill>
            <a:srgbClr val="FF0728"/>
          </a:solidFill>
          <a:ln w="9525">
            <a:solidFill>
              <a:srgbClr val="FF0728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5511800" y="3019425"/>
            <a:ext cx="241300" cy="215900"/>
          </a:xfrm>
          <a:prstGeom prst="ellipse">
            <a:avLst/>
          </a:prstGeom>
          <a:gradFill flip="none" rotWithShape="1">
            <a:gsLst>
              <a:gs pos="43000">
                <a:schemeClr val="accent4">
                  <a:lumMod val="10000"/>
                  <a:alpha val="76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rgbClr val="161616"/>
            </a:solidFill>
            <a:prstDash val="dash"/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6" name="Rounded Rectangle 35"/>
          <p:cNvSpPr>
            <a:spLocks noChangeArrowheads="1"/>
          </p:cNvSpPr>
          <p:nvPr/>
        </p:nvSpPr>
        <p:spPr bwMode="auto">
          <a:xfrm>
            <a:off x="5397500" y="3530600"/>
            <a:ext cx="711200" cy="635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FF0728">
                <a:alpha val="94901"/>
              </a:srgbClr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5695950" y="3479800"/>
            <a:ext cx="482600" cy="152400"/>
          </a:xfrm>
          <a:prstGeom prst="ellipse">
            <a:avLst/>
          </a:prstGeom>
          <a:gradFill flip="none" rotWithShape="1">
            <a:gsLst>
              <a:gs pos="38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rgbClr val="00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1536700" y="3155950"/>
            <a:ext cx="5867400" cy="0"/>
          </a:xfrm>
          <a:prstGeom prst="line">
            <a:avLst/>
          </a:prstGeom>
          <a:noFill/>
          <a:ln w="25400">
            <a:solidFill>
              <a:srgbClr val="161616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 sz="1600"/>
          </a:p>
        </p:txBody>
      </p:sp>
      <p:sp>
        <p:nvSpPr>
          <p:cNvPr id="31" name="TextBox 30"/>
          <p:cNvSpPr txBox="1"/>
          <p:nvPr/>
        </p:nvSpPr>
        <p:spPr>
          <a:xfrm>
            <a:off x="5505564" y="1193800"/>
            <a:ext cx="3528580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4000"/>
                </a:schemeClr>
              </a:gs>
              <a:gs pos="35000">
                <a:schemeClr val="accent2">
                  <a:tint val="37000"/>
                  <a:satMod val="300000"/>
                  <a:alpha val="34000"/>
                </a:schemeClr>
              </a:gs>
              <a:gs pos="100000">
                <a:schemeClr val="accent2">
                  <a:tint val="15000"/>
                  <a:satMod val="350000"/>
                  <a:alpha val="3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</a:rPr>
              <a:t>If found it could explain</a:t>
            </a:r>
          </a:p>
          <a:p>
            <a:r>
              <a:rPr lang="en-US" sz="2400" b="1" dirty="0" err="1" smtClean="0">
                <a:solidFill>
                  <a:srgbClr val="009900"/>
                </a:solidFill>
              </a:rPr>
              <a:t>Baryogenesis</a:t>
            </a:r>
            <a:r>
              <a:rPr lang="en-US" sz="2400" b="1" dirty="0" smtClean="0">
                <a:solidFill>
                  <a:srgbClr val="009900"/>
                </a:solidFill>
              </a:rPr>
              <a:t> (p, d, n</a:t>
            </a:r>
            <a:r>
              <a:rPr lang="en-US" sz="2400" b="1" dirty="0">
                <a:solidFill>
                  <a:srgbClr val="009900"/>
                </a:solidFill>
              </a:rPr>
              <a:t>,</a:t>
            </a:r>
            <a:r>
              <a:rPr lang="en-US" sz="2400" b="1" dirty="0" smtClean="0">
                <a:solidFill>
                  <a:srgbClr val="009900"/>
                </a:solidFill>
              </a:rPr>
              <a:t> </a:t>
            </a:r>
            <a:r>
              <a:rPr lang="en-US" sz="2400" b="1" baseline="30000" dirty="0" smtClean="0">
                <a:solidFill>
                  <a:srgbClr val="009900"/>
                </a:solidFill>
              </a:rPr>
              <a:t>3</a:t>
            </a:r>
            <a:r>
              <a:rPr lang="en-US" sz="2400" b="1" dirty="0" smtClean="0">
                <a:solidFill>
                  <a:srgbClr val="009900"/>
                </a:solidFill>
              </a:rPr>
              <a:t>He)</a:t>
            </a:r>
            <a:endParaRPr lang="en-US" sz="2400" b="1" dirty="0">
              <a:solidFill>
                <a:srgbClr val="0099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0" y="5575300"/>
            <a:ext cx="4152699" cy="830997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  <a:alpha val="34000"/>
                </a:schemeClr>
              </a:gs>
              <a:gs pos="35000">
                <a:schemeClr val="accent2">
                  <a:tint val="37000"/>
                  <a:satMod val="300000"/>
                  <a:alpha val="34000"/>
                </a:schemeClr>
              </a:gs>
              <a:gs pos="100000">
                <a:schemeClr val="accent2">
                  <a:tint val="15000"/>
                  <a:satMod val="350000"/>
                  <a:alpha val="3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</a:rPr>
              <a:t>Much higher physics reach</a:t>
            </a:r>
          </a:p>
          <a:p>
            <a:r>
              <a:rPr lang="en-US" sz="2400" b="1" dirty="0" smtClean="0">
                <a:solidFill>
                  <a:srgbClr val="009900"/>
                </a:solidFill>
              </a:rPr>
              <a:t>than LHC; complementary </a:t>
            </a:r>
            <a:endParaRPr lang="en-US" sz="2400" b="1" dirty="0">
              <a:solidFill>
                <a:srgbClr val="0099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98225" y="4622800"/>
            <a:ext cx="34457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Statistics limited</a:t>
            </a:r>
            <a:endParaRPr lang="en-US" sz="3200" b="1" dirty="0"/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273800" y="3810000"/>
            <a:ext cx="482600" cy="152400"/>
          </a:xfrm>
          <a:prstGeom prst="ellipse">
            <a:avLst/>
          </a:prstGeom>
          <a:gradFill>
            <a:gsLst>
              <a:gs pos="3800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27802" y="3987800"/>
            <a:ext cx="1837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</a:rPr>
              <a:t>1</a:t>
            </a:r>
            <a:r>
              <a:rPr lang="en-US" sz="2400" b="1" baseline="30000" dirty="0" smtClean="0">
                <a:solidFill>
                  <a:srgbClr val="009900"/>
                </a:solidFill>
              </a:rPr>
              <a:t>st</a:t>
            </a:r>
            <a:r>
              <a:rPr lang="en-US" sz="2400" b="1" dirty="0" smtClean="0">
                <a:solidFill>
                  <a:srgbClr val="009900"/>
                </a:solidFill>
              </a:rPr>
              <a:t> upgrade</a:t>
            </a:r>
            <a:endParaRPr lang="en-US" sz="2400" b="1" dirty="0">
              <a:solidFill>
                <a:srgbClr val="009900"/>
              </a:solidFill>
            </a:endParaRPr>
          </a:p>
        </p:txBody>
      </p:sp>
      <p:sp>
        <p:nvSpPr>
          <p:cNvPr id="43" name="Line 15"/>
          <p:cNvSpPr>
            <a:spLocks noChangeShapeType="1"/>
          </p:cNvSpPr>
          <p:nvPr/>
        </p:nvSpPr>
        <p:spPr bwMode="auto">
          <a:xfrm>
            <a:off x="1638300" y="3879850"/>
            <a:ext cx="5867400" cy="0"/>
          </a:xfrm>
          <a:prstGeom prst="line">
            <a:avLst/>
          </a:prstGeom>
          <a:noFill/>
          <a:ln w="25400">
            <a:solidFill>
              <a:srgbClr val="0099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130705" y="4967817"/>
            <a:ext cx="381386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FF0000"/>
                </a:solidFill>
                <a:latin typeface="Cambria" pitchFamily="18" charset="0"/>
              </a:rPr>
              <a:t>Electron EDM new physics reach: 1-3 TeV</a:t>
            </a:r>
            <a:endParaRPr lang="en-US" sz="1600" dirty="0">
              <a:solidFill>
                <a:srgbClr val="FF0000"/>
              </a:solidFill>
              <a:latin typeface="Cambria" pitchFamily="18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5010149" y="2882897"/>
            <a:ext cx="169333" cy="148167"/>
          </a:xfrm>
          <a:prstGeom prst="ellipse">
            <a:avLst/>
          </a:prstGeom>
          <a:solidFill>
            <a:srgbClr val="FF0728"/>
          </a:solidFill>
          <a:ln w="9525">
            <a:solidFill>
              <a:srgbClr val="FF0728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5200649" y="3200398"/>
            <a:ext cx="169333" cy="148167"/>
          </a:xfrm>
          <a:prstGeom prst="ellipse">
            <a:avLst/>
          </a:prstGeom>
          <a:solidFill>
            <a:srgbClr val="FF0728"/>
          </a:solidFill>
          <a:ln w="9525">
            <a:solidFill>
              <a:srgbClr val="FF0728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325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28" grpId="0"/>
      <p:bldP spid="90129" grpId="0"/>
      <p:bldP spid="22" grpId="0" animBg="1"/>
      <p:bldP spid="23" grpId="0"/>
      <p:bldP spid="24" grpId="0"/>
      <p:bldP spid="26" grpId="0" animBg="1"/>
      <p:bldP spid="28" grpId="0"/>
      <p:bldP spid="30" grpId="0" animBg="1"/>
      <p:bldP spid="33" grpId="0" animBg="1"/>
      <p:bldP spid="34" grpId="0" animBg="1"/>
      <p:bldP spid="36" grpId="0" animBg="1"/>
      <p:bldP spid="35" grpId="0" animBg="1"/>
      <p:bldP spid="37" grpId="0" animBg="1"/>
      <p:bldP spid="32" grpId="0" animBg="1"/>
      <p:bldP spid="38" grpId="0"/>
      <p:bldP spid="41" grpId="0" animBg="1"/>
      <p:bldP spid="42" grpId="0"/>
      <p:bldP spid="43" grpId="0" animBg="1"/>
      <p:bldP spid="43" grpId="1" animBg="1"/>
      <p:bldP spid="40" grpId="0"/>
      <p:bldP spid="44" grpId="0" animBg="1"/>
      <p:bldP spid="4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660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1889"/>
            <a:ext cx="9144000" cy="585611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The EDM experiments are gearing up, getting ready:</a:t>
            </a:r>
          </a:p>
          <a:p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r>
              <a:rPr lang="en-US" baseline="30000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199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Hg EDM &lt;10</a:t>
            </a:r>
            <a:r>
              <a:rPr lang="en-US" baseline="30000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-29 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e-cm sensitivity, imminent</a:t>
            </a:r>
          </a:p>
          <a:p>
            <a:endParaRPr lang="en-US" baseline="30000" dirty="0" smtClean="0">
              <a:solidFill>
                <a:srgbClr val="0000FF"/>
              </a:solidFill>
              <a:ea typeface="ＭＳ Ｐゴシック" pitchFamily="34" charset="-128"/>
              <a:sym typeface="Symbol" pitchFamily="18" charset="2"/>
            </a:endParaRPr>
          </a:p>
          <a:p>
            <a:r>
              <a:rPr lang="en-US" dirty="0" err="1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nEDM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 at PSI 10</a:t>
            </a:r>
            <a:r>
              <a:rPr lang="en-US" baseline="30000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-26 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e-cm sensitivity, 2015 - 2017</a:t>
            </a:r>
          </a:p>
          <a:p>
            <a:r>
              <a:rPr lang="en-US" dirty="0" err="1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nEDM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 at PSI 10</a:t>
            </a:r>
            <a:r>
              <a:rPr lang="en-US" baseline="30000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-27 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e-cm sensitivity, 2018 - …</a:t>
            </a:r>
          </a:p>
          <a:p>
            <a:endParaRPr lang="en-US" dirty="0" smtClean="0">
              <a:solidFill>
                <a:srgbClr val="0000FF"/>
              </a:solidFill>
              <a:ea typeface="ＭＳ Ｐゴシック" pitchFamily="34" charset="-128"/>
              <a:sym typeface="Symbol" pitchFamily="18" charset="2"/>
            </a:endParaRPr>
          </a:p>
          <a:p>
            <a:r>
              <a:rPr lang="en-US" dirty="0" err="1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nEDM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 at SNS ~2×10</a:t>
            </a:r>
            <a:r>
              <a:rPr lang="en-US" baseline="30000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-28 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e-cm starting data taking 2021</a:t>
            </a:r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 lvl="1"/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59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42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67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</a:rPr>
              <a:t>Purcell and Ramsey:</a:t>
            </a:r>
            <a:br>
              <a:rPr lang="en-US" dirty="0" smtClean="0">
                <a:solidFill>
                  <a:srgbClr val="0000FF"/>
                </a:solidFill>
                <a:ea typeface="ＭＳ Ｐゴシック" pitchFamily="34" charset="-128"/>
              </a:rPr>
            </a:b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</a:rPr>
              <a:t>“</a:t>
            </a:r>
            <a:r>
              <a:rPr lang="en-US" sz="3200" dirty="0" smtClean="0">
                <a:solidFill>
                  <a:srgbClr val="0000FF"/>
                </a:solidFill>
                <a:ea typeface="ＭＳ Ｐゴシック" pitchFamily="34" charset="-128"/>
              </a:rPr>
              <a:t>The question of the possible existence of an electric dipole moment of a nucleus or of an elementary particle…becomes a purely </a:t>
            </a:r>
            <a:r>
              <a:rPr lang="en-US" sz="3200" u="sng" dirty="0" smtClean="0">
                <a:solidFill>
                  <a:srgbClr val="FF0000"/>
                </a:solidFill>
                <a:ea typeface="ＭＳ Ｐゴシック" pitchFamily="34" charset="-128"/>
              </a:rPr>
              <a:t>experimental</a:t>
            </a:r>
            <a:r>
              <a:rPr lang="en-US" sz="3200" dirty="0" smtClean="0">
                <a:solidFill>
                  <a:srgbClr val="0000FF"/>
                </a:solidFill>
                <a:ea typeface="ＭＳ Ｐゴシック" pitchFamily="34" charset="-128"/>
              </a:rPr>
              <a:t> matter”</a:t>
            </a:r>
            <a:endParaRPr lang="en-US" dirty="0" smtClean="0">
              <a:solidFill>
                <a:srgbClr val="0000FF"/>
              </a:solidFill>
              <a:ea typeface="ＭＳ Ｐゴシック" pitchFamily="34" charset="-128"/>
            </a:endParaRPr>
          </a:p>
        </p:txBody>
      </p:sp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/>
              <a:t>- p. </a:t>
            </a:r>
            <a:fld id="{E47462EC-BBE8-4AAE-B456-6AD4DD234910}" type="slidenum">
              <a:rPr lang="en-US"/>
              <a:pPr/>
              <a:t>6</a:t>
            </a:fld>
            <a:r>
              <a:rPr lang="en-US"/>
              <a:t>/28</a:t>
            </a:r>
          </a:p>
        </p:txBody>
      </p:sp>
      <p:pic>
        <p:nvPicPr>
          <p:cNvPr id="32771" name="Picture 15" descr="ramsey_norman_f1"/>
          <p:cNvPicPr>
            <a:picLocks noChangeAspect="1" noChangeArrowheads="1"/>
          </p:cNvPicPr>
          <p:nvPr/>
        </p:nvPicPr>
        <p:blipFill>
          <a:blip r:embed="rId3"/>
          <a:srcRect l="62698" t="5209" b="9805"/>
          <a:stretch>
            <a:fillRect/>
          </a:stretch>
        </p:blipFill>
        <p:spPr bwMode="auto">
          <a:xfrm>
            <a:off x="6677025" y="2971800"/>
            <a:ext cx="24669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17" descr="purcell_edward_f1"/>
          <p:cNvPicPr>
            <a:picLocks noChangeAspect="1" noChangeArrowheads="1"/>
          </p:cNvPicPr>
          <p:nvPr/>
        </p:nvPicPr>
        <p:blipFill>
          <a:blip r:embed="rId4"/>
          <a:srcRect b="9100"/>
          <a:stretch>
            <a:fillRect/>
          </a:stretch>
        </p:blipFill>
        <p:spPr bwMode="auto">
          <a:xfrm>
            <a:off x="544513" y="3200400"/>
            <a:ext cx="27320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18"/>
          <p:cNvSpPr txBox="1">
            <a:spLocks noChangeArrowheads="1"/>
          </p:cNvSpPr>
          <p:nvPr/>
        </p:nvSpPr>
        <p:spPr bwMode="auto">
          <a:xfrm>
            <a:off x="304800" y="4724400"/>
            <a:ext cx="190500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srgbClr val="FF33CC"/>
              </a:solidFill>
              <a:latin typeface="Symbol" pitchFamily="18" charset="2"/>
            </a:endParaRPr>
          </a:p>
        </p:txBody>
      </p:sp>
      <p:sp>
        <p:nvSpPr>
          <p:cNvPr id="32774" name="Text Box 19"/>
          <p:cNvSpPr txBox="1">
            <a:spLocks noChangeArrowheads="1"/>
          </p:cNvSpPr>
          <p:nvPr/>
        </p:nvSpPr>
        <p:spPr bwMode="auto">
          <a:xfrm>
            <a:off x="3798888" y="5667375"/>
            <a:ext cx="2667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Phys. Rev. 78 (1950)</a:t>
            </a:r>
          </a:p>
        </p:txBody>
      </p:sp>
    </p:spTree>
    <p:extLst>
      <p:ext uri="{BB962C8B-B14F-4D97-AF65-F5344CB8AC3E}">
        <p14:creationId xmlns:p14="http://schemas.microsoft.com/office/powerpoint/2010/main" val="387145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8229600" cy="660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Summary (cont’d)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1889"/>
            <a:ext cx="9144000" cy="5856110"/>
          </a:xfrm>
        </p:spPr>
        <p:txBody>
          <a:bodyPr>
            <a:normAutofit lnSpcReduction="10000"/>
          </a:bodyPr>
          <a:lstStyle/>
          <a:p>
            <a:r>
              <a:rPr lang="en-US" dirty="0" err="1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ThO</a:t>
            </a:r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, current limit on </a:t>
            </a:r>
            <a:r>
              <a:rPr lang="en-US" dirty="0" err="1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eEDM</a:t>
            </a:r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: 10</a:t>
            </a:r>
            <a:r>
              <a:rPr lang="en-US" baseline="30000" dirty="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-28 </a:t>
            </a:r>
            <a:r>
              <a:rPr lang="en-US" dirty="0" smtClean="0">
                <a:solidFill>
                  <a:srgbClr val="FF0000"/>
                </a:solidFill>
                <a:ea typeface="ＭＳ Ｐゴシック" pitchFamily="34" charset="-128"/>
                <a:sym typeface="Symbol" pitchFamily="18" charset="2"/>
              </a:rPr>
              <a:t>e-cm, next ×10 improvement.</a:t>
            </a:r>
          </a:p>
          <a:p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TUM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nEDM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 effort, making progress in B-field shielding, met B-field specs</a:t>
            </a:r>
            <a:r>
              <a:rPr lang="en-US" dirty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.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 It moves to ILL in 2015, goal: 10</a:t>
            </a:r>
            <a:r>
              <a:rPr lang="en-US" baseline="30000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-28 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e-cm, staged approach, starting in 2016.  </a:t>
            </a:r>
          </a:p>
          <a:p>
            <a:r>
              <a:rPr lang="en-US" baseline="30000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225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Ra EDM, ~5×10</a:t>
            </a:r>
            <a:r>
              <a:rPr lang="en-US" baseline="30000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-22 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e-cm now, ~3×10</a:t>
            </a:r>
            <a:r>
              <a:rPr lang="en-US" baseline="30000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-28 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e-cm w/ FRIB</a:t>
            </a:r>
          </a:p>
          <a:p>
            <a:endParaRPr lang="en-US" dirty="0">
              <a:solidFill>
                <a:srgbClr val="0000FF"/>
              </a:solidFill>
              <a:ea typeface="ＭＳ Ｐゴシック" pitchFamily="34" charset="-128"/>
              <a:sym typeface="Symbol" pitchFamily="18" charset="2"/>
            </a:endParaRPr>
          </a:p>
          <a:p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Storage ring EDM: </a:t>
            </a:r>
            <a:r>
              <a:rPr lang="en-US" dirty="0" err="1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pEDM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 first goal 10</a:t>
            </a:r>
            <a:r>
              <a:rPr lang="en-US" baseline="30000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-29 </a:t>
            </a:r>
            <a:r>
              <a:rPr lang="en-US" dirty="0" smtClean="0">
                <a:solidFill>
                  <a:srgbClr val="0000FF"/>
                </a:solidFill>
                <a:ea typeface="ＭＳ Ｐゴシック" pitchFamily="34" charset="-128"/>
                <a:sym typeface="Symbol" pitchFamily="18" charset="2"/>
              </a:rPr>
              <a:t>e-cm, start taking data early 2020’s. Strength: statistics</a:t>
            </a:r>
          </a:p>
          <a:p>
            <a:endParaRPr lang="en-US" baseline="30000" dirty="0">
              <a:solidFill>
                <a:srgbClr val="0000FF"/>
              </a:solidFill>
              <a:ea typeface="ＭＳ Ｐゴシック" pitchFamily="34" charset="-128"/>
              <a:sym typeface="Symbol" pitchFamily="18" charset="2"/>
            </a:endParaRPr>
          </a:p>
          <a:p>
            <a:endParaRPr lang="en-US" baseline="30000" dirty="0">
              <a:solidFill>
                <a:srgbClr val="0000FF"/>
              </a:solidFill>
              <a:ea typeface="ＭＳ Ｐゴシック" pitchFamily="34" charset="-128"/>
              <a:sym typeface="Symbol" pitchFamily="18" charset="2"/>
            </a:endParaRPr>
          </a:p>
          <a:p>
            <a:pPr lvl="1"/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 lvl="1"/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ea typeface="ＭＳ Ｐゴシック" pitchFamily="34" charset="-128"/>
              <a:sym typeface="Symbol" pitchFamily="18" charset="2"/>
            </a:endParaRP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60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82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0" y="1570038"/>
            <a:ext cx="8229600" cy="11430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12588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</a:rPr>
              <a:t>Large Scale Electrodes, New: </a:t>
            </a:r>
            <a:r>
              <a:rPr lang="en-US" dirty="0" err="1" smtClean="0">
                <a:solidFill>
                  <a:srgbClr val="0000FF"/>
                </a:solidFill>
              </a:rPr>
              <a:t>pEDM</a:t>
            </a:r>
            <a:r>
              <a:rPr lang="en-US" dirty="0" smtClean="0">
                <a:solidFill>
                  <a:srgbClr val="0000FF"/>
                </a:solidFill>
              </a:rPr>
              <a:t> electrodes</a:t>
            </a:r>
          </a:p>
        </p:txBody>
      </p:sp>
      <p:graphicFrame>
        <p:nvGraphicFramePr>
          <p:cNvPr id="4215" name="Group 11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768718760"/>
              </p:ext>
            </p:extLst>
          </p:nvPr>
        </p:nvGraphicFramePr>
        <p:xfrm>
          <a:off x="457200" y="1600200"/>
          <a:ext cx="8229600" cy="4487673"/>
        </p:xfrm>
        <a:graphic>
          <a:graphicData uri="http://schemas.openxmlformats.org/drawingml/2006/table">
            <a:tbl>
              <a:tblPr/>
              <a:tblGrid>
                <a:gridCol w="1828800"/>
                <a:gridCol w="2392363"/>
                <a:gridCol w="1874837"/>
                <a:gridCol w="2133600"/>
              </a:tblGrid>
              <a:tr h="754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Tevatron pbar-p Separators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BNL K-pi Separators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pEDM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2.6m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4.5m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3m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Gap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5cm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10cm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3cm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Height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0.2m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0.4m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0.2m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Number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99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200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</a:rPr>
                        <a:t>Max. HV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sym typeface="Symbol" charset="2"/>
                        </a:rPr>
                        <a:t>180KV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sym typeface="Symbol" charset="2"/>
                        </a:rPr>
                        <a:t>200KV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MS PGothic" pitchFamily="34" charset="-128"/>
                          <a:sym typeface="Symbol" charset="2"/>
                        </a:rPr>
                        <a:t>75KV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MS PGothic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2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23B399D-E108-4F80-9CF4-1E349132ED18}" type="slidenum">
              <a:rPr lang="en-US"/>
              <a:pPr/>
              <a:t>62</a:t>
            </a:fld>
            <a:endParaRPr lang="en-US"/>
          </a:p>
        </p:txBody>
      </p:sp>
      <p:sp>
        <p:nvSpPr>
          <p:cNvPr id="2" name="Donut 1"/>
          <p:cNvSpPr/>
          <p:nvPr/>
        </p:nvSpPr>
        <p:spPr>
          <a:xfrm>
            <a:off x="6406444" y="1171222"/>
            <a:ext cx="2850445" cy="5291667"/>
          </a:xfrm>
          <a:prstGeom prst="donut">
            <a:avLst>
              <a:gd name="adj" fmla="val 2709"/>
            </a:avLst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05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9444"/>
          </a:xfrm>
        </p:spPr>
        <p:txBody>
          <a:bodyPr/>
          <a:lstStyle/>
          <a:p>
            <a:r>
              <a:rPr lang="en-US" sz="3600" b="1" dirty="0" smtClean="0"/>
              <a:t>Major characteristics of a successful </a:t>
            </a:r>
            <a:r>
              <a:rPr lang="en-US" sz="3600" b="1" dirty="0" smtClean="0">
                <a:solidFill>
                  <a:srgbClr val="FF0000"/>
                </a:solidFill>
              </a:rPr>
              <a:t>E</a:t>
            </a:r>
            <a:r>
              <a:rPr lang="en-US" sz="3600" b="1" dirty="0" smtClean="0"/>
              <a:t>lectric </a:t>
            </a:r>
            <a:r>
              <a:rPr lang="en-US" sz="3600" b="1" dirty="0" smtClean="0">
                <a:solidFill>
                  <a:srgbClr val="FF0000"/>
                </a:solidFill>
              </a:rPr>
              <a:t>D</a:t>
            </a:r>
            <a:r>
              <a:rPr lang="en-US" sz="3600" b="1" dirty="0" smtClean="0"/>
              <a:t>ipole </a:t>
            </a:r>
            <a:r>
              <a:rPr lang="en-US" sz="3600" b="1" dirty="0" smtClean="0">
                <a:solidFill>
                  <a:srgbClr val="FF0000"/>
                </a:solidFill>
              </a:rPr>
              <a:t>M</a:t>
            </a:r>
            <a:r>
              <a:rPr lang="en-US" sz="3600" b="1" dirty="0" smtClean="0"/>
              <a:t>oment Experiment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8111"/>
            <a:ext cx="9144000" cy="531989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Statistical power: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High intensity beams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Long beam lifetime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Long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pin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oherence </a:t>
            </a:r>
            <a:r>
              <a:rPr lang="en-US" dirty="0" smtClean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0000FF"/>
                </a:solidFill>
              </a:rPr>
              <a:t>ime</a:t>
            </a:r>
          </a:p>
          <a:p>
            <a:endParaRPr lang="en-US" sz="2800" dirty="0" smtClean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An indirect way to cancel B-field effect</a:t>
            </a:r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way to cancel geometric phase effects</a:t>
            </a:r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Control detector systematic errors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Manageable E-field strength, negligible dark current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 rot="1561817">
            <a:off x="555300" y="2967335"/>
            <a:ext cx="8033419" cy="17543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The storage ring Proton </a:t>
            </a:r>
          </a:p>
          <a:p>
            <a:pPr algn="ctr"/>
            <a:r>
              <a:rPr lang="en-US" sz="5400" b="1" dirty="0" smtClean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EDM method</a:t>
            </a:r>
            <a:r>
              <a:rPr lang="en-US" sz="5400" b="1" dirty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smtClean="0">
                <a:ln w="12700">
                  <a:solidFill>
                    <a:srgbClr val="FF33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has it all!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04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2400" y="533400"/>
            <a:ext cx="4114800" cy="233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9pPr>
          </a:lstStyle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n-US" sz="1700" dirty="0" smtClean="0">
                <a:latin typeface="Arial" charset="0"/>
              </a:rPr>
              <a:t>These intensity scan was done in 2009 with Booster input 3*10</a:t>
            </a:r>
            <a:r>
              <a:rPr lang="en-US" sz="1700" baseline="30000" dirty="0" smtClean="0">
                <a:latin typeface="Arial" charset="0"/>
              </a:rPr>
              <a:t>11</a:t>
            </a:r>
            <a:r>
              <a:rPr lang="en-US" sz="1700" dirty="0" smtClean="0">
                <a:latin typeface="Arial" charset="0"/>
              </a:rPr>
              <a:t>. Not much horizontal scan was done since then. The vertical scale is normalized 95% emittance.</a:t>
            </a:r>
            <a:endParaRPr lang="en-US" sz="1700" dirty="0">
              <a:latin typeface="Arial" charset="0"/>
            </a:endParaRPr>
          </a:p>
          <a:p>
            <a:pPr eaLnBrk="1" hangingPunct="1">
              <a:spcBef>
                <a:spcPts val="1125"/>
              </a:spcBef>
              <a:buClrTx/>
              <a:buFontTx/>
              <a:buNone/>
            </a:pPr>
            <a:r>
              <a:rPr lang="en-US" sz="1700" dirty="0" smtClean="0">
                <a:latin typeface="Arial" charset="0"/>
              </a:rPr>
              <a:t>The corresponding normalized </a:t>
            </a:r>
            <a:r>
              <a:rPr lang="en-US" sz="1700" dirty="0" err="1" smtClean="0">
                <a:latin typeface="Arial" charset="0"/>
              </a:rPr>
              <a:t>rms</a:t>
            </a:r>
            <a:r>
              <a:rPr lang="en-US" sz="1700" dirty="0" smtClean="0">
                <a:latin typeface="Arial" charset="0"/>
              </a:rPr>
              <a:t> emittance at 10</a:t>
            </a:r>
            <a:r>
              <a:rPr lang="en-US" sz="1700" baseline="30000" dirty="0" smtClean="0">
                <a:latin typeface="Arial" charset="0"/>
              </a:rPr>
              <a:t>11</a:t>
            </a:r>
            <a:r>
              <a:rPr lang="en-US" sz="1700" dirty="0" smtClean="0">
                <a:latin typeface="Arial" charset="0"/>
              </a:rPr>
              <a:t> is 0.7π horizontal, 1.0π vertical for horizontal scraping.</a:t>
            </a:r>
            <a:endParaRPr lang="en-US" sz="1700" dirty="0">
              <a:latin typeface="Arial" charset="0"/>
            </a:endParaRP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6031193"/>
              </p:ext>
            </p:extLst>
          </p:nvPr>
        </p:nvGraphicFramePr>
        <p:xfrm>
          <a:off x="179387" y="3357563"/>
          <a:ext cx="4438457" cy="289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35" name="Worksheet" r:id="rId4" imgW="4064400" imgH="2764080" progId="Excel.Sheet.8">
                  <p:embed/>
                </p:oleObj>
              </mc:Choice>
              <mc:Fallback>
                <p:oleObj name="Worksheet" r:id="rId4" imgW="4064400" imgH="27640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" y="3357563"/>
                        <a:ext cx="4438457" cy="2890837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011789"/>
              </p:ext>
            </p:extLst>
          </p:nvPr>
        </p:nvGraphicFramePr>
        <p:xfrm>
          <a:off x="4640263" y="3124200"/>
          <a:ext cx="4503737" cy="30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36" name="Worksheet" r:id="rId6" imgW="4064040" imgH="2764080" progId="Excel.Sheet.8">
                  <p:embed/>
                </p:oleObj>
              </mc:Choice>
              <mc:Fallback>
                <p:oleObj name="Worksheet" r:id="rId6" imgW="4064040" imgH="276408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0263" y="3124200"/>
                        <a:ext cx="4503737" cy="30480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5257800" y="3733800"/>
            <a:ext cx="2437720" cy="361396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1pPr>
            <a:lvl2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2pPr>
            <a:lvl3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3pPr>
            <a:lvl4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4pPr>
            <a:lvl5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5pPr>
            <a:lvl6pPr marL="25146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6pPr>
            <a:lvl7pPr marL="29718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7pPr>
            <a:lvl8pPr marL="34290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8pPr>
            <a:lvl9pPr marL="3886200" indent="-228600" eaLnBrk="0" fontAlgn="base" hangingPunct="0"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000">
                <a:solidFill>
                  <a:srgbClr val="000000"/>
                </a:solidFill>
                <a:latin typeface="Tahoma" charset="0"/>
                <a:ea typeface="ＭＳ Ｐゴシック" charset="0"/>
                <a:cs typeface="DejaVu Sans" charset="0"/>
              </a:defRPr>
            </a:lvl9pPr>
          </a:lstStyle>
          <a:p>
            <a:pPr>
              <a:spcBef>
                <a:spcPts val="400"/>
              </a:spcBef>
              <a:buClrTx/>
              <a:buFontTx/>
              <a:buNone/>
            </a:pPr>
            <a:r>
              <a:rPr lang="en-US" sz="1600" dirty="0"/>
              <a:t>Horizontal scraping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529314" y="304800"/>
            <a:ext cx="4600575" cy="2819400"/>
            <a:chOff x="4329289" y="304800"/>
            <a:chExt cx="4600575" cy="2819400"/>
          </a:xfrm>
        </p:grpSpPr>
        <p:sp>
          <p:nvSpPr>
            <p:cNvPr id="8193" name="Text Box 1"/>
            <p:cNvSpPr txBox="1">
              <a:spLocks noChangeArrowheads="1"/>
            </p:cNvSpPr>
            <p:nvPr/>
          </p:nvSpPr>
          <p:spPr bwMode="auto">
            <a:xfrm>
              <a:off x="6156325" y="981075"/>
              <a:ext cx="2133600" cy="4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5pPr>
              <a:lvl6pPr marL="25146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6pPr>
              <a:lvl7pPr marL="29718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7pPr>
              <a:lvl8pPr marL="34290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8pPr>
              <a:lvl9pPr marL="38862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9pPr>
            </a:lstStyle>
            <a:p>
              <a:pPr algn="r">
                <a:spcBef>
                  <a:spcPct val="0"/>
                </a:spcBef>
                <a:buClrTx/>
                <a:buFontTx/>
                <a:buNone/>
              </a:pPr>
              <a:fld id="{2FA2F63F-CC9A-0147-B39A-0200B4021C19}" type="slidenum">
                <a:rPr lang="en-US" sz="1400">
                  <a:latin typeface="Times New Roman" charset="0"/>
                </a:rPr>
                <a:pPr algn="r">
                  <a:spcBef>
                    <a:spcPct val="0"/>
                  </a:spcBef>
                  <a:buClrTx/>
                  <a:buFontTx/>
                  <a:buNone/>
                </a:pPr>
                <a:t>64</a:t>
              </a:fld>
              <a:endParaRPr lang="en-US" sz="1400">
                <a:latin typeface="Times New Roman" charset="0"/>
              </a:endParaRPr>
            </a:p>
          </p:txBody>
        </p:sp>
        <p:graphicFrame>
          <p:nvGraphicFramePr>
            <p:cNvPr id="819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4976648"/>
                </p:ext>
              </p:extLst>
            </p:nvPr>
          </p:nvGraphicFramePr>
          <p:xfrm>
            <a:off x="4329289" y="304800"/>
            <a:ext cx="4600575" cy="2819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7937" name="Worksheet" r:id="rId8" imgW="4877280" imgH="2764080" progId="Excel.Sheet.8">
                    <p:embed/>
                  </p:oleObj>
                </mc:Choice>
                <mc:Fallback>
                  <p:oleObj name="Worksheet" r:id="rId8" imgW="4877280" imgH="276408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9289" y="304800"/>
                          <a:ext cx="4600575" cy="2819400"/>
                        </a:xfrm>
                        <a:prstGeom prst="rect">
                          <a:avLst/>
                        </a:prstGeom>
                        <a:noFill/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202" name="Text Box 10"/>
            <p:cNvSpPr txBox="1">
              <a:spLocks noChangeArrowheads="1"/>
            </p:cNvSpPr>
            <p:nvPr/>
          </p:nvSpPr>
          <p:spPr bwMode="auto">
            <a:xfrm>
              <a:off x="5032375" y="765175"/>
              <a:ext cx="1866900" cy="336550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5pPr>
              <a:lvl6pPr marL="25146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6pPr>
              <a:lvl7pPr marL="29718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7pPr>
              <a:lvl8pPr marL="34290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8pPr>
              <a:lvl9pPr marL="3886200" indent="-228600" eaLnBrk="0" fontAlgn="base" hangingPunct="0">
                <a:spcBef>
                  <a:spcPts val="7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3000">
                  <a:solidFill>
                    <a:srgbClr val="000000"/>
                  </a:solidFill>
                  <a:latin typeface="Tahoma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spcBef>
                  <a:spcPts val="400"/>
                </a:spcBef>
                <a:buClrTx/>
                <a:buFontTx/>
                <a:buNone/>
              </a:pPr>
              <a:r>
                <a:rPr lang="en-US" sz="1600"/>
                <a:t>vertical scraping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81000" y="2971800"/>
            <a:ext cx="307783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Intensity: 15~2e11 protons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33800" y="2895600"/>
            <a:ext cx="841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@10</a:t>
            </a:r>
            <a:r>
              <a:rPr lang="en-US" baseline="30000" dirty="0" smtClean="0"/>
              <a:t>11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5" idx="3"/>
          </p:cNvCxnSpPr>
          <p:nvPr/>
        </p:nvCxnSpPr>
        <p:spPr>
          <a:xfrm flipV="1">
            <a:off x="4575071" y="2286000"/>
            <a:ext cx="1978129" cy="809655"/>
          </a:xfrm>
          <a:prstGeom prst="straightConnector1">
            <a:avLst/>
          </a:prstGeom>
          <a:ln w="9525" cmpd="sng">
            <a:solidFill>
              <a:srgbClr val="0000FF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95800" y="3200400"/>
            <a:ext cx="2133600" cy="1676400"/>
          </a:xfrm>
          <a:prstGeom prst="straightConnector1">
            <a:avLst/>
          </a:prstGeom>
          <a:ln w="9525" cmpd="sng">
            <a:solidFill>
              <a:srgbClr val="0000FF"/>
            </a:solidFill>
            <a:headEnd type="none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29400" y="4953000"/>
            <a:ext cx="9306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V:6.1π</a:t>
            </a:r>
          </a:p>
          <a:p>
            <a:r>
              <a:rPr lang="en-US" dirty="0" smtClean="0"/>
              <a:t>H:4.4π</a:t>
            </a:r>
            <a:endParaRPr lang="en-US" dirty="0"/>
          </a:p>
        </p:txBody>
      </p:sp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76200" y="76200"/>
            <a:ext cx="39975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dirty="0" smtClean="0">
                <a:solidFill>
                  <a:srgbClr val="FF0000"/>
                </a:solidFill>
                <a:cs typeface="Times New Roman" charset="0"/>
              </a:rPr>
              <a:t>Emittance out of Booster</a:t>
            </a:r>
            <a:endParaRPr lang="en-US" sz="2800" dirty="0">
              <a:solidFill>
                <a:srgbClr val="FF0000"/>
              </a:solidFill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Distortion of the closed orbit due to </a:t>
            </a:r>
            <a:r>
              <a:rPr lang="en-US" i="1" dirty="0" smtClean="0"/>
              <a:t>N</a:t>
            </a:r>
            <a:r>
              <a:rPr lang="en-US" i="1" baseline="30000" dirty="0" smtClean="0"/>
              <a:t>th</a:t>
            </a:r>
            <a:r>
              <a:rPr lang="en-US" dirty="0" smtClean="0"/>
              <a:t>-harmonic of radial B-field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E997-9631-4443-81C7-5761CCA4C7AD}" type="slidenum">
              <a:rPr lang="en-US" smtClean="0"/>
              <a:pPr/>
              <a:t>65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565" y="1604818"/>
            <a:ext cx="5202448" cy="1181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23" y="2637540"/>
            <a:ext cx="6726959" cy="5335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798455"/>
            <a:ext cx="63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Y(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ϑ</a:t>
            </a:r>
            <a:r>
              <a:rPr lang="en-US" dirty="0"/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3091" y="6488668"/>
            <a:ext cx="99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[</a:t>
            </a:r>
            <a:r>
              <a:rPr lang="en-US" dirty="0" err="1" smtClean="0"/>
              <a:t>s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15363" y="3175000"/>
            <a:ext cx="2425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Clockwise beam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5876" y="5209309"/>
            <a:ext cx="26990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9900"/>
                </a:solidFill>
              </a:rPr>
              <a:t>Counter-clockwise </a:t>
            </a:r>
          </a:p>
          <a:p>
            <a:r>
              <a:rPr lang="en-US" sz="2400" dirty="0" smtClean="0">
                <a:solidFill>
                  <a:srgbClr val="009900"/>
                </a:solidFill>
              </a:rPr>
              <a:t>beam</a:t>
            </a:r>
            <a:endParaRPr lang="en-US" sz="2400" dirty="0">
              <a:solidFill>
                <a:srgbClr val="0099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93556" y="4205111"/>
            <a:ext cx="2480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N=0 component</a:t>
            </a:r>
          </a:p>
          <a:p>
            <a:r>
              <a:rPr lang="en-US" b="1" dirty="0"/>
              <a:t>i</a:t>
            </a:r>
            <a:r>
              <a:rPr lang="en-US" b="1" dirty="0" smtClean="0"/>
              <a:t>s a first order effect!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36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21556"/>
          </a:xfrm>
        </p:spPr>
        <p:txBody>
          <a:bodyPr/>
          <a:lstStyle/>
          <a:p>
            <a:r>
              <a:rPr lang="en-US" dirty="0" smtClean="0"/>
              <a:t>SQUID BPM to sense the vertical beam splitting at 1-10kHz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E997-9631-4443-81C7-5761CCA4C7AD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623" y="1600200"/>
            <a:ext cx="57785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0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556"/>
          </a:xfrm>
        </p:spPr>
        <p:txBody>
          <a:bodyPr/>
          <a:lstStyle/>
          <a:p>
            <a:r>
              <a:rPr lang="en-US" sz="3600" dirty="0" smtClean="0"/>
              <a:t>Total noise of (65) commercially available SQUID gradiometers at KRISS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55" y="1368778"/>
            <a:ext cx="6096000" cy="533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3111" y="3090333"/>
            <a:ext cx="43501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From </a:t>
            </a:r>
            <a:r>
              <a:rPr lang="en-US" sz="2800" dirty="0" err="1" smtClean="0">
                <a:solidFill>
                  <a:srgbClr val="FF0000"/>
                </a:solidFill>
              </a:rPr>
              <a:t>YongHo</a:t>
            </a:r>
            <a:r>
              <a:rPr lang="en-US" sz="2800" dirty="0" smtClean="0">
                <a:solidFill>
                  <a:srgbClr val="FF0000"/>
                </a:solidFill>
              </a:rPr>
              <a:t> Lee’s group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KRISS/South Korea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1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2800"/>
          </a:xfrm>
        </p:spPr>
        <p:txBody>
          <a:bodyPr/>
          <a:lstStyle/>
          <a:p>
            <a:r>
              <a:rPr lang="en-US" sz="4000" u="sng" dirty="0" smtClean="0">
                <a:solidFill>
                  <a:srgbClr val="FF0000"/>
                </a:solidFill>
              </a:rPr>
              <a:t>Spin Coherence Time: need ~10</a:t>
            </a:r>
            <a:r>
              <a:rPr lang="en-US" sz="4000" u="sng" baseline="30000" dirty="0" smtClean="0">
                <a:solidFill>
                  <a:srgbClr val="FF0000"/>
                </a:solidFill>
              </a:rPr>
              <a:t>3</a:t>
            </a:r>
            <a:r>
              <a:rPr lang="en-US" sz="4000" u="sng" dirty="0" smtClean="0">
                <a:solidFill>
                  <a:srgbClr val="FF0000"/>
                </a:solidFill>
              </a:rPr>
              <a:t> s</a:t>
            </a:r>
          </a:p>
        </p:txBody>
      </p:sp>
      <p:sp>
        <p:nvSpPr>
          <p:cNvPr id="68612" name="Content Placeholder 2"/>
          <p:cNvSpPr>
            <a:spLocks noGrp="1"/>
          </p:cNvSpPr>
          <p:nvPr>
            <p:ph idx="1"/>
          </p:nvPr>
        </p:nvSpPr>
        <p:spPr>
          <a:xfrm>
            <a:off x="0" y="812800"/>
            <a:ext cx="8724900" cy="2825750"/>
          </a:xfrm>
        </p:spPr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Not all particles have same deviation from magic momentum, or same horizontal and vertical divergence (all second order effects)</a:t>
            </a:r>
          </a:p>
          <a:p>
            <a:endParaRPr lang="en-US" dirty="0" smtClean="0">
              <a:solidFill>
                <a:srgbClr val="000099"/>
              </a:solidFill>
            </a:endParaRPr>
          </a:p>
          <a:p>
            <a:r>
              <a:rPr lang="en-US" dirty="0" smtClean="0">
                <a:solidFill>
                  <a:srgbClr val="000099"/>
                </a:solidFill>
              </a:rPr>
              <a:t>They cause a spread in the g-2 frequencies: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7349" name="Content Placeholder 2"/>
          <p:cNvSpPr txBox="1">
            <a:spLocks/>
          </p:cNvSpPr>
          <p:nvPr/>
        </p:nvSpPr>
        <p:spPr bwMode="auto">
          <a:xfrm>
            <a:off x="0" y="5235222"/>
            <a:ext cx="9144000" cy="162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dirty="0" smtClean="0">
                <a:solidFill>
                  <a:srgbClr val="000099"/>
                </a:solidFill>
              </a:rPr>
              <a:t>Present design parameters allow for 10</a:t>
            </a:r>
            <a:r>
              <a:rPr lang="en-US" sz="3200" baseline="30000" dirty="0" smtClean="0">
                <a:solidFill>
                  <a:srgbClr val="000099"/>
                </a:solidFill>
              </a:rPr>
              <a:t>3</a:t>
            </a:r>
            <a:r>
              <a:rPr lang="en-US" sz="3200" dirty="0" smtClean="0">
                <a:solidFill>
                  <a:srgbClr val="000099"/>
                </a:solidFill>
              </a:rPr>
              <a:t> s.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Much longer SCT with thermal mixing (S.C.) 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1917700" y="3511550"/>
          <a:ext cx="4916488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385" name="Equation" r:id="rId4" imgW="1676160" imgH="469800" progId="Equation.3">
                  <p:embed/>
                </p:oleObj>
              </mc:Choice>
              <mc:Fallback>
                <p:oleObj name="Equation" r:id="rId4" imgW="16761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7700" y="3511550"/>
                        <a:ext cx="4916488" cy="1377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04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6545"/>
          </a:xfrm>
        </p:spPr>
        <p:txBody>
          <a:bodyPr/>
          <a:lstStyle/>
          <a:p>
            <a:r>
              <a:rPr lang="en-US" sz="3200" u="sng" dirty="0" smtClean="0"/>
              <a:t>Peter Fierlinger, Garching/Munich</a:t>
            </a:r>
            <a:endParaRPr lang="en-US" sz="3200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58" y="823460"/>
            <a:ext cx="8055142" cy="5793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333" y="3189112"/>
            <a:ext cx="371117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Under development by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Selcuk Haciomeroglu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a</a:t>
            </a:r>
            <a:r>
              <a:rPr lang="en-US" sz="2400" b="1" dirty="0" smtClean="0">
                <a:solidFill>
                  <a:srgbClr val="FF0000"/>
                </a:solidFill>
              </a:rPr>
              <a:t>t CAPP. Need &lt;0.1nT/m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E997-9631-4443-81C7-5761CCA4C7AD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2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ChangeArrowheads="1"/>
          </p:cNvSpPr>
          <p:nvPr/>
        </p:nvSpPr>
        <p:spPr bwMode="auto">
          <a:xfrm>
            <a:off x="0" y="6985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9" tIns="45715" rIns="91429" bIns="45715" anchor="ctr">
            <a:prstTxWarp prst="textNoShape">
              <a:avLst/>
            </a:prstTxWarp>
          </a:bodyPr>
          <a:lstStyle/>
          <a:p>
            <a:pPr algn="ctr"/>
            <a:r>
              <a:rPr lang="en-US" sz="3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Measuring an EDM of Neutral Particles</a:t>
            </a:r>
          </a:p>
        </p:txBody>
      </p:sp>
      <p:sp>
        <p:nvSpPr>
          <p:cNvPr id="47112" name="Text Box 3"/>
          <p:cNvSpPr txBox="1">
            <a:spLocks noChangeArrowheads="1"/>
          </p:cNvSpPr>
          <p:nvPr/>
        </p:nvSpPr>
        <p:spPr bwMode="auto">
          <a:xfrm>
            <a:off x="2673350" y="868363"/>
            <a:ext cx="40322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i="1" dirty="0">
                <a:latin typeface="Times New Roman" charset="0"/>
              </a:rPr>
              <a:t>H </a:t>
            </a:r>
            <a:r>
              <a:rPr lang="en-US" sz="3200" b="1" i="1" dirty="0">
                <a:latin typeface="Times New Roman" charset="0"/>
              </a:rPr>
              <a:t>= -(</a:t>
            </a:r>
            <a:r>
              <a:rPr lang="en-US" sz="3200" i="1" dirty="0">
                <a:solidFill>
                  <a:srgbClr val="0099FF"/>
                </a:solidFill>
                <a:latin typeface="Times New Roman" charset="0"/>
              </a:rPr>
              <a:t>d</a:t>
            </a:r>
            <a:r>
              <a:rPr lang="en-US" sz="3200" b="1" i="1" dirty="0">
                <a:solidFill>
                  <a:srgbClr val="0099FF"/>
                </a:solidFill>
                <a:latin typeface="Times New Roman" charset="0"/>
              </a:rPr>
              <a:t> E</a:t>
            </a:r>
            <a:r>
              <a:rPr lang="en-US" sz="3200" b="1" i="1" dirty="0">
                <a:latin typeface="Times New Roman" charset="0"/>
              </a:rPr>
              <a:t>+ </a:t>
            </a:r>
            <a:r>
              <a:rPr lang="en-US" sz="3200" i="1" dirty="0">
                <a:solidFill>
                  <a:srgbClr val="FF3300"/>
                </a:solidFill>
                <a:latin typeface="Times New Roman" charset="0"/>
              </a:rPr>
              <a:t>μ</a:t>
            </a:r>
            <a:r>
              <a:rPr lang="en-US" sz="3200" b="1" i="1" dirty="0">
                <a:solidFill>
                  <a:srgbClr val="FF3300"/>
                </a:solidFill>
                <a:latin typeface="Times New Roman" charset="0"/>
              </a:rPr>
              <a:t> B</a:t>
            </a:r>
            <a:r>
              <a:rPr lang="en-US" sz="3200" b="1" i="1" dirty="0">
                <a:latin typeface="Times New Roman" charset="0"/>
              </a:rPr>
              <a:t>) </a:t>
            </a:r>
            <a:r>
              <a:rPr lang="en-US" sz="2000" b="1" i="1" dirty="0">
                <a:latin typeface="Times New Roman" charset="0"/>
                <a:ea typeface="Times New Roman" charset="0"/>
                <a:cs typeface="Times New Roman" charset="0"/>
              </a:rPr>
              <a:t>● </a:t>
            </a:r>
            <a:r>
              <a:rPr lang="en-US" sz="3200" b="1" i="1" dirty="0">
                <a:latin typeface="Times New Roman" charset="0"/>
              </a:rPr>
              <a:t>I/</a:t>
            </a:r>
            <a:r>
              <a:rPr lang="en-US" sz="3200" i="1" dirty="0">
                <a:latin typeface="Times New Roman" charset="0"/>
              </a:rPr>
              <a:t>I</a:t>
            </a:r>
          </a:p>
        </p:txBody>
      </p:sp>
      <p:sp>
        <p:nvSpPr>
          <p:cNvPr id="47113" name="Line 4"/>
          <p:cNvSpPr>
            <a:spLocks noChangeAspect="1" noChangeShapeType="1"/>
          </p:cNvSpPr>
          <p:nvPr/>
        </p:nvSpPr>
        <p:spPr bwMode="auto">
          <a:xfrm>
            <a:off x="5410200" y="3074988"/>
            <a:ext cx="7493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4" name="Line 5"/>
          <p:cNvSpPr>
            <a:spLocks noChangeAspect="1" noChangeShapeType="1"/>
          </p:cNvSpPr>
          <p:nvPr/>
        </p:nvSpPr>
        <p:spPr bwMode="auto">
          <a:xfrm>
            <a:off x="6159500" y="3074988"/>
            <a:ext cx="346075" cy="6334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5" name="Line 6"/>
          <p:cNvSpPr>
            <a:spLocks noChangeAspect="1" noChangeShapeType="1"/>
          </p:cNvSpPr>
          <p:nvPr/>
        </p:nvSpPr>
        <p:spPr bwMode="auto">
          <a:xfrm>
            <a:off x="6505575" y="3708400"/>
            <a:ext cx="1266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6" name="Line 7"/>
          <p:cNvSpPr>
            <a:spLocks noChangeAspect="1" noChangeShapeType="1"/>
          </p:cNvSpPr>
          <p:nvPr/>
        </p:nvSpPr>
        <p:spPr bwMode="auto">
          <a:xfrm>
            <a:off x="6505575" y="2441575"/>
            <a:ext cx="1266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7" name="Line 8"/>
          <p:cNvSpPr>
            <a:spLocks noChangeAspect="1" noChangeShapeType="1"/>
          </p:cNvSpPr>
          <p:nvPr/>
        </p:nvSpPr>
        <p:spPr bwMode="auto">
          <a:xfrm flipV="1">
            <a:off x="6159500" y="2441575"/>
            <a:ext cx="346075" cy="633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8" name="Text Box 9"/>
          <p:cNvSpPr txBox="1">
            <a:spLocks noChangeAspect="1" noChangeArrowheads="1"/>
          </p:cNvSpPr>
          <p:nvPr/>
        </p:nvSpPr>
        <p:spPr bwMode="auto">
          <a:xfrm>
            <a:off x="6880225" y="1981200"/>
            <a:ext cx="1439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i="1">
                <a:solidFill>
                  <a:srgbClr val="0000FF"/>
                </a:solidFill>
                <a:latin typeface="Times New Roman" charset="0"/>
              </a:rPr>
              <a:t>m</a:t>
            </a:r>
            <a:r>
              <a:rPr lang="en-GB" sz="2400" b="1" i="1" baseline="-25000">
                <a:solidFill>
                  <a:srgbClr val="0000FF"/>
                </a:solidFill>
                <a:latin typeface="Times New Roman" charset="0"/>
              </a:rPr>
              <a:t>I </a:t>
            </a:r>
            <a:r>
              <a:rPr lang="en-GB" sz="2400" b="1">
                <a:solidFill>
                  <a:srgbClr val="0000FF"/>
                </a:solidFill>
                <a:latin typeface="Times New Roman" charset="0"/>
              </a:rPr>
              <a:t>= 1/2</a:t>
            </a:r>
          </a:p>
        </p:txBody>
      </p:sp>
      <p:sp>
        <p:nvSpPr>
          <p:cNvPr id="47119" name="Text Box 10"/>
          <p:cNvSpPr txBox="1">
            <a:spLocks noChangeAspect="1" noChangeArrowheads="1"/>
          </p:cNvSpPr>
          <p:nvPr/>
        </p:nvSpPr>
        <p:spPr bwMode="auto">
          <a:xfrm>
            <a:off x="6850063" y="3670300"/>
            <a:ext cx="1470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i="1">
                <a:solidFill>
                  <a:srgbClr val="0000FF"/>
                </a:solidFill>
                <a:latin typeface="Times New Roman" charset="0"/>
              </a:rPr>
              <a:t>m</a:t>
            </a:r>
            <a:r>
              <a:rPr lang="en-GB" sz="2400" b="1" i="1" baseline="-25000">
                <a:solidFill>
                  <a:srgbClr val="0000FF"/>
                </a:solidFill>
                <a:latin typeface="Times New Roman" charset="0"/>
              </a:rPr>
              <a:t>I </a:t>
            </a:r>
            <a:r>
              <a:rPr lang="en-GB" sz="2400" b="1">
                <a:solidFill>
                  <a:srgbClr val="0000FF"/>
                </a:solidFill>
                <a:latin typeface="Times New Roman" charset="0"/>
              </a:rPr>
              <a:t>= -1/2</a:t>
            </a:r>
          </a:p>
        </p:txBody>
      </p:sp>
      <p:sp>
        <p:nvSpPr>
          <p:cNvPr id="47120" name="Line 11"/>
          <p:cNvSpPr>
            <a:spLocks noChangeAspect="1" noChangeShapeType="1"/>
          </p:cNvSpPr>
          <p:nvPr/>
        </p:nvSpPr>
        <p:spPr bwMode="auto">
          <a:xfrm>
            <a:off x="7081838" y="2441575"/>
            <a:ext cx="0" cy="12668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1" name="Text Box 12"/>
          <p:cNvSpPr txBox="1">
            <a:spLocks noChangeAspect="1" noChangeArrowheads="1"/>
          </p:cNvSpPr>
          <p:nvPr/>
        </p:nvSpPr>
        <p:spPr bwMode="auto">
          <a:xfrm>
            <a:off x="6497638" y="2786063"/>
            <a:ext cx="641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>
                <a:latin typeface="Times New Roman" charset="0"/>
                <a:ea typeface="Times New Roman" charset="0"/>
                <a:cs typeface="Times New Roman" charset="0"/>
              </a:rPr>
              <a:t>ω</a:t>
            </a:r>
            <a:r>
              <a:rPr lang="en-GB" sz="2400" b="1" baseline="-25000">
                <a:latin typeface="Times New Roman" charset="0"/>
                <a:ea typeface="Times New Roman" charset="0"/>
                <a:cs typeface="Times New Roman" charset="0"/>
              </a:rPr>
              <a:t>1</a:t>
            </a:r>
            <a:endParaRPr lang="el-GR" sz="2400" b="1"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2" name="Group 13"/>
          <p:cNvGrpSpPr>
            <a:grpSpLocks noChangeAspect="1"/>
          </p:cNvGrpSpPr>
          <p:nvPr/>
        </p:nvGrpSpPr>
        <p:grpSpPr bwMode="auto">
          <a:xfrm>
            <a:off x="6196013" y="2700338"/>
            <a:ext cx="1820862" cy="963612"/>
            <a:chOff x="4298" y="2448"/>
            <a:chExt cx="1434" cy="759"/>
          </a:xfrm>
        </p:grpSpPr>
        <p:grpSp>
          <p:nvGrpSpPr>
            <p:cNvPr id="3" name="Group 14"/>
            <p:cNvGrpSpPr>
              <a:grpSpLocks noChangeAspect="1"/>
            </p:cNvGrpSpPr>
            <p:nvPr/>
          </p:nvGrpSpPr>
          <p:grpSpPr bwMode="auto">
            <a:xfrm>
              <a:off x="4298" y="2448"/>
              <a:ext cx="1270" cy="590"/>
              <a:chOff x="4490" y="1842"/>
              <a:chExt cx="1270" cy="590"/>
            </a:xfrm>
          </p:grpSpPr>
          <p:sp>
            <p:nvSpPr>
              <p:cNvPr id="47154" name="Line 15"/>
              <p:cNvSpPr>
                <a:spLocks noChangeAspect="1" noChangeShapeType="1"/>
              </p:cNvSpPr>
              <p:nvPr/>
            </p:nvSpPr>
            <p:spPr bwMode="auto">
              <a:xfrm>
                <a:off x="4490" y="2137"/>
                <a:ext cx="273" cy="29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55" name="Line 16"/>
              <p:cNvSpPr>
                <a:spLocks noChangeAspect="1" noChangeShapeType="1"/>
              </p:cNvSpPr>
              <p:nvPr/>
            </p:nvSpPr>
            <p:spPr bwMode="auto">
              <a:xfrm>
                <a:off x="4763" y="2432"/>
                <a:ext cx="997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56" name="Line 17"/>
              <p:cNvSpPr>
                <a:spLocks noChangeAspect="1" noChangeShapeType="1"/>
              </p:cNvSpPr>
              <p:nvPr/>
            </p:nvSpPr>
            <p:spPr bwMode="auto">
              <a:xfrm>
                <a:off x="4763" y="1842"/>
                <a:ext cx="997" cy="0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157" name="Line 18"/>
              <p:cNvSpPr>
                <a:spLocks noChangeAspect="1" noChangeShapeType="1"/>
              </p:cNvSpPr>
              <p:nvPr/>
            </p:nvSpPr>
            <p:spPr bwMode="auto">
              <a:xfrm flipV="1">
                <a:off x="4490" y="1842"/>
                <a:ext cx="273" cy="295"/>
              </a:xfrm>
              <a:prstGeom prst="line">
                <a:avLst/>
              </a:prstGeom>
              <a:noFill/>
              <a:ln w="3810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7152" name="Line 19"/>
            <p:cNvSpPr>
              <a:spLocks noChangeAspect="1" noChangeShapeType="1"/>
            </p:cNvSpPr>
            <p:nvPr/>
          </p:nvSpPr>
          <p:spPr bwMode="auto">
            <a:xfrm>
              <a:off x="5337" y="2448"/>
              <a:ext cx="0" cy="590"/>
            </a:xfrm>
            <a:prstGeom prst="line">
              <a:avLst/>
            </a:prstGeom>
            <a:noFill/>
            <a:ln w="25400">
              <a:solidFill>
                <a:srgbClr val="FF00FF"/>
              </a:solidFill>
              <a:round/>
              <a:headEnd type="stealth" w="med" len="med"/>
              <a:tailEnd type="stealth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53" name="Text Box 20"/>
            <p:cNvSpPr txBox="1">
              <a:spLocks noChangeAspect="1" noChangeArrowheads="1"/>
            </p:cNvSpPr>
            <p:nvPr/>
          </p:nvSpPr>
          <p:spPr bwMode="auto">
            <a:xfrm>
              <a:off x="5274" y="2559"/>
              <a:ext cx="458" cy="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400" b="1">
                  <a:solidFill>
                    <a:srgbClr val="FF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ω</a:t>
              </a:r>
              <a:r>
                <a:rPr lang="en-GB" sz="2400" b="1" baseline="-25000">
                  <a:solidFill>
                    <a:srgbClr val="FF00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2</a:t>
              </a:r>
              <a:endParaRPr lang="el-GR" sz="2400" b="1">
                <a:solidFill>
                  <a:srgbClr val="FF00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grpSp>
        <p:nvGrpSpPr>
          <p:cNvPr id="4" name="Group 21"/>
          <p:cNvGrpSpPr>
            <a:grpSpLocks noChangeAspect="1"/>
          </p:cNvGrpSpPr>
          <p:nvPr/>
        </p:nvGrpSpPr>
        <p:grpSpPr bwMode="auto">
          <a:xfrm>
            <a:off x="496888" y="1822450"/>
            <a:ext cx="4303712" cy="2443163"/>
            <a:chOff x="113" y="1536"/>
            <a:chExt cx="3389" cy="1924"/>
          </a:xfrm>
        </p:grpSpPr>
        <p:sp>
          <p:nvSpPr>
            <p:cNvPr id="47131" name="Oval 22"/>
            <p:cNvSpPr>
              <a:spLocks noChangeAspect="1" noChangeArrowheads="1"/>
            </p:cNvSpPr>
            <p:nvPr/>
          </p:nvSpPr>
          <p:spPr bwMode="auto">
            <a:xfrm>
              <a:off x="113" y="2317"/>
              <a:ext cx="1406" cy="32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32" name="AutoShape 23"/>
            <p:cNvSpPr>
              <a:spLocks noChangeAspect="1" noChangeArrowheads="1"/>
            </p:cNvSpPr>
            <p:nvPr/>
          </p:nvSpPr>
          <p:spPr bwMode="auto">
            <a:xfrm>
              <a:off x="793" y="2462"/>
              <a:ext cx="726" cy="37"/>
            </a:xfrm>
            <a:prstGeom prst="rightArrow">
              <a:avLst>
                <a:gd name="adj1" fmla="val 50000"/>
                <a:gd name="adj2" fmla="val 490541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33" name="AutoShape 24"/>
            <p:cNvSpPr>
              <a:spLocks noChangeAspect="1" noChangeArrowheads="1"/>
            </p:cNvSpPr>
            <p:nvPr/>
          </p:nvSpPr>
          <p:spPr bwMode="auto">
            <a:xfrm>
              <a:off x="793" y="2462"/>
              <a:ext cx="227" cy="37"/>
            </a:xfrm>
            <a:prstGeom prst="rightArrow">
              <a:avLst>
                <a:gd name="adj1" fmla="val 50000"/>
                <a:gd name="adj2" fmla="val 153378"/>
              </a:avLst>
            </a:prstGeom>
            <a:solidFill>
              <a:srgbClr val="0099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34" name="Text Box 25"/>
            <p:cNvSpPr txBox="1">
              <a:spLocks noChangeAspect="1" noChangeArrowheads="1"/>
            </p:cNvSpPr>
            <p:nvPr/>
          </p:nvSpPr>
          <p:spPr bwMode="auto">
            <a:xfrm>
              <a:off x="550" y="2345"/>
              <a:ext cx="273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99FF"/>
                  </a:solidFill>
                  <a:latin typeface="Times New Roman" charset="0"/>
                </a:rPr>
                <a:t>d</a:t>
              </a:r>
            </a:p>
          </p:txBody>
        </p:sp>
        <p:sp>
          <p:nvSpPr>
            <p:cNvPr id="47135" name="AutoShape 26"/>
            <p:cNvSpPr>
              <a:spLocks noChangeAspect="1" noChangeArrowheads="1"/>
            </p:cNvSpPr>
            <p:nvPr/>
          </p:nvSpPr>
          <p:spPr bwMode="auto">
            <a:xfrm>
              <a:off x="703" y="1591"/>
              <a:ext cx="44" cy="690"/>
            </a:xfrm>
            <a:prstGeom prst="upArrow">
              <a:avLst>
                <a:gd name="adj1" fmla="val 50000"/>
                <a:gd name="adj2" fmla="val 392045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36" name="AutoShape 27"/>
            <p:cNvSpPr>
              <a:spLocks noChangeAspect="1" noChangeArrowheads="1"/>
            </p:cNvSpPr>
            <p:nvPr/>
          </p:nvSpPr>
          <p:spPr bwMode="auto">
            <a:xfrm>
              <a:off x="839" y="1591"/>
              <a:ext cx="44" cy="690"/>
            </a:xfrm>
            <a:prstGeom prst="upArrow">
              <a:avLst>
                <a:gd name="adj1" fmla="val 50000"/>
                <a:gd name="adj2" fmla="val 392045"/>
              </a:avLst>
            </a:prstGeom>
            <a:solidFill>
              <a:srgbClr val="0099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nl-NL">
                <a:solidFill>
                  <a:srgbClr val="0099FF"/>
                </a:solidFill>
                <a:latin typeface="Times New Roman" charset="0"/>
              </a:endParaRPr>
            </a:p>
          </p:txBody>
        </p:sp>
        <p:sp>
          <p:nvSpPr>
            <p:cNvPr id="47137" name="Text Box 28"/>
            <p:cNvSpPr txBox="1">
              <a:spLocks noChangeAspect="1" noChangeArrowheads="1"/>
            </p:cNvSpPr>
            <p:nvPr/>
          </p:nvSpPr>
          <p:spPr bwMode="auto">
            <a:xfrm>
              <a:off x="929" y="1536"/>
              <a:ext cx="272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99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</a:p>
          </p:txBody>
        </p:sp>
        <p:sp>
          <p:nvSpPr>
            <p:cNvPr id="47138" name="Text Box 29"/>
            <p:cNvSpPr txBox="1">
              <a:spLocks noChangeAspect="1" noChangeArrowheads="1"/>
            </p:cNvSpPr>
            <p:nvPr/>
          </p:nvSpPr>
          <p:spPr bwMode="auto">
            <a:xfrm>
              <a:off x="431" y="1536"/>
              <a:ext cx="271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33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</a:t>
              </a:r>
            </a:p>
          </p:txBody>
        </p:sp>
        <p:graphicFrame>
          <p:nvGraphicFramePr>
            <p:cNvPr id="47107" name="Object 3"/>
            <p:cNvGraphicFramePr>
              <a:graphicFrameLocks noChangeAspect="1"/>
            </p:cNvGraphicFramePr>
            <p:nvPr/>
          </p:nvGraphicFramePr>
          <p:xfrm>
            <a:off x="158" y="2998"/>
            <a:ext cx="1360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74" name="Equation" r:id="rId5" imgW="1358640" imgH="558720" progId="">
                    <p:embed/>
                  </p:oleObj>
                </mc:Choice>
                <mc:Fallback>
                  <p:oleObj name="Equation" r:id="rId5" imgW="1358640" imgH="5587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" y="2998"/>
                          <a:ext cx="1360" cy="4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139" name="AutoShape 31"/>
            <p:cNvSpPr>
              <a:spLocks noChangeAspect="1" noChangeArrowheads="1"/>
            </p:cNvSpPr>
            <p:nvPr/>
          </p:nvSpPr>
          <p:spPr bwMode="auto">
            <a:xfrm rot="5400000">
              <a:off x="825" y="2533"/>
              <a:ext cx="73" cy="227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47108" name="Object 4"/>
            <p:cNvGraphicFramePr>
              <a:graphicFrameLocks noChangeAspect="1"/>
            </p:cNvGraphicFramePr>
            <p:nvPr/>
          </p:nvGraphicFramePr>
          <p:xfrm>
            <a:off x="680" y="2622"/>
            <a:ext cx="340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75" name="Equation" r:id="rId7" imgW="241200" imgH="266400" progId="">
                    <p:embed/>
                  </p:oleObj>
                </mc:Choice>
                <mc:Fallback>
                  <p:oleObj name="Equation" r:id="rId7" imgW="241200" imgH="2664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0" y="2622"/>
                          <a:ext cx="340" cy="3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140" name="Text Box 33"/>
            <p:cNvSpPr txBox="1">
              <a:spLocks noChangeAspect="1" noChangeArrowheads="1"/>
            </p:cNvSpPr>
            <p:nvPr/>
          </p:nvSpPr>
          <p:spPr bwMode="auto">
            <a:xfrm>
              <a:off x="1521" y="2390"/>
              <a:ext cx="271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33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µ</a:t>
              </a:r>
            </a:p>
          </p:txBody>
        </p:sp>
        <p:sp>
          <p:nvSpPr>
            <p:cNvPr id="47141" name="Oval 34"/>
            <p:cNvSpPr>
              <a:spLocks noChangeAspect="1" noChangeArrowheads="1"/>
            </p:cNvSpPr>
            <p:nvPr/>
          </p:nvSpPr>
          <p:spPr bwMode="auto">
            <a:xfrm>
              <a:off x="1824" y="2318"/>
              <a:ext cx="1406" cy="326"/>
            </a:xfrm>
            <a:prstGeom prst="ellips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42" name="AutoShape 35"/>
            <p:cNvSpPr>
              <a:spLocks noChangeAspect="1" noChangeArrowheads="1"/>
            </p:cNvSpPr>
            <p:nvPr/>
          </p:nvSpPr>
          <p:spPr bwMode="auto">
            <a:xfrm>
              <a:off x="2504" y="2463"/>
              <a:ext cx="726" cy="36"/>
            </a:xfrm>
            <a:prstGeom prst="rightArrow">
              <a:avLst>
                <a:gd name="adj1" fmla="val 50000"/>
                <a:gd name="adj2" fmla="val 504167"/>
              </a:avLst>
            </a:prstGeom>
            <a:solidFill>
              <a:srgbClr val="FF66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43" name="AutoShape 36"/>
            <p:cNvSpPr>
              <a:spLocks noChangeAspect="1" noChangeArrowheads="1"/>
            </p:cNvSpPr>
            <p:nvPr/>
          </p:nvSpPr>
          <p:spPr bwMode="auto">
            <a:xfrm rot="10800000">
              <a:off x="2277" y="2463"/>
              <a:ext cx="227" cy="36"/>
            </a:xfrm>
            <a:prstGeom prst="rightArrow">
              <a:avLst>
                <a:gd name="adj1" fmla="val 50000"/>
                <a:gd name="adj2" fmla="val 157639"/>
              </a:avLst>
            </a:prstGeom>
            <a:solidFill>
              <a:srgbClr val="0099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44" name="Text Box 37"/>
            <p:cNvSpPr txBox="1">
              <a:spLocks noChangeAspect="1" noChangeArrowheads="1"/>
            </p:cNvSpPr>
            <p:nvPr/>
          </p:nvSpPr>
          <p:spPr bwMode="auto">
            <a:xfrm>
              <a:off x="2079" y="2354"/>
              <a:ext cx="272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99FF"/>
                  </a:solidFill>
                  <a:latin typeface="Times New Roman" charset="0"/>
                </a:rPr>
                <a:t>d</a:t>
              </a:r>
            </a:p>
          </p:txBody>
        </p:sp>
        <p:sp>
          <p:nvSpPr>
            <p:cNvPr id="47145" name="Text Box 38"/>
            <p:cNvSpPr txBox="1">
              <a:spLocks noChangeAspect="1" noChangeArrowheads="1"/>
            </p:cNvSpPr>
            <p:nvPr/>
          </p:nvSpPr>
          <p:spPr bwMode="auto">
            <a:xfrm>
              <a:off x="3229" y="2354"/>
              <a:ext cx="273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33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µ</a:t>
              </a:r>
            </a:p>
          </p:txBody>
        </p:sp>
        <p:sp>
          <p:nvSpPr>
            <p:cNvPr id="47146" name="AutoShape 39"/>
            <p:cNvSpPr>
              <a:spLocks noChangeAspect="1" noChangeArrowheads="1"/>
            </p:cNvSpPr>
            <p:nvPr/>
          </p:nvSpPr>
          <p:spPr bwMode="auto">
            <a:xfrm>
              <a:off x="2414" y="1592"/>
              <a:ext cx="44" cy="690"/>
            </a:xfrm>
            <a:prstGeom prst="upArrow">
              <a:avLst>
                <a:gd name="adj1" fmla="val 50000"/>
                <a:gd name="adj2" fmla="val 392045"/>
              </a:avLst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47" name="AutoShape 40"/>
            <p:cNvSpPr>
              <a:spLocks noChangeAspect="1" noChangeArrowheads="1"/>
            </p:cNvSpPr>
            <p:nvPr/>
          </p:nvSpPr>
          <p:spPr bwMode="auto">
            <a:xfrm rot="10800000">
              <a:off x="2550" y="1592"/>
              <a:ext cx="44" cy="690"/>
            </a:xfrm>
            <a:prstGeom prst="upArrow">
              <a:avLst>
                <a:gd name="adj1" fmla="val 50000"/>
                <a:gd name="adj2" fmla="val 392045"/>
              </a:avLst>
            </a:prstGeom>
            <a:solidFill>
              <a:srgbClr val="0099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148" name="Text Box 41"/>
            <p:cNvSpPr txBox="1">
              <a:spLocks noChangeAspect="1" noChangeArrowheads="1"/>
            </p:cNvSpPr>
            <p:nvPr/>
          </p:nvSpPr>
          <p:spPr bwMode="auto">
            <a:xfrm>
              <a:off x="2639" y="1537"/>
              <a:ext cx="273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0099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E</a:t>
              </a:r>
            </a:p>
          </p:txBody>
        </p:sp>
        <p:sp>
          <p:nvSpPr>
            <p:cNvPr id="47149" name="Text Box 42"/>
            <p:cNvSpPr txBox="1">
              <a:spLocks noChangeAspect="1" noChangeArrowheads="1"/>
            </p:cNvSpPr>
            <p:nvPr/>
          </p:nvSpPr>
          <p:spPr bwMode="auto">
            <a:xfrm>
              <a:off x="2141" y="1537"/>
              <a:ext cx="272" cy="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5" rIns="91429" bIns="45715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>
                  <a:solidFill>
                    <a:srgbClr val="FF330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B</a:t>
              </a:r>
            </a:p>
          </p:txBody>
        </p:sp>
        <p:graphicFrame>
          <p:nvGraphicFramePr>
            <p:cNvPr id="47109" name="Object 5"/>
            <p:cNvGraphicFramePr>
              <a:graphicFrameLocks noChangeAspect="1"/>
            </p:cNvGraphicFramePr>
            <p:nvPr/>
          </p:nvGraphicFramePr>
          <p:xfrm>
            <a:off x="1824" y="3013"/>
            <a:ext cx="1386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76" name="Equation" r:id="rId9" imgW="1384200" imgH="558720" progId="">
                    <p:embed/>
                  </p:oleObj>
                </mc:Choice>
                <mc:Fallback>
                  <p:oleObj name="Equation" r:id="rId9" imgW="1384200" imgH="5587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4" y="3013"/>
                          <a:ext cx="1386" cy="4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150" name="AutoShape 44"/>
            <p:cNvSpPr>
              <a:spLocks noChangeAspect="1" noChangeArrowheads="1"/>
            </p:cNvSpPr>
            <p:nvPr/>
          </p:nvSpPr>
          <p:spPr bwMode="auto">
            <a:xfrm rot="5400000">
              <a:off x="2536" y="2533"/>
              <a:ext cx="73" cy="227"/>
            </a:xfrm>
            <a:prstGeom prst="triangle">
              <a:avLst>
                <a:gd name="adj" fmla="val 50000"/>
              </a:avLst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47110" name="Object 6"/>
            <p:cNvGraphicFramePr>
              <a:graphicFrameLocks noChangeAspect="1"/>
            </p:cNvGraphicFramePr>
            <p:nvPr/>
          </p:nvGraphicFramePr>
          <p:xfrm>
            <a:off x="2397" y="2662"/>
            <a:ext cx="375" cy="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77" name="Equation" r:id="rId11" imgW="266400" imgH="266400" progId="">
                    <p:embed/>
                  </p:oleObj>
                </mc:Choice>
                <mc:Fallback>
                  <p:oleObj name="Equation" r:id="rId11" imgW="266400" imgH="2664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97" y="2662"/>
                          <a:ext cx="375" cy="3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46"/>
          <p:cNvGrpSpPr>
            <a:grpSpLocks noChangeAspect="1"/>
          </p:cNvGrpSpPr>
          <p:nvPr/>
        </p:nvGrpSpPr>
        <p:grpSpPr bwMode="auto">
          <a:xfrm>
            <a:off x="525463" y="4937125"/>
            <a:ext cx="2979737" cy="1235075"/>
            <a:chOff x="3470" y="3294"/>
            <a:chExt cx="2086" cy="864"/>
          </a:xfrm>
        </p:grpSpPr>
        <p:sp>
          <p:nvSpPr>
            <p:cNvPr id="47130" name="Rectangle 47"/>
            <p:cNvSpPr>
              <a:spLocks noChangeAspect="1" noChangeArrowheads="1"/>
            </p:cNvSpPr>
            <p:nvPr/>
          </p:nvSpPr>
          <p:spPr bwMode="auto">
            <a:xfrm>
              <a:off x="3470" y="3294"/>
              <a:ext cx="2086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47106" name="Object 2"/>
            <p:cNvGraphicFramePr>
              <a:graphicFrameLocks noChangeAspect="1"/>
            </p:cNvGraphicFramePr>
            <p:nvPr/>
          </p:nvGraphicFramePr>
          <p:xfrm>
            <a:off x="3470" y="3294"/>
            <a:ext cx="2086" cy="8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6378" name="Equation" r:id="rId13" imgW="977760" imgH="482400" progId="Equation.3">
                    <p:embed/>
                  </p:oleObj>
                </mc:Choice>
                <mc:Fallback>
                  <p:oleObj name="Equation" r:id="rId13" imgW="97776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0" y="3294"/>
                          <a:ext cx="2086" cy="86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49"/>
          <p:cNvGrpSpPr>
            <a:grpSpLocks/>
          </p:cNvGrpSpPr>
          <p:nvPr/>
        </p:nvGrpSpPr>
        <p:grpSpPr bwMode="auto">
          <a:xfrm>
            <a:off x="4648200" y="4343400"/>
            <a:ext cx="4191000" cy="2286000"/>
            <a:chOff x="2544" y="2736"/>
            <a:chExt cx="2640" cy="1440"/>
          </a:xfrm>
        </p:grpSpPr>
        <p:sp>
          <p:nvSpPr>
            <p:cNvPr id="47126" name="Text Box 50"/>
            <p:cNvSpPr txBox="1">
              <a:spLocks noChangeArrowheads="1"/>
            </p:cNvSpPr>
            <p:nvPr/>
          </p:nvSpPr>
          <p:spPr bwMode="auto">
            <a:xfrm>
              <a:off x="2736" y="2832"/>
              <a:ext cx="1923" cy="75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rgbClr val="000099"/>
                  </a:solidFill>
                  <a:latin typeface="Times New Roman" charset="0"/>
                </a:rPr>
                <a:t>	d = 10</a:t>
              </a:r>
              <a:r>
                <a:rPr lang="en-US" sz="2400" b="1" baseline="30000" dirty="0">
                  <a:solidFill>
                    <a:srgbClr val="000099"/>
                  </a:solidFill>
                  <a:latin typeface="Times New Roman" charset="0"/>
                </a:rPr>
                <a:t>-</a:t>
              </a:r>
              <a:r>
                <a:rPr lang="en-US" sz="2400" b="1" baseline="30000" dirty="0" smtClean="0">
                  <a:solidFill>
                    <a:srgbClr val="000099"/>
                  </a:solidFill>
                  <a:latin typeface="Times New Roman" charset="0"/>
                </a:rPr>
                <a:t>29</a:t>
              </a:r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</a:rPr>
                <a:t> </a:t>
              </a:r>
              <a:r>
                <a:rPr lang="en-US" sz="2400" b="1" dirty="0">
                  <a:solidFill>
                    <a:srgbClr val="000099"/>
                  </a:solidFill>
                  <a:latin typeface="Times New Roman" charset="0"/>
                </a:rPr>
                <a:t>e cm</a:t>
              </a:r>
            </a:p>
            <a:p>
              <a:r>
                <a:rPr lang="en-US" sz="2400" b="1" dirty="0">
                  <a:solidFill>
                    <a:srgbClr val="000099"/>
                  </a:solidFill>
                  <a:latin typeface="Times New Roman" charset="0"/>
                </a:rPr>
                <a:t>	E = 100 kV/cm</a:t>
              </a:r>
            </a:p>
            <a:p>
              <a:endParaRPr lang="en-US" sz="2400" b="1" dirty="0">
                <a:solidFill>
                  <a:srgbClr val="000099"/>
                </a:solidFill>
                <a:latin typeface="Times New Roman" charset="0"/>
              </a:endParaRPr>
            </a:p>
          </p:txBody>
        </p:sp>
        <p:sp>
          <p:nvSpPr>
            <p:cNvPr id="47127" name="Rectangle 51"/>
            <p:cNvSpPr>
              <a:spLocks noChangeArrowheads="1"/>
            </p:cNvSpPr>
            <p:nvPr/>
          </p:nvSpPr>
          <p:spPr bwMode="auto">
            <a:xfrm>
              <a:off x="3233" y="3648"/>
              <a:ext cx="1130" cy="291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rgbClr val="000099"/>
                  </a:solidFill>
                  <a:latin typeface="Symbol" charset="2"/>
                  <a:sym typeface="Symbol" charset="2"/>
                </a:rPr>
                <a:t>w</a:t>
              </a:r>
              <a:r>
                <a:rPr lang="en-US" sz="2400" b="1" dirty="0">
                  <a:solidFill>
                    <a:srgbClr val="000099"/>
                  </a:solidFill>
                  <a:latin typeface="Times New Roman" charset="0"/>
                  <a:sym typeface="Symbol" charset="2"/>
                </a:rPr>
                <a:t> = </a:t>
              </a:r>
              <a:r>
                <a:rPr lang="en-US" sz="2400" b="1" dirty="0" smtClean="0">
                  <a:solidFill>
                    <a:srgbClr val="000099"/>
                  </a:solidFill>
                  <a:latin typeface="Times New Roman" charset="0"/>
                  <a:sym typeface="Symbol" charset="2"/>
                </a:rPr>
                <a:t>5 </a:t>
              </a:r>
              <a:r>
                <a:rPr lang="en-US" sz="2400" b="1" dirty="0" err="1" smtClean="0">
                  <a:solidFill>
                    <a:srgbClr val="000099"/>
                  </a:solidFill>
                  <a:latin typeface="Times New Roman" charset="0"/>
                  <a:sym typeface="Symbol" charset="2"/>
                </a:rPr>
                <a:t>nrad</a:t>
              </a:r>
              <a:r>
                <a:rPr lang="en-US" sz="2400" b="1" dirty="0">
                  <a:solidFill>
                    <a:srgbClr val="000099"/>
                  </a:solidFill>
                  <a:latin typeface="Times New Roman" charset="0"/>
                  <a:sym typeface="Symbol" charset="2"/>
                </a:rPr>
                <a:t>/s </a:t>
              </a:r>
            </a:p>
          </p:txBody>
        </p:sp>
        <p:sp>
          <p:nvSpPr>
            <p:cNvPr id="262196" name="Text Box 52"/>
            <p:cNvSpPr txBox="1">
              <a:spLocks noChangeArrowheads="1"/>
            </p:cNvSpPr>
            <p:nvPr/>
          </p:nvSpPr>
          <p:spPr bwMode="auto">
            <a:xfrm>
              <a:off x="2784" y="3657"/>
              <a:ext cx="337" cy="3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>
                  <a:solidFill>
                    <a:srgbClr val="0000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 charset="0"/>
                  <a:sym typeface="Symbol" charset="2"/>
                </a:rPr>
                <a:t></a:t>
              </a:r>
              <a:endParaRPr lang="en-US" sz="2800">
                <a:solidFill>
                  <a:srgbClr val="00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endParaRPr>
            </a:p>
          </p:txBody>
        </p:sp>
        <p:sp>
          <p:nvSpPr>
            <p:cNvPr id="47129" name="Rectangle 53"/>
            <p:cNvSpPr>
              <a:spLocks noChangeArrowheads="1"/>
            </p:cNvSpPr>
            <p:nvPr/>
          </p:nvSpPr>
          <p:spPr bwMode="auto">
            <a:xfrm>
              <a:off x="2544" y="2736"/>
              <a:ext cx="2640" cy="1440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7C47-4568-48B4-91AC-2873BD25F8D6}" type="slidenum">
              <a:rPr lang="en-US" smtClean="0"/>
              <a:pPr/>
              <a:t>7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799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GSLayou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609600"/>
            <a:ext cx="6718300" cy="6134100"/>
          </a:xfrm>
          <a:prstGeom prst="rect">
            <a:avLst/>
          </a:prstGeom>
        </p:spPr>
      </p:pic>
      <p:sp>
        <p:nvSpPr>
          <p:cNvPr id="31745" name="TextBox 1"/>
          <p:cNvSpPr txBox="1">
            <a:spLocks noChangeArrowheads="1"/>
          </p:cNvSpPr>
          <p:nvPr/>
        </p:nvSpPr>
        <p:spPr bwMode="auto">
          <a:xfrm>
            <a:off x="228600" y="152400"/>
            <a:ext cx="81775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dirty="0" smtClean="0">
                <a:solidFill>
                  <a:srgbClr val="FF0000"/>
                </a:solidFill>
                <a:cs typeface="Times New Roman" charset="0"/>
              </a:rPr>
              <a:t>Residual Magnetic Field ( in Gauss) with Hall Probe</a:t>
            </a:r>
            <a:endParaRPr lang="en-US" sz="2800" dirty="0">
              <a:solidFill>
                <a:srgbClr val="FF0000"/>
              </a:solidFill>
              <a:cs typeface="Times New Roman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685800"/>
            <a:ext cx="3124200" cy="594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3399"/>
                </a:solidFill>
              </a:rPr>
              <a:t>Location E20 upstream</a:t>
            </a:r>
          </a:p>
          <a:p>
            <a:pPr>
              <a:buClr>
                <a:srgbClr val="FF0000"/>
              </a:buClr>
            </a:pPr>
            <a:r>
              <a:rPr lang="en-US" sz="1600" b="0" dirty="0" smtClean="0">
                <a:solidFill>
                  <a:srgbClr val="003399"/>
                </a:solidFill>
              </a:rPr>
              <a:t>         180°     90°</a:t>
            </a: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 smtClean="0">
                <a:solidFill>
                  <a:srgbClr val="003399"/>
                </a:solidFill>
              </a:rPr>
              <a:t>0.14      0.18</a:t>
            </a: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 smtClean="0">
                <a:solidFill>
                  <a:srgbClr val="003399"/>
                </a:solidFill>
              </a:rPr>
              <a:t>0.20      0.19</a:t>
            </a: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 smtClean="0">
                <a:solidFill>
                  <a:srgbClr val="003399"/>
                </a:solidFill>
              </a:rPr>
              <a:t>0.23      0.17</a:t>
            </a: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 smtClean="0">
                <a:solidFill>
                  <a:srgbClr val="003399"/>
                </a:solidFill>
              </a:rPr>
              <a:t>0.52      0.44</a:t>
            </a:r>
          </a:p>
          <a:p>
            <a:pPr marL="457200" indent="-457200">
              <a:buClr>
                <a:srgbClr val="FF0000"/>
              </a:buClr>
              <a:buAutoNum type="arabicPlain"/>
            </a:pPr>
            <a:endParaRPr lang="en-US" sz="1600" b="0" dirty="0" smtClean="0">
              <a:solidFill>
                <a:srgbClr val="003399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3399"/>
                </a:solidFill>
              </a:rPr>
              <a:t>Location </a:t>
            </a:r>
            <a:r>
              <a:rPr lang="en-US" sz="1600" b="0" dirty="0" smtClean="0">
                <a:solidFill>
                  <a:srgbClr val="003399"/>
                </a:solidFill>
              </a:rPr>
              <a:t>F12 </a:t>
            </a:r>
            <a:r>
              <a:rPr lang="en-US" sz="1600" b="0" dirty="0">
                <a:solidFill>
                  <a:srgbClr val="003399"/>
                </a:solidFill>
              </a:rPr>
              <a:t>upstream</a:t>
            </a:r>
          </a:p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3399"/>
                </a:solidFill>
              </a:rPr>
              <a:t>         180°     90°</a:t>
            </a: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 smtClean="0">
                <a:solidFill>
                  <a:srgbClr val="003399"/>
                </a:solidFill>
              </a:rPr>
              <a:t>0.07      0.07</a:t>
            </a:r>
            <a:endParaRPr lang="en-US" sz="1600" b="0" dirty="0">
              <a:solidFill>
                <a:srgbClr val="003399"/>
              </a:solidFill>
            </a:endParaRP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 smtClean="0">
                <a:solidFill>
                  <a:srgbClr val="003399"/>
                </a:solidFill>
              </a:rPr>
              <a:t>0.06      0.07</a:t>
            </a:r>
            <a:endParaRPr lang="en-US" sz="1600" b="0" dirty="0">
              <a:solidFill>
                <a:srgbClr val="003399"/>
              </a:solidFill>
            </a:endParaRP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 smtClean="0">
                <a:solidFill>
                  <a:srgbClr val="003399"/>
                </a:solidFill>
              </a:rPr>
              <a:t>0.26      0.21</a:t>
            </a:r>
            <a:endParaRPr lang="en-US" sz="1600" b="0" dirty="0">
              <a:solidFill>
                <a:srgbClr val="003399"/>
              </a:solidFill>
            </a:endParaRP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 smtClean="0">
                <a:solidFill>
                  <a:srgbClr val="003399"/>
                </a:solidFill>
              </a:rPr>
              <a:t>0.88      0.80</a:t>
            </a:r>
          </a:p>
          <a:p>
            <a:pPr marL="457200" indent="-457200">
              <a:buClr>
                <a:srgbClr val="FF0000"/>
              </a:buClr>
              <a:buAutoNum type="arabicPlain"/>
            </a:pPr>
            <a:endParaRPr lang="en-US" sz="1600" b="0" dirty="0">
              <a:solidFill>
                <a:srgbClr val="003399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3399"/>
                </a:solidFill>
              </a:rPr>
              <a:t>Location </a:t>
            </a:r>
            <a:r>
              <a:rPr lang="en-US" sz="1600" b="0" dirty="0" smtClean="0">
                <a:solidFill>
                  <a:srgbClr val="003399"/>
                </a:solidFill>
              </a:rPr>
              <a:t>L5 </a:t>
            </a:r>
            <a:r>
              <a:rPr lang="en-US" sz="1600" b="0" dirty="0">
                <a:solidFill>
                  <a:srgbClr val="003399"/>
                </a:solidFill>
              </a:rPr>
              <a:t>upstream</a:t>
            </a:r>
          </a:p>
          <a:p>
            <a:pPr>
              <a:buClr>
                <a:srgbClr val="FF0000"/>
              </a:buClr>
            </a:pPr>
            <a:r>
              <a:rPr lang="en-US" sz="1600" b="0" dirty="0">
                <a:solidFill>
                  <a:srgbClr val="003399"/>
                </a:solidFill>
              </a:rPr>
              <a:t>         180°     90°</a:t>
            </a: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 smtClean="0">
                <a:solidFill>
                  <a:srgbClr val="003399"/>
                </a:solidFill>
              </a:rPr>
              <a:t>0.03      0.06</a:t>
            </a:r>
            <a:endParaRPr lang="en-US" sz="1600" b="0" dirty="0">
              <a:solidFill>
                <a:srgbClr val="003399"/>
              </a:solidFill>
            </a:endParaRP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 smtClean="0">
                <a:solidFill>
                  <a:srgbClr val="003399"/>
                </a:solidFill>
              </a:rPr>
              <a:t>0.05      0.06</a:t>
            </a:r>
            <a:endParaRPr lang="en-US" sz="1600" b="0" dirty="0">
              <a:solidFill>
                <a:srgbClr val="003399"/>
              </a:solidFill>
            </a:endParaRP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>
                <a:solidFill>
                  <a:srgbClr val="003399"/>
                </a:solidFill>
              </a:rPr>
              <a:t>0.26      </a:t>
            </a:r>
            <a:r>
              <a:rPr lang="en-US" sz="1600" b="0" dirty="0" smtClean="0">
                <a:solidFill>
                  <a:srgbClr val="003399"/>
                </a:solidFill>
              </a:rPr>
              <a:t>0.26</a:t>
            </a:r>
            <a:endParaRPr lang="en-US" sz="1600" b="0" dirty="0">
              <a:solidFill>
                <a:srgbClr val="003399"/>
              </a:solidFill>
            </a:endParaRPr>
          </a:p>
          <a:p>
            <a:pPr marL="457200" indent="-457200">
              <a:buClr>
                <a:srgbClr val="FF0000"/>
              </a:buClr>
              <a:buAutoNum type="arabicPlain"/>
            </a:pPr>
            <a:r>
              <a:rPr lang="en-US" sz="1600" b="0" dirty="0" smtClean="0">
                <a:solidFill>
                  <a:srgbClr val="003399"/>
                </a:solidFill>
              </a:rPr>
              <a:t>0.25      0.28</a:t>
            </a:r>
            <a:endParaRPr lang="en-US" sz="1600" b="0" dirty="0">
              <a:solidFill>
                <a:srgbClr val="003399"/>
              </a:solidFill>
            </a:endParaRPr>
          </a:p>
          <a:p>
            <a:pPr>
              <a:buClr>
                <a:srgbClr val="FF0000"/>
              </a:buClr>
            </a:pPr>
            <a:endParaRPr lang="en-US" b="0" dirty="0" smtClean="0">
              <a:solidFill>
                <a:srgbClr val="003399"/>
              </a:solidFill>
            </a:endParaRPr>
          </a:p>
          <a:p>
            <a:pPr>
              <a:buClr>
                <a:srgbClr val="FF0000"/>
              </a:buClr>
            </a:pPr>
            <a:r>
              <a:rPr lang="en-US" dirty="0" smtClean="0">
                <a:solidFill>
                  <a:srgbClr val="003399"/>
                </a:solidFill>
              </a:rPr>
              <a:t>The relative low fields justifies to use AGS tunnel.</a:t>
            </a:r>
            <a:endParaRPr lang="en-US" dirty="0">
              <a:solidFill>
                <a:srgbClr val="0033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7800" y="38100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3399"/>
                </a:solidFill>
              </a:rPr>
              <a:t>2</a:t>
            </a:r>
            <a:endParaRPr lang="en-US" b="0" dirty="0">
              <a:solidFill>
                <a:srgbClr val="00339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32766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3399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72200" y="38862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3399"/>
                </a:solidFill>
              </a:rPr>
              <a:t>3</a:t>
            </a:r>
            <a:endParaRPr lang="en-US" b="0" dirty="0">
              <a:solidFill>
                <a:srgbClr val="0033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0" y="4419600"/>
            <a:ext cx="304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03399"/>
                </a:solidFill>
              </a:rPr>
              <a:t>4</a:t>
            </a:r>
            <a:endParaRPr lang="en-US" b="0" dirty="0">
              <a:solidFill>
                <a:srgbClr val="0033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5400" y="609600"/>
            <a:ext cx="3352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(Measured by John </a:t>
            </a:r>
            <a:r>
              <a:rPr lang="en-US" dirty="0" err="1" smtClean="0"/>
              <a:t>Benante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8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97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proton EDM ring evaluation  Val Lebedev (Fermilab)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0637" y="1812635"/>
            <a:ext cx="6879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Beam intensity 10</a:t>
            </a:r>
            <a:r>
              <a:rPr lang="en-US" sz="2800" baseline="30000" dirty="0" smtClean="0">
                <a:solidFill>
                  <a:srgbClr val="0000FF"/>
                </a:solidFill>
              </a:rPr>
              <a:t>11</a:t>
            </a:r>
            <a:r>
              <a:rPr lang="en-US" sz="2800" dirty="0" smtClean="0">
                <a:solidFill>
                  <a:srgbClr val="0000FF"/>
                </a:solidFill>
              </a:rPr>
              <a:t> protons limited by IBS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3342"/>
            <a:ext cx="9144000" cy="38783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0819" y="5888182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,  kV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7091" y="2794000"/>
            <a:ext cx="2516909" cy="382154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55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E-field plate module: Similar to the (26) FNAL Tevatron ES-separators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25688"/>
            <a:ext cx="56276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9325" y="1398588"/>
            <a:ext cx="43846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6100763" y="3973513"/>
            <a:ext cx="1628775" cy="158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2" name="TextBox 7"/>
          <p:cNvSpPr txBox="1">
            <a:spLocks noChangeArrowheads="1"/>
          </p:cNvSpPr>
          <p:nvPr/>
        </p:nvSpPr>
        <p:spPr bwMode="auto">
          <a:xfrm>
            <a:off x="6513513" y="4081463"/>
            <a:ext cx="954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0.4 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0" y="3713163"/>
            <a:ext cx="4813300" cy="261143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4" name="TextBox 10"/>
          <p:cNvSpPr txBox="1">
            <a:spLocks noChangeArrowheads="1"/>
          </p:cNvSpPr>
          <p:nvPr/>
        </p:nvSpPr>
        <p:spPr bwMode="auto">
          <a:xfrm>
            <a:off x="1444625" y="4819650"/>
            <a:ext cx="696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 m</a:t>
            </a:r>
          </a:p>
        </p:txBody>
      </p:sp>
      <p:sp>
        <p:nvSpPr>
          <p:cNvPr id="11" name="Oval 10"/>
          <p:cNvSpPr/>
          <p:nvPr/>
        </p:nvSpPr>
        <p:spPr>
          <a:xfrm>
            <a:off x="6921500" y="2587624"/>
            <a:ext cx="69850" cy="295275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6553994" y="1988345"/>
            <a:ext cx="969965" cy="120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7" name="TextBox 13"/>
          <p:cNvSpPr txBox="1">
            <a:spLocks noChangeArrowheads="1"/>
          </p:cNvSpPr>
          <p:nvPr/>
        </p:nvSpPr>
        <p:spPr bwMode="auto">
          <a:xfrm>
            <a:off x="6578600" y="1312863"/>
            <a:ext cx="164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Beam position</a:t>
            </a:r>
          </a:p>
        </p:txBody>
      </p:sp>
    </p:spTree>
    <p:extLst>
      <p:ext uri="{BB962C8B-B14F-4D97-AF65-F5344CB8AC3E}">
        <p14:creationId xmlns:p14="http://schemas.microsoft.com/office/powerpoint/2010/main" val="16717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557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99"/>
                </a:solidFill>
              </a:rPr>
              <a:t>E-field plate module: Similar to the (26) FNAL Tevatron ES-separators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25688"/>
            <a:ext cx="5627688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9325" y="1398588"/>
            <a:ext cx="4384675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6100763" y="3973513"/>
            <a:ext cx="1628775" cy="158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2" name="TextBox 7"/>
          <p:cNvSpPr txBox="1">
            <a:spLocks noChangeArrowheads="1"/>
          </p:cNvSpPr>
          <p:nvPr/>
        </p:nvSpPr>
        <p:spPr bwMode="auto">
          <a:xfrm>
            <a:off x="6513513" y="4081463"/>
            <a:ext cx="9540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0.4 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0" y="3713163"/>
            <a:ext cx="4813300" cy="2611437"/>
          </a:xfrm>
          <a:prstGeom prst="straightConnector1">
            <a:avLst/>
          </a:prstGeom>
          <a:ln w="571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4" name="TextBox 10"/>
          <p:cNvSpPr txBox="1">
            <a:spLocks noChangeArrowheads="1"/>
          </p:cNvSpPr>
          <p:nvPr/>
        </p:nvSpPr>
        <p:spPr bwMode="auto">
          <a:xfrm>
            <a:off x="1444625" y="4819650"/>
            <a:ext cx="6969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3 m</a:t>
            </a:r>
          </a:p>
        </p:txBody>
      </p:sp>
      <p:sp>
        <p:nvSpPr>
          <p:cNvPr id="11" name="Oval 10"/>
          <p:cNvSpPr/>
          <p:nvPr/>
        </p:nvSpPr>
        <p:spPr>
          <a:xfrm>
            <a:off x="6921500" y="2587624"/>
            <a:ext cx="69850" cy="295275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6553994" y="1988345"/>
            <a:ext cx="969965" cy="1206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787" name="TextBox 13"/>
          <p:cNvSpPr txBox="1">
            <a:spLocks noChangeArrowheads="1"/>
          </p:cNvSpPr>
          <p:nvPr/>
        </p:nvSpPr>
        <p:spPr bwMode="auto">
          <a:xfrm>
            <a:off x="6578600" y="1312863"/>
            <a:ext cx="164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Beam position</a:t>
            </a:r>
          </a:p>
        </p:txBody>
      </p:sp>
      <p:pic>
        <p:nvPicPr>
          <p:cNvPr id="12" name="Picture 6" descr="P61803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84300"/>
            <a:ext cx="7356475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64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722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 smtClean="0">
                <a:solidFill>
                  <a:srgbClr val="FF0000"/>
                </a:solidFill>
              </a:rPr>
              <a:t>mall radius ring option (JEDI)</a:t>
            </a:r>
            <a:endParaRPr lang="en-US" sz="2800" dirty="0" smtClean="0">
              <a:solidFill>
                <a:srgbClr val="FF0000"/>
              </a:solidFill>
            </a:endParaRPr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>
          <a:xfrm>
            <a:off x="0" y="1284110"/>
            <a:ext cx="9144000" cy="557388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Electric field needed is large.  </a:t>
            </a:r>
          </a:p>
          <a:p>
            <a:pPr marL="514350" indent="-514350">
              <a:buFontTx/>
              <a:buAutoNum type="arabicPeriod"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Long horizontal Spin Coherence Time (SCT) requires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sextupoles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 </a:t>
            </a:r>
          </a:p>
          <a:p>
            <a:pPr marL="514350" indent="-514350">
              <a:buFontTx/>
              <a:buAutoNum type="arabicPeriod"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Smaller cost, larger sensitivity</a:t>
            </a:r>
          </a:p>
          <a:p>
            <a:pPr marL="514350" indent="-514350">
              <a:buFontTx/>
              <a:buAutoNum type="arabicPeriod"/>
            </a:pPr>
            <a:endParaRPr lang="en-US" dirty="0">
              <a:solidFill>
                <a:srgbClr val="FF0000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More R&amp;D needed on E-field, dark currents.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74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96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38667"/>
            <a:ext cx="8229600" cy="660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JEDI pre-cursor exp. at COSY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2333"/>
            <a:ext cx="9144000" cy="5362221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Doing a preliminary experiment in an all-magnetic ring!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Include an RF-Wien filter at the spin tune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It doesn’t influence the particle trajectory but it manipulates the spin for an EDM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75</a:t>
            </a:fld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4311984"/>
              </p:ext>
            </p:extLst>
          </p:nvPr>
        </p:nvGraphicFramePr>
        <p:xfrm>
          <a:off x="2809875" y="3832225"/>
          <a:ext cx="3905250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754" name="Equation" r:id="rId4" imgW="1143000" imgH="254000" progId="Equation.3">
                  <p:embed/>
                </p:oleObj>
              </mc:Choice>
              <mc:Fallback>
                <p:oleObj name="Equation" r:id="rId4" imgW="11430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9875" y="3832225"/>
                        <a:ext cx="3905250" cy="869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39065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0"/>
            <a:ext cx="8857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1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881421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334" y="6488668"/>
            <a:ext cx="1496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Joerg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Pretz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6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6334" y="6488668"/>
            <a:ext cx="14961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Joerg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Pretz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22"/>
            <a:ext cx="9144000" cy="6194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5744" y="5935512"/>
            <a:ext cx="6438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See talk by Volker </a:t>
            </a:r>
            <a:r>
              <a:rPr lang="en-US" sz="2000" dirty="0" err="1" smtClean="0">
                <a:solidFill>
                  <a:srgbClr val="FF0000"/>
                </a:solidFill>
              </a:rPr>
              <a:t>Hejny</a:t>
            </a:r>
            <a:r>
              <a:rPr lang="en-US" sz="2000" dirty="0" smtClean="0">
                <a:solidFill>
                  <a:srgbClr val="FF0000"/>
                </a:solidFill>
              </a:rPr>
              <a:t>, SYDM 2.4, Tue 16:10, C/</a:t>
            </a:r>
            <a:r>
              <a:rPr lang="en-US" sz="2000" dirty="0" err="1" smtClean="0">
                <a:solidFill>
                  <a:srgbClr val="FF0000"/>
                </a:solidFill>
              </a:rPr>
              <a:t>gHS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99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889"/>
            <a:ext cx="8229600" cy="1509889"/>
          </a:xfrm>
        </p:spPr>
        <p:txBody>
          <a:bodyPr/>
          <a:lstStyle/>
          <a:p>
            <a:r>
              <a:rPr lang="en-US" dirty="0" smtClean="0"/>
              <a:t>Opportunities for new collaborators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Electric field strength issues for large surface plates, dark currents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Beam-based alignment, E-field plate alignment (pot. syst. </a:t>
            </a:r>
            <a:r>
              <a:rPr lang="en-US" dirty="0">
                <a:solidFill>
                  <a:srgbClr val="0000FF"/>
                </a:solidFill>
              </a:rPr>
              <a:t>e</a:t>
            </a:r>
            <a:r>
              <a:rPr lang="en-US" dirty="0" smtClean="0">
                <a:solidFill>
                  <a:srgbClr val="0000FF"/>
                </a:solidFill>
              </a:rPr>
              <a:t>rror source)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Beam impedance issues </a:t>
            </a:r>
            <a:r>
              <a:rPr lang="en-US" dirty="0">
                <a:solidFill>
                  <a:srgbClr val="0000FF"/>
                </a:solidFill>
              </a:rPr>
              <a:t>(pot. syst. error source)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783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Short History of EDM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0222"/>
            <a:ext cx="9144000" cy="6067778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</a:rPr>
              <a:t>1950’s</a:t>
            </a:r>
            <a:r>
              <a:rPr lang="en-US" sz="2800" dirty="0" smtClean="0">
                <a:solidFill>
                  <a:srgbClr val="000099"/>
                </a:solidFill>
              </a:rPr>
              <a:t> neutron EDM experiment started to search for parity violation (Ramsey and Purcell).</a:t>
            </a:r>
          </a:p>
          <a:p>
            <a:endParaRPr lang="en-US" sz="2800" dirty="0" smtClean="0">
              <a:solidFill>
                <a:srgbClr val="000099"/>
              </a:solidFill>
            </a:endParaRPr>
          </a:p>
          <a:p>
            <a:r>
              <a:rPr lang="en-US" sz="2800" dirty="0" smtClean="0">
                <a:solidFill>
                  <a:srgbClr val="000099"/>
                </a:solidFill>
              </a:rPr>
              <a:t>After P-violation </a:t>
            </a:r>
            <a:r>
              <a:rPr lang="en-US" sz="2800" dirty="0" smtClean="0">
                <a:solidFill>
                  <a:srgbClr val="000099"/>
                </a:solidFill>
                <a:sym typeface="Wingdings"/>
              </a:rPr>
              <a:t></a:t>
            </a:r>
            <a:r>
              <a:rPr lang="en-US" sz="2800" dirty="0" smtClean="0">
                <a:solidFill>
                  <a:srgbClr val="000099"/>
                </a:solidFill>
              </a:rPr>
              <a:t> EDMs require both P,T-Violation</a:t>
            </a:r>
          </a:p>
          <a:p>
            <a:endParaRPr lang="en-US" sz="2800" dirty="0" smtClean="0">
              <a:solidFill>
                <a:srgbClr val="000099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1960’s</a:t>
            </a:r>
            <a:r>
              <a:rPr lang="en-US" sz="2800" dirty="0" smtClean="0">
                <a:solidFill>
                  <a:srgbClr val="000099"/>
                </a:solidFill>
              </a:rPr>
              <a:t> EDM searches in atomic systems</a:t>
            </a:r>
          </a:p>
          <a:p>
            <a:endParaRPr lang="en-US" sz="2800" dirty="0" smtClean="0">
              <a:solidFill>
                <a:srgbClr val="000099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1970’s</a:t>
            </a:r>
            <a:r>
              <a:rPr lang="en-US" sz="2800" dirty="0" smtClean="0">
                <a:solidFill>
                  <a:srgbClr val="000099"/>
                </a:solidFill>
              </a:rPr>
              <a:t> Indirect Storage Ring EDM method from the CERN muon g-2 exp.</a:t>
            </a:r>
          </a:p>
          <a:p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1980’s</a:t>
            </a:r>
            <a:r>
              <a:rPr lang="en-US" sz="2800" dirty="0" smtClean="0">
                <a:solidFill>
                  <a:srgbClr val="000099"/>
                </a:solidFill>
              </a:rPr>
              <a:t> Theory studies on systems (molecules) w/ large enhancement factors</a:t>
            </a:r>
          </a:p>
          <a:p>
            <a:endParaRPr lang="en-US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30" descr="polarimeter_w_elst plates 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7713" y="2447925"/>
            <a:ext cx="59451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28"/>
          <p:cNvSpPr txBox="1">
            <a:spLocks noChangeArrowheads="1"/>
          </p:cNvSpPr>
          <p:nvPr/>
        </p:nvSpPr>
        <p:spPr bwMode="auto">
          <a:xfrm>
            <a:off x="195263" y="2517775"/>
            <a:ext cx="2432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Extraction: lowering the vertical </a:t>
            </a:r>
            <a:r>
              <a:rPr lang="en-US" sz="1600" dirty="0" smtClean="0">
                <a:solidFill>
                  <a:srgbClr val="0000FF"/>
                </a:solidFill>
              </a:rPr>
              <a:t>focusing strength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40966" name="Text Box 29"/>
          <p:cNvSpPr txBox="1">
            <a:spLocks noChangeArrowheads="1"/>
          </p:cNvSpPr>
          <p:nvPr/>
        </p:nvSpPr>
        <p:spPr bwMode="auto">
          <a:xfrm>
            <a:off x="3663950" y="2017713"/>
            <a:ext cx="18605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“defining aperture”</a:t>
            </a:r>
          </a:p>
          <a:p>
            <a:r>
              <a:rPr lang="en-US" sz="1600">
                <a:solidFill>
                  <a:srgbClr val="0000FF"/>
                </a:solidFill>
              </a:rPr>
              <a:t>polarimeter target</a:t>
            </a: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3048000" y="4819650"/>
          <a:ext cx="1557338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88" name="Equation" r:id="rId5" imgW="7315200" imgH="3975100" progId="Equation.3">
                  <p:embed/>
                </p:oleObj>
              </mc:Choice>
              <mc:Fallback>
                <p:oleObj name="Equation" r:id="rId5" imgW="7315200" imgH="397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819650"/>
                        <a:ext cx="1557338" cy="847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/>
        </p:nvGraphicFramePr>
        <p:xfrm>
          <a:off x="3011488" y="5875338"/>
          <a:ext cx="16081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889" name="Equation" r:id="rId7" imgW="7315200" imgH="3848100" progId="Equation.3">
                  <p:embed/>
                </p:oleObj>
              </mc:Choice>
              <mc:Fallback>
                <p:oleObj name="Equation" r:id="rId7" imgW="7315200" imgH="3848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1488" y="5875338"/>
                        <a:ext cx="1608137" cy="844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7" name="Text Box 33"/>
          <p:cNvSpPr txBox="1">
            <a:spLocks noChangeArrowheads="1"/>
          </p:cNvSpPr>
          <p:nvPr/>
        </p:nvSpPr>
        <p:spPr bwMode="auto">
          <a:xfrm>
            <a:off x="5126038" y="4814888"/>
            <a:ext cx="37322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carries EDM signal</a:t>
            </a:r>
          </a:p>
          <a:p>
            <a:r>
              <a:rPr lang="en-US" sz="2400">
                <a:solidFill>
                  <a:srgbClr val="FF0000"/>
                </a:solidFill>
              </a:rPr>
              <a:t>increases slowly with time</a:t>
            </a:r>
          </a:p>
        </p:txBody>
      </p:sp>
      <p:sp>
        <p:nvSpPr>
          <p:cNvPr id="40968" name="Text Box 34"/>
          <p:cNvSpPr txBox="1">
            <a:spLocks noChangeArrowheads="1"/>
          </p:cNvSpPr>
          <p:nvPr/>
        </p:nvSpPr>
        <p:spPr bwMode="auto">
          <a:xfrm>
            <a:off x="5159375" y="5821363"/>
            <a:ext cx="34274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carries in-plane (g-2) precession signal</a:t>
            </a:r>
          </a:p>
        </p:txBody>
      </p:sp>
      <p:sp>
        <p:nvSpPr>
          <p:cNvPr id="40969" name="Text Box 35"/>
          <p:cNvSpPr txBox="1">
            <a:spLocks noChangeArrowheads="1"/>
          </p:cNvSpPr>
          <p:nvPr/>
        </p:nvSpPr>
        <p:spPr bwMode="auto">
          <a:xfrm>
            <a:off x="0" y="0"/>
            <a:ext cx="91440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u="sng">
                <a:solidFill>
                  <a:srgbClr val="FF0000"/>
                </a:solidFill>
              </a:rPr>
              <a:t>pEDM polarimeter principle (placed in a straight section in the ring): probing the proton spin components as a function of storage time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42050" y="2452688"/>
            <a:ext cx="769938" cy="2286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733800" y="2649538"/>
            <a:ext cx="1747838" cy="303212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972" name="TextBox 9"/>
          <p:cNvSpPr txBox="1">
            <a:spLocks noChangeArrowheads="1"/>
          </p:cNvSpPr>
          <p:nvPr/>
        </p:nvSpPr>
        <p:spPr bwMode="auto">
          <a:xfrm>
            <a:off x="5842000" y="1920875"/>
            <a:ext cx="330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Micro-</a:t>
            </a:r>
            <a:r>
              <a:rPr lang="en-US" sz="2400" dirty="0" err="1" smtClean="0">
                <a:solidFill>
                  <a:srgbClr val="FF0000"/>
                </a:solidFill>
              </a:rPr>
              <a:t>Megas</a:t>
            </a:r>
            <a:r>
              <a:rPr lang="en-US" sz="2400" dirty="0" smtClean="0">
                <a:solidFill>
                  <a:srgbClr val="FF0000"/>
                </a:solidFill>
              </a:rPr>
              <a:t> detector, GEMs, MRPC or Si.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318000"/>
            <a:ext cx="4004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Brantjes</a:t>
            </a:r>
            <a:r>
              <a:rPr lang="en-US" sz="2400" b="1" dirty="0" smtClean="0">
                <a:solidFill>
                  <a:srgbClr val="FF0000"/>
                </a:solidFill>
              </a:rPr>
              <a:t> et al., NIMA 2012.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A7C47-4568-48B4-91AC-2873BD25F8D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 l="48581" t="11290" r="8423" b="71657"/>
          <a:stretch>
            <a:fillRect/>
          </a:stretch>
        </p:blipFill>
        <p:spPr bwMode="auto">
          <a:xfrm>
            <a:off x="4718190" y="357203"/>
            <a:ext cx="4019550" cy="206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7616172" y="646922"/>
            <a:ext cx="935831" cy="1378744"/>
          </a:xfrm>
          <a:custGeom>
            <a:avLst/>
            <a:gdLst>
              <a:gd name="connsiteX0" fmla="*/ 0 w 935831"/>
              <a:gd name="connsiteY0" fmla="*/ 0 h 1378744"/>
              <a:gd name="connsiteX1" fmla="*/ 597694 w 935831"/>
              <a:gd name="connsiteY1" fmla="*/ 0 h 1378744"/>
              <a:gd name="connsiteX2" fmla="*/ 645319 w 935831"/>
              <a:gd name="connsiteY2" fmla="*/ 4762 h 1378744"/>
              <a:gd name="connsiteX3" fmla="*/ 690562 w 935831"/>
              <a:gd name="connsiteY3" fmla="*/ 30956 h 1378744"/>
              <a:gd name="connsiteX4" fmla="*/ 742950 w 935831"/>
              <a:gd name="connsiteY4" fmla="*/ 64294 h 1378744"/>
              <a:gd name="connsiteX5" fmla="*/ 804862 w 935831"/>
              <a:gd name="connsiteY5" fmla="*/ 140494 h 1378744"/>
              <a:gd name="connsiteX6" fmla="*/ 854869 w 935831"/>
              <a:gd name="connsiteY6" fmla="*/ 238125 h 1378744"/>
              <a:gd name="connsiteX7" fmla="*/ 890587 w 935831"/>
              <a:gd name="connsiteY7" fmla="*/ 340519 h 1378744"/>
              <a:gd name="connsiteX8" fmla="*/ 919162 w 935831"/>
              <a:gd name="connsiteY8" fmla="*/ 454819 h 1378744"/>
              <a:gd name="connsiteX9" fmla="*/ 928687 w 935831"/>
              <a:gd name="connsiteY9" fmla="*/ 533400 h 1378744"/>
              <a:gd name="connsiteX10" fmla="*/ 933450 w 935831"/>
              <a:gd name="connsiteY10" fmla="*/ 645319 h 1378744"/>
              <a:gd name="connsiteX11" fmla="*/ 935831 w 935831"/>
              <a:gd name="connsiteY11" fmla="*/ 711994 h 1378744"/>
              <a:gd name="connsiteX12" fmla="*/ 933450 w 935831"/>
              <a:gd name="connsiteY12" fmla="*/ 778669 h 1378744"/>
              <a:gd name="connsiteX13" fmla="*/ 931069 w 935831"/>
              <a:gd name="connsiteY13" fmla="*/ 847725 h 1378744"/>
              <a:gd name="connsiteX14" fmla="*/ 916781 w 935831"/>
              <a:gd name="connsiteY14" fmla="*/ 945356 h 1378744"/>
              <a:gd name="connsiteX15" fmla="*/ 892969 w 935831"/>
              <a:gd name="connsiteY15" fmla="*/ 1038225 h 1378744"/>
              <a:gd name="connsiteX16" fmla="*/ 864394 w 935831"/>
              <a:gd name="connsiteY16" fmla="*/ 1121569 h 1378744"/>
              <a:gd name="connsiteX17" fmla="*/ 823912 w 935831"/>
              <a:gd name="connsiteY17" fmla="*/ 1202531 h 1378744"/>
              <a:gd name="connsiteX18" fmla="*/ 783431 w 935831"/>
              <a:gd name="connsiteY18" fmla="*/ 1262062 h 1378744"/>
              <a:gd name="connsiteX19" fmla="*/ 757237 w 935831"/>
              <a:gd name="connsiteY19" fmla="*/ 1295400 h 1378744"/>
              <a:gd name="connsiteX20" fmla="*/ 723900 w 935831"/>
              <a:gd name="connsiteY20" fmla="*/ 1328737 h 1378744"/>
              <a:gd name="connsiteX21" fmla="*/ 685800 w 935831"/>
              <a:gd name="connsiteY21" fmla="*/ 1354931 h 1378744"/>
              <a:gd name="connsiteX22" fmla="*/ 645319 w 935831"/>
              <a:gd name="connsiteY22" fmla="*/ 1373981 h 1378744"/>
              <a:gd name="connsiteX23" fmla="*/ 609600 w 935831"/>
              <a:gd name="connsiteY23" fmla="*/ 1378744 h 1378744"/>
              <a:gd name="connsiteX24" fmla="*/ 9525 w 935831"/>
              <a:gd name="connsiteY24" fmla="*/ 1378744 h 1378744"/>
              <a:gd name="connsiteX25" fmla="*/ 57150 w 935831"/>
              <a:gd name="connsiteY25" fmla="*/ 1362075 h 1378744"/>
              <a:gd name="connsiteX26" fmla="*/ 111919 w 935831"/>
              <a:gd name="connsiteY26" fmla="*/ 1335881 h 1378744"/>
              <a:gd name="connsiteX27" fmla="*/ 166687 w 935831"/>
              <a:gd name="connsiteY27" fmla="*/ 1276350 h 1378744"/>
              <a:gd name="connsiteX28" fmla="*/ 214312 w 935831"/>
              <a:gd name="connsiteY28" fmla="*/ 1214437 h 1378744"/>
              <a:gd name="connsiteX29" fmla="*/ 259556 w 935831"/>
              <a:gd name="connsiteY29" fmla="*/ 1116806 h 1378744"/>
              <a:gd name="connsiteX30" fmla="*/ 283369 w 935831"/>
              <a:gd name="connsiteY30" fmla="*/ 1045369 h 1378744"/>
              <a:gd name="connsiteX31" fmla="*/ 307181 w 935831"/>
              <a:gd name="connsiteY31" fmla="*/ 950119 h 1378744"/>
              <a:gd name="connsiteX32" fmla="*/ 323850 w 935831"/>
              <a:gd name="connsiteY32" fmla="*/ 828675 h 1378744"/>
              <a:gd name="connsiteX33" fmla="*/ 326231 w 935831"/>
              <a:gd name="connsiteY33" fmla="*/ 752475 h 1378744"/>
              <a:gd name="connsiteX34" fmla="*/ 330994 w 935831"/>
              <a:gd name="connsiteY34" fmla="*/ 657225 h 1378744"/>
              <a:gd name="connsiteX35" fmla="*/ 321469 w 935831"/>
              <a:gd name="connsiteY35" fmla="*/ 557212 h 1378744"/>
              <a:gd name="connsiteX36" fmla="*/ 309562 w 935831"/>
              <a:gd name="connsiteY36" fmla="*/ 478631 h 1378744"/>
              <a:gd name="connsiteX37" fmla="*/ 285750 w 935831"/>
              <a:gd name="connsiteY37" fmla="*/ 364331 h 1378744"/>
              <a:gd name="connsiteX38" fmla="*/ 261937 w 935831"/>
              <a:gd name="connsiteY38" fmla="*/ 278606 h 1378744"/>
              <a:gd name="connsiteX39" fmla="*/ 226219 w 935831"/>
              <a:gd name="connsiteY39" fmla="*/ 202406 h 1378744"/>
              <a:gd name="connsiteX40" fmla="*/ 188119 w 935831"/>
              <a:gd name="connsiteY40" fmla="*/ 133350 h 1378744"/>
              <a:gd name="connsiteX41" fmla="*/ 152400 w 935831"/>
              <a:gd name="connsiteY41" fmla="*/ 90487 h 1378744"/>
              <a:gd name="connsiteX42" fmla="*/ 104775 w 935831"/>
              <a:gd name="connsiteY42" fmla="*/ 40481 h 1378744"/>
              <a:gd name="connsiteX43" fmla="*/ 52387 w 935831"/>
              <a:gd name="connsiteY43" fmla="*/ 14287 h 1378744"/>
              <a:gd name="connsiteX44" fmla="*/ 0 w 935831"/>
              <a:gd name="connsiteY44" fmla="*/ 0 h 137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35831" h="1378744">
                <a:moveTo>
                  <a:pt x="0" y="0"/>
                </a:moveTo>
                <a:lnTo>
                  <a:pt x="597694" y="0"/>
                </a:lnTo>
                <a:lnTo>
                  <a:pt x="645319" y="4762"/>
                </a:lnTo>
                <a:lnTo>
                  <a:pt x="690562" y="30956"/>
                </a:lnTo>
                <a:lnTo>
                  <a:pt x="742950" y="64294"/>
                </a:lnTo>
                <a:lnTo>
                  <a:pt x="804862" y="140494"/>
                </a:lnTo>
                <a:lnTo>
                  <a:pt x="854869" y="238125"/>
                </a:lnTo>
                <a:lnTo>
                  <a:pt x="890587" y="340519"/>
                </a:lnTo>
                <a:lnTo>
                  <a:pt x="919162" y="454819"/>
                </a:lnTo>
                <a:lnTo>
                  <a:pt x="928687" y="533400"/>
                </a:lnTo>
                <a:lnTo>
                  <a:pt x="933450" y="645319"/>
                </a:lnTo>
                <a:cubicBezTo>
                  <a:pt x="934244" y="667544"/>
                  <a:pt x="935037" y="689769"/>
                  <a:pt x="935831" y="711994"/>
                </a:cubicBezTo>
                <a:cubicBezTo>
                  <a:pt x="935037" y="734219"/>
                  <a:pt x="934244" y="756444"/>
                  <a:pt x="933450" y="778669"/>
                </a:cubicBezTo>
                <a:cubicBezTo>
                  <a:pt x="932656" y="801688"/>
                  <a:pt x="931863" y="824706"/>
                  <a:pt x="931069" y="847725"/>
                </a:cubicBezTo>
                <a:lnTo>
                  <a:pt x="916781" y="945356"/>
                </a:lnTo>
                <a:lnTo>
                  <a:pt x="892969" y="1038225"/>
                </a:lnTo>
                <a:lnTo>
                  <a:pt x="864394" y="1121569"/>
                </a:lnTo>
                <a:lnTo>
                  <a:pt x="823912" y="1202531"/>
                </a:lnTo>
                <a:lnTo>
                  <a:pt x="783431" y="1262062"/>
                </a:lnTo>
                <a:lnTo>
                  <a:pt x="757237" y="1295400"/>
                </a:lnTo>
                <a:lnTo>
                  <a:pt x="723900" y="1328737"/>
                </a:lnTo>
                <a:lnTo>
                  <a:pt x="685800" y="1354931"/>
                </a:lnTo>
                <a:lnTo>
                  <a:pt x="645319" y="1373981"/>
                </a:lnTo>
                <a:lnTo>
                  <a:pt x="609600" y="1378744"/>
                </a:lnTo>
                <a:lnTo>
                  <a:pt x="9525" y="1378744"/>
                </a:lnTo>
                <a:lnTo>
                  <a:pt x="57150" y="1362075"/>
                </a:lnTo>
                <a:lnTo>
                  <a:pt x="111919" y="1335881"/>
                </a:lnTo>
                <a:lnTo>
                  <a:pt x="166687" y="1276350"/>
                </a:lnTo>
                <a:lnTo>
                  <a:pt x="214312" y="1214437"/>
                </a:lnTo>
                <a:lnTo>
                  <a:pt x="259556" y="1116806"/>
                </a:lnTo>
                <a:lnTo>
                  <a:pt x="283369" y="1045369"/>
                </a:lnTo>
                <a:lnTo>
                  <a:pt x="307181" y="950119"/>
                </a:lnTo>
                <a:lnTo>
                  <a:pt x="323850" y="828675"/>
                </a:lnTo>
                <a:cubicBezTo>
                  <a:pt x="324644" y="803275"/>
                  <a:pt x="325437" y="777875"/>
                  <a:pt x="326231" y="752475"/>
                </a:cubicBezTo>
                <a:lnTo>
                  <a:pt x="330994" y="657225"/>
                </a:lnTo>
                <a:lnTo>
                  <a:pt x="321469" y="557212"/>
                </a:lnTo>
                <a:lnTo>
                  <a:pt x="309562" y="478631"/>
                </a:lnTo>
                <a:lnTo>
                  <a:pt x="285750" y="364331"/>
                </a:lnTo>
                <a:lnTo>
                  <a:pt x="261937" y="278606"/>
                </a:lnTo>
                <a:lnTo>
                  <a:pt x="226219" y="202406"/>
                </a:lnTo>
                <a:lnTo>
                  <a:pt x="188119" y="133350"/>
                </a:lnTo>
                <a:lnTo>
                  <a:pt x="152400" y="90487"/>
                </a:lnTo>
                <a:lnTo>
                  <a:pt x="104775" y="40481"/>
                </a:lnTo>
                <a:lnTo>
                  <a:pt x="52387" y="1428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  <a:alpha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 l="48581" t="11290" r="8423" b="71657"/>
          <a:stretch>
            <a:fillRect/>
          </a:stretch>
        </p:blipFill>
        <p:spPr bwMode="auto">
          <a:xfrm>
            <a:off x="4770907" y="2592428"/>
            <a:ext cx="4019550" cy="2063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/>
          <p:nvPr/>
        </p:nvSpPr>
        <p:spPr>
          <a:xfrm>
            <a:off x="5999632" y="3221078"/>
            <a:ext cx="2606675" cy="879475"/>
          </a:xfrm>
          <a:custGeom>
            <a:avLst/>
            <a:gdLst>
              <a:gd name="connsiteX0" fmla="*/ 0 w 2606675"/>
              <a:gd name="connsiteY0" fmla="*/ 873125 h 879475"/>
              <a:gd name="connsiteX1" fmla="*/ 2489200 w 2606675"/>
              <a:gd name="connsiteY1" fmla="*/ 879475 h 879475"/>
              <a:gd name="connsiteX2" fmla="*/ 2524125 w 2606675"/>
              <a:gd name="connsiteY2" fmla="*/ 815975 h 879475"/>
              <a:gd name="connsiteX3" fmla="*/ 2552700 w 2606675"/>
              <a:gd name="connsiteY3" fmla="*/ 739775 h 879475"/>
              <a:gd name="connsiteX4" fmla="*/ 2578100 w 2606675"/>
              <a:gd name="connsiteY4" fmla="*/ 666750 h 879475"/>
              <a:gd name="connsiteX5" fmla="*/ 2600325 w 2606675"/>
              <a:gd name="connsiteY5" fmla="*/ 558800 h 879475"/>
              <a:gd name="connsiteX6" fmla="*/ 2606675 w 2606675"/>
              <a:gd name="connsiteY6" fmla="*/ 431800 h 879475"/>
              <a:gd name="connsiteX7" fmla="*/ 2603500 w 2606675"/>
              <a:gd name="connsiteY7" fmla="*/ 285750 h 879475"/>
              <a:gd name="connsiteX8" fmla="*/ 2593975 w 2606675"/>
              <a:gd name="connsiteY8" fmla="*/ 158750 h 879475"/>
              <a:gd name="connsiteX9" fmla="*/ 2574925 w 2606675"/>
              <a:gd name="connsiteY9" fmla="*/ 57150 h 879475"/>
              <a:gd name="connsiteX10" fmla="*/ 2559050 w 2606675"/>
              <a:gd name="connsiteY10" fmla="*/ 3175 h 879475"/>
              <a:gd name="connsiteX11" fmla="*/ 76200 w 2606675"/>
              <a:gd name="connsiteY11" fmla="*/ 0 h 879475"/>
              <a:gd name="connsiteX12" fmla="*/ 98425 w 2606675"/>
              <a:gd name="connsiteY12" fmla="*/ 95250 h 879475"/>
              <a:gd name="connsiteX13" fmla="*/ 127000 w 2606675"/>
              <a:gd name="connsiteY13" fmla="*/ 228600 h 879475"/>
              <a:gd name="connsiteX14" fmla="*/ 130175 w 2606675"/>
              <a:gd name="connsiteY14" fmla="*/ 342900 h 879475"/>
              <a:gd name="connsiteX15" fmla="*/ 130175 w 2606675"/>
              <a:gd name="connsiteY15" fmla="*/ 466725 h 879475"/>
              <a:gd name="connsiteX16" fmla="*/ 120650 w 2606675"/>
              <a:gd name="connsiteY16" fmla="*/ 546100 h 879475"/>
              <a:gd name="connsiteX17" fmla="*/ 101600 w 2606675"/>
              <a:gd name="connsiteY17" fmla="*/ 631825 h 879475"/>
              <a:gd name="connsiteX18" fmla="*/ 73025 w 2606675"/>
              <a:gd name="connsiteY18" fmla="*/ 714375 h 879475"/>
              <a:gd name="connsiteX19" fmla="*/ 38100 w 2606675"/>
              <a:gd name="connsiteY19" fmla="*/ 793750 h 879475"/>
              <a:gd name="connsiteX20" fmla="*/ 0 w 2606675"/>
              <a:gd name="connsiteY20" fmla="*/ 873125 h 87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606675" h="879475">
                <a:moveTo>
                  <a:pt x="0" y="873125"/>
                </a:moveTo>
                <a:lnTo>
                  <a:pt x="2489200" y="879475"/>
                </a:lnTo>
                <a:lnTo>
                  <a:pt x="2524125" y="815975"/>
                </a:lnTo>
                <a:lnTo>
                  <a:pt x="2552700" y="739775"/>
                </a:lnTo>
                <a:lnTo>
                  <a:pt x="2578100" y="666750"/>
                </a:lnTo>
                <a:lnTo>
                  <a:pt x="2600325" y="558800"/>
                </a:lnTo>
                <a:lnTo>
                  <a:pt x="2606675" y="431800"/>
                </a:lnTo>
                <a:cubicBezTo>
                  <a:pt x="2605617" y="383117"/>
                  <a:pt x="2604558" y="334433"/>
                  <a:pt x="2603500" y="285750"/>
                </a:cubicBezTo>
                <a:lnTo>
                  <a:pt x="2593975" y="158750"/>
                </a:lnTo>
                <a:lnTo>
                  <a:pt x="2574925" y="57150"/>
                </a:lnTo>
                <a:lnTo>
                  <a:pt x="2559050" y="3175"/>
                </a:lnTo>
                <a:lnTo>
                  <a:pt x="76200" y="0"/>
                </a:lnTo>
                <a:lnTo>
                  <a:pt x="98425" y="95250"/>
                </a:lnTo>
                <a:lnTo>
                  <a:pt x="127000" y="228600"/>
                </a:lnTo>
                <a:cubicBezTo>
                  <a:pt x="128058" y="266700"/>
                  <a:pt x="129117" y="304800"/>
                  <a:pt x="130175" y="342900"/>
                </a:cubicBezTo>
                <a:lnTo>
                  <a:pt x="130175" y="466725"/>
                </a:lnTo>
                <a:lnTo>
                  <a:pt x="120650" y="546100"/>
                </a:lnTo>
                <a:lnTo>
                  <a:pt x="101600" y="631825"/>
                </a:lnTo>
                <a:lnTo>
                  <a:pt x="73025" y="714375"/>
                </a:lnTo>
                <a:lnTo>
                  <a:pt x="38100" y="793750"/>
                </a:lnTo>
                <a:lnTo>
                  <a:pt x="0" y="873125"/>
                </a:lnTo>
                <a:close/>
              </a:path>
            </a:pathLst>
          </a:custGeom>
          <a:solidFill>
            <a:schemeClr val="accent1">
              <a:lumMod val="75000"/>
              <a:alpha val="49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644032" y="2935328"/>
            <a:ext cx="2911475" cy="292100"/>
          </a:xfrm>
          <a:custGeom>
            <a:avLst/>
            <a:gdLst>
              <a:gd name="connsiteX0" fmla="*/ 0 w 2911475"/>
              <a:gd name="connsiteY0" fmla="*/ 206375 h 292100"/>
              <a:gd name="connsiteX1" fmla="*/ 396875 w 2911475"/>
              <a:gd name="connsiteY1" fmla="*/ 206375 h 292100"/>
              <a:gd name="connsiteX2" fmla="*/ 428625 w 2911475"/>
              <a:gd name="connsiteY2" fmla="*/ 292100 h 292100"/>
              <a:gd name="connsiteX3" fmla="*/ 2911475 w 2911475"/>
              <a:gd name="connsiteY3" fmla="*/ 285750 h 292100"/>
              <a:gd name="connsiteX4" fmla="*/ 2898775 w 2911475"/>
              <a:gd name="connsiteY4" fmla="*/ 234950 h 292100"/>
              <a:gd name="connsiteX5" fmla="*/ 2867025 w 2911475"/>
              <a:gd name="connsiteY5" fmla="*/ 158750 h 292100"/>
              <a:gd name="connsiteX6" fmla="*/ 2832100 w 2911475"/>
              <a:gd name="connsiteY6" fmla="*/ 95250 h 292100"/>
              <a:gd name="connsiteX7" fmla="*/ 2794000 w 2911475"/>
              <a:gd name="connsiteY7" fmla="*/ 38100 h 292100"/>
              <a:gd name="connsiteX8" fmla="*/ 2749550 w 2911475"/>
              <a:gd name="connsiteY8" fmla="*/ 0 h 292100"/>
              <a:gd name="connsiteX9" fmla="*/ 180975 w 2911475"/>
              <a:gd name="connsiteY9" fmla="*/ 3175 h 292100"/>
              <a:gd name="connsiteX10" fmla="*/ 130175 w 2911475"/>
              <a:gd name="connsiteY10" fmla="*/ 15875 h 292100"/>
              <a:gd name="connsiteX11" fmla="*/ 69850 w 2911475"/>
              <a:gd name="connsiteY11" fmla="*/ 66675 h 292100"/>
              <a:gd name="connsiteX12" fmla="*/ 19050 w 2911475"/>
              <a:gd name="connsiteY12" fmla="*/ 130175 h 292100"/>
              <a:gd name="connsiteX13" fmla="*/ 0 w 2911475"/>
              <a:gd name="connsiteY13" fmla="*/ 206375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11475" h="292100">
                <a:moveTo>
                  <a:pt x="0" y="206375"/>
                </a:moveTo>
                <a:lnTo>
                  <a:pt x="396875" y="206375"/>
                </a:lnTo>
                <a:lnTo>
                  <a:pt x="428625" y="292100"/>
                </a:lnTo>
                <a:lnTo>
                  <a:pt x="2911475" y="285750"/>
                </a:lnTo>
                <a:lnTo>
                  <a:pt x="2898775" y="234950"/>
                </a:lnTo>
                <a:lnTo>
                  <a:pt x="2867025" y="158750"/>
                </a:lnTo>
                <a:lnTo>
                  <a:pt x="2832100" y="95250"/>
                </a:lnTo>
                <a:lnTo>
                  <a:pt x="2794000" y="38100"/>
                </a:lnTo>
                <a:lnTo>
                  <a:pt x="2749550" y="0"/>
                </a:lnTo>
                <a:lnTo>
                  <a:pt x="180975" y="3175"/>
                </a:lnTo>
                <a:lnTo>
                  <a:pt x="130175" y="15875"/>
                </a:lnTo>
                <a:lnTo>
                  <a:pt x="69850" y="66675"/>
                </a:lnTo>
                <a:lnTo>
                  <a:pt x="19050" y="130175"/>
                </a:lnTo>
                <a:lnTo>
                  <a:pt x="0" y="206375"/>
                </a:lnTo>
                <a:close/>
              </a:path>
            </a:pathLst>
          </a:custGeom>
          <a:solidFill>
            <a:schemeClr val="accent6">
              <a:lumMod val="75000"/>
              <a:alpha val="49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637682" y="3992603"/>
            <a:ext cx="2847975" cy="219075"/>
          </a:xfrm>
          <a:custGeom>
            <a:avLst/>
            <a:gdLst>
              <a:gd name="connsiteX0" fmla="*/ 0 w 2847975"/>
              <a:gd name="connsiteY0" fmla="*/ 6350 h 219075"/>
              <a:gd name="connsiteX1" fmla="*/ 409575 w 2847975"/>
              <a:gd name="connsiteY1" fmla="*/ 0 h 219075"/>
              <a:gd name="connsiteX2" fmla="*/ 358775 w 2847975"/>
              <a:gd name="connsiteY2" fmla="*/ 101600 h 219075"/>
              <a:gd name="connsiteX3" fmla="*/ 2847975 w 2847975"/>
              <a:gd name="connsiteY3" fmla="*/ 107950 h 219075"/>
              <a:gd name="connsiteX4" fmla="*/ 2797175 w 2847975"/>
              <a:gd name="connsiteY4" fmla="*/ 187325 h 219075"/>
              <a:gd name="connsiteX5" fmla="*/ 2765425 w 2847975"/>
              <a:gd name="connsiteY5" fmla="*/ 219075 h 219075"/>
              <a:gd name="connsiteX6" fmla="*/ 165100 w 2847975"/>
              <a:gd name="connsiteY6" fmla="*/ 212725 h 219075"/>
              <a:gd name="connsiteX7" fmla="*/ 146050 w 2847975"/>
              <a:gd name="connsiteY7" fmla="*/ 200025 h 219075"/>
              <a:gd name="connsiteX8" fmla="*/ 92075 w 2847975"/>
              <a:gd name="connsiteY8" fmla="*/ 174625 h 219075"/>
              <a:gd name="connsiteX9" fmla="*/ 41275 w 2847975"/>
              <a:gd name="connsiteY9" fmla="*/ 114300 h 219075"/>
              <a:gd name="connsiteX10" fmla="*/ 0 w 2847975"/>
              <a:gd name="connsiteY10" fmla="*/ 6350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7975" h="219075">
                <a:moveTo>
                  <a:pt x="0" y="6350"/>
                </a:moveTo>
                <a:lnTo>
                  <a:pt x="409575" y="0"/>
                </a:lnTo>
                <a:lnTo>
                  <a:pt x="358775" y="101600"/>
                </a:lnTo>
                <a:lnTo>
                  <a:pt x="2847975" y="107950"/>
                </a:lnTo>
                <a:lnTo>
                  <a:pt x="2797175" y="187325"/>
                </a:lnTo>
                <a:lnTo>
                  <a:pt x="2765425" y="219075"/>
                </a:lnTo>
                <a:lnTo>
                  <a:pt x="165100" y="212725"/>
                </a:lnTo>
                <a:lnTo>
                  <a:pt x="146050" y="200025"/>
                </a:lnTo>
                <a:lnTo>
                  <a:pt x="92075" y="174625"/>
                </a:lnTo>
                <a:lnTo>
                  <a:pt x="41275" y="114300"/>
                </a:lnTo>
                <a:lnTo>
                  <a:pt x="0" y="6350"/>
                </a:lnTo>
                <a:close/>
              </a:path>
            </a:pathLst>
          </a:custGeom>
          <a:solidFill>
            <a:schemeClr val="accent2">
              <a:lumMod val="75000"/>
              <a:alpha val="49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58307" y="3141703"/>
            <a:ext cx="571500" cy="860425"/>
          </a:xfrm>
          <a:custGeom>
            <a:avLst/>
            <a:gdLst>
              <a:gd name="connsiteX0" fmla="*/ 79375 w 571500"/>
              <a:gd name="connsiteY0" fmla="*/ 0 h 860425"/>
              <a:gd name="connsiteX1" fmla="*/ 479425 w 571500"/>
              <a:gd name="connsiteY1" fmla="*/ 3175 h 860425"/>
              <a:gd name="connsiteX2" fmla="*/ 498475 w 571500"/>
              <a:gd name="connsiteY2" fmla="*/ 57150 h 860425"/>
              <a:gd name="connsiteX3" fmla="*/ 530225 w 571500"/>
              <a:gd name="connsiteY3" fmla="*/ 155575 h 860425"/>
              <a:gd name="connsiteX4" fmla="*/ 546100 w 571500"/>
              <a:gd name="connsiteY4" fmla="*/ 247650 h 860425"/>
              <a:gd name="connsiteX5" fmla="*/ 558800 w 571500"/>
              <a:gd name="connsiteY5" fmla="*/ 346075 h 860425"/>
              <a:gd name="connsiteX6" fmla="*/ 571500 w 571500"/>
              <a:gd name="connsiteY6" fmla="*/ 444500 h 860425"/>
              <a:gd name="connsiteX7" fmla="*/ 565150 w 571500"/>
              <a:gd name="connsiteY7" fmla="*/ 523875 h 860425"/>
              <a:gd name="connsiteX8" fmla="*/ 558800 w 571500"/>
              <a:gd name="connsiteY8" fmla="*/ 644525 h 860425"/>
              <a:gd name="connsiteX9" fmla="*/ 542925 w 571500"/>
              <a:gd name="connsiteY9" fmla="*/ 695325 h 860425"/>
              <a:gd name="connsiteX10" fmla="*/ 520700 w 571500"/>
              <a:gd name="connsiteY10" fmla="*/ 765175 h 860425"/>
              <a:gd name="connsiteX11" fmla="*/ 482600 w 571500"/>
              <a:gd name="connsiteY11" fmla="*/ 850900 h 860425"/>
              <a:gd name="connsiteX12" fmla="*/ 79375 w 571500"/>
              <a:gd name="connsiteY12" fmla="*/ 860425 h 860425"/>
              <a:gd name="connsiteX13" fmla="*/ 53975 w 571500"/>
              <a:gd name="connsiteY13" fmla="*/ 800100 h 860425"/>
              <a:gd name="connsiteX14" fmla="*/ 28575 w 571500"/>
              <a:gd name="connsiteY14" fmla="*/ 720725 h 860425"/>
              <a:gd name="connsiteX15" fmla="*/ 6350 w 571500"/>
              <a:gd name="connsiteY15" fmla="*/ 606425 h 860425"/>
              <a:gd name="connsiteX16" fmla="*/ 3175 w 571500"/>
              <a:gd name="connsiteY16" fmla="*/ 517525 h 860425"/>
              <a:gd name="connsiteX17" fmla="*/ 0 w 571500"/>
              <a:gd name="connsiteY17" fmla="*/ 444500 h 860425"/>
              <a:gd name="connsiteX18" fmla="*/ 3175 w 571500"/>
              <a:gd name="connsiteY18" fmla="*/ 365125 h 860425"/>
              <a:gd name="connsiteX19" fmla="*/ 9525 w 571500"/>
              <a:gd name="connsiteY19" fmla="*/ 288925 h 860425"/>
              <a:gd name="connsiteX20" fmla="*/ 19050 w 571500"/>
              <a:gd name="connsiteY20" fmla="*/ 196850 h 860425"/>
              <a:gd name="connsiteX21" fmla="*/ 44450 w 571500"/>
              <a:gd name="connsiteY21" fmla="*/ 88900 h 860425"/>
              <a:gd name="connsiteX22" fmla="*/ 79375 w 571500"/>
              <a:gd name="connsiteY22" fmla="*/ 0 h 86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1500" h="860425">
                <a:moveTo>
                  <a:pt x="79375" y="0"/>
                </a:moveTo>
                <a:lnTo>
                  <a:pt x="479425" y="3175"/>
                </a:lnTo>
                <a:lnTo>
                  <a:pt x="498475" y="57150"/>
                </a:lnTo>
                <a:lnTo>
                  <a:pt x="530225" y="155575"/>
                </a:lnTo>
                <a:lnTo>
                  <a:pt x="546100" y="247650"/>
                </a:lnTo>
                <a:lnTo>
                  <a:pt x="558800" y="346075"/>
                </a:lnTo>
                <a:lnTo>
                  <a:pt x="571500" y="444500"/>
                </a:lnTo>
                <a:lnTo>
                  <a:pt x="565150" y="523875"/>
                </a:lnTo>
                <a:lnTo>
                  <a:pt x="558800" y="644525"/>
                </a:lnTo>
                <a:lnTo>
                  <a:pt x="542925" y="695325"/>
                </a:lnTo>
                <a:lnTo>
                  <a:pt x="520700" y="765175"/>
                </a:lnTo>
                <a:lnTo>
                  <a:pt x="482600" y="850900"/>
                </a:lnTo>
                <a:lnTo>
                  <a:pt x="79375" y="860425"/>
                </a:lnTo>
                <a:lnTo>
                  <a:pt x="53975" y="800100"/>
                </a:lnTo>
                <a:lnTo>
                  <a:pt x="28575" y="720725"/>
                </a:lnTo>
                <a:lnTo>
                  <a:pt x="6350" y="606425"/>
                </a:lnTo>
                <a:lnTo>
                  <a:pt x="3175" y="517525"/>
                </a:lnTo>
                <a:lnTo>
                  <a:pt x="0" y="444500"/>
                </a:lnTo>
                <a:lnTo>
                  <a:pt x="3175" y="365125"/>
                </a:lnTo>
                <a:lnTo>
                  <a:pt x="9525" y="288925"/>
                </a:lnTo>
                <a:lnTo>
                  <a:pt x="19050" y="196850"/>
                </a:lnTo>
                <a:lnTo>
                  <a:pt x="44450" y="88900"/>
                </a:lnTo>
                <a:lnTo>
                  <a:pt x="79375" y="0"/>
                </a:lnTo>
                <a:close/>
              </a:path>
            </a:pathLst>
          </a:custGeom>
          <a:solidFill>
            <a:schemeClr val="accent3">
              <a:lumMod val="75000"/>
              <a:alpha val="51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52879" y="4697453"/>
            <a:ext cx="684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LEFT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5303512" y="3789404"/>
            <a:ext cx="480219" cy="8747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939307" y="4697443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</a:t>
            </a:r>
            <a:endParaRPr lang="en-US" sz="16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244106" y="2960729"/>
            <a:ext cx="460377" cy="170664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558103" y="4700711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DOWN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980708" y="4157704"/>
            <a:ext cx="2" cy="5064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35351" y="4700701"/>
            <a:ext cx="82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RIGHT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717308" y="3789404"/>
            <a:ext cx="329374" cy="8218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41689" y="5050790"/>
            <a:ext cx="38779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Azimuthal</a:t>
            </a:r>
            <a:r>
              <a:rPr lang="en-US" sz="1600" dirty="0" smtClean="0"/>
              <a:t> angles yield two asymmetries:</a:t>
            </a:r>
            <a:endParaRPr lang="en-US" sz="160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799719"/>
              </p:ext>
            </p:extLst>
          </p:nvPr>
        </p:nvGraphicFramePr>
        <p:xfrm>
          <a:off x="5144306" y="5434233"/>
          <a:ext cx="1413797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14" name="Equation" r:id="rId4" imgW="863280" imgH="393480" progId="Equation.3">
                  <p:embed/>
                </p:oleObj>
              </mc:Choice>
              <mc:Fallback>
                <p:oleObj name="Equation" r:id="rId4" imgW="8632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4306" y="5434233"/>
                        <a:ext cx="1413797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428014"/>
              </p:ext>
            </p:extLst>
          </p:nvPr>
        </p:nvGraphicFramePr>
        <p:xfrm>
          <a:off x="7020805" y="5415847"/>
          <a:ext cx="1393006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915" name="Equation" r:id="rId6" imgW="850680" imgH="393480" progId="Equation.3">
                  <p:embed/>
                </p:oleObj>
              </mc:Choice>
              <mc:Fallback>
                <p:oleObj name="Equation" r:id="rId6" imgW="8506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805" y="5415847"/>
                        <a:ext cx="1393006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706834" y="6080731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sensitivity to horizontal</a:t>
            </a:r>
          </a:p>
          <a:p>
            <a:r>
              <a:rPr lang="en-US" sz="1400" dirty="0" smtClean="0"/>
              <a:t>component is here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4952879" y="137196"/>
            <a:ext cx="2805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Rings select scattering angle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4952879" y="2337953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Bars select azimuthal angle</a:t>
            </a:r>
            <a:endParaRPr lang="en-US" sz="16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" r="51687" b="59218"/>
          <a:stretch/>
        </p:blipFill>
        <p:spPr>
          <a:xfrm>
            <a:off x="1566610" y="3605782"/>
            <a:ext cx="2884843" cy="2954026"/>
          </a:xfrm>
          <a:prstGeom prst="rect">
            <a:avLst/>
          </a:prstGeom>
        </p:spPr>
      </p:pic>
      <p:cxnSp>
        <p:nvCxnSpPr>
          <p:cNvPr id="32" name="Straight Connector 31"/>
          <p:cNvCxnSpPr/>
          <p:nvPr/>
        </p:nvCxnSpPr>
        <p:spPr>
          <a:xfrm flipH="1" flipV="1">
            <a:off x="1920269" y="3814052"/>
            <a:ext cx="391131" cy="4150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920269" y="5905500"/>
            <a:ext cx="378431" cy="4368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48684" y="3814051"/>
            <a:ext cx="1371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48684" y="3814051"/>
            <a:ext cx="0" cy="25282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48684" y="6342341"/>
            <a:ext cx="13715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548684" y="3520439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MXS (large </a:t>
            </a:r>
            <a:r>
              <a:rPr lang="el-GR" sz="1400" dirty="0" smtClean="0"/>
              <a:t>β</a:t>
            </a:r>
            <a:r>
              <a:rPr lang="en-US" sz="1400" baseline="-25000" dirty="0" smtClean="0"/>
              <a:t>X</a:t>
            </a:r>
            <a:r>
              <a:rPr lang="en-US" sz="1400" dirty="0" smtClean="0"/>
              <a:t>)</a:t>
            </a:r>
            <a:endParaRPr lang="en-US" sz="1400" baseline="-25000" dirty="0"/>
          </a:p>
        </p:txBody>
      </p:sp>
      <p:cxnSp>
        <p:nvCxnSpPr>
          <p:cNvPr id="45" name="Straight Connector 44"/>
          <p:cNvCxnSpPr/>
          <p:nvPr/>
        </p:nvCxnSpPr>
        <p:spPr>
          <a:xfrm flipH="1" flipV="1">
            <a:off x="1737392" y="4410910"/>
            <a:ext cx="307308" cy="1928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31562" y="4410910"/>
            <a:ext cx="10058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31562" y="4410910"/>
            <a:ext cx="0" cy="13040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31562" y="5714975"/>
            <a:ext cx="100582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1737391" y="5543550"/>
            <a:ext cx="294609" cy="171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57608" y="4100553"/>
            <a:ext cx="1385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MXL (large </a:t>
            </a:r>
            <a:r>
              <a:rPr lang="el-GR" sz="1400" dirty="0" smtClean="0"/>
              <a:t>β</a:t>
            </a:r>
            <a:r>
              <a:rPr lang="en-US" sz="1400" baseline="-25000" dirty="0" smtClean="0"/>
              <a:t>Y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914440" y="5114545"/>
            <a:ext cx="10282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809952" y="4591325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MXG</a:t>
            </a:r>
          </a:p>
          <a:p>
            <a:r>
              <a:rPr lang="en-US" sz="1400" dirty="0" smtClean="0"/>
              <a:t>(large D)</a:t>
            </a:r>
            <a:endParaRPr lang="en-US" sz="1400" dirty="0"/>
          </a:p>
        </p:txBody>
      </p:sp>
      <p:sp>
        <p:nvSpPr>
          <p:cNvPr id="60" name="Oval 59"/>
          <p:cNvSpPr/>
          <p:nvPr/>
        </p:nvSpPr>
        <p:spPr>
          <a:xfrm>
            <a:off x="3474732" y="5321300"/>
            <a:ext cx="731512" cy="485113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65806" y="357238"/>
            <a:ext cx="23903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Polarized deuterons</a:t>
            </a:r>
            <a:endParaRPr lang="en-US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548684" y="3159085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Three </a:t>
            </a:r>
            <a:r>
              <a:rPr lang="en-US" dirty="0" err="1" smtClean="0"/>
              <a:t>sextupole</a:t>
            </a:r>
            <a:r>
              <a:rPr lang="en-US" dirty="0" smtClean="0"/>
              <a:t> magnet families: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2954345" y="368701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= 0.97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64" name="Oval 63"/>
          <p:cNvSpPr/>
          <p:nvPr/>
        </p:nvSpPr>
        <p:spPr>
          <a:xfrm>
            <a:off x="2468903" y="5543550"/>
            <a:ext cx="1005829" cy="262863"/>
          </a:xfrm>
          <a:prstGeom prst="ellipse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638915" y="868708"/>
            <a:ext cx="3659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Carbon block target (17 mm thick)</a:t>
            </a:r>
            <a:endParaRPr lang="en-US" dirty="0"/>
          </a:p>
        </p:txBody>
      </p:sp>
      <p:sp>
        <p:nvSpPr>
          <p:cNvPr id="66" name="Rectangle 65"/>
          <p:cNvSpPr/>
          <p:nvPr/>
        </p:nvSpPr>
        <p:spPr>
          <a:xfrm>
            <a:off x="2194586" y="1336294"/>
            <a:ext cx="457195" cy="44680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ight Arrow 67"/>
          <p:cNvSpPr/>
          <p:nvPr/>
        </p:nvSpPr>
        <p:spPr>
          <a:xfrm>
            <a:off x="809952" y="1736109"/>
            <a:ext cx="3293012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814715" y="1799609"/>
            <a:ext cx="3030536" cy="4571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809952" y="1724025"/>
            <a:ext cx="1371273" cy="5145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814715" y="2115517"/>
            <a:ext cx="3030536" cy="1276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1036190" y="1838518"/>
            <a:ext cx="884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  E  A  M</a:t>
            </a:r>
            <a:endParaRPr lang="en-US" sz="1200" b="1" dirty="0"/>
          </a:p>
        </p:txBody>
      </p:sp>
      <p:sp>
        <p:nvSpPr>
          <p:cNvPr id="73" name="TextBox 72"/>
          <p:cNvSpPr txBox="1"/>
          <p:nvPr/>
        </p:nvSpPr>
        <p:spPr>
          <a:xfrm>
            <a:off x="640123" y="2507230"/>
            <a:ext cx="335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EDDA detectors as polarimeter</a:t>
            </a:r>
            <a:endParaRPr lang="en-US" dirty="0"/>
          </a:p>
        </p:txBody>
      </p:sp>
      <p:sp>
        <p:nvSpPr>
          <p:cNvPr id="74" name="Right Arrow 73"/>
          <p:cNvSpPr/>
          <p:nvPr/>
        </p:nvSpPr>
        <p:spPr>
          <a:xfrm>
            <a:off x="4088271" y="2507230"/>
            <a:ext cx="629919" cy="400553"/>
          </a:xfrm>
          <a:prstGeom prst="rightArrow">
            <a:avLst/>
          </a:prstGeom>
          <a:solidFill>
            <a:srgbClr val="37A12F"/>
          </a:solidFill>
          <a:ln>
            <a:solidFill>
              <a:srgbClr val="37A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/>
          <p:cNvSpPr txBox="1"/>
          <p:nvPr/>
        </p:nvSpPr>
        <p:spPr>
          <a:xfrm>
            <a:off x="240104" y="6307817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600222" y="6488668"/>
            <a:ext cx="169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E. Stephenson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3556" y="-98778"/>
            <a:ext cx="3035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COSY ring at Juelich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81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3050" y="1519238"/>
            <a:ext cx="6438900" cy="596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413"/>
          </a:xfrm>
        </p:spPr>
        <p:txBody>
          <a:bodyPr/>
          <a:lstStyle/>
          <a:p>
            <a:r>
              <a:rPr lang="en-US" sz="4000" smtClean="0">
                <a:solidFill>
                  <a:srgbClr val="FF0000"/>
                </a:solidFill>
              </a:rPr>
              <a:t>The EDM signal: early to late change</a:t>
            </a: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>
          <a:xfrm>
            <a:off x="0" y="633413"/>
            <a:ext cx="9144000" cy="1038225"/>
          </a:xfrm>
        </p:spPr>
        <p:txBody>
          <a:bodyPr>
            <a:normAutofit lnSpcReduction="10000"/>
          </a:bodyPr>
          <a:lstStyle/>
          <a:p>
            <a:r>
              <a:rPr lang="en-US" smtClean="0">
                <a:solidFill>
                  <a:srgbClr val="000090"/>
                </a:solidFill>
              </a:rPr>
              <a:t>Comparing the (left-right)/(left+right) counts vs. time we monitor the vertical component of spin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43013" name="TextBox 11"/>
          <p:cNvSpPr txBox="1">
            <a:spLocks noChangeArrowheads="1"/>
          </p:cNvSpPr>
          <p:nvPr/>
        </p:nvSpPr>
        <p:spPr bwMode="auto">
          <a:xfrm>
            <a:off x="3516313" y="5667375"/>
            <a:ext cx="3390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(L-R)/(L+R) vs. Time [s]</a:t>
            </a:r>
          </a:p>
        </p:txBody>
      </p:sp>
      <p:sp>
        <p:nvSpPr>
          <p:cNvPr id="43014" name="TextBox 5"/>
          <p:cNvSpPr txBox="1">
            <a:spLocks noChangeArrowheads="1"/>
          </p:cNvSpPr>
          <p:nvPr/>
        </p:nvSpPr>
        <p:spPr bwMode="auto">
          <a:xfrm>
            <a:off x="7359650" y="3224213"/>
            <a:ext cx="11858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M.C.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053666"/>
            <a:ext cx="3455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Opposite helicity bunches</a:t>
            </a:r>
          </a:p>
          <a:p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 smtClean="0">
                <a:solidFill>
                  <a:srgbClr val="FF0000"/>
                </a:solidFill>
              </a:rPr>
              <a:t>esult to opposite sign slopes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90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3906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Large </a:t>
            </a:r>
            <a:r>
              <a:rPr lang="en-US" b="1" dirty="0" err="1" smtClean="0">
                <a:solidFill>
                  <a:srgbClr val="000099"/>
                </a:solidFill>
              </a:rPr>
              <a:t>polarimeter</a:t>
            </a:r>
            <a:r>
              <a:rPr lang="en-US" b="1" dirty="0" smtClean="0">
                <a:solidFill>
                  <a:srgbClr val="000099"/>
                </a:solidFill>
              </a:rPr>
              <a:t> analyzing power at </a:t>
            </a:r>
            <a:r>
              <a:rPr lang="en-US" b="1" dirty="0" err="1" smtClean="0">
                <a:solidFill>
                  <a:srgbClr val="000099"/>
                </a:solidFill>
              </a:rPr>
              <a:t>P</a:t>
            </a:r>
            <a:r>
              <a:rPr lang="en-US" b="1" baseline="-25000" dirty="0" err="1" smtClean="0">
                <a:solidFill>
                  <a:srgbClr val="000099"/>
                </a:solidFill>
              </a:rPr>
              <a:t>magic</a:t>
            </a:r>
            <a:r>
              <a:rPr lang="en-US" b="1" dirty="0" smtClean="0">
                <a:solidFill>
                  <a:srgbClr val="000099"/>
                </a:solidFill>
              </a:rPr>
              <a:t>!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83</a:t>
            </a:fld>
            <a:endParaRPr lang="en-US"/>
          </a:p>
        </p:txBody>
      </p:sp>
      <p:grpSp>
        <p:nvGrpSpPr>
          <p:cNvPr id="2" name="Group 5"/>
          <p:cNvGrpSpPr/>
          <p:nvPr/>
        </p:nvGrpSpPr>
        <p:grpSpPr>
          <a:xfrm>
            <a:off x="1162050" y="2089150"/>
            <a:ext cx="7275513" cy="4376738"/>
            <a:chOff x="1162050" y="2089150"/>
            <a:chExt cx="7275513" cy="4376738"/>
          </a:xfrm>
        </p:grpSpPr>
        <p:pic>
          <p:nvPicPr>
            <p:cNvPr id="116738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62050" y="2089150"/>
              <a:ext cx="7275513" cy="4376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Arrow Connector 16"/>
            <p:cNvCxnSpPr>
              <a:cxnSpLocks noChangeShapeType="1"/>
            </p:cNvCxnSpPr>
            <p:nvPr/>
          </p:nvCxnSpPr>
          <p:spPr bwMode="auto">
            <a:xfrm rot="16200000" flipV="1">
              <a:off x="1831975" y="4094163"/>
              <a:ext cx="2597150" cy="31750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arrow" w="med" len="med"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</p:grpSp>
    </p:spTree>
    <p:extLst>
      <p:ext uri="{BB962C8B-B14F-4D97-AF65-F5344CB8AC3E}">
        <p14:creationId xmlns:p14="http://schemas.microsoft.com/office/powerpoint/2010/main" val="32088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3"/>
          <p:cNvGrpSpPr/>
          <p:nvPr/>
        </p:nvGrpSpPr>
        <p:grpSpPr>
          <a:xfrm>
            <a:off x="5436448" y="1736812"/>
            <a:ext cx="3240008" cy="4032448"/>
            <a:chOff x="5436448" y="1736812"/>
            <a:chExt cx="3240008" cy="4032448"/>
          </a:xfrm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127000" dir="3000000" algn="br" rotWithShape="0">
              <a:prstClr val="black">
                <a:alpha val="40000"/>
              </a:prstClr>
            </a:outerShdw>
          </a:effectLst>
        </p:grpSpPr>
        <p:grpSp>
          <p:nvGrpSpPr>
            <p:cNvPr id="4" name="Gruppieren 17"/>
            <p:cNvGrpSpPr/>
            <p:nvPr/>
          </p:nvGrpSpPr>
          <p:grpSpPr>
            <a:xfrm>
              <a:off x="5436448" y="1736812"/>
              <a:ext cx="3168000" cy="4007495"/>
              <a:chOff x="5436448" y="1880828"/>
              <a:chExt cx="3168000" cy="400749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24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36448" y="1880828"/>
                <a:ext cx="3168000" cy="400749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246" name="Rechteck 6"/>
              <p:cNvSpPr>
                <a:spLocks noChangeArrowheads="1"/>
              </p:cNvSpPr>
              <p:nvPr/>
            </p:nvSpPr>
            <p:spPr bwMode="auto">
              <a:xfrm>
                <a:off x="5471207" y="3357268"/>
                <a:ext cx="288925" cy="2484000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90000" tIns="46800" rIns="90000" bIns="46800">
                <a:spAutoFit/>
              </a:bodyPr>
              <a:lstStyle/>
              <a:p>
                <a:endParaRPr lang="de-DE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248" name="Textfeld 8"/>
            <p:cNvSpPr txBox="1">
              <a:spLocks noChangeArrowheads="1"/>
            </p:cNvSpPr>
            <p:nvPr/>
          </p:nvSpPr>
          <p:spPr bwMode="auto">
            <a:xfrm>
              <a:off x="7110258" y="5461483"/>
              <a:ext cx="156619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400" dirty="0" smtClean="0">
                  <a:solidFill>
                    <a:srgbClr val="000000"/>
                  </a:solidFill>
                </a:rPr>
                <a:t>(</a:t>
              </a:r>
              <a:r>
                <a:rPr lang="de-DE" sz="1400" dirty="0" err="1" smtClean="0">
                  <a:solidFill>
                    <a:srgbClr val="000000"/>
                  </a:solidFill>
                </a:rPr>
                <a:t>from</a:t>
              </a:r>
              <a:r>
                <a:rPr lang="de-DE" sz="1400" dirty="0" smtClean="0">
                  <a:solidFill>
                    <a:srgbClr val="000000"/>
                  </a:solidFill>
                </a:rPr>
                <a:t> A</a:t>
              </a:r>
              <a:r>
                <a:rPr lang="de-DE" sz="1400" dirty="0">
                  <a:solidFill>
                    <a:srgbClr val="000000"/>
                  </a:solidFill>
                </a:rPr>
                <a:t>. </a:t>
              </a:r>
              <a:r>
                <a:rPr lang="de-DE" sz="1400" dirty="0" smtClean="0">
                  <a:solidFill>
                    <a:srgbClr val="000000"/>
                  </a:solidFill>
                </a:rPr>
                <a:t>Lehrach)</a:t>
              </a:r>
              <a:endParaRPr lang="de-DE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431540" y="904654"/>
            <a:ext cx="37244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6666"/>
                </a:solidFill>
              </a:rPr>
              <a:t>pEDM in all </a:t>
            </a:r>
            <a:r>
              <a:rPr lang="de-DE" sz="2000" dirty="0" err="1" smtClean="0">
                <a:solidFill>
                  <a:srgbClr val="006666"/>
                </a:solidFill>
              </a:rPr>
              <a:t>electric</a:t>
            </a:r>
            <a:r>
              <a:rPr lang="de-DE" sz="2000" dirty="0" smtClean="0">
                <a:solidFill>
                  <a:srgbClr val="006666"/>
                </a:solidFill>
              </a:rPr>
              <a:t> ring at BNL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5184068" y="908720"/>
            <a:ext cx="356439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006666"/>
                </a:solidFill>
              </a:rPr>
              <a:t>Jülich, </a:t>
            </a:r>
            <a:r>
              <a:rPr lang="de-DE" sz="2000" dirty="0" err="1" smtClean="0">
                <a:solidFill>
                  <a:srgbClr val="006666"/>
                </a:solidFill>
              </a:rPr>
              <a:t>focus</a:t>
            </a:r>
            <a:r>
              <a:rPr lang="de-DE" sz="2000" dirty="0" smtClean="0">
                <a:solidFill>
                  <a:srgbClr val="006666"/>
                </a:solidFill>
              </a:rPr>
              <a:t> on a </a:t>
            </a:r>
            <a:r>
              <a:rPr lang="de-DE" sz="2000" dirty="0" err="1" smtClean="0">
                <a:solidFill>
                  <a:srgbClr val="006666"/>
                </a:solidFill>
              </a:rPr>
              <a:t>smaller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radius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machine</a:t>
            </a:r>
            <a:endParaRPr lang="de-DE" sz="2000" dirty="0" smtClean="0">
              <a:solidFill>
                <a:srgbClr val="006666"/>
              </a:solidFill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-1476672" y="4005064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11273" y="5229200"/>
            <a:ext cx="349136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2000" dirty="0" smtClean="0">
                <a:solidFill>
                  <a:srgbClr val="006666"/>
                </a:solidFill>
              </a:rPr>
              <a:t>CW </a:t>
            </a:r>
            <a:r>
              <a:rPr lang="de-DE" sz="2000" dirty="0" err="1" smtClean="0">
                <a:solidFill>
                  <a:srgbClr val="006666"/>
                </a:solidFill>
              </a:rPr>
              <a:t>and</a:t>
            </a:r>
            <a:r>
              <a:rPr lang="de-DE" sz="2000" dirty="0" smtClean="0">
                <a:solidFill>
                  <a:srgbClr val="006666"/>
                </a:solidFill>
              </a:rPr>
              <a:t> CCW </a:t>
            </a:r>
            <a:r>
              <a:rPr lang="de-DE" sz="2000" dirty="0" err="1" smtClean="0">
                <a:solidFill>
                  <a:srgbClr val="006666"/>
                </a:solidFill>
              </a:rPr>
              <a:t>stored</a:t>
            </a:r>
            <a:r>
              <a:rPr lang="de-DE" sz="2000" dirty="0" smtClean="0">
                <a:solidFill>
                  <a:srgbClr val="006666"/>
                </a:solidFill>
              </a:rPr>
              <a:t> </a:t>
            </a:r>
            <a:r>
              <a:rPr lang="de-DE" sz="2000" dirty="0" err="1" smtClean="0">
                <a:solidFill>
                  <a:srgbClr val="006666"/>
                </a:solidFill>
              </a:rPr>
              <a:t>beams</a:t>
            </a:r>
            <a:endParaRPr lang="de-DE" sz="2000" dirty="0">
              <a:solidFill>
                <a:srgbClr val="006666"/>
              </a:solidFill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467544" y="44574"/>
            <a:ext cx="7772400" cy="6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de-DE" sz="2400" dirty="0" smtClean="0">
                <a:solidFill>
                  <a:srgbClr val="006666"/>
                </a:solidFill>
              </a:rPr>
              <a:t>EDMs: </a:t>
            </a:r>
            <a:r>
              <a:rPr lang="de-DE" sz="2400" dirty="0" smtClean="0">
                <a:solidFill>
                  <a:srgbClr val="C00000"/>
                </a:solidFill>
              </a:rPr>
              <a:t>Storage ring </a:t>
            </a:r>
            <a:r>
              <a:rPr lang="de-DE" sz="2400" dirty="0" err="1" smtClean="0">
                <a:solidFill>
                  <a:srgbClr val="C00000"/>
                </a:solidFill>
              </a:rPr>
              <a:t>projects</a:t>
            </a:r>
            <a:endParaRPr lang="en-US" sz="2400" kern="0" dirty="0">
              <a:solidFill>
                <a:srgbClr val="C00000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84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29" y="1326444"/>
            <a:ext cx="4212560" cy="37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3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4378" y="2000957"/>
            <a:ext cx="8689622" cy="427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MS PGothic" pitchFamily="34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                  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FF0000"/>
                </a:solidFill>
              </a:rPr>
              <a:t>neutron, proton, deuteron EDM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deuteron: ~ x10 sensitivity of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  neutron and proton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FF0000"/>
                </a:solidFill>
              </a:rPr>
              <a:t>proton EDM ~ -neutron EDM,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deuteron EDM ~1/3 neutron EDM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nuclear EDM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45" y="2060223"/>
            <a:ext cx="8229600" cy="427760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Quark EDM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Chromo-EDM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Theta-QCD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DB356-0B88-4BC1-B268-E69530B25FC0}" type="slidenum">
              <a:rPr lang="en-US" smtClean="0"/>
              <a:pPr/>
              <a:t>85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3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5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International srEDM Network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FF3300"/>
                </a:solidFill>
              </a:rPr>
              <a:t>Common R&amp;D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953000" cy="4525963"/>
          </a:xfrm>
        </p:spPr>
        <p:txBody>
          <a:bodyPr>
            <a:normAutofit fontScale="92500"/>
          </a:bodyPr>
          <a:lstStyle/>
          <a:p>
            <a:r>
              <a:rPr lang="en-US" u="sng" dirty="0" smtClean="0">
                <a:solidFill>
                  <a:srgbClr val="FF3300"/>
                </a:solidFill>
              </a:rPr>
              <a:t>srEDM Coll. pEDM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Proposal to DOE HEP, NP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SQUID-based BPMs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B-field shielding/compensation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Precision simulation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Systematic error studies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E-field tests (low: ~5MV/m)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…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25963"/>
          </a:xfrm>
        </p:spPr>
        <p:txBody>
          <a:bodyPr>
            <a:normAutofit fontScale="92500"/>
          </a:bodyPr>
          <a:lstStyle/>
          <a:p>
            <a:r>
              <a:rPr lang="en-US" u="sng" dirty="0" smtClean="0">
                <a:solidFill>
                  <a:srgbClr val="FF3300"/>
                </a:solidFill>
              </a:rPr>
              <a:t>JEDI (COSY/Jülich)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Pre-cursor EDM exp.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Polarimeter tests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Spin Coherence Time tests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Precision simulation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Cooling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E-field tests (high fields)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…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DE2EC-2BE7-4186-97AA-15FCD306DAD9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6" name="Frame 5"/>
          <p:cNvSpPr/>
          <p:nvPr/>
        </p:nvSpPr>
        <p:spPr>
          <a:xfrm>
            <a:off x="0" y="3073400"/>
            <a:ext cx="8928100" cy="3784600"/>
          </a:xfrm>
          <a:prstGeom prst="frame">
            <a:avLst>
              <a:gd name="adj1" fmla="val 2602"/>
            </a:avLst>
          </a:prstGeom>
          <a:solidFill>
            <a:srgbClr val="FF3300"/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3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360630" y="883004"/>
            <a:ext cx="8795001" cy="5330243"/>
            <a:chOff x="348999" y="715288"/>
            <a:chExt cx="8795001" cy="5330243"/>
          </a:xfrm>
        </p:grpSpPr>
        <p:grpSp>
          <p:nvGrpSpPr>
            <p:cNvPr id="4" name="Group 3"/>
            <p:cNvGrpSpPr/>
            <p:nvPr/>
          </p:nvGrpSpPr>
          <p:grpSpPr>
            <a:xfrm>
              <a:off x="348999" y="808806"/>
              <a:ext cx="4114800" cy="2668995"/>
              <a:chOff x="533401" y="656510"/>
              <a:chExt cx="4114800" cy="2668995"/>
            </a:xfrm>
          </p:grpSpPr>
          <p:graphicFrame>
            <p:nvGraphicFramePr>
              <p:cNvPr id="7" name="Chart 6"/>
              <p:cNvGraphicFramePr/>
              <p:nvPr/>
            </p:nvGraphicFramePr>
            <p:xfrm>
              <a:off x="533401" y="656510"/>
              <a:ext cx="4114800" cy="266899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6" name="TextBox 5"/>
              <p:cNvSpPr txBox="1"/>
              <p:nvPr/>
            </p:nvSpPr>
            <p:spPr>
              <a:xfrm>
                <a:off x="2114105" y="787339"/>
                <a:ext cx="21682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DPP stainless steel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5" name="Group 8"/>
            <p:cNvGrpSpPr/>
            <p:nvPr/>
          </p:nvGrpSpPr>
          <p:grpSpPr>
            <a:xfrm>
              <a:off x="4711900" y="715288"/>
              <a:ext cx="4114800" cy="2743200"/>
              <a:chOff x="4572000" y="457200"/>
              <a:chExt cx="4114800" cy="2743200"/>
            </a:xfrm>
          </p:grpSpPr>
          <p:graphicFrame>
            <p:nvGraphicFramePr>
              <p:cNvPr id="10" name="Chart 9"/>
              <p:cNvGraphicFramePr/>
              <p:nvPr/>
            </p:nvGraphicFramePr>
            <p:xfrm>
              <a:off x="4572000" y="457200"/>
              <a:ext cx="41148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1" name="TextBox 10"/>
              <p:cNvSpPr txBox="1"/>
              <p:nvPr/>
            </p:nvSpPr>
            <p:spPr>
              <a:xfrm>
                <a:off x="6214897" y="651054"/>
                <a:ext cx="20826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Fine grain niobium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Group 11"/>
            <p:cNvGrpSpPr/>
            <p:nvPr/>
          </p:nvGrpSpPr>
          <p:grpSpPr>
            <a:xfrm>
              <a:off x="360631" y="3192980"/>
              <a:ext cx="4065896" cy="2717469"/>
              <a:chOff x="533400" y="3352800"/>
              <a:chExt cx="4065896" cy="2717469"/>
            </a:xfrm>
          </p:grpSpPr>
          <p:graphicFrame>
            <p:nvGraphicFramePr>
              <p:cNvPr id="15" name="Chart 14"/>
              <p:cNvGraphicFramePr/>
              <p:nvPr/>
            </p:nvGraphicFramePr>
            <p:xfrm>
              <a:off x="533400" y="3352800"/>
              <a:ext cx="4065896" cy="271746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14" name="TextBox 13"/>
              <p:cNvSpPr txBox="1"/>
              <p:nvPr/>
            </p:nvSpPr>
            <p:spPr>
              <a:xfrm>
                <a:off x="1828800" y="3982998"/>
                <a:ext cx="2223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Large grain niobium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2" name="Group 16"/>
            <p:cNvGrpSpPr/>
            <p:nvPr/>
          </p:nvGrpSpPr>
          <p:grpSpPr>
            <a:xfrm>
              <a:off x="4460544" y="3149931"/>
              <a:ext cx="4683456" cy="2895600"/>
              <a:chOff x="4287672" y="3111335"/>
              <a:chExt cx="4683456" cy="2895600"/>
            </a:xfrm>
          </p:grpSpPr>
          <p:graphicFrame>
            <p:nvGraphicFramePr>
              <p:cNvPr id="20" name="Chart 19"/>
              <p:cNvGraphicFramePr/>
              <p:nvPr/>
            </p:nvGraphicFramePr>
            <p:xfrm>
              <a:off x="4287672" y="3111335"/>
              <a:ext cx="4683456" cy="28956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9" name="TextBox 16"/>
              <p:cNvSpPr txBox="1"/>
              <p:nvPr/>
            </p:nvSpPr>
            <p:spPr>
              <a:xfrm>
                <a:off x="6179127" y="3784582"/>
                <a:ext cx="24288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Arial" pitchFamily="34" charset="0"/>
                    <a:cs typeface="Arial" pitchFamily="34" charset="0"/>
                  </a:rPr>
                  <a:t>Single crystal niobium</a:t>
                </a:r>
                <a:endParaRPr lang="en-US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22" name="Title 1"/>
          <p:cNvSpPr txBox="1">
            <a:spLocks/>
          </p:cNvSpPr>
          <p:nvPr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Field</a:t>
            </a:r>
            <a:r>
              <a:rPr kumimoji="0" lang="en-US" sz="36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Emission from 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Niobium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84232" y="6078165"/>
            <a:ext cx="5878597" cy="646331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Conventional High Voltage processing: solid data points</a:t>
            </a:r>
          </a:p>
          <a:p>
            <a:pPr algn="ctr"/>
            <a:r>
              <a:rPr lang="en-US" dirty="0" smtClean="0"/>
              <a:t>After Krypton Processing: open data points</a:t>
            </a:r>
            <a:endParaRPr lang="en-US" dirty="0"/>
          </a:p>
        </p:txBody>
      </p:sp>
      <p:sp>
        <p:nvSpPr>
          <p:cNvPr id="16" name="Slide Number Placeholder 11"/>
          <p:cNvSpPr txBox="1">
            <a:spLocks/>
          </p:cNvSpPr>
          <p:nvPr/>
        </p:nvSpPr>
        <p:spPr>
          <a:xfrm>
            <a:off x="6810374" y="0"/>
            <a:ext cx="2333625" cy="590550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Work of M. </a:t>
            </a:r>
            <a:r>
              <a:rPr kumimoji="0" lang="en-US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BastaniNejad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ctr">
              <a:defRPr/>
            </a:pPr>
            <a:r>
              <a:rPr lang="en-US" sz="1100" dirty="0" smtClean="0"/>
              <a:t>Phys. Rev. ST </a:t>
            </a:r>
            <a:r>
              <a:rPr lang="en-US" sz="1100" dirty="0" err="1" smtClean="0"/>
              <a:t>Accel</a:t>
            </a:r>
            <a:r>
              <a:rPr lang="en-US" sz="1100" dirty="0" smtClean="0"/>
              <a:t>. Beams, 15, 083502 (2012)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3955" y="4484252"/>
            <a:ext cx="16074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Field strength &gt; 18 MV/m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921" y="628957"/>
            <a:ext cx="784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Buffer chemical polish: less time consuming than diamond paste polishing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9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783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Short History of EDM (cont’d)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7110"/>
            <a:ext cx="9144000" cy="57008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 smtClean="0">
              <a:solidFill>
                <a:srgbClr val="000099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1990’s </a:t>
            </a:r>
            <a:r>
              <a:rPr lang="en-US" sz="2800" dirty="0" smtClean="0">
                <a:solidFill>
                  <a:srgbClr val="000099"/>
                </a:solidFill>
              </a:rPr>
              <a:t>First exp. attempts </a:t>
            </a:r>
            <a:r>
              <a:rPr lang="en-US" sz="2800" dirty="0" err="1" smtClean="0">
                <a:solidFill>
                  <a:srgbClr val="000099"/>
                </a:solidFill>
              </a:rPr>
              <a:t>w</a:t>
            </a:r>
            <a:r>
              <a:rPr lang="en-US" sz="2800" dirty="0" smtClean="0">
                <a:solidFill>
                  <a:srgbClr val="000099"/>
                </a:solidFill>
              </a:rPr>
              <a:t>/ molecules. Dedicated Storage Ring EDM method developed</a:t>
            </a:r>
          </a:p>
          <a:p>
            <a:endParaRPr lang="en-US" sz="2800" dirty="0" smtClean="0">
              <a:solidFill>
                <a:srgbClr val="000099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2000’s</a:t>
            </a:r>
            <a:r>
              <a:rPr lang="en-US" sz="2800" dirty="0" smtClean="0">
                <a:solidFill>
                  <a:srgbClr val="000099"/>
                </a:solidFill>
              </a:rPr>
              <a:t> Proposal for sensitive dEDM exp. developed. </a:t>
            </a:r>
          </a:p>
          <a:p>
            <a:endParaRPr lang="en-US" sz="2800" dirty="0" smtClean="0">
              <a:solidFill>
                <a:srgbClr val="000099"/>
              </a:solidFill>
            </a:endParaRPr>
          </a:p>
          <a:p>
            <a:r>
              <a:rPr lang="en-US" sz="2800" dirty="0" smtClean="0">
                <a:solidFill>
                  <a:srgbClr val="FF0000"/>
                </a:solidFill>
              </a:rPr>
              <a:t>2010’s</a:t>
            </a:r>
            <a:r>
              <a:rPr lang="en-US" sz="2800" dirty="0" smtClean="0">
                <a:solidFill>
                  <a:srgbClr val="000099"/>
                </a:solidFill>
              </a:rPr>
              <a:t> Proposal for sensitive pEDM exp. developed </a:t>
            </a:r>
          </a:p>
          <a:p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>
                <a:solidFill>
                  <a:srgbClr val="000099"/>
                </a:solidFill>
              </a:rPr>
              <a:t>F</a:t>
            </a:r>
            <a:r>
              <a:rPr lang="en-US" sz="2800" dirty="0" smtClean="0">
                <a:solidFill>
                  <a:srgbClr val="000099"/>
                </a:solidFill>
              </a:rPr>
              <a:t>irst results on Ra reported. </a:t>
            </a:r>
          </a:p>
          <a:p>
            <a:endParaRPr lang="en-US" sz="2800" dirty="0">
              <a:solidFill>
                <a:srgbClr val="000099"/>
              </a:solidFill>
            </a:endParaRPr>
          </a:p>
          <a:p>
            <a:r>
              <a:rPr lang="en-US" sz="2800" dirty="0" smtClean="0">
                <a:solidFill>
                  <a:srgbClr val="000099"/>
                </a:solidFill>
              </a:rPr>
              <a:t>First results on </a:t>
            </a:r>
            <a:r>
              <a:rPr lang="en-US" sz="2800" dirty="0" err="1" smtClean="0">
                <a:solidFill>
                  <a:srgbClr val="000099"/>
                </a:solidFill>
              </a:rPr>
              <a:t>eEDM</a:t>
            </a:r>
            <a:r>
              <a:rPr lang="en-US" sz="2800" dirty="0" smtClean="0">
                <a:solidFill>
                  <a:srgbClr val="000099"/>
                </a:solidFill>
              </a:rPr>
              <a:t> from </a:t>
            </a:r>
            <a:r>
              <a:rPr lang="en-US" sz="2800" dirty="0" err="1" smtClean="0">
                <a:solidFill>
                  <a:srgbClr val="000099"/>
                </a:solidFill>
              </a:rPr>
              <a:t>ThO</a:t>
            </a:r>
            <a:r>
              <a:rPr lang="en-US" sz="2800" dirty="0" smtClean="0">
                <a:solidFill>
                  <a:srgbClr val="000099"/>
                </a:solidFill>
              </a:rPr>
              <a:t> molecules with large enhancements.  </a:t>
            </a:r>
            <a:r>
              <a:rPr lang="en-US" sz="2800" dirty="0" smtClean="0">
                <a:solidFill>
                  <a:srgbClr val="FF0000"/>
                </a:solidFill>
              </a:rPr>
              <a:t>Major breakthrough.</a:t>
            </a:r>
          </a:p>
          <a:p>
            <a:endParaRPr lang="en-US" sz="28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49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9.1|5.9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|1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9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8.4|16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6.6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4.7|4.8|6.4|2.9|12|23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4.9|3.8|3.1|4.1|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5|4.4|11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5|4.4|11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8.8|3.1|3.6|7.4|8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8|2.9|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1.6|5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|1.1|1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blue}{&#10;${\mathcal H} = - \vec \mu \cdot \vec B - \vec d \cdot \vec E$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79"/>
  <p:tag name="PICTUREFILESIZE" val="114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textcolor{red}{&#10;$\begin{array}{cccc} &#10; &amp; \vec E &amp; \vec B &amp; \vec \mu \  {\rm or}\   \vec d \\&#10;{\sl P} &amp; - &amp; + &amp; + \\&#10;{\sl C} &amp; - &amp; - &amp; - \\&#10;{\sl T} &amp; + &amp; - &amp; - \\&#10;\end{array}$&#10;}&#10;\end{document}&#10;"/>
  <p:tag name="EXTERNALNAME" val="txp_fig"/>
  <p:tag name="BLEND" val="0"/>
  <p:tag name="TRANSPARENT" val="1"/>
  <p:tag name="KEEPFILES" val="0"/>
  <p:tag name="DEBUGPAUSE" val="0"/>
  <p:tag name="RESOLUTION" val="1200"/>
  <p:tag name="WORKAROUNDTRANSPARENCYBUG" val="0"/>
  <p:tag name="ALLOWFONTSUBSTITUTION" val="0"/>
  <p:tag name="BITMAPFORMAT" val="png256"/>
  <p:tag name="ORIGWIDTH" val="167"/>
  <p:tag name="PICTUREFILESIZE" val="2319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123869</TotalTime>
  <Words>4533</Words>
  <Application>Microsoft Macintosh PowerPoint</Application>
  <PresentationFormat>On-screen Show (4:3)</PresentationFormat>
  <Paragraphs>860</Paragraphs>
  <Slides>87</Slides>
  <Notes>46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90" baseType="lpstr">
      <vt:lpstr>Office Theme</vt:lpstr>
      <vt:lpstr>Equation</vt:lpstr>
      <vt:lpstr>Worksheet</vt:lpstr>
      <vt:lpstr>EDM experiments review Yannis K. Semertzidis, Director of CAPP/IBS at KAIST</vt:lpstr>
      <vt:lpstr>PowerPoint Presentation</vt:lpstr>
      <vt:lpstr>Center for Axion and Precision Physics (CAPP)</vt:lpstr>
      <vt:lpstr>Electric Dipole Moments: P and T-violating when   // to spin</vt:lpstr>
      <vt:lpstr>Why is there so much matter after the Big Bang:</vt:lpstr>
      <vt:lpstr>Purcell and Ramsey: “The question of the possible existence of an electric dipole moment of a nucleus or of an elementary particle…becomes a purely experimental matter”</vt:lpstr>
      <vt:lpstr>PowerPoint Presentation</vt:lpstr>
      <vt:lpstr>Short History of EDM</vt:lpstr>
      <vt:lpstr>Short History of EDM (cont’d)</vt:lpstr>
      <vt:lpstr>PowerPoint Presentation</vt:lpstr>
      <vt:lpstr>Physics strength comparison  (Marciano)</vt:lpstr>
      <vt:lpstr>Neutron EDM Experiments</vt:lpstr>
      <vt:lpstr>PowerPoint Presentation</vt:lpstr>
      <vt:lpstr>PowerPoint Presentation</vt:lpstr>
      <vt:lpstr>PowerPoint Presentation</vt:lpstr>
      <vt:lpstr>PowerPoint Presentation</vt:lpstr>
      <vt:lpstr>Key Features of nEDM@SNS </vt:lpstr>
      <vt:lpstr>SNS-nEDM Experiment</vt:lpstr>
      <vt:lpstr>nEDM @ SNS COLLABORATION</vt:lpstr>
      <vt:lpstr>R&amp;D Accomplishments: Last 3 yrs</vt:lpstr>
      <vt:lpstr>History/Status of nEDM@SNS</vt:lpstr>
      <vt:lpstr>EDM of 225Ra enhanced and more reliably calculated</vt:lpstr>
      <vt:lpstr>EDM measurement on 225Ra in a trap </vt:lpstr>
      <vt:lpstr>Trap Lifetimes</vt:lpstr>
      <vt:lpstr>Apparatus</vt:lpstr>
      <vt:lpstr>PowerPoint Presentation</vt:lpstr>
      <vt:lpstr>Radium EDM Data</vt:lpstr>
      <vt:lpstr>PowerPoint Presentation</vt:lpstr>
      <vt:lpstr>The TUM EDM experiment</vt:lpstr>
      <vt:lpstr>Most hardware built &amp; tested</vt:lpstr>
      <vt:lpstr>Next steps</vt:lpstr>
      <vt:lpstr>Proton storage ring EDM experiment is combination of beam + a trap</vt:lpstr>
      <vt:lpstr>Storage ring EDM method</vt:lpstr>
      <vt:lpstr>Stored beam: The radial E-field force is balanced by the centrifugal force.</vt:lpstr>
      <vt:lpstr>The Principle of g-2</vt:lpstr>
      <vt:lpstr>Effect of Radial Electric Field E-field are used to focus the beam vertically</vt:lpstr>
      <vt:lpstr>Effect of Radial Electric Field</vt:lpstr>
      <vt:lpstr>Breakthrough concept: Freezing the horizontal spin precession due to E-field</vt:lpstr>
      <vt:lpstr>PowerPoint Presentation</vt:lpstr>
      <vt:lpstr>Muon g-2: 4 Billion e+ with E&gt;2GeV</vt:lpstr>
      <vt:lpstr>The proton EDM uses an ALL-ELECTRIC ring: spin is aligned with the momentum vector</vt:lpstr>
      <vt:lpstr>Two different labs could host the storage ring EDM experiments</vt:lpstr>
      <vt:lpstr>Why a large radius ring (sr pEDM)?</vt:lpstr>
      <vt:lpstr>JLab E-field breakthrough</vt:lpstr>
      <vt:lpstr>PowerPoint Presentation</vt:lpstr>
      <vt:lpstr>PowerPoint Presentation</vt:lpstr>
      <vt:lpstr>John Benante, Bill Morse in AGS tunnel, plenty of room for an EDM ring.</vt:lpstr>
      <vt:lpstr>The proton EDM ring (alternate gradient)</vt:lpstr>
      <vt:lpstr>Proton Statistical Error (230MeV):</vt:lpstr>
      <vt:lpstr>PowerPoint Presentation</vt:lpstr>
      <vt:lpstr>Systematic errors</vt:lpstr>
      <vt:lpstr>Proton EDM animation</vt:lpstr>
      <vt:lpstr>What has been accomplished?</vt:lpstr>
      <vt:lpstr>Technically driven pEDM timeline</vt:lpstr>
      <vt:lpstr>Submitted, February 2015</vt:lpstr>
      <vt:lpstr>Marciano, CM9/KAIST/Korea, Nov 2014</vt:lpstr>
      <vt:lpstr>Let’s indulge on sensitivity</vt:lpstr>
      <vt:lpstr>PowerPoint Presentation</vt:lpstr>
      <vt:lpstr>Summary</vt:lpstr>
      <vt:lpstr>Summary (cont’d)</vt:lpstr>
      <vt:lpstr>Extra slides</vt:lpstr>
      <vt:lpstr>Large Scale Electrodes, New: pEDM electrodes</vt:lpstr>
      <vt:lpstr>Major characteristics of a successful Electric Dipole Moment Experiment</vt:lpstr>
      <vt:lpstr>PowerPoint Presentation</vt:lpstr>
      <vt:lpstr>Distortion of the closed orbit due to Nth-harmonic of radial B-field</vt:lpstr>
      <vt:lpstr>SQUID BPM to sense the vertical beam splitting at 1-10kHz</vt:lpstr>
      <vt:lpstr>Total noise of (65) commercially available SQUID gradiometers at KRISS</vt:lpstr>
      <vt:lpstr>Spin Coherence Time: need ~103 s</vt:lpstr>
      <vt:lpstr>Peter Fierlinger, Garching/Munich</vt:lpstr>
      <vt:lpstr>PowerPoint Presentation</vt:lpstr>
      <vt:lpstr>The proton EDM ring evaluation  Val Lebedev (Fermilab)</vt:lpstr>
      <vt:lpstr>E-field plate module: Similar to the (26) FNAL Tevatron ES-separators</vt:lpstr>
      <vt:lpstr>E-field plate module: Similar to the (26) FNAL Tevatron ES-separators</vt:lpstr>
      <vt:lpstr>Small radius ring option (JEDI)</vt:lpstr>
      <vt:lpstr>JEDI pre-cursor exp. at COSY</vt:lpstr>
      <vt:lpstr>PowerPoint Presentation</vt:lpstr>
      <vt:lpstr>PowerPoint Presentation</vt:lpstr>
      <vt:lpstr>PowerPoint Presentation</vt:lpstr>
      <vt:lpstr>Opportunities for new collaborators</vt:lpstr>
      <vt:lpstr>PowerPoint Presentation</vt:lpstr>
      <vt:lpstr>PowerPoint Presentation</vt:lpstr>
      <vt:lpstr>The EDM signal: early to late change</vt:lpstr>
      <vt:lpstr>Large polarimeter analyzing power at Pmagic!</vt:lpstr>
      <vt:lpstr>PowerPoint Presentation</vt:lpstr>
      <vt:lpstr>Possible nuclear EDM sources</vt:lpstr>
      <vt:lpstr>International srEDM Network Common R&amp;D</vt:lpstr>
      <vt:lpstr>PowerPoint Presentation</vt:lpstr>
    </vt:vector>
  </TitlesOfParts>
  <Manager/>
  <Company>BNL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EDM Review</dc:title>
  <dc:subject/>
  <dc:creator>Yannis Semertzidis</dc:creator>
  <cp:keywords/>
  <dc:description/>
  <cp:lastModifiedBy>Yannis K. Semertzidis</cp:lastModifiedBy>
  <cp:revision>2992</cp:revision>
  <cp:lastPrinted>2013-11-08T08:05:17Z</cp:lastPrinted>
  <dcterms:created xsi:type="dcterms:W3CDTF">2014-05-26T00:52:11Z</dcterms:created>
  <dcterms:modified xsi:type="dcterms:W3CDTF">2015-05-02T12:58:36Z</dcterms:modified>
  <cp:category/>
</cp:coreProperties>
</file>